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4"/>
  </p:notesMasterIdLst>
  <p:handoutMasterIdLst>
    <p:handoutMasterId r:id="rId15"/>
  </p:handoutMasterIdLst>
  <p:sldIdLst>
    <p:sldId id="324" r:id="rId2"/>
    <p:sldId id="259" r:id="rId3"/>
    <p:sldId id="282" r:id="rId4"/>
    <p:sldId id="365" r:id="rId5"/>
    <p:sldId id="394" r:id="rId6"/>
    <p:sldId id="401" r:id="rId7"/>
    <p:sldId id="402" r:id="rId8"/>
    <p:sldId id="403" r:id="rId9"/>
    <p:sldId id="404" r:id="rId10"/>
    <p:sldId id="405" r:id="rId11"/>
    <p:sldId id="406" r:id="rId12"/>
    <p:sldId id="313"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8" autoAdjust="0"/>
    <p:restoredTop sz="89580" autoAdjust="0"/>
  </p:normalViewPr>
  <p:slideViewPr>
    <p:cSldViewPr>
      <p:cViewPr varScale="1">
        <p:scale>
          <a:sx n="45" d="100"/>
          <a:sy n="45" d="100"/>
        </p:scale>
        <p:origin x="-124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22/02/2024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22/02/2024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investopedia.com/terms/b/budget.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investopedia.com/terms/s/startup.as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investopedia.com/terms/m/marketing.asp"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investopedia.com/terms/l/lean-startup.asp"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investopedia.com/terms/m/missionstatement.as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3" name="Arrondir un rectangle avec un coin diagonal 2"/>
          <p:cNvSpPr/>
          <p:nvPr/>
        </p:nvSpPr>
        <p:spPr>
          <a:xfrm>
            <a:off x="179512" y="698514"/>
            <a:ext cx="8712968" cy="229843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000" dirty="0">
                <a:solidFill>
                  <a:schemeClr val="tx1"/>
                </a:solidFill>
              </a:rPr>
              <a:t>A good business plan will present a clear comparison of your business to your direct and indirect competitors. You’ll need to show that you know their strengths and weaknesses and you know how your business will stack up. If there are any issues that could prevent you from jumping into the market, like high upfront costs, it’s best to say so. This information will go in your market analysis section.</a:t>
            </a:r>
            <a:endParaRPr lang="fr-FR" sz="2000" dirty="0">
              <a:solidFill>
                <a:schemeClr val="tx1"/>
              </a:solidFill>
            </a:endParaRPr>
          </a:p>
        </p:txBody>
      </p:sp>
      <p:sp>
        <p:nvSpPr>
          <p:cNvPr id="5" name="Rectangle à coins arrondis 4"/>
          <p:cNvSpPr/>
          <p:nvPr/>
        </p:nvSpPr>
        <p:spPr>
          <a:xfrm>
            <a:off x="395536" y="115152"/>
            <a:ext cx="4608512" cy="519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err="1"/>
              <a:t>Competitive</a:t>
            </a:r>
            <a:r>
              <a:rPr lang="fr-FR" sz="2000" b="1" dirty="0"/>
              <a:t> </a:t>
            </a:r>
            <a:r>
              <a:rPr lang="fr-FR" sz="2000" b="1" dirty="0" err="1"/>
              <a:t>Analysis</a:t>
            </a:r>
            <a:endParaRPr lang="fr-FR" sz="2000" b="1" dirty="0"/>
          </a:p>
        </p:txBody>
      </p:sp>
      <p:sp>
        <p:nvSpPr>
          <p:cNvPr id="15" name="Rectangle à coins arrondis 14"/>
          <p:cNvSpPr/>
          <p:nvPr/>
        </p:nvSpPr>
        <p:spPr>
          <a:xfrm>
            <a:off x="347802" y="3235928"/>
            <a:ext cx="6430416"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Description of Management and Organization</a:t>
            </a:r>
            <a:endParaRPr lang="fr-FR" sz="2000" b="1" dirty="0"/>
          </a:p>
        </p:txBody>
      </p:sp>
      <p:sp>
        <p:nvSpPr>
          <p:cNvPr id="17" name="Arrondir un rectangle avec un coin diagonal 16"/>
          <p:cNvSpPr/>
          <p:nvPr/>
        </p:nvSpPr>
        <p:spPr>
          <a:xfrm>
            <a:off x="179512" y="4077072"/>
            <a:ext cx="8712968" cy="269785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Following your market analysis, your business plan will outline the way that your organization will be set up. You’ll introduce your company managers and summarize their skills and primary job responsibilities. If you want to, you can create a diagram that maps out your chain of command.</a:t>
            </a:r>
          </a:p>
          <a:p>
            <a:r>
              <a:rPr lang="en-US" sz="2000" dirty="0">
                <a:solidFill>
                  <a:schemeClr val="tx1"/>
                </a:solidFill>
              </a:rPr>
              <a:t>Don’t forget to indicate whether your business will operate as a partnership, a sole proprietorship or a business with a different ownership structure. If you have a board of directors, you’ll need to identify the members.</a:t>
            </a:r>
          </a:p>
        </p:txBody>
      </p:sp>
    </p:spTree>
    <p:extLst>
      <p:ext uri="{BB962C8B-B14F-4D97-AF65-F5344CB8AC3E}">
        <p14:creationId xmlns:p14="http://schemas.microsoft.com/office/powerpoint/2010/main" val="795239198"/>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3" name="Arrondir un rectangle avec un coin diagonal 2"/>
          <p:cNvSpPr/>
          <p:nvPr/>
        </p:nvSpPr>
        <p:spPr>
          <a:xfrm>
            <a:off x="179512" y="698514"/>
            <a:ext cx="8712968" cy="229843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dirty="0">
                <a:solidFill>
                  <a:schemeClr val="tx1"/>
                </a:solidFill>
              </a:rPr>
              <a:t>In </a:t>
            </a:r>
            <a:r>
              <a:rPr lang="fr-FR" sz="2000" dirty="0" err="1">
                <a:solidFill>
                  <a:schemeClr val="tx1"/>
                </a:solidFill>
              </a:rPr>
              <a:t>your</a:t>
            </a:r>
            <a:r>
              <a:rPr lang="fr-FR" sz="2000" dirty="0">
                <a:solidFill>
                  <a:schemeClr val="tx1"/>
                </a:solidFill>
              </a:rPr>
              <a:t> business plan, </a:t>
            </a:r>
            <a:r>
              <a:rPr lang="fr-FR" sz="2000" dirty="0" err="1">
                <a:solidFill>
                  <a:schemeClr val="tx1"/>
                </a:solidFill>
              </a:rPr>
              <a:t>it’s</a:t>
            </a:r>
            <a:r>
              <a:rPr lang="fr-FR" sz="2000" dirty="0">
                <a:solidFill>
                  <a:schemeClr val="tx1"/>
                </a:solidFill>
              </a:rPr>
              <a:t> important to </a:t>
            </a:r>
            <a:r>
              <a:rPr lang="fr-FR" sz="2000" dirty="0" err="1">
                <a:solidFill>
                  <a:schemeClr val="tx1"/>
                </a:solidFill>
              </a:rPr>
              <a:t>describe</a:t>
            </a:r>
            <a:r>
              <a:rPr lang="fr-FR" sz="2000" dirty="0">
                <a:solidFill>
                  <a:schemeClr val="tx1"/>
                </a:solidFill>
              </a:rPr>
              <a:t> how </a:t>
            </a:r>
            <a:r>
              <a:rPr lang="fr-FR" sz="2000" dirty="0" err="1">
                <a:solidFill>
                  <a:schemeClr val="tx1"/>
                </a:solidFill>
              </a:rPr>
              <a:t>you</a:t>
            </a:r>
            <a:r>
              <a:rPr lang="fr-FR" sz="2000" dirty="0">
                <a:solidFill>
                  <a:schemeClr val="tx1"/>
                </a:solidFill>
              </a:rPr>
              <a:t> </a:t>
            </a:r>
            <a:r>
              <a:rPr lang="fr-FR" sz="2000" dirty="0" err="1">
                <a:solidFill>
                  <a:schemeClr val="tx1"/>
                </a:solidFill>
              </a:rPr>
              <a:t>intend</a:t>
            </a:r>
            <a:r>
              <a:rPr lang="fr-FR" sz="2000" dirty="0">
                <a:solidFill>
                  <a:schemeClr val="tx1"/>
                </a:solidFill>
              </a:rPr>
              <a:t> to </a:t>
            </a:r>
            <a:r>
              <a:rPr lang="fr-FR" sz="2000" dirty="0" err="1">
                <a:solidFill>
                  <a:schemeClr val="tx1"/>
                </a:solidFill>
              </a:rPr>
              <a:t>get</a:t>
            </a:r>
            <a:r>
              <a:rPr lang="fr-FR" sz="2000" dirty="0">
                <a:solidFill>
                  <a:schemeClr val="tx1"/>
                </a:solidFill>
              </a:rPr>
              <a:t> </a:t>
            </a:r>
            <a:r>
              <a:rPr lang="fr-FR" sz="2000" dirty="0" err="1">
                <a:solidFill>
                  <a:schemeClr val="tx1"/>
                </a:solidFill>
              </a:rPr>
              <a:t>your</a:t>
            </a:r>
            <a:r>
              <a:rPr lang="fr-FR" sz="2000" dirty="0">
                <a:solidFill>
                  <a:schemeClr val="tx1"/>
                </a:solidFill>
              </a:rPr>
              <a:t> </a:t>
            </a:r>
            <a:r>
              <a:rPr lang="fr-FR" sz="2000" dirty="0" err="1">
                <a:solidFill>
                  <a:schemeClr val="tx1"/>
                </a:solidFill>
              </a:rPr>
              <a:t>products</a:t>
            </a:r>
            <a:r>
              <a:rPr lang="fr-FR" sz="2000" dirty="0">
                <a:solidFill>
                  <a:schemeClr val="tx1"/>
                </a:solidFill>
              </a:rPr>
              <a:t> and services in front of </a:t>
            </a:r>
            <a:r>
              <a:rPr lang="fr-FR" sz="2000" dirty="0" err="1">
                <a:solidFill>
                  <a:schemeClr val="tx1"/>
                </a:solidFill>
              </a:rPr>
              <a:t>potential</a:t>
            </a:r>
            <a:r>
              <a:rPr lang="fr-FR" sz="2000" dirty="0">
                <a:solidFill>
                  <a:schemeClr val="tx1"/>
                </a:solidFill>
              </a:rPr>
              <a:t> clients. </a:t>
            </a:r>
            <a:r>
              <a:rPr lang="fr-FR" sz="2000" dirty="0" err="1">
                <a:solidFill>
                  <a:schemeClr val="tx1"/>
                </a:solidFill>
              </a:rPr>
              <a:t>That’s</a:t>
            </a:r>
            <a:r>
              <a:rPr lang="fr-FR" sz="2000" dirty="0">
                <a:solidFill>
                  <a:schemeClr val="tx1"/>
                </a:solidFill>
              </a:rPr>
              <a:t> </a:t>
            </a:r>
            <a:r>
              <a:rPr lang="fr-FR" sz="2000" dirty="0" err="1">
                <a:solidFill>
                  <a:schemeClr val="tx1"/>
                </a:solidFill>
              </a:rPr>
              <a:t>what</a:t>
            </a:r>
            <a:r>
              <a:rPr lang="fr-FR" sz="2000" dirty="0">
                <a:solidFill>
                  <a:schemeClr val="tx1"/>
                </a:solidFill>
              </a:rPr>
              <a:t> marketing </a:t>
            </a:r>
            <a:r>
              <a:rPr lang="fr-FR" sz="2000" dirty="0" err="1">
                <a:solidFill>
                  <a:schemeClr val="tx1"/>
                </a:solidFill>
              </a:rPr>
              <a:t>is</a:t>
            </a:r>
            <a:r>
              <a:rPr lang="fr-FR" sz="2000" dirty="0">
                <a:solidFill>
                  <a:schemeClr val="tx1"/>
                </a:solidFill>
              </a:rPr>
              <a:t> all about. As </a:t>
            </a:r>
            <a:r>
              <a:rPr lang="fr-FR" sz="2000" dirty="0" err="1">
                <a:solidFill>
                  <a:schemeClr val="tx1"/>
                </a:solidFill>
              </a:rPr>
              <a:t>you</a:t>
            </a:r>
            <a:r>
              <a:rPr lang="fr-FR" sz="2000" dirty="0">
                <a:solidFill>
                  <a:schemeClr val="tx1"/>
                </a:solidFill>
              </a:rPr>
              <a:t> </a:t>
            </a:r>
            <a:r>
              <a:rPr lang="fr-FR" sz="2000" dirty="0" err="1">
                <a:solidFill>
                  <a:schemeClr val="tx1"/>
                </a:solidFill>
              </a:rPr>
              <a:t>pinpoint</a:t>
            </a:r>
            <a:r>
              <a:rPr lang="fr-FR" sz="2000" dirty="0">
                <a:solidFill>
                  <a:schemeClr val="tx1"/>
                </a:solidFill>
              </a:rPr>
              <a:t> the </a:t>
            </a:r>
            <a:r>
              <a:rPr lang="fr-FR" sz="2000" dirty="0" err="1">
                <a:solidFill>
                  <a:schemeClr val="tx1"/>
                </a:solidFill>
              </a:rPr>
              <a:t>steps</a:t>
            </a:r>
            <a:r>
              <a:rPr lang="fr-FR" sz="2000" dirty="0">
                <a:solidFill>
                  <a:schemeClr val="tx1"/>
                </a:solidFill>
              </a:rPr>
              <a:t> </a:t>
            </a:r>
            <a:r>
              <a:rPr lang="fr-FR" sz="2000" dirty="0" err="1">
                <a:solidFill>
                  <a:schemeClr val="tx1"/>
                </a:solidFill>
              </a:rPr>
              <a:t>you’re</a:t>
            </a:r>
            <a:r>
              <a:rPr lang="fr-FR" sz="2000" dirty="0">
                <a:solidFill>
                  <a:schemeClr val="tx1"/>
                </a:solidFill>
              </a:rPr>
              <a:t> </a:t>
            </a:r>
            <a:r>
              <a:rPr lang="fr-FR" sz="2000" dirty="0" err="1">
                <a:solidFill>
                  <a:schemeClr val="tx1"/>
                </a:solidFill>
              </a:rPr>
              <a:t>going</a:t>
            </a:r>
            <a:r>
              <a:rPr lang="fr-FR" sz="2000" dirty="0">
                <a:solidFill>
                  <a:schemeClr val="tx1"/>
                </a:solidFill>
              </a:rPr>
              <a:t> to </a:t>
            </a:r>
            <a:r>
              <a:rPr lang="fr-FR" sz="2000" dirty="0" err="1">
                <a:solidFill>
                  <a:schemeClr val="tx1"/>
                </a:solidFill>
              </a:rPr>
              <a:t>take</a:t>
            </a:r>
            <a:r>
              <a:rPr lang="fr-FR" sz="2000" dirty="0">
                <a:solidFill>
                  <a:schemeClr val="tx1"/>
                </a:solidFill>
              </a:rPr>
              <a:t> to </a:t>
            </a:r>
            <a:r>
              <a:rPr lang="fr-FR" sz="2000" dirty="0" err="1">
                <a:solidFill>
                  <a:schemeClr val="tx1"/>
                </a:solidFill>
              </a:rPr>
              <a:t>promote</a:t>
            </a:r>
            <a:r>
              <a:rPr lang="fr-FR" sz="2000" dirty="0">
                <a:solidFill>
                  <a:schemeClr val="tx1"/>
                </a:solidFill>
              </a:rPr>
              <a:t> </a:t>
            </a:r>
            <a:r>
              <a:rPr lang="fr-FR" sz="2000" dirty="0" err="1">
                <a:solidFill>
                  <a:schemeClr val="tx1"/>
                </a:solidFill>
              </a:rPr>
              <a:t>your</a:t>
            </a:r>
            <a:r>
              <a:rPr lang="fr-FR" sz="2000" dirty="0">
                <a:solidFill>
                  <a:schemeClr val="tx1"/>
                </a:solidFill>
              </a:rPr>
              <a:t> </a:t>
            </a:r>
            <a:r>
              <a:rPr lang="fr-FR" sz="2000" dirty="0" err="1">
                <a:solidFill>
                  <a:schemeClr val="tx1"/>
                </a:solidFill>
              </a:rPr>
              <a:t>products</a:t>
            </a:r>
            <a:r>
              <a:rPr lang="fr-FR" sz="2000" dirty="0">
                <a:solidFill>
                  <a:schemeClr val="tx1"/>
                </a:solidFill>
              </a:rPr>
              <a:t>, </a:t>
            </a:r>
            <a:r>
              <a:rPr lang="fr-FR" sz="2000" dirty="0" err="1">
                <a:solidFill>
                  <a:schemeClr val="tx1"/>
                </a:solidFill>
              </a:rPr>
              <a:t>you’ll</a:t>
            </a:r>
            <a:r>
              <a:rPr lang="fr-FR" sz="2000" dirty="0">
                <a:solidFill>
                  <a:schemeClr val="tx1"/>
                </a:solidFill>
              </a:rPr>
              <a:t> </a:t>
            </a:r>
            <a:r>
              <a:rPr lang="fr-FR" sz="2000" dirty="0" err="1">
                <a:solidFill>
                  <a:schemeClr val="tx1"/>
                </a:solidFill>
              </a:rPr>
              <a:t>need</a:t>
            </a:r>
            <a:r>
              <a:rPr lang="fr-FR" sz="2000" dirty="0">
                <a:solidFill>
                  <a:schemeClr val="tx1"/>
                </a:solidFill>
              </a:rPr>
              <a:t> to mention the budget </a:t>
            </a:r>
            <a:r>
              <a:rPr lang="fr-FR" sz="2000" dirty="0" err="1">
                <a:solidFill>
                  <a:schemeClr val="tx1"/>
                </a:solidFill>
              </a:rPr>
              <a:t>you’ll</a:t>
            </a:r>
            <a:r>
              <a:rPr lang="fr-FR" sz="2000" dirty="0">
                <a:solidFill>
                  <a:schemeClr val="tx1"/>
                </a:solidFill>
              </a:rPr>
              <a:t> </a:t>
            </a:r>
            <a:r>
              <a:rPr lang="fr-FR" sz="2000" dirty="0" err="1">
                <a:solidFill>
                  <a:schemeClr val="tx1"/>
                </a:solidFill>
              </a:rPr>
              <a:t>need</a:t>
            </a:r>
            <a:r>
              <a:rPr lang="fr-FR" sz="2000" dirty="0">
                <a:solidFill>
                  <a:schemeClr val="tx1"/>
                </a:solidFill>
              </a:rPr>
              <a:t> to </a:t>
            </a:r>
            <a:r>
              <a:rPr lang="fr-FR" sz="2000" dirty="0" err="1">
                <a:solidFill>
                  <a:schemeClr val="tx1"/>
                </a:solidFill>
              </a:rPr>
              <a:t>implement</a:t>
            </a:r>
            <a:r>
              <a:rPr lang="fr-FR" sz="2000" dirty="0">
                <a:solidFill>
                  <a:schemeClr val="tx1"/>
                </a:solidFill>
              </a:rPr>
              <a:t> </a:t>
            </a:r>
            <a:r>
              <a:rPr lang="fr-FR" sz="2000" dirty="0" err="1">
                <a:solidFill>
                  <a:schemeClr val="tx1"/>
                </a:solidFill>
              </a:rPr>
              <a:t>your</a:t>
            </a:r>
            <a:r>
              <a:rPr lang="fr-FR" sz="2000" dirty="0">
                <a:solidFill>
                  <a:schemeClr val="tx1"/>
                </a:solidFill>
              </a:rPr>
              <a:t> </a:t>
            </a:r>
            <a:r>
              <a:rPr lang="fr-FR" sz="2000" dirty="0" smtClean="0">
                <a:solidFill>
                  <a:schemeClr val="tx1"/>
                </a:solidFill>
              </a:rPr>
              <a:t>strategies.5 </a:t>
            </a:r>
            <a:r>
              <a:rPr lang="en-US" sz="2000" dirty="0">
                <a:solidFill>
                  <a:schemeClr val="tx1"/>
                </a:solidFill>
              </a:rPr>
              <a:t>This means a clear distribution channel must be outlined. It will also spell out advertising and marketing campaign plans and through what types of media those campaigns will exist on</a:t>
            </a:r>
            <a:r>
              <a:rPr lang="en-US" sz="2000" dirty="0" smtClean="0">
                <a:solidFill>
                  <a:schemeClr val="tx1"/>
                </a:solidFill>
              </a:rPr>
              <a:t>.°</a:t>
            </a:r>
            <a:endParaRPr lang="fr-FR" sz="2000" dirty="0">
              <a:solidFill>
                <a:schemeClr val="tx1"/>
              </a:solidFill>
            </a:endParaRPr>
          </a:p>
        </p:txBody>
      </p:sp>
      <p:sp>
        <p:nvSpPr>
          <p:cNvPr id="5" name="Rectangle à coins arrondis 4"/>
          <p:cNvSpPr/>
          <p:nvPr/>
        </p:nvSpPr>
        <p:spPr>
          <a:xfrm>
            <a:off x="395536" y="115152"/>
            <a:ext cx="4608512" cy="519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Marketing Plan</a:t>
            </a:r>
            <a:endParaRPr lang="fr-FR" sz="2000" b="1" dirty="0"/>
          </a:p>
        </p:txBody>
      </p:sp>
      <p:sp>
        <p:nvSpPr>
          <p:cNvPr id="15" name="Rectangle à coins arrondis 14"/>
          <p:cNvSpPr/>
          <p:nvPr/>
        </p:nvSpPr>
        <p:spPr>
          <a:xfrm>
            <a:off x="347802" y="3235928"/>
            <a:ext cx="6430416" cy="3240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t>Financial </a:t>
            </a:r>
            <a:r>
              <a:rPr lang="fr-FR" sz="2000" b="1" dirty="0"/>
              <a:t>planning</a:t>
            </a:r>
          </a:p>
        </p:txBody>
      </p:sp>
      <p:sp>
        <p:nvSpPr>
          <p:cNvPr id="17" name="Arrondir un rectangle avec un coin diagonal 16"/>
          <p:cNvSpPr/>
          <p:nvPr/>
        </p:nvSpPr>
        <p:spPr>
          <a:xfrm>
            <a:off x="179512" y="3861048"/>
            <a:ext cx="8712968" cy="291388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dirty="0">
                <a:solidFill>
                  <a:schemeClr val="tx1"/>
                </a:solidFill>
              </a:rPr>
              <a:t>In order to attract the party reading the business plan, the company should include its financial planning and future projections. Financial statements, balance sheets, and other financial information may be included for already-established businesses. New businesses will instead include targets and estimates for the first few years of the business and any potential investors</a:t>
            </a:r>
            <a:r>
              <a:rPr lang="en-US" sz="2000" dirty="0" smtClean="0">
                <a:solidFill>
                  <a:schemeClr val="tx1"/>
                </a:solidFill>
              </a:rPr>
              <a:t>. </a:t>
            </a:r>
          </a:p>
          <a:p>
            <a:pPr lvl="0"/>
            <a:r>
              <a:rPr lang="en-US" sz="2000" b="1" smtClean="0">
                <a:solidFill>
                  <a:schemeClr val="tx1"/>
                </a:solidFill>
              </a:rPr>
              <a:t>“Budget”:</a:t>
            </a:r>
            <a:r>
              <a:rPr lang="en-US" sz="2000" dirty="0">
                <a:solidFill>
                  <a:schemeClr val="tx1"/>
                </a:solidFill>
              </a:rPr>
              <a:t> Any good company needs to have a </a:t>
            </a:r>
            <a:r>
              <a:rPr lang="en-US" sz="2000" u="sng" dirty="0">
                <a:solidFill>
                  <a:schemeClr val="tx1"/>
                </a:solidFill>
                <a:hlinkClick r:id="rId3"/>
              </a:rPr>
              <a:t>budget</a:t>
            </a:r>
            <a:r>
              <a:rPr lang="en-US" sz="2000" dirty="0">
                <a:solidFill>
                  <a:schemeClr val="tx1"/>
                </a:solidFill>
              </a:rPr>
              <a:t> in place. This includes costs related to staffing, development, manufacturing, marketing, and any other expenses related to the business.</a:t>
            </a:r>
            <a:endParaRPr lang="fr-FR" sz="2000" dirty="0">
              <a:solidFill>
                <a:schemeClr val="tx1"/>
              </a:solidFill>
            </a:endParaRPr>
          </a:p>
          <a:p>
            <a:endParaRPr lang="en-US" sz="2000" dirty="0">
              <a:solidFill>
                <a:schemeClr val="tx1"/>
              </a:solidFill>
            </a:endParaRPr>
          </a:p>
        </p:txBody>
      </p:sp>
    </p:spTree>
    <p:extLst>
      <p:ext uri="{BB962C8B-B14F-4D97-AF65-F5344CB8AC3E}">
        <p14:creationId xmlns:p14="http://schemas.microsoft.com/office/powerpoint/2010/main" val="2256704613"/>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1500166" y="2786058"/>
            <a:ext cx="6240463" cy="147796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1st year Master: Entrepreneurship </a:t>
            </a:r>
            <a:r>
              <a:rPr lang="en-US" sz="2800" b="1" dirty="0" smtClean="0">
                <a:solidFill>
                  <a:schemeClr val="tx1"/>
                </a:solidFill>
              </a:rPr>
              <a:t> </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763688" y="5195522"/>
            <a:ext cx="5328591" cy="1113798"/>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25113" y="1994261"/>
            <a:ext cx="1785950" cy="857256"/>
          </a:xfrm>
          <a:prstGeom prst="rect">
            <a:avLst/>
          </a:prstGeom>
          <a:noFill/>
        </p:spPr>
      </p:pic>
      <p:sp>
        <p:nvSpPr>
          <p:cNvPr id="2" name="Ellipse 1"/>
          <p:cNvSpPr/>
          <p:nvPr/>
        </p:nvSpPr>
        <p:spPr>
          <a:xfrm>
            <a:off x="357158" y="3000372"/>
            <a:ext cx="8463314" cy="18687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smtClean="0">
                <a:solidFill>
                  <a:schemeClr val="accent3"/>
                </a:solidFill>
              </a:rPr>
              <a:t>Course </a:t>
            </a:r>
            <a:r>
              <a:rPr lang="en-US" sz="3200" b="1" i="1" dirty="0">
                <a:solidFill>
                  <a:schemeClr val="accent3"/>
                </a:solidFill>
              </a:rPr>
              <a:t>4</a:t>
            </a:r>
            <a:r>
              <a:rPr lang="en-US" sz="3200" b="1" i="1" dirty="0" smtClean="0">
                <a:solidFill>
                  <a:schemeClr val="accent3"/>
                </a:solidFill>
              </a:rPr>
              <a:t>:</a:t>
            </a:r>
            <a:endParaRPr lang="en-US" sz="3200" b="1" i="1" dirty="0" smtClean="0">
              <a:solidFill>
                <a:schemeClr val="accent3"/>
              </a:solidFill>
            </a:endParaRPr>
          </a:p>
          <a:p>
            <a:pPr algn="ctr"/>
            <a:r>
              <a:rPr lang="en-US" sz="3200" b="1" i="1" dirty="0" smtClean="0">
                <a:solidFill>
                  <a:schemeClr val="accent3"/>
                </a:solidFill>
              </a:rPr>
              <a:t> </a:t>
            </a:r>
            <a:r>
              <a:rPr lang="fr-FR" sz="2800" b="1" dirty="0"/>
              <a:t>Business Plan –I-</a:t>
            </a:r>
            <a:endParaRPr lang="fr-FR" sz="2800" dirty="0"/>
          </a:p>
          <a:p>
            <a:pPr algn="ctr"/>
            <a:endParaRPr lang="fr-FR" sz="2800" dirty="0"/>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r>
              <a:rPr lang="fr-FR" sz="2800" b="1" dirty="0" err="1" smtClean="0">
                <a:solidFill>
                  <a:schemeClr val="accent4">
                    <a:lumMod val="10000"/>
                  </a:schemeClr>
                </a:solidFill>
                <a:latin typeface="Times New Roman" panose="02020603050405020304" pitchFamily="18" charset="0"/>
                <a:cs typeface="Times New Roman" panose="02020603050405020304" pitchFamily="18" charset="0"/>
              </a:rPr>
              <a:t>Definition</a:t>
            </a:r>
            <a:r>
              <a:rPr lang="fr-FR" sz="2800" b="1" dirty="0" smtClean="0">
                <a:solidFill>
                  <a:schemeClr val="accent4">
                    <a:lumMod val="10000"/>
                  </a:schemeClr>
                </a:solidFill>
                <a:latin typeface="Times New Roman" panose="02020603050405020304" pitchFamily="18" charset="0"/>
                <a:cs typeface="Times New Roman" panose="02020603050405020304" pitchFamily="18" charset="0"/>
              </a:rPr>
              <a:t> of Business Plan;</a:t>
            </a:r>
          </a:p>
          <a:p>
            <a:pPr lvl="0" algn="just"/>
            <a:r>
              <a:rPr lang="en-US" sz="2800" b="1" dirty="0" smtClean="0">
                <a:solidFill>
                  <a:schemeClr val="tx1"/>
                </a:solidFill>
                <a:latin typeface="Times New Roman" panose="02020603050405020304" pitchFamily="18" charset="0"/>
                <a:cs typeface="Times New Roman" panose="02020603050405020304" pitchFamily="18" charset="0"/>
              </a:rPr>
              <a:t>- </a:t>
            </a:r>
            <a:r>
              <a:rPr lang="fr-FR" sz="2800" b="1" dirty="0">
                <a:solidFill>
                  <a:schemeClr val="tx1"/>
                </a:solidFill>
              </a:rPr>
              <a:t>Types of Business </a:t>
            </a:r>
            <a:r>
              <a:rPr lang="fr-FR" sz="2800" b="1" dirty="0" smtClean="0">
                <a:solidFill>
                  <a:schemeClr val="tx1"/>
                </a:solidFill>
              </a:rPr>
              <a:t>Plans</a:t>
            </a:r>
            <a:r>
              <a:rPr lang="en-US" sz="2800" b="1" dirty="0" smtClean="0">
                <a:solidFill>
                  <a:schemeClr val="tx1"/>
                </a:solidFill>
                <a:latin typeface="Times New Roman" panose="02020603050405020304" pitchFamily="18" charset="0"/>
                <a:cs typeface="Times New Roman" panose="02020603050405020304" pitchFamily="18" charset="0"/>
              </a:rPr>
              <a:t>;</a:t>
            </a:r>
            <a:endParaRPr lang="fr-FR" sz="2800" b="1" dirty="0" smtClean="0">
              <a:solidFill>
                <a:schemeClr val="tx1"/>
              </a:solidFill>
              <a:latin typeface="Times New Roman" panose="02020603050405020304" pitchFamily="18" charset="0"/>
              <a:cs typeface="Times New Roman" panose="02020603050405020304" pitchFamily="18" charset="0"/>
            </a:endParaRPr>
          </a:p>
          <a:p>
            <a:pPr marL="457200" indent="-457200" algn="just">
              <a:buFontTx/>
              <a:buChar char="-"/>
            </a:pPr>
            <a:r>
              <a:rPr lang="en-US" sz="2800" b="1" dirty="0" smtClean="0">
                <a:solidFill>
                  <a:schemeClr val="tx1"/>
                </a:solidFill>
              </a:rPr>
              <a:t>Importance </a:t>
            </a:r>
            <a:r>
              <a:rPr lang="en-US" sz="2800" b="1" dirty="0">
                <a:solidFill>
                  <a:schemeClr val="tx1"/>
                </a:solidFill>
              </a:rPr>
              <a:t>of Creating a business </a:t>
            </a:r>
            <a:r>
              <a:rPr lang="en-US" sz="2800" b="1" dirty="0" smtClean="0">
                <a:solidFill>
                  <a:schemeClr val="tx1"/>
                </a:solidFill>
              </a:rPr>
              <a:t>plan</a:t>
            </a:r>
            <a:r>
              <a:rPr lang="en-US" sz="2800" b="1" dirty="0" smtClean="0">
                <a:solidFill>
                  <a:schemeClr val="tx1"/>
                </a:solidFill>
                <a:latin typeface="Times New Roman" panose="02020603050405020304" pitchFamily="18" charset="0"/>
                <a:cs typeface="Times New Roman" panose="02020603050405020304" pitchFamily="18" charset="0"/>
              </a:rPr>
              <a:t>;</a:t>
            </a:r>
          </a:p>
          <a:p>
            <a:pPr marL="457200" lvl="0" indent="-457200" algn="just">
              <a:buFontTx/>
              <a:buChar char="-"/>
            </a:pPr>
            <a:r>
              <a:rPr lang="fr-FR" sz="2800" b="1" dirty="0" err="1">
                <a:solidFill>
                  <a:schemeClr val="tx1"/>
                </a:solidFill>
              </a:rPr>
              <a:t>Elements</a:t>
            </a:r>
            <a:r>
              <a:rPr lang="fr-FR" sz="2800" b="1" dirty="0">
                <a:solidFill>
                  <a:schemeClr val="tx1"/>
                </a:solidFill>
              </a:rPr>
              <a:t> of a Business Plan</a:t>
            </a:r>
          </a:p>
          <a:p>
            <a:pPr marL="457200" indent="-457200" algn="just">
              <a:buFontTx/>
              <a:buChar char="-"/>
            </a:pPr>
            <a:endParaRPr lang="fr-FR" sz="2800" b="1" dirty="0">
              <a:solidFill>
                <a:schemeClr val="tx1"/>
              </a:solidFill>
              <a:latin typeface="Times New Roman" panose="02020603050405020304" pitchFamily="18" charset="0"/>
              <a:cs typeface="Times New Roman" panose="02020603050405020304" pitchFamily="18" charset="0"/>
            </a:endParaRP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1643042" y="634165"/>
            <a:ext cx="5929354"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smtClean="0">
                <a:solidFill>
                  <a:schemeClr val="accent4">
                    <a:lumMod val="10000"/>
                  </a:schemeClr>
                </a:solidFill>
              </a:rPr>
              <a:t>Business Plan’ </a:t>
            </a:r>
            <a:r>
              <a:rPr lang="fr-FR" sz="2800" b="1" dirty="0" err="1" smtClean="0">
                <a:solidFill>
                  <a:schemeClr val="accent4">
                    <a:lumMod val="10000"/>
                  </a:schemeClr>
                </a:solidFill>
              </a:rPr>
              <a:t>definition</a:t>
            </a:r>
            <a:endParaRPr lang="fr-FR" sz="2800" b="1" dirty="0">
              <a:solidFill>
                <a:schemeClr val="accent4">
                  <a:lumMod val="10000"/>
                </a:schemeClr>
              </a:solidFill>
            </a:endParaRPr>
          </a:p>
        </p:txBody>
      </p:sp>
      <p:sp>
        <p:nvSpPr>
          <p:cNvPr id="14" name="Arrondir un rectangle avec un coin diagonal 13"/>
          <p:cNvSpPr/>
          <p:nvPr/>
        </p:nvSpPr>
        <p:spPr>
          <a:xfrm>
            <a:off x="500034" y="2132856"/>
            <a:ext cx="8215370" cy="410445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a:t>
            </a:r>
            <a:r>
              <a:rPr lang="en-US" sz="2800" dirty="0">
                <a:solidFill>
                  <a:schemeClr val="tx1"/>
                </a:solidFill>
              </a:rPr>
              <a:t>A business plan is a written document that describes in detail how a business—usually a </a:t>
            </a:r>
            <a:r>
              <a:rPr lang="en-US" sz="2800" u="sng" dirty="0">
                <a:solidFill>
                  <a:schemeClr val="tx1"/>
                </a:solidFill>
                <a:hlinkClick r:id="rId3"/>
              </a:rPr>
              <a:t>startup</a:t>
            </a:r>
            <a:r>
              <a:rPr lang="en-US" sz="2800" dirty="0">
                <a:solidFill>
                  <a:schemeClr val="tx1"/>
                </a:solidFill>
              </a:rPr>
              <a:t>—defines its objectives and how it is to go about achieving its goals. A business plan lays out a written roadmap for the firm from </a:t>
            </a:r>
            <a:r>
              <a:rPr lang="en-US" sz="2800" u="sng" dirty="0">
                <a:solidFill>
                  <a:schemeClr val="tx1"/>
                </a:solidFill>
                <a:hlinkClick r:id="rId4"/>
              </a:rPr>
              <a:t>marketing</a:t>
            </a:r>
            <a:r>
              <a:rPr lang="en-US" sz="2800" dirty="0">
                <a:solidFill>
                  <a:schemeClr val="tx1"/>
                </a:solidFill>
              </a:rPr>
              <a:t>, financial, and operational standpoints.</a:t>
            </a:r>
            <a:endParaRPr lang="fr-FR" sz="2800" b="1" dirty="0">
              <a:solidFill>
                <a:schemeClr val="tx1"/>
              </a:solidFill>
            </a:endParaRPr>
          </a:p>
          <a:p>
            <a:pPr algn="just"/>
            <a:endParaRPr lang="ar-DZ" sz="2400" b="1" dirty="0" smtClean="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3" name="Arrondir un rectangle avec un coin diagonal 2"/>
          <p:cNvSpPr/>
          <p:nvPr/>
        </p:nvSpPr>
        <p:spPr>
          <a:xfrm>
            <a:off x="539552" y="1911262"/>
            <a:ext cx="3240360"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dirty="0">
                <a:solidFill>
                  <a:schemeClr val="tx1"/>
                </a:solidFill>
              </a:rPr>
              <a:t> </a:t>
            </a:r>
            <a:r>
              <a:rPr lang="fr-FR" sz="2400" dirty="0" smtClean="0">
                <a:solidFill>
                  <a:schemeClr val="tx1"/>
                </a:solidFill>
              </a:rPr>
              <a:t>1- </a:t>
            </a:r>
            <a:r>
              <a:rPr lang="en-US" sz="2400" b="1" dirty="0">
                <a:solidFill>
                  <a:schemeClr val="tx1"/>
                </a:solidFill>
              </a:rPr>
              <a:t>traditional business plan</a:t>
            </a:r>
            <a:r>
              <a:rPr lang="en-US" sz="2400" dirty="0">
                <a:solidFill>
                  <a:schemeClr val="tx1"/>
                </a:solidFill>
              </a:rPr>
              <a:t> </a:t>
            </a:r>
            <a:endParaRPr lang="fr-FR" sz="2300" dirty="0">
              <a:solidFill>
                <a:schemeClr val="tx1"/>
              </a:solidFill>
            </a:endParaRPr>
          </a:p>
        </p:txBody>
      </p:sp>
      <p:sp>
        <p:nvSpPr>
          <p:cNvPr id="4" name="Flèche vers le bas 3"/>
          <p:cNvSpPr/>
          <p:nvPr/>
        </p:nvSpPr>
        <p:spPr>
          <a:xfrm>
            <a:off x="4218620" y="91116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Arrondir un rectangle avec un coin diagonal 8"/>
          <p:cNvSpPr/>
          <p:nvPr/>
        </p:nvSpPr>
        <p:spPr>
          <a:xfrm>
            <a:off x="3810268" y="1607238"/>
            <a:ext cx="5161405" cy="1491722"/>
          </a:xfrm>
          <a:prstGeom prst="round2Diag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a:solidFill>
                  <a:schemeClr val="tx1"/>
                </a:solidFill>
              </a:rPr>
              <a:t>is the most common. They are standard, with much more detail in each section. These tend to be much longer and require a lot more work.</a:t>
            </a:r>
            <a:endParaRPr lang="fr-FR" dirty="0">
              <a:solidFill>
                <a:schemeClr val="tx1"/>
              </a:solidFill>
            </a:endParaRPr>
          </a:p>
        </p:txBody>
      </p:sp>
      <p:sp>
        <p:nvSpPr>
          <p:cNvPr id="16" name="Arrondir un rectangle avec un coin diagonal 15"/>
          <p:cNvSpPr/>
          <p:nvPr/>
        </p:nvSpPr>
        <p:spPr>
          <a:xfrm>
            <a:off x="590665" y="4673241"/>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b="1" dirty="0" smtClean="0">
                <a:solidFill>
                  <a:schemeClr val="tx1"/>
                </a:solidFill>
              </a:rPr>
              <a:t>2- </a:t>
            </a:r>
            <a:r>
              <a:rPr lang="en-US" sz="2400" b="1" u="sng" dirty="0">
                <a:solidFill>
                  <a:schemeClr val="tx1"/>
                </a:solidFill>
                <a:hlinkClick r:id="rId3"/>
              </a:rPr>
              <a:t>Lean startup</a:t>
            </a:r>
            <a:r>
              <a:rPr lang="en-US" sz="2400" b="1" dirty="0">
                <a:solidFill>
                  <a:schemeClr val="tx1"/>
                </a:solidFill>
              </a:rPr>
              <a:t> business plans</a:t>
            </a:r>
            <a:endParaRPr lang="fr-FR" sz="2400" dirty="0">
              <a:solidFill>
                <a:schemeClr val="tx1"/>
              </a:solidFill>
            </a:endParaRPr>
          </a:p>
        </p:txBody>
      </p:sp>
      <p:sp>
        <p:nvSpPr>
          <p:cNvPr id="17" name="Arrondir un rectangle avec un coin diagonal 16"/>
          <p:cNvSpPr/>
          <p:nvPr/>
        </p:nvSpPr>
        <p:spPr>
          <a:xfrm>
            <a:off x="3757666" y="4505274"/>
            <a:ext cx="5364088" cy="1439845"/>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dirty="0">
                <a:solidFill>
                  <a:schemeClr val="tx1"/>
                </a:solidFill>
              </a:rPr>
              <a:t>These business plans are short—as short as one page—and have very little detail. If a company uses this kind of plan, they should expect to provide more detail if an investor or lender requests it.</a:t>
            </a:r>
            <a:endParaRPr lang="fr-FR" dirty="0">
              <a:solidFill>
                <a:schemeClr val="tx1"/>
              </a:solidFill>
            </a:endParaRPr>
          </a:p>
        </p:txBody>
      </p:sp>
      <p:sp>
        <p:nvSpPr>
          <p:cNvPr id="2" name="Rectangle 1"/>
          <p:cNvSpPr/>
          <p:nvPr/>
        </p:nvSpPr>
        <p:spPr>
          <a:xfrm>
            <a:off x="292734" y="116632"/>
            <a:ext cx="7735650" cy="794532"/>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sz="2400" b="1" dirty="0">
                <a:solidFill>
                  <a:schemeClr val="tx1"/>
                </a:solidFill>
              </a:rPr>
              <a:t>Types of Business Plans</a:t>
            </a:r>
          </a:p>
        </p:txBody>
      </p:sp>
    </p:spTree>
    <p:extLst>
      <p:ext uri="{BB962C8B-B14F-4D97-AF65-F5344CB8AC3E}">
        <p14:creationId xmlns:p14="http://schemas.microsoft.com/office/powerpoint/2010/main" val="3734824791"/>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3" name="Arrondir un rectangle avec un coin diagonal 2"/>
          <p:cNvSpPr/>
          <p:nvPr/>
        </p:nvSpPr>
        <p:spPr>
          <a:xfrm>
            <a:off x="474204" y="1235200"/>
            <a:ext cx="7914220" cy="118568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smtClean="0">
                <a:solidFill>
                  <a:schemeClr val="tx1"/>
                </a:solidFill>
              </a:rPr>
              <a:t>Help you discover any weaknesses in your business idea so you can address them before you open for business</a:t>
            </a:r>
            <a:endParaRPr lang="fr-FR" sz="2400" dirty="0" smtClean="0">
              <a:solidFill>
                <a:schemeClr val="tx1"/>
              </a:solidFill>
            </a:endParaRPr>
          </a:p>
          <a:p>
            <a:pPr lvl="1" algn="just"/>
            <a:endParaRPr lang="fr-FR" sz="2300" dirty="0">
              <a:solidFill>
                <a:schemeClr val="tx1"/>
              </a:solidFill>
            </a:endParaRPr>
          </a:p>
        </p:txBody>
      </p:sp>
      <p:sp>
        <p:nvSpPr>
          <p:cNvPr id="4" name="Flèche vers le bas 3"/>
          <p:cNvSpPr/>
          <p:nvPr/>
        </p:nvSpPr>
        <p:spPr>
          <a:xfrm>
            <a:off x="4218620" y="91116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Rectangle 1"/>
          <p:cNvSpPr/>
          <p:nvPr/>
        </p:nvSpPr>
        <p:spPr>
          <a:xfrm>
            <a:off x="292734" y="116632"/>
            <a:ext cx="7735650" cy="794532"/>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Importance of Creating a business plan</a:t>
            </a:r>
            <a:endParaRPr lang="fr-FR" sz="2800" b="1" dirty="0">
              <a:solidFill>
                <a:schemeClr val="tx1"/>
              </a:solidFill>
            </a:endParaRPr>
          </a:p>
        </p:txBody>
      </p:sp>
      <p:sp>
        <p:nvSpPr>
          <p:cNvPr id="11" name="Arrondir un rectangle avec un coin diagonal 10"/>
          <p:cNvSpPr/>
          <p:nvPr/>
        </p:nvSpPr>
        <p:spPr>
          <a:xfrm>
            <a:off x="439801" y="2505948"/>
            <a:ext cx="7914220" cy="118568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a:solidFill>
                  <a:schemeClr val="tx1"/>
                </a:solidFill>
              </a:rPr>
              <a:t>Identify business opportunities you may not have considered and plan how to take advantage of them</a:t>
            </a:r>
            <a:endParaRPr lang="fr-FR" sz="2400" dirty="0">
              <a:solidFill>
                <a:schemeClr val="tx1"/>
              </a:solidFill>
            </a:endParaRPr>
          </a:p>
          <a:p>
            <a:pPr lvl="1" algn="just"/>
            <a:endParaRPr lang="fr-FR" sz="2400" dirty="0">
              <a:solidFill>
                <a:schemeClr val="tx1"/>
              </a:solidFill>
            </a:endParaRPr>
          </a:p>
        </p:txBody>
      </p:sp>
      <p:sp>
        <p:nvSpPr>
          <p:cNvPr id="12" name="Arrondir un rectangle avec un coin diagonal 11"/>
          <p:cNvSpPr/>
          <p:nvPr/>
        </p:nvSpPr>
        <p:spPr>
          <a:xfrm>
            <a:off x="485876" y="3827923"/>
            <a:ext cx="7914220" cy="118568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a:solidFill>
                  <a:schemeClr val="tx1"/>
                </a:solidFill>
              </a:rPr>
              <a:t>Analyze the market and competition to strengthen your idea</a:t>
            </a:r>
            <a:endParaRPr lang="fr-FR" sz="2400" dirty="0">
              <a:solidFill>
                <a:schemeClr val="tx1"/>
              </a:solidFill>
            </a:endParaRPr>
          </a:p>
          <a:p>
            <a:pPr lvl="1" algn="just"/>
            <a:endParaRPr lang="fr-FR" sz="2400" dirty="0">
              <a:solidFill>
                <a:schemeClr val="tx1"/>
              </a:solidFill>
            </a:endParaRPr>
          </a:p>
        </p:txBody>
      </p:sp>
      <p:sp>
        <p:nvSpPr>
          <p:cNvPr id="13" name="Arrondir un rectangle avec un coin diagonal 12"/>
          <p:cNvSpPr/>
          <p:nvPr/>
        </p:nvSpPr>
        <p:spPr>
          <a:xfrm>
            <a:off x="485876" y="5166011"/>
            <a:ext cx="7914220" cy="118568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a:solidFill>
                  <a:schemeClr val="tx1"/>
                </a:solidFill>
              </a:rPr>
              <a:t>Give you a chance to plan strategies for dealing with potential challenges so they don’t derail your startup</a:t>
            </a:r>
            <a:endParaRPr lang="fr-FR" sz="2400" dirty="0">
              <a:solidFill>
                <a:schemeClr val="tx1"/>
              </a:solidFill>
            </a:endParaRPr>
          </a:p>
          <a:p>
            <a:pPr lvl="1" algn="just"/>
            <a:endParaRPr lang="fr-FR" sz="2400" dirty="0">
              <a:solidFill>
                <a:schemeClr val="tx1"/>
              </a:solidFill>
            </a:endParaRPr>
          </a:p>
        </p:txBody>
      </p:sp>
    </p:spTree>
    <p:extLst>
      <p:ext uri="{BB962C8B-B14F-4D97-AF65-F5344CB8AC3E}">
        <p14:creationId xmlns:p14="http://schemas.microsoft.com/office/powerpoint/2010/main" val="2198636381"/>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3" name="Arrondir un rectangle avec un coin diagonal 2"/>
          <p:cNvSpPr/>
          <p:nvPr/>
        </p:nvSpPr>
        <p:spPr>
          <a:xfrm>
            <a:off x="474204" y="1235200"/>
            <a:ext cx="7914220" cy="176321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endParaRPr lang="en-US" sz="2400" dirty="0" smtClean="0">
              <a:solidFill>
                <a:schemeClr val="tx1"/>
              </a:solidFill>
            </a:endParaRPr>
          </a:p>
          <a:p>
            <a:pPr lvl="1" algn="just"/>
            <a:r>
              <a:rPr lang="en-US" sz="2400" dirty="0" smtClean="0">
                <a:solidFill>
                  <a:schemeClr val="tx1"/>
                </a:solidFill>
              </a:rPr>
              <a:t>Convince </a:t>
            </a:r>
            <a:r>
              <a:rPr lang="en-US" sz="2400" dirty="0">
                <a:solidFill>
                  <a:schemeClr val="tx1"/>
                </a:solidFill>
              </a:rPr>
              <a:t>potential partners, customers and key employees that you’re serious about your idea and persuade them to work with you</a:t>
            </a:r>
            <a:endParaRPr lang="fr-FR" sz="2400" dirty="0">
              <a:solidFill>
                <a:schemeClr val="tx1"/>
              </a:solidFill>
            </a:endParaRPr>
          </a:p>
          <a:p>
            <a:pPr lvl="1" algn="just"/>
            <a:endParaRPr lang="fr-FR" sz="2400" dirty="0" smtClean="0">
              <a:solidFill>
                <a:schemeClr val="tx1"/>
              </a:solidFill>
            </a:endParaRPr>
          </a:p>
          <a:p>
            <a:pPr lvl="1" algn="just"/>
            <a:endParaRPr lang="fr-FR" sz="2300" dirty="0">
              <a:solidFill>
                <a:schemeClr val="tx1"/>
              </a:solidFill>
            </a:endParaRPr>
          </a:p>
        </p:txBody>
      </p:sp>
      <p:sp>
        <p:nvSpPr>
          <p:cNvPr id="4" name="Flèche vers le bas 3"/>
          <p:cNvSpPr/>
          <p:nvPr/>
        </p:nvSpPr>
        <p:spPr>
          <a:xfrm>
            <a:off x="4218620" y="91116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Rectangle 1"/>
          <p:cNvSpPr/>
          <p:nvPr/>
        </p:nvSpPr>
        <p:spPr>
          <a:xfrm>
            <a:off x="292734" y="116632"/>
            <a:ext cx="7735650" cy="794532"/>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Importance of Creating a business plan</a:t>
            </a:r>
            <a:endParaRPr lang="fr-FR" sz="2800" b="1" dirty="0">
              <a:solidFill>
                <a:schemeClr val="tx1"/>
              </a:solidFill>
            </a:endParaRPr>
          </a:p>
        </p:txBody>
      </p:sp>
      <p:sp>
        <p:nvSpPr>
          <p:cNvPr id="11" name="Arrondir un rectangle avec un coin diagonal 10"/>
          <p:cNvSpPr/>
          <p:nvPr/>
        </p:nvSpPr>
        <p:spPr>
          <a:xfrm>
            <a:off x="439801" y="3271487"/>
            <a:ext cx="7914220" cy="1671145"/>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a:solidFill>
                  <a:schemeClr val="tx1"/>
                </a:solidFill>
              </a:rPr>
              <a:t>Force you to calculate when your business will make a profit and how much money you need to reach that point, so you can be prepared with adequate startup capital</a:t>
            </a:r>
            <a:endParaRPr lang="fr-FR" sz="2400" dirty="0">
              <a:solidFill>
                <a:schemeClr val="tx1"/>
              </a:solidFill>
            </a:endParaRPr>
          </a:p>
          <a:p>
            <a:pPr lvl="1" algn="just"/>
            <a:endParaRPr lang="fr-FR" sz="2400" dirty="0">
              <a:solidFill>
                <a:schemeClr val="tx1"/>
              </a:solidFill>
            </a:endParaRPr>
          </a:p>
        </p:txBody>
      </p:sp>
      <p:sp>
        <p:nvSpPr>
          <p:cNvPr id="12" name="Arrondir un rectangle avec un coin diagonal 11"/>
          <p:cNvSpPr/>
          <p:nvPr/>
        </p:nvSpPr>
        <p:spPr>
          <a:xfrm>
            <a:off x="485876" y="5188883"/>
            <a:ext cx="7914220" cy="118568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a:solidFill>
                  <a:schemeClr val="tx1"/>
                </a:solidFill>
              </a:rPr>
              <a:t>Determine your target market and how to reach them</a:t>
            </a:r>
            <a:endParaRPr lang="fr-FR" sz="2400" dirty="0">
              <a:solidFill>
                <a:schemeClr val="tx1"/>
              </a:solidFill>
            </a:endParaRPr>
          </a:p>
          <a:p>
            <a:pPr lvl="1" algn="just"/>
            <a:endParaRPr lang="fr-FR" sz="2400" dirty="0">
              <a:solidFill>
                <a:schemeClr val="tx1"/>
              </a:solidFill>
            </a:endParaRPr>
          </a:p>
        </p:txBody>
      </p:sp>
    </p:spTree>
    <p:extLst>
      <p:ext uri="{BB962C8B-B14F-4D97-AF65-F5344CB8AC3E}">
        <p14:creationId xmlns:p14="http://schemas.microsoft.com/office/powerpoint/2010/main" val="4020879806"/>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3" name="Arrondir un rectangle avec un coin diagonal 2"/>
          <p:cNvSpPr/>
          <p:nvPr/>
        </p:nvSpPr>
        <p:spPr>
          <a:xfrm>
            <a:off x="179512" y="698514"/>
            <a:ext cx="8712968" cy="27338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smtClean="0">
                <a:solidFill>
                  <a:schemeClr val="tx1"/>
                </a:solidFill>
              </a:rPr>
              <a:t>This </a:t>
            </a:r>
            <a:r>
              <a:rPr lang="en-US" sz="2400" dirty="0">
                <a:solidFill>
                  <a:schemeClr val="tx1"/>
                </a:solidFill>
              </a:rPr>
              <a:t>section outlines the company and includes the </a:t>
            </a:r>
            <a:r>
              <a:rPr lang="en-US" sz="2400" u="sng" dirty="0">
                <a:solidFill>
                  <a:schemeClr val="tx1"/>
                </a:solidFill>
                <a:hlinkClick r:id="rId3"/>
              </a:rPr>
              <a:t>mission statement</a:t>
            </a:r>
            <a:r>
              <a:rPr lang="en-US" sz="2400" dirty="0">
                <a:solidFill>
                  <a:schemeClr val="tx1"/>
                </a:solidFill>
              </a:rPr>
              <a:t> along with any information about the company's leadership, employees, operations, and location</a:t>
            </a:r>
            <a:r>
              <a:rPr lang="en-US" sz="2400" dirty="0" smtClean="0">
                <a:solidFill>
                  <a:schemeClr val="tx1"/>
                </a:solidFill>
              </a:rPr>
              <a:t>. </a:t>
            </a:r>
            <a:r>
              <a:rPr lang="en-US" sz="2400" dirty="0">
                <a:solidFill>
                  <a:schemeClr val="tx1"/>
                </a:solidFill>
              </a:rPr>
              <a:t>It might also be a good idea to briefly explain why you’re starting your company and include details about your experience in the industry you’re entering.</a:t>
            </a:r>
            <a:endParaRPr lang="fr-FR" sz="2300" dirty="0">
              <a:solidFill>
                <a:schemeClr val="tx1"/>
              </a:solidFill>
            </a:endParaRPr>
          </a:p>
        </p:txBody>
      </p:sp>
      <p:sp>
        <p:nvSpPr>
          <p:cNvPr id="5" name="Rectangle à coins arrondis 4"/>
          <p:cNvSpPr/>
          <p:nvPr/>
        </p:nvSpPr>
        <p:spPr>
          <a:xfrm>
            <a:off x="395536" y="115152"/>
            <a:ext cx="4608512" cy="519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err="1" smtClean="0"/>
              <a:t>Executive</a:t>
            </a:r>
            <a:r>
              <a:rPr lang="fr-FR" sz="2000" b="1" dirty="0" smtClean="0"/>
              <a:t> </a:t>
            </a:r>
            <a:r>
              <a:rPr lang="fr-FR" sz="2000" b="1" dirty="0" err="1"/>
              <a:t>summary</a:t>
            </a:r>
            <a:endParaRPr lang="fr-FR" sz="2000" b="1" dirty="0"/>
          </a:p>
        </p:txBody>
      </p:sp>
      <p:sp>
        <p:nvSpPr>
          <p:cNvPr id="15" name="Rectangle à coins arrondis 14"/>
          <p:cNvSpPr/>
          <p:nvPr/>
        </p:nvSpPr>
        <p:spPr>
          <a:xfrm>
            <a:off x="373832" y="3559964"/>
            <a:ext cx="4990256"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Company </a:t>
            </a:r>
            <a:r>
              <a:rPr lang="en-US" sz="2000" b="1" dirty="0"/>
              <a:t>Description</a:t>
            </a:r>
            <a:endParaRPr lang="fr-FR" sz="2000" b="1" dirty="0"/>
          </a:p>
        </p:txBody>
      </p:sp>
      <p:sp>
        <p:nvSpPr>
          <p:cNvPr id="17" name="Arrondir un rectangle avec un coin diagonal 16"/>
          <p:cNvSpPr/>
          <p:nvPr/>
        </p:nvSpPr>
        <p:spPr>
          <a:xfrm>
            <a:off x="179512" y="4293096"/>
            <a:ext cx="8712968" cy="248183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400" dirty="0" err="1">
                <a:solidFill>
                  <a:schemeClr val="tx1"/>
                </a:solidFill>
              </a:rPr>
              <a:t>Your</a:t>
            </a:r>
            <a:r>
              <a:rPr lang="fr-FR" sz="2400" dirty="0">
                <a:solidFill>
                  <a:schemeClr val="tx1"/>
                </a:solidFill>
              </a:rPr>
              <a:t> </a:t>
            </a:r>
            <a:r>
              <a:rPr lang="fr-FR" sz="2400" dirty="0" err="1">
                <a:solidFill>
                  <a:schemeClr val="tx1"/>
                </a:solidFill>
              </a:rPr>
              <a:t>company</a:t>
            </a:r>
            <a:r>
              <a:rPr lang="fr-FR" sz="2400" dirty="0">
                <a:solidFill>
                  <a:schemeClr val="tx1"/>
                </a:solidFill>
              </a:rPr>
              <a:t> description </a:t>
            </a:r>
            <a:r>
              <a:rPr lang="fr-FR" sz="2400" dirty="0" err="1">
                <a:solidFill>
                  <a:schemeClr val="tx1"/>
                </a:solidFill>
              </a:rPr>
              <a:t>should</a:t>
            </a:r>
            <a:r>
              <a:rPr lang="fr-FR" sz="2400" dirty="0">
                <a:solidFill>
                  <a:schemeClr val="tx1"/>
                </a:solidFill>
              </a:rPr>
              <a:t> </a:t>
            </a:r>
            <a:r>
              <a:rPr lang="fr-FR" sz="2400" dirty="0" err="1">
                <a:solidFill>
                  <a:schemeClr val="tx1"/>
                </a:solidFill>
              </a:rPr>
              <a:t>also</a:t>
            </a:r>
            <a:r>
              <a:rPr lang="fr-FR" sz="2400" dirty="0">
                <a:solidFill>
                  <a:schemeClr val="tx1"/>
                </a:solidFill>
              </a:rPr>
              <a:t> </a:t>
            </a:r>
            <a:r>
              <a:rPr lang="fr-FR" sz="2400" dirty="0" err="1">
                <a:solidFill>
                  <a:schemeClr val="tx1"/>
                </a:solidFill>
              </a:rPr>
              <a:t>discuss</a:t>
            </a:r>
            <a:r>
              <a:rPr lang="fr-FR" sz="2400" dirty="0">
                <a:solidFill>
                  <a:schemeClr val="tx1"/>
                </a:solidFill>
              </a:rPr>
              <a:t> how </a:t>
            </a:r>
            <a:r>
              <a:rPr lang="fr-FR" sz="2400" dirty="0" err="1">
                <a:solidFill>
                  <a:schemeClr val="tx1"/>
                </a:solidFill>
              </a:rPr>
              <a:t>your</a:t>
            </a:r>
            <a:r>
              <a:rPr lang="fr-FR" sz="2400" dirty="0">
                <a:solidFill>
                  <a:schemeClr val="tx1"/>
                </a:solidFill>
              </a:rPr>
              <a:t> business </a:t>
            </a:r>
            <a:r>
              <a:rPr lang="fr-FR" sz="2400" dirty="0" err="1">
                <a:solidFill>
                  <a:schemeClr val="tx1"/>
                </a:solidFill>
              </a:rPr>
              <a:t>will</a:t>
            </a:r>
            <a:r>
              <a:rPr lang="fr-FR" sz="2400" dirty="0">
                <a:solidFill>
                  <a:schemeClr val="tx1"/>
                </a:solidFill>
              </a:rPr>
              <a:t> stand out </a:t>
            </a:r>
            <a:r>
              <a:rPr lang="fr-FR" sz="2400" dirty="0" err="1">
                <a:solidFill>
                  <a:schemeClr val="tx1"/>
                </a:solidFill>
              </a:rPr>
              <a:t>from</a:t>
            </a:r>
            <a:r>
              <a:rPr lang="fr-FR" sz="2400" dirty="0">
                <a:solidFill>
                  <a:schemeClr val="tx1"/>
                </a:solidFill>
              </a:rPr>
              <a:t> </a:t>
            </a:r>
            <a:r>
              <a:rPr lang="fr-FR" sz="2400" dirty="0" err="1">
                <a:solidFill>
                  <a:schemeClr val="tx1"/>
                </a:solidFill>
              </a:rPr>
              <a:t>others</a:t>
            </a:r>
            <a:r>
              <a:rPr lang="fr-FR" sz="2400" dirty="0">
                <a:solidFill>
                  <a:schemeClr val="tx1"/>
                </a:solidFill>
              </a:rPr>
              <a:t> in the </a:t>
            </a:r>
            <a:r>
              <a:rPr lang="fr-FR" sz="2400" dirty="0" err="1">
                <a:solidFill>
                  <a:schemeClr val="tx1"/>
                </a:solidFill>
              </a:rPr>
              <a:t>industry</a:t>
            </a:r>
            <a:r>
              <a:rPr lang="fr-FR" sz="2400" dirty="0">
                <a:solidFill>
                  <a:schemeClr val="tx1"/>
                </a:solidFill>
              </a:rPr>
              <a:t> and how the </a:t>
            </a:r>
            <a:r>
              <a:rPr lang="fr-FR" sz="2400" dirty="0" err="1">
                <a:solidFill>
                  <a:schemeClr val="tx1"/>
                </a:solidFill>
              </a:rPr>
              <a:t>products</a:t>
            </a:r>
            <a:r>
              <a:rPr lang="fr-FR" sz="2400" dirty="0">
                <a:solidFill>
                  <a:schemeClr val="tx1"/>
                </a:solidFill>
              </a:rPr>
              <a:t> and services </a:t>
            </a:r>
            <a:r>
              <a:rPr lang="fr-FR" sz="2400" dirty="0" err="1">
                <a:solidFill>
                  <a:schemeClr val="tx1"/>
                </a:solidFill>
              </a:rPr>
              <a:t>you’re</a:t>
            </a:r>
            <a:r>
              <a:rPr lang="fr-FR" sz="2400" dirty="0">
                <a:solidFill>
                  <a:schemeClr val="tx1"/>
                </a:solidFill>
              </a:rPr>
              <a:t> </a:t>
            </a:r>
            <a:r>
              <a:rPr lang="fr-FR" sz="2400" dirty="0" err="1">
                <a:solidFill>
                  <a:schemeClr val="tx1"/>
                </a:solidFill>
              </a:rPr>
              <a:t>providing</a:t>
            </a:r>
            <a:r>
              <a:rPr lang="fr-FR" sz="2400" dirty="0">
                <a:solidFill>
                  <a:schemeClr val="tx1"/>
                </a:solidFill>
              </a:rPr>
              <a:t> </a:t>
            </a:r>
            <a:r>
              <a:rPr lang="fr-FR" sz="2400" dirty="0" err="1">
                <a:solidFill>
                  <a:schemeClr val="tx1"/>
                </a:solidFill>
              </a:rPr>
              <a:t>will</a:t>
            </a:r>
            <a:r>
              <a:rPr lang="fr-FR" sz="2400" dirty="0">
                <a:solidFill>
                  <a:schemeClr val="tx1"/>
                </a:solidFill>
              </a:rPr>
              <a:t> </a:t>
            </a:r>
            <a:r>
              <a:rPr lang="fr-FR" sz="2400" dirty="0" err="1">
                <a:solidFill>
                  <a:schemeClr val="tx1"/>
                </a:solidFill>
              </a:rPr>
              <a:t>be</a:t>
            </a:r>
            <a:r>
              <a:rPr lang="fr-FR" sz="2400" dirty="0">
                <a:solidFill>
                  <a:schemeClr val="tx1"/>
                </a:solidFill>
              </a:rPr>
              <a:t> </a:t>
            </a:r>
            <a:r>
              <a:rPr lang="fr-FR" sz="2400" dirty="0" err="1">
                <a:solidFill>
                  <a:schemeClr val="tx1"/>
                </a:solidFill>
              </a:rPr>
              <a:t>helpful</a:t>
            </a:r>
            <a:r>
              <a:rPr lang="fr-FR" sz="2400" dirty="0">
                <a:solidFill>
                  <a:schemeClr val="tx1"/>
                </a:solidFill>
              </a:rPr>
              <a:t> to </a:t>
            </a:r>
            <a:r>
              <a:rPr lang="fr-FR" sz="2400" dirty="0" err="1">
                <a:solidFill>
                  <a:schemeClr val="tx1"/>
                </a:solidFill>
              </a:rPr>
              <a:t>your</a:t>
            </a:r>
            <a:r>
              <a:rPr lang="fr-FR" sz="2400" dirty="0">
                <a:solidFill>
                  <a:schemeClr val="tx1"/>
                </a:solidFill>
              </a:rPr>
              <a:t> </a:t>
            </a:r>
            <a:r>
              <a:rPr lang="fr-FR" sz="2400" dirty="0" err="1">
                <a:solidFill>
                  <a:schemeClr val="tx1"/>
                </a:solidFill>
              </a:rPr>
              <a:t>target</a:t>
            </a:r>
            <a:r>
              <a:rPr lang="fr-FR" sz="2400" dirty="0">
                <a:solidFill>
                  <a:schemeClr val="tx1"/>
                </a:solidFill>
              </a:rPr>
              <a:t> audience.</a:t>
            </a:r>
          </a:p>
        </p:txBody>
      </p:sp>
    </p:spTree>
    <p:extLst>
      <p:ext uri="{BB962C8B-B14F-4D97-AF65-F5344CB8AC3E}">
        <p14:creationId xmlns:p14="http://schemas.microsoft.com/office/powerpoint/2010/main" val="43486733"/>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3" name="Arrondir un rectangle avec un coin diagonal 2"/>
          <p:cNvSpPr/>
          <p:nvPr/>
        </p:nvSpPr>
        <p:spPr>
          <a:xfrm>
            <a:off x="179512" y="698514"/>
            <a:ext cx="8712968" cy="27338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300" dirty="0">
                <a:solidFill>
                  <a:schemeClr val="tx1"/>
                </a:solidFill>
              </a:rPr>
              <a:t>Here, the company can outline the products and services it will offer, and may also include pricing, product lifespan, and benefits to the consumer. Other factors that may go into this section include production and manufacturing processes, any patents the company may have, as well as proprietary technology. Any information about research and development (R&amp;D) can also be included here.</a:t>
            </a:r>
            <a:endParaRPr lang="fr-FR" sz="2300" dirty="0">
              <a:solidFill>
                <a:schemeClr val="tx1"/>
              </a:solidFill>
            </a:endParaRPr>
          </a:p>
        </p:txBody>
      </p:sp>
      <p:sp>
        <p:nvSpPr>
          <p:cNvPr id="5" name="Rectangle à coins arrondis 4"/>
          <p:cNvSpPr/>
          <p:nvPr/>
        </p:nvSpPr>
        <p:spPr>
          <a:xfrm>
            <a:off x="395536" y="115152"/>
            <a:ext cx="4608512" cy="519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Products and services</a:t>
            </a:r>
            <a:endParaRPr lang="fr-FR" sz="2000" b="1" dirty="0"/>
          </a:p>
        </p:txBody>
      </p:sp>
      <p:sp>
        <p:nvSpPr>
          <p:cNvPr id="15" name="Rectangle à coins arrondis 14"/>
          <p:cNvSpPr/>
          <p:nvPr/>
        </p:nvSpPr>
        <p:spPr>
          <a:xfrm>
            <a:off x="373832" y="3559964"/>
            <a:ext cx="4990256"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err="1" smtClean="0"/>
              <a:t>Market</a:t>
            </a:r>
            <a:r>
              <a:rPr lang="fr-FR" sz="2000" b="1" dirty="0" smtClean="0"/>
              <a:t> </a:t>
            </a:r>
            <a:r>
              <a:rPr lang="fr-FR" sz="2000" b="1" dirty="0" err="1"/>
              <a:t>analysis</a:t>
            </a:r>
            <a:endParaRPr lang="fr-FR" sz="2000" b="1" dirty="0"/>
          </a:p>
        </p:txBody>
      </p:sp>
      <p:sp>
        <p:nvSpPr>
          <p:cNvPr id="17" name="Arrondir un rectangle avec un coin diagonal 16"/>
          <p:cNvSpPr/>
          <p:nvPr/>
        </p:nvSpPr>
        <p:spPr>
          <a:xfrm>
            <a:off x="179512" y="4293096"/>
            <a:ext cx="8712968" cy="248183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In that section, you’ll need to use data and statistics to talk about where the market has been, where it’s expected to go and how your company will fit into it. In addition, you’ll have to provide details about the consumers you’ll be marketing to, such as their income levels.</a:t>
            </a:r>
            <a:endParaRPr lang="fr-FR" sz="2400" dirty="0">
              <a:solidFill>
                <a:schemeClr val="tx1"/>
              </a:solidFill>
            </a:endParaRPr>
          </a:p>
        </p:txBody>
      </p:sp>
    </p:spTree>
    <p:extLst>
      <p:ext uri="{BB962C8B-B14F-4D97-AF65-F5344CB8AC3E}">
        <p14:creationId xmlns:p14="http://schemas.microsoft.com/office/powerpoint/2010/main" val="3917169425"/>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9447</TotalTime>
  <Words>1253</Words>
  <Application>Microsoft Office PowerPoint</Application>
  <PresentationFormat>Affichage à l'écran (4:3)</PresentationFormat>
  <Paragraphs>93</Paragraphs>
  <Slides>12</Slides>
  <Notes>11</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1237</cp:revision>
  <dcterms:created xsi:type="dcterms:W3CDTF">2008-12-20T18:29:40Z</dcterms:created>
  <dcterms:modified xsi:type="dcterms:W3CDTF">2024-02-22T14:54:52Z</dcterms:modified>
</cp:coreProperties>
</file>