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5" r:id="rId9"/>
    <p:sldId id="266" r:id="rId10"/>
    <p:sldId id="267" r:id="rId11"/>
    <p:sldId id="275" r:id="rId12"/>
    <p:sldId id="276" r:id="rId13"/>
    <p:sldId id="270" r:id="rId14"/>
    <p:sldId id="271" r:id="rId15"/>
    <p:sldId id="274"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CA3AE7-3491-411B-BFC3-551BA1A8AA6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4CF94DC-5525-47F8-94BD-E98E6AA621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FB469A7-43C6-46C9-A2EB-27FE991EAEAF}"/>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93C40D51-D5E5-4F8A-B964-728E9AAF640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73758E3-4B48-4C4F-A7B5-AFA06F5BFC35}"/>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3936513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394572-0D71-4773-B5F0-D70E0AF201F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A9E5423-2545-432C-BEB0-B99212EBAE3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61BE643-6988-4215-AE72-B0DF4DD0684B}"/>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541AD27F-BB46-48C0-B498-B0B1587EEBF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D8DB6FD-3BB3-4A57-9EAB-F157E5F6B9CA}"/>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585608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C3FFDE3-AC9E-4FE3-9AB3-5D78F49F55F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D4378BD-34B3-440F-BB68-543707740E9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9D59EE6-F2B2-440E-BAE9-ED47E6846C19}"/>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5BCA578D-E3BF-4D60-8577-1B351640F81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90EDA1-59D0-4AE6-8734-6E932DFE9A59}"/>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1231202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449E57-5777-4D00-A53E-A3DBA603D36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798AE33-D417-4FB2-BD04-3260BE019EF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0FDA697-97EB-4463-8D0E-A76253D1DCCA}"/>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99E57698-90B0-4B5C-B450-4CE16793F2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7CD91A8-58B7-4583-9DE7-E0F5F511BDAF}"/>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3391552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AA60A-87F4-4AA3-B274-76C2CC1C74F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7238E10-709B-440F-8409-C85C4E2FE2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277687F-1D97-45A1-9D6C-0D55EBF1E877}"/>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36DF22B4-157D-45AD-A2B6-16AF123F50C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D81F2F-35DD-4640-88FA-4CFBBDC3E2B5}"/>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3963508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E61977-EED2-4CF6-94E3-507F84D51E8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63DF1F9-E667-4A44-A8C9-26F4CF2717F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E3B9695-C612-4FB5-8B9A-8E6D9EEEA83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06D4FAA-2B6D-4F43-9222-035A7893D1DE}"/>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6" name="Espace réservé du pied de page 5">
            <a:extLst>
              <a:ext uri="{FF2B5EF4-FFF2-40B4-BE49-F238E27FC236}">
                <a16:creationId xmlns:a16="http://schemas.microsoft.com/office/drawing/2014/main" id="{2105D92D-ABC3-4435-864C-838CBEE4305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4D13A60-8076-4BF3-939E-52E4C7C8F130}"/>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570197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15FDA7-6B69-428A-A885-A1188553805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F695CA-9A7A-410A-9180-8D37B184C3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27C2CEC-DE75-4897-B88D-84FFFC7B078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EE0B71-6920-41AA-BCEB-CEF55C4358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A5C8B33-22EF-43F9-AB53-4AC8FB75430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E432E4A-336E-45D8-82F7-54512258EA91}"/>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8" name="Espace réservé du pied de page 7">
            <a:extLst>
              <a:ext uri="{FF2B5EF4-FFF2-40B4-BE49-F238E27FC236}">
                <a16:creationId xmlns:a16="http://schemas.microsoft.com/office/drawing/2014/main" id="{9418AA1E-4184-48B4-91D9-269C6040ABB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009AE6D-6DE1-4522-B227-AE9832481058}"/>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428072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FF2F27-4757-4166-AE1A-2641A42E453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8958D8A-2786-43FA-8606-008AA4263AF3}"/>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4" name="Espace réservé du pied de page 3">
            <a:extLst>
              <a:ext uri="{FF2B5EF4-FFF2-40B4-BE49-F238E27FC236}">
                <a16:creationId xmlns:a16="http://schemas.microsoft.com/office/drawing/2014/main" id="{FD73F761-652C-473D-9B7F-17B9371646C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79511E9-C025-4395-AA20-D2C911FFF54C}"/>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507841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4752C60-F2DE-42AA-BB76-FE465229EF51}"/>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3" name="Espace réservé du pied de page 2">
            <a:extLst>
              <a:ext uri="{FF2B5EF4-FFF2-40B4-BE49-F238E27FC236}">
                <a16:creationId xmlns:a16="http://schemas.microsoft.com/office/drawing/2014/main" id="{2ACF8A61-3200-4866-98DF-70BA67C8796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CF38D02-CBCB-4D12-8FE6-0F1876F36F5A}"/>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3725620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795717-0B4C-4193-899B-3D77CCE13B6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5C66643-C5C4-4ADE-8DB1-06A789476A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D8BAEF3-1ED2-454A-8ABE-B8E11B6327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F22B830-134A-4B98-85CB-87889D17405D}"/>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6" name="Espace réservé du pied de page 5">
            <a:extLst>
              <a:ext uri="{FF2B5EF4-FFF2-40B4-BE49-F238E27FC236}">
                <a16:creationId xmlns:a16="http://schemas.microsoft.com/office/drawing/2014/main" id="{C7E69CF6-0F04-4F76-8E1D-1A17E92121C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9F031FD-D4B3-45BF-9423-64D8C0D016DF}"/>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1568458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6C8807-4EE8-485F-9CCE-9DCE0BAA17D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8645522-1B46-4ECD-8CFB-64AE4234C3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4A89923-4992-481F-997A-11CD6CB2E3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4673FB7-F636-4631-BFF4-66B02F150827}"/>
              </a:ext>
            </a:extLst>
          </p:cNvPr>
          <p:cNvSpPr>
            <a:spLocks noGrp="1"/>
          </p:cNvSpPr>
          <p:nvPr>
            <p:ph type="dt" sz="half" idx="10"/>
          </p:nvPr>
        </p:nvSpPr>
        <p:spPr/>
        <p:txBody>
          <a:bodyPr/>
          <a:lstStyle/>
          <a:p>
            <a:fld id="{801AD551-1467-48D0-A17E-1252FE9985E4}" type="datetimeFigureOut">
              <a:rPr lang="fr-FR" smtClean="0"/>
              <a:t>25/11/2023</a:t>
            </a:fld>
            <a:endParaRPr lang="fr-FR"/>
          </a:p>
        </p:txBody>
      </p:sp>
      <p:sp>
        <p:nvSpPr>
          <p:cNvPr id="6" name="Espace réservé du pied de page 5">
            <a:extLst>
              <a:ext uri="{FF2B5EF4-FFF2-40B4-BE49-F238E27FC236}">
                <a16:creationId xmlns:a16="http://schemas.microsoft.com/office/drawing/2014/main" id="{3C88D4A7-01FB-4F8A-97F6-3F673BD3E68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4214186-85BD-4103-8FEC-5B259E08D57D}"/>
              </a:ext>
            </a:extLst>
          </p:cNvPr>
          <p:cNvSpPr>
            <a:spLocks noGrp="1"/>
          </p:cNvSpPr>
          <p:nvPr>
            <p:ph type="sldNum" sz="quarter" idx="12"/>
          </p:nvPr>
        </p:nvSpPr>
        <p:spPr/>
        <p:txBody>
          <a:bodyPr/>
          <a:lstStyle/>
          <a:p>
            <a:fld id="{906F13A7-F41C-4C08-8EDD-87237BF441A6}" type="slidenum">
              <a:rPr lang="fr-FR" smtClean="0"/>
              <a:t>‹N°›</a:t>
            </a:fld>
            <a:endParaRPr lang="fr-FR"/>
          </a:p>
        </p:txBody>
      </p:sp>
    </p:spTree>
    <p:extLst>
      <p:ext uri="{BB962C8B-B14F-4D97-AF65-F5344CB8AC3E}">
        <p14:creationId xmlns:p14="http://schemas.microsoft.com/office/powerpoint/2010/main" val="3777745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0AF63A3-2757-437E-B46B-5275DC2B68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A56B908-5287-4317-B71A-36B78E59A6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1DE9263-586D-474F-AED6-6BBB6B6616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1AD551-1467-48D0-A17E-1252FE9985E4}"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7D2C94D3-6D90-4F3C-B64D-7341E29685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F6E9308-5D4E-455C-8A8D-B61592E2AA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6F13A7-F41C-4C08-8EDD-87237BF441A6}" type="slidenum">
              <a:rPr lang="fr-FR" smtClean="0"/>
              <a:t>‹N°›</a:t>
            </a:fld>
            <a:endParaRPr lang="fr-FR"/>
          </a:p>
        </p:txBody>
      </p:sp>
    </p:spTree>
    <p:extLst>
      <p:ext uri="{BB962C8B-B14F-4D97-AF65-F5344CB8AC3E}">
        <p14:creationId xmlns:p14="http://schemas.microsoft.com/office/powerpoint/2010/main" val="3316095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384467-BDD3-467D-8D2C-7BE84DEAFC84}"/>
              </a:ext>
            </a:extLst>
          </p:cNvPr>
          <p:cNvSpPr>
            <a:spLocks noGrp="1"/>
          </p:cNvSpPr>
          <p:nvPr>
            <p:ph type="ctrTitle"/>
          </p:nvPr>
        </p:nvSpPr>
        <p:spPr>
          <a:xfrm>
            <a:off x="604911" y="1800664"/>
            <a:ext cx="10803987" cy="3488787"/>
          </a:xfrm>
        </p:spPr>
        <p:txBody>
          <a:bodyPr>
            <a:normAutofit/>
          </a:bodyPr>
          <a:lstStyle/>
          <a:p>
            <a:r>
              <a:rPr lang="ar-DZ" sz="6600" b="1" dirty="0"/>
              <a:t>المحور الثاني: </a:t>
            </a:r>
            <a:br>
              <a:rPr lang="ar-DZ" sz="6600" b="1" dirty="0"/>
            </a:br>
            <a:r>
              <a:rPr lang="ar-DZ" sz="6600" b="1" dirty="0"/>
              <a:t>الأدوات المالية المستخدمة في أسواق الطاقة</a:t>
            </a:r>
            <a:endParaRPr lang="fr-FR" sz="6600" b="1" dirty="0"/>
          </a:p>
        </p:txBody>
      </p:sp>
    </p:spTree>
    <p:extLst>
      <p:ext uri="{BB962C8B-B14F-4D97-AF65-F5344CB8AC3E}">
        <p14:creationId xmlns:p14="http://schemas.microsoft.com/office/powerpoint/2010/main" val="4226773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47BFB84-228F-4841-B76E-B3874923EE22}"/>
              </a:ext>
            </a:extLst>
          </p:cNvPr>
          <p:cNvSpPr>
            <a:spLocks noGrp="1"/>
          </p:cNvSpPr>
          <p:nvPr>
            <p:ph idx="1"/>
          </p:nvPr>
        </p:nvSpPr>
        <p:spPr>
          <a:xfrm>
            <a:off x="-1" y="182880"/>
            <a:ext cx="12192001" cy="6675120"/>
          </a:xfrm>
        </p:spPr>
        <p:txBody>
          <a:bodyPr>
            <a:normAutofit/>
          </a:bodyPr>
          <a:lstStyle/>
          <a:p>
            <a:pPr lvl="0" algn="r" rtl="1"/>
            <a:r>
              <a:rPr lang="ar-SA" sz="3200" dirty="0"/>
              <a:t>يمكن </a:t>
            </a:r>
            <a:r>
              <a:rPr lang="ar-SA" sz="3200" b="1" dirty="0">
                <a:solidFill>
                  <a:srgbClr val="FF0000"/>
                </a:solidFill>
              </a:rPr>
              <a:t>لمنتج الكهرباء </a:t>
            </a:r>
            <a:r>
              <a:rPr lang="ar-SA" sz="3200" dirty="0"/>
              <a:t>استخدام خيارات الشراء لحماية نفسه من انخفاض أسعار الكهرباء</a:t>
            </a:r>
            <a:r>
              <a:rPr lang="fr-FR" sz="3200" dirty="0"/>
              <a:t>. </a:t>
            </a:r>
            <a:r>
              <a:rPr lang="ar-SA" sz="3200" dirty="0"/>
              <a:t>إذا كان يعتقد أن سعر الكهرباء سينخفض، فيمكنه شراء خيارات شراء بسعر أعلى. إذا انخفض سعر الكهرباء بالفعل، فيمكنه ممارسة خياراته وشراء الكهرباء بالسعر الأعلى</a:t>
            </a:r>
            <a:r>
              <a:rPr lang="fr-FR" sz="3200" dirty="0"/>
              <a:t>.</a:t>
            </a:r>
          </a:p>
          <a:p>
            <a:pPr lvl="0" algn="r" rtl="1"/>
            <a:r>
              <a:rPr lang="ar-SA" sz="3200" dirty="0"/>
              <a:t>يمكن </a:t>
            </a:r>
            <a:r>
              <a:rPr lang="ar-SA" sz="3200" b="1" dirty="0">
                <a:solidFill>
                  <a:srgbClr val="FF0000"/>
                </a:solidFill>
              </a:rPr>
              <a:t>لموزع النفط </a:t>
            </a:r>
            <a:r>
              <a:rPr lang="ar-SA" sz="3200" dirty="0"/>
              <a:t>استخدام خيارات البيع لحماية نفسه من ارتفاع أسعار النفط</a:t>
            </a:r>
            <a:r>
              <a:rPr lang="fr-FR" sz="3200" dirty="0"/>
              <a:t>. </a:t>
            </a:r>
            <a:r>
              <a:rPr lang="ar-SA" sz="3200" dirty="0"/>
              <a:t>إذا كان يعتقد أن سعر النفط سيرتفع، فيمكنه شراء خيارات بيع بسعر أقل. إذا ارتفع سعر النفط بالفعل، فيمكنه ممارسة خياراته وبيع النفط بالسعر الأعلى</a:t>
            </a:r>
            <a:r>
              <a:rPr lang="fr-FR" sz="3200" dirty="0"/>
              <a:t>.</a:t>
            </a:r>
          </a:p>
          <a:p>
            <a:pPr lvl="0" algn="r" rtl="1"/>
            <a:r>
              <a:rPr lang="ar-SA" sz="3200" dirty="0"/>
              <a:t>يمكن </a:t>
            </a:r>
            <a:r>
              <a:rPr lang="ar-SA" sz="3200" b="1" dirty="0">
                <a:solidFill>
                  <a:srgbClr val="FF0000"/>
                </a:solidFill>
              </a:rPr>
              <a:t>لمستهلك الطاقة </a:t>
            </a:r>
            <a:r>
              <a:rPr lang="ar-SA" sz="3200" dirty="0"/>
              <a:t>استخدام خيارات الشراء لحماية نفسه من ارتفاع أسعار الطاقة</a:t>
            </a:r>
            <a:r>
              <a:rPr lang="fr-FR" sz="3200" dirty="0"/>
              <a:t>. </a:t>
            </a:r>
            <a:r>
              <a:rPr lang="ar-SA" sz="3200" dirty="0"/>
              <a:t>إذا كان يعتقد أن سعر الطاقة سيرتفع، فيمكنه شراء خيارات شراء بسعر أقل. إذا ارتفع سعر الطاقة بالفعل، فيمكنه ممارسة خياراته وشراء الطاقة بالسعر الأقل</a:t>
            </a:r>
            <a:r>
              <a:rPr lang="fr-FR" sz="3200" dirty="0"/>
              <a:t>.</a:t>
            </a:r>
          </a:p>
          <a:p>
            <a:pPr lvl="0" algn="r" rtl="1"/>
            <a:r>
              <a:rPr lang="ar-SA" sz="3200" dirty="0"/>
              <a:t>يمكن </a:t>
            </a:r>
            <a:r>
              <a:rPr lang="ar-SA" sz="3200" b="1" dirty="0">
                <a:solidFill>
                  <a:srgbClr val="FF0000"/>
                </a:solidFill>
              </a:rPr>
              <a:t>للمستثمر</a:t>
            </a:r>
            <a:r>
              <a:rPr lang="ar-SA" sz="3200" dirty="0"/>
              <a:t> استخدام خيارات الشراء أو البيع لتحقيق مكاسب من تقلبات أسعار الطاقة</a:t>
            </a:r>
            <a:r>
              <a:rPr lang="fr-FR" sz="3200" dirty="0"/>
              <a:t>. </a:t>
            </a:r>
            <a:r>
              <a:rPr lang="ar-SA" sz="3200" dirty="0"/>
              <a:t>يمكنه المراهنة على ارتفاع أو انخفاض الأسعار وشراء أو بيع الخيارات بناءً على توقعاته. إذا توقع بشكل صحيح اتجاه الأسعار، فيمكنه تحقيق ربح</a:t>
            </a:r>
            <a:r>
              <a:rPr lang="fr-FR" sz="3200" dirty="0"/>
              <a:t>.</a:t>
            </a:r>
          </a:p>
          <a:p>
            <a:pPr algn="r"/>
            <a:endParaRPr lang="fr-FR" sz="3200" dirty="0"/>
          </a:p>
        </p:txBody>
      </p:sp>
    </p:spTree>
    <p:extLst>
      <p:ext uri="{BB962C8B-B14F-4D97-AF65-F5344CB8AC3E}">
        <p14:creationId xmlns:p14="http://schemas.microsoft.com/office/powerpoint/2010/main" val="74436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F364A81-B77C-474C-8943-0FCA9B9969F9}"/>
              </a:ext>
            </a:extLst>
          </p:cNvPr>
          <p:cNvSpPr>
            <a:spLocks noGrp="1"/>
          </p:cNvSpPr>
          <p:nvPr>
            <p:ph idx="1"/>
          </p:nvPr>
        </p:nvSpPr>
        <p:spPr>
          <a:xfrm>
            <a:off x="140677" y="253218"/>
            <a:ext cx="11788725" cy="6499274"/>
          </a:xfrm>
        </p:spPr>
        <p:txBody>
          <a:bodyPr>
            <a:normAutofit/>
          </a:bodyPr>
          <a:lstStyle/>
          <a:p>
            <a:pPr algn="r" rtl="1"/>
            <a:r>
              <a:rPr lang="ar-DZ" sz="4000" dirty="0">
                <a:solidFill>
                  <a:srgbClr val="FF0000"/>
                </a:solidFill>
              </a:rPr>
              <a:t>مثال على خيار شراء:</a:t>
            </a:r>
          </a:p>
          <a:p>
            <a:pPr algn="r" rtl="1"/>
            <a:r>
              <a:rPr lang="ar-DZ" sz="3200" dirty="0"/>
              <a:t>لنفترض أن سعر النفط الحالي هو 100 دولار للبرميل. مستثمر يعتقد أن سعر النفط سيرتفع في المستقبل </a:t>
            </a:r>
            <a:r>
              <a:rPr lang="ar-DZ" sz="3200" b="1" dirty="0">
                <a:solidFill>
                  <a:srgbClr val="FF0000"/>
                </a:solidFill>
              </a:rPr>
              <a:t>يشتري خيار شراء النفط </a:t>
            </a:r>
            <a:r>
              <a:rPr lang="ar-DZ" sz="3200" dirty="0"/>
              <a:t>بسعر تنفيذ 100 دولار وتاريخ انتهاء الصلاحية في غضون ثلاثة أشهر. يدفع المستثمر علاوة قدرها 5 دولارات للبرميل مقابل هذا الخيار.</a:t>
            </a:r>
          </a:p>
          <a:p>
            <a:pPr algn="r" rtl="1"/>
            <a:r>
              <a:rPr lang="ar-DZ" sz="3200" dirty="0"/>
              <a:t>إذا ارتفع سعر النفط إلى 120 دولارًا للبرميل قبل تاريخ انتهاء الصلاحية، يمكن للمستثمر ممارسة خياره وشراء النفط بسعر التنفيذ البالغ 100 دولار. سيحقق المستثمر ربحًا قدره 20 دولارًا للبرميل، أي علاوة الشراء البالغة 5 دولارات بالإضافة إلى الفرق بين سعر التنفيذ وسعر السوق البالغ 20 دولارًا.</a:t>
            </a:r>
          </a:p>
          <a:p>
            <a:pPr algn="r" rtl="1"/>
            <a:r>
              <a:rPr lang="ar-DZ" sz="3200" dirty="0"/>
              <a:t>إذا لم يرتفع سعر النفط إلى 100 دولار أو أكثر قبل تاريخ انتهاء الصلاحية، فلن يمارس المستثمر خياره. سيخسر المستثمر علاوة الشراء البالغة 5 دولارات للبرميل.</a:t>
            </a:r>
          </a:p>
          <a:p>
            <a:pPr marL="0" indent="0" algn="r" rtl="1">
              <a:buNone/>
            </a:pPr>
            <a:endParaRPr lang="fr-FR" dirty="0"/>
          </a:p>
        </p:txBody>
      </p:sp>
    </p:spTree>
    <p:extLst>
      <p:ext uri="{BB962C8B-B14F-4D97-AF65-F5344CB8AC3E}">
        <p14:creationId xmlns:p14="http://schemas.microsoft.com/office/powerpoint/2010/main" val="3482707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893FB48-82B4-4AAC-A8D8-DBECA3C2C2A2}"/>
              </a:ext>
            </a:extLst>
          </p:cNvPr>
          <p:cNvSpPr>
            <a:spLocks noGrp="1"/>
          </p:cNvSpPr>
          <p:nvPr>
            <p:ph idx="1"/>
          </p:nvPr>
        </p:nvSpPr>
        <p:spPr>
          <a:xfrm>
            <a:off x="112541" y="182880"/>
            <a:ext cx="11901267" cy="6675120"/>
          </a:xfrm>
        </p:spPr>
        <p:txBody>
          <a:bodyPr>
            <a:normAutofit/>
          </a:bodyPr>
          <a:lstStyle/>
          <a:p>
            <a:pPr marL="0" indent="0" algn="r" rtl="1">
              <a:buNone/>
            </a:pPr>
            <a:r>
              <a:rPr lang="ar-DZ" sz="3600" b="1" dirty="0">
                <a:solidFill>
                  <a:srgbClr val="FF0000"/>
                </a:solidFill>
              </a:rPr>
              <a:t>مثال على خيار بيع:</a:t>
            </a:r>
          </a:p>
          <a:p>
            <a:pPr algn="r" rtl="1"/>
            <a:r>
              <a:rPr lang="ar-DZ" sz="3600" dirty="0"/>
              <a:t>لنفترض أن سعر سهم شركة نفط هو 50 دولارًا للسهم. مستثمر يعتقد أن سعر السهم سينخفض في المستقبل يشتري </a:t>
            </a:r>
            <a:r>
              <a:rPr lang="ar-DZ" sz="3600" b="1" dirty="0">
                <a:solidFill>
                  <a:srgbClr val="FF0000"/>
                </a:solidFill>
              </a:rPr>
              <a:t>خيار بيع </a:t>
            </a:r>
            <a:r>
              <a:rPr lang="ar-DZ" sz="3600" dirty="0"/>
              <a:t>سهم الشركة بسعر تنفيذ 50 دولارًا وتاريخ انتهاء الصلاحية في غضون ثلاثة أشهر. يدفع المستثمر علاوة قدرها 2 دولارًا للسهم مقابل هذا الخيار.</a:t>
            </a:r>
          </a:p>
          <a:p>
            <a:pPr algn="r" rtl="1"/>
            <a:r>
              <a:rPr lang="ar-DZ" sz="3600" dirty="0"/>
              <a:t>إذا انخفض سعر السهم إلى 40 دولارًا للسهم قبل تاريخ انتهاء الصلاحية، يمكن للمستثمر ممارسة خياره وبيع السهم بسعر التنفيذ البالغ 50 دولارًا. سيحقق المستثمر ربحًا قدره 10 دولارات للسهم، أي علاوة الشراء البالغة 2 دولارًا بالإضافة إلى الفرق بين سعر التنفيذ وسعر السوق البالغ 8 دولارًا.</a:t>
            </a:r>
          </a:p>
          <a:p>
            <a:pPr algn="r" rtl="1"/>
            <a:r>
              <a:rPr lang="ar-DZ" sz="3600" dirty="0"/>
              <a:t>إذا لم ينخفض سعر السهم إلى 50 دولارًا أو أقل قبل تاريخ انتهاء الصلاحية، فلن يمارس المستثمر خياره. سيخسر المستثمر علاوة الشراء البالغة 2 دولارًا للسهم.</a:t>
            </a:r>
          </a:p>
          <a:p>
            <a:pPr algn="r" rtl="1"/>
            <a:endParaRPr lang="fr-FR" dirty="0"/>
          </a:p>
        </p:txBody>
      </p:sp>
    </p:spTree>
    <p:extLst>
      <p:ext uri="{BB962C8B-B14F-4D97-AF65-F5344CB8AC3E}">
        <p14:creationId xmlns:p14="http://schemas.microsoft.com/office/powerpoint/2010/main" val="1284195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DEF428-B84C-47FA-8CF6-419F5B83E58D}"/>
              </a:ext>
            </a:extLst>
          </p:cNvPr>
          <p:cNvSpPr>
            <a:spLocks noGrp="1"/>
          </p:cNvSpPr>
          <p:nvPr>
            <p:ph type="title"/>
          </p:nvPr>
        </p:nvSpPr>
        <p:spPr>
          <a:xfrm>
            <a:off x="838200" y="365126"/>
            <a:ext cx="10515600" cy="1126050"/>
          </a:xfrm>
        </p:spPr>
        <p:txBody>
          <a:bodyPr>
            <a:normAutofit fontScale="90000"/>
          </a:bodyPr>
          <a:lstStyle/>
          <a:p>
            <a:pPr algn="ctr"/>
            <a:r>
              <a:rPr lang="ar-SA" b="1" dirty="0">
                <a:solidFill>
                  <a:srgbClr val="FF0000"/>
                </a:solidFill>
              </a:rPr>
              <a:t>ثالثا: عقود المبادلة </a:t>
            </a:r>
            <a:br>
              <a:rPr lang="fr-FR" b="1" dirty="0">
                <a:solidFill>
                  <a:srgbClr val="FF0000"/>
                </a:solidFill>
              </a:rPr>
            </a:br>
            <a:endParaRPr lang="fr-FR" b="1" dirty="0">
              <a:solidFill>
                <a:srgbClr val="FF0000"/>
              </a:solidFill>
            </a:endParaRPr>
          </a:p>
        </p:txBody>
      </p:sp>
      <p:sp>
        <p:nvSpPr>
          <p:cNvPr id="3" name="Espace réservé du contenu 2">
            <a:extLst>
              <a:ext uri="{FF2B5EF4-FFF2-40B4-BE49-F238E27FC236}">
                <a16:creationId xmlns:a16="http://schemas.microsoft.com/office/drawing/2014/main" id="{C4DEF3F2-3086-4482-9ED1-10F7D5689E0C}"/>
              </a:ext>
            </a:extLst>
          </p:cNvPr>
          <p:cNvSpPr>
            <a:spLocks noGrp="1"/>
          </p:cNvSpPr>
          <p:nvPr>
            <p:ph idx="1"/>
          </p:nvPr>
        </p:nvSpPr>
        <p:spPr>
          <a:xfrm>
            <a:off x="140678" y="1237957"/>
            <a:ext cx="11901268" cy="5500468"/>
          </a:xfrm>
        </p:spPr>
        <p:txBody>
          <a:bodyPr>
            <a:normAutofit/>
          </a:bodyPr>
          <a:lstStyle/>
          <a:p>
            <a:pPr marL="0" indent="0" algn="r" rtl="1">
              <a:buNone/>
            </a:pPr>
            <a:r>
              <a:rPr lang="ar-DZ" sz="3200" b="1" dirty="0">
                <a:solidFill>
                  <a:srgbClr val="FF0000"/>
                </a:solidFill>
              </a:rPr>
              <a:t>1.تعريف </a:t>
            </a:r>
            <a:r>
              <a:rPr lang="ar-SA" sz="3200" b="1" dirty="0">
                <a:solidFill>
                  <a:srgbClr val="FF0000"/>
                </a:solidFill>
              </a:rPr>
              <a:t>عقود المبادلة للطاقة </a:t>
            </a:r>
            <a:r>
              <a:rPr lang="ar-DZ" sz="3200" b="1" dirty="0">
                <a:solidFill>
                  <a:srgbClr val="FF0000"/>
                </a:solidFill>
              </a:rPr>
              <a:t>: </a:t>
            </a:r>
            <a:r>
              <a:rPr lang="ar-SA" sz="3200" dirty="0"/>
              <a:t>هي عقود مالية تسمح لطرفين بتبادل تدفقات نقدية مستقبلية بناءً على سعر سلعة، تستخدم العقود المبادلة للطاقة من قبل مجموعة متنوعة من الجهات الفاعلة في السوق، بما في ذلك المنتجين والموزعين والمستهلكين والمضاربين</a:t>
            </a:r>
            <a:r>
              <a:rPr lang="ar-DZ" sz="3200" dirty="0"/>
              <a:t>، </a:t>
            </a:r>
            <a:r>
              <a:rPr lang="ar-SA" sz="3200" dirty="0"/>
              <a:t>يُحدد سعر السلعة عادةً بناءً على مؤشر سوق، مثل سعر النفط الخام برنت أو سعر الكهرباء الفوري</a:t>
            </a:r>
            <a:r>
              <a:rPr lang="fr-FR" sz="3200" dirty="0"/>
              <a:t>.</a:t>
            </a:r>
            <a:endParaRPr lang="ar-DZ" sz="3200" dirty="0"/>
          </a:p>
          <a:p>
            <a:pPr marL="0" indent="0" algn="r" rtl="1">
              <a:buNone/>
            </a:pPr>
            <a:r>
              <a:rPr lang="ar-DZ" sz="3200" b="1" dirty="0">
                <a:solidFill>
                  <a:srgbClr val="FF0000"/>
                </a:solidFill>
              </a:rPr>
              <a:t>2.</a:t>
            </a:r>
            <a:r>
              <a:rPr lang="ar-DZ" sz="2800" b="1" dirty="0">
                <a:solidFill>
                  <a:srgbClr val="FF0000"/>
                </a:solidFill>
              </a:rPr>
              <a:t> </a:t>
            </a:r>
            <a:r>
              <a:rPr lang="ar-SA" sz="3200" b="1" dirty="0">
                <a:solidFill>
                  <a:srgbClr val="FF0000"/>
                </a:solidFill>
              </a:rPr>
              <a:t>استخدامات العقود المبادلة للطاقة</a:t>
            </a:r>
            <a:r>
              <a:rPr lang="fr-FR" sz="3200" b="1" dirty="0">
                <a:solidFill>
                  <a:srgbClr val="FF0000"/>
                </a:solidFill>
              </a:rPr>
              <a:t>:</a:t>
            </a:r>
          </a:p>
          <a:p>
            <a:pPr lvl="0" algn="r" rtl="1">
              <a:buFont typeface="Wingdings" panose="05000000000000000000" pitchFamily="2" charset="2"/>
              <a:buChar char="Ø"/>
            </a:pPr>
            <a:r>
              <a:rPr lang="ar-SA" sz="3200" dirty="0"/>
              <a:t>إدارة المخاطر</a:t>
            </a:r>
            <a:r>
              <a:rPr lang="fr-FR" sz="3200" dirty="0"/>
              <a:t>: </a:t>
            </a:r>
            <a:r>
              <a:rPr lang="ar-SA" sz="3200" dirty="0"/>
              <a:t>يمكن استخدام العقود المبادلة للطاقة للحماية من تقلبات أسعار الطاقة</a:t>
            </a:r>
            <a:r>
              <a:rPr lang="fr-FR" sz="3200" dirty="0"/>
              <a:t>.</a:t>
            </a:r>
            <a:endParaRPr lang="fr-FR" dirty="0"/>
          </a:p>
          <a:p>
            <a:pPr lvl="0" algn="r" rtl="1">
              <a:buFont typeface="Wingdings" panose="05000000000000000000" pitchFamily="2" charset="2"/>
              <a:buChar char="Ø"/>
            </a:pPr>
            <a:r>
              <a:rPr lang="ar-SA" sz="3200" dirty="0"/>
              <a:t>الفرص السوقية</a:t>
            </a:r>
            <a:r>
              <a:rPr lang="fr-FR" sz="3200" dirty="0"/>
              <a:t>: </a:t>
            </a:r>
            <a:r>
              <a:rPr lang="ar-SA" sz="3200" dirty="0"/>
              <a:t>يمكن استخدام العقود المبادلة للطاقة للاستفادة من الفرص السوقية، مثل الفروق السعرية بين الأسواق</a:t>
            </a:r>
            <a:r>
              <a:rPr lang="fr-FR" sz="3200" dirty="0"/>
              <a:t>.</a:t>
            </a:r>
            <a:endParaRPr lang="fr-FR" dirty="0"/>
          </a:p>
          <a:p>
            <a:pPr lvl="0" algn="r" rtl="1">
              <a:buFont typeface="Wingdings" panose="05000000000000000000" pitchFamily="2" charset="2"/>
              <a:buChar char="Ø"/>
            </a:pPr>
            <a:r>
              <a:rPr lang="ar-SA" sz="3200" dirty="0"/>
              <a:t>المضاربة</a:t>
            </a:r>
            <a:r>
              <a:rPr lang="fr-FR" sz="3200" dirty="0"/>
              <a:t>: </a:t>
            </a:r>
            <a:r>
              <a:rPr lang="ar-SA" sz="3200" dirty="0"/>
              <a:t>يمكن استخدام العقود المبادلة للطاقة للمضاربة على أسعار الطاقة</a:t>
            </a:r>
            <a:r>
              <a:rPr lang="fr-FR" sz="3200" dirty="0"/>
              <a:t>.</a:t>
            </a:r>
            <a:endParaRPr lang="fr-FR" dirty="0"/>
          </a:p>
          <a:p>
            <a:pPr algn="r" rtl="1">
              <a:buFont typeface="Wingdings" panose="05000000000000000000" pitchFamily="2" charset="2"/>
              <a:buChar char="Ø"/>
            </a:pPr>
            <a:endParaRPr lang="ar-DZ" sz="3200" dirty="0"/>
          </a:p>
          <a:p>
            <a:pPr marL="0" indent="0" algn="r" rtl="1">
              <a:buNone/>
            </a:pPr>
            <a:endParaRPr lang="fr-FR" sz="3200" dirty="0"/>
          </a:p>
          <a:p>
            <a:pPr marL="0" indent="0" algn="r" rtl="1">
              <a:buNone/>
            </a:pPr>
            <a:endParaRPr lang="fr-FR" sz="3200" dirty="0"/>
          </a:p>
        </p:txBody>
      </p:sp>
    </p:spTree>
    <p:extLst>
      <p:ext uri="{BB962C8B-B14F-4D97-AF65-F5344CB8AC3E}">
        <p14:creationId xmlns:p14="http://schemas.microsoft.com/office/powerpoint/2010/main" val="2609472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B6AE49E-1F85-4E13-8955-43168C1274E0}"/>
              </a:ext>
            </a:extLst>
          </p:cNvPr>
          <p:cNvSpPr>
            <a:spLocks noGrp="1"/>
          </p:cNvSpPr>
          <p:nvPr>
            <p:ph idx="1"/>
          </p:nvPr>
        </p:nvSpPr>
        <p:spPr>
          <a:xfrm>
            <a:off x="140677" y="0"/>
            <a:ext cx="11915335" cy="6858000"/>
          </a:xfrm>
        </p:spPr>
        <p:txBody>
          <a:bodyPr>
            <a:normAutofit/>
          </a:bodyPr>
          <a:lstStyle/>
          <a:p>
            <a:pPr lvl="0" algn="r" rtl="1"/>
            <a:r>
              <a:rPr lang="ar-SA" sz="3200" dirty="0"/>
              <a:t>يمكن </a:t>
            </a:r>
            <a:r>
              <a:rPr lang="ar-SA" sz="3200" b="1" dirty="0">
                <a:solidFill>
                  <a:srgbClr val="FF0000"/>
                </a:solidFill>
              </a:rPr>
              <a:t>لمنتج الكهرباء </a:t>
            </a:r>
            <a:r>
              <a:rPr lang="ar-SA" sz="3200" dirty="0"/>
              <a:t>استخدام عقد تبادل الطاقة لحماية نفسه من انخفاض أسعار الكهرباء</a:t>
            </a:r>
            <a:r>
              <a:rPr lang="fr-FR" sz="3200" dirty="0"/>
              <a:t>. </a:t>
            </a:r>
            <a:r>
              <a:rPr lang="ar-SA" sz="3200" dirty="0"/>
              <a:t>إذا كان يعتقد أن سعر الكهرباء سينخفض، يمكنه إبرام عقد تبادل مع موزع يوافق على تبادل تدفقات نقدية بناءً على سعر الكهرباء. إذا انخفض سعر الكهرباء بالفعل، سيحقق منتج الكهرباء ربحًا من العقد</a:t>
            </a:r>
            <a:r>
              <a:rPr lang="fr-FR" sz="3200" dirty="0"/>
              <a:t>.</a:t>
            </a:r>
          </a:p>
          <a:p>
            <a:pPr lvl="0" algn="r" rtl="1"/>
            <a:r>
              <a:rPr lang="ar-SA" sz="3200" dirty="0"/>
              <a:t>يمكن </a:t>
            </a:r>
            <a:r>
              <a:rPr lang="ar-SA" sz="3200" b="1" dirty="0">
                <a:solidFill>
                  <a:srgbClr val="FF0000"/>
                </a:solidFill>
              </a:rPr>
              <a:t>لموزع النفط </a:t>
            </a:r>
            <a:r>
              <a:rPr lang="ar-SA" sz="3200" dirty="0"/>
              <a:t>استخدام عقد تبادل الطاقة لحماية نفسه من ارتفاع أسعار النفط</a:t>
            </a:r>
            <a:r>
              <a:rPr lang="fr-FR" sz="3200" dirty="0"/>
              <a:t>. </a:t>
            </a:r>
            <a:r>
              <a:rPr lang="ar-SA" sz="3200" dirty="0"/>
              <a:t>إذا كان يعتقد أن سعر النفط سيرتفع، يمكنه إبرام عقد تبادل مع منتج يوافق على تبادل تدفقات نقدية بناءً على سعر النفط. إذا ارتفع سعر النفط بالفعل، سيحقق موزع النفط ربحًا من العقد</a:t>
            </a:r>
            <a:r>
              <a:rPr lang="fr-FR" sz="3200" dirty="0"/>
              <a:t>.</a:t>
            </a:r>
          </a:p>
          <a:p>
            <a:pPr lvl="0" algn="r" rtl="1"/>
            <a:r>
              <a:rPr lang="ar-SA" sz="3200" dirty="0"/>
              <a:t>يمكن </a:t>
            </a:r>
            <a:r>
              <a:rPr lang="ar-SA" sz="3200" b="1" dirty="0">
                <a:solidFill>
                  <a:srgbClr val="FF0000"/>
                </a:solidFill>
              </a:rPr>
              <a:t>لمستهلك الطاقة </a:t>
            </a:r>
            <a:r>
              <a:rPr lang="ar-SA" sz="3200" dirty="0"/>
              <a:t>استخدام عقد تبادل الطاقة لحماية نفسه من ارتفاع أسعار الطاقة</a:t>
            </a:r>
            <a:r>
              <a:rPr lang="fr-FR" sz="3200" dirty="0"/>
              <a:t>. </a:t>
            </a:r>
            <a:r>
              <a:rPr lang="ar-SA" sz="3200" dirty="0"/>
              <a:t>إذا كان يعتقد أن سعر الطاقة سيرتفع، يمكنه إبرام عقد تبادل مع منتج أو موزع يوافق على تبادل تدفقات نقدية بناءً على سعر الطاقة. إذا ارتفع سعر الطاقة بالفعل، سيستفيد مستهلك الطاقة من السعر الثابت الذي اشتراه</a:t>
            </a:r>
            <a:r>
              <a:rPr lang="fr-FR" sz="3200" dirty="0"/>
              <a:t>.</a:t>
            </a:r>
          </a:p>
          <a:p>
            <a:pPr lvl="0" algn="r" rtl="1"/>
            <a:r>
              <a:rPr lang="ar-SA" sz="3200" dirty="0"/>
              <a:t>يمكن </a:t>
            </a:r>
            <a:r>
              <a:rPr lang="ar-SA" sz="3200" b="1" dirty="0">
                <a:solidFill>
                  <a:srgbClr val="FF0000"/>
                </a:solidFill>
              </a:rPr>
              <a:t>للمستثمر</a:t>
            </a:r>
            <a:r>
              <a:rPr lang="ar-SA" sz="3200" dirty="0"/>
              <a:t> استخدام عقد تبادل الطاقة للمضاربة على أسعار الطاقة</a:t>
            </a:r>
            <a:r>
              <a:rPr lang="fr-FR" sz="3200" dirty="0"/>
              <a:t>. </a:t>
            </a:r>
            <a:r>
              <a:rPr lang="ar-SA" sz="3200" dirty="0"/>
              <a:t>إذا كان يعتقد أن سعر الطاقة سيرتفع، يمكنه إبرام عقد تبادل مع منتج أو موزع يوافق على تبادل تدفقات نقدية بناءً على سعر الطاقة. إذا ارتفع سعر الطاقة بالفعل، سيحقق المستثمر ربحًا من العقد</a:t>
            </a:r>
            <a:r>
              <a:rPr lang="fr-FR" sz="3200" dirty="0"/>
              <a:t>.</a:t>
            </a:r>
          </a:p>
          <a:p>
            <a:pPr algn="r" rtl="1"/>
            <a:endParaRPr lang="fr-FR" sz="3200" dirty="0"/>
          </a:p>
        </p:txBody>
      </p:sp>
    </p:spTree>
    <p:extLst>
      <p:ext uri="{BB962C8B-B14F-4D97-AF65-F5344CB8AC3E}">
        <p14:creationId xmlns:p14="http://schemas.microsoft.com/office/powerpoint/2010/main" val="1805158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2C05318C-2788-434F-927C-0B0BB9E15D58}"/>
              </a:ext>
            </a:extLst>
          </p:cNvPr>
          <p:cNvSpPr>
            <a:spLocks noGrp="1"/>
          </p:cNvSpPr>
          <p:nvPr>
            <p:ph idx="1"/>
          </p:nvPr>
        </p:nvSpPr>
        <p:spPr>
          <a:xfrm>
            <a:off x="436099" y="1825625"/>
            <a:ext cx="11493304" cy="4351338"/>
          </a:xfrm>
        </p:spPr>
        <p:txBody>
          <a:bodyPr>
            <a:normAutofit/>
          </a:bodyPr>
          <a:lstStyle/>
          <a:p>
            <a:pPr marL="457200" lvl="1" indent="0" algn="r" rtl="1">
              <a:buNone/>
            </a:pPr>
            <a:r>
              <a:rPr lang="ar-DZ" sz="3200" b="1" dirty="0">
                <a:solidFill>
                  <a:srgbClr val="FF0000"/>
                </a:solidFill>
              </a:rPr>
              <a:t>4.</a:t>
            </a:r>
            <a:r>
              <a:rPr lang="ar-SA" sz="3200" b="1" dirty="0">
                <a:solidFill>
                  <a:srgbClr val="FF0000"/>
                </a:solidFill>
              </a:rPr>
              <a:t>مخاطر العقود المبادلة للطاقة</a:t>
            </a:r>
            <a:r>
              <a:rPr lang="fr-FR" sz="3200" b="1" dirty="0">
                <a:solidFill>
                  <a:srgbClr val="FF0000"/>
                </a:solidFill>
              </a:rPr>
              <a:t>:</a:t>
            </a:r>
            <a:endParaRPr lang="fr-FR" sz="2800" b="1" dirty="0">
              <a:solidFill>
                <a:srgbClr val="FF0000"/>
              </a:solidFill>
            </a:endParaRPr>
          </a:p>
          <a:p>
            <a:pPr lvl="0" algn="r" rtl="1"/>
            <a:r>
              <a:rPr lang="ar-SA" sz="3600" dirty="0"/>
              <a:t>المخاطر المالية</a:t>
            </a:r>
            <a:r>
              <a:rPr lang="fr-FR" sz="3600" dirty="0"/>
              <a:t>: </a:t>
            </a:r>
            <a:r>
              <a:rPr lang="ar-SA" sz="3600" dirty="0"/>
              <a:t>يمكن أن تؤدي العقود المبادلة للطاقة إلى خسائر مالية كبيرة إذا لم يتم إدارتها بشكل صحيح</a:t>
            </a:r>
            <a:r>
              <a:rPr lang="fr-FR" sz="3600" dirty="0"/>
              <a:t>.</a:t>
            </a:r>
            <a:endParaRPr lang="ar-DZ" sz="3600" dirty="0"/>
          </a:p>
          <a:p>
            <a:pPr marL="0" lvl="0" indent="0" algn="r" rtl="1">
              <a:buNone/>
            </a:pPr>
            <a:endParaRPr lang="fr-FR" sz="3200" dirty="0"/>
          </a:p>
          <a:p>
            <a:pPr lvl="0" algn="r" rtl="1"/>
            <a:r>
              <a:rPr lang="ar-SA" sz="3600" dirty="0"/>
              <a:t>المخاطر القانونية</a:t>
            </a:r>
            <a:r>
              <a:rPr lang="fr-FR" sz="3600" dirty="0"/>
              <a:t>: </a:t>
            </a:r>
            <a:r>
              <a:rPr lang="ar-SA" sz="3600" dirty="0"/>
              <a:t>يمكن أن تكون العقود المبادلة للطاقة معقدة من الناحية القانونية، وقد يؤدي عدم فهمها إلى مشاكل قانونية</a:t>
            </a:r>
            <a:r>
              <a:rPr lang="fr-FR" sz="3600" dirty="0"/>
              <a:t>.</a:t>
            </a:r>
            <a:endParaRPr lang="fr-FR" sz="3200" dirty="0"/>
          </a:p>
          <a:p>
            <a:pPr algn="r"/>
            <a:endParaRPr lang="fr-FR" sz="3600" dirty="0"/>
          </a:p>
        </p:txBody>
      </p:sp>
    </p:spTree>
    <p:extLst>
      <p:ext uri="{BB962C8B-B14F-4D97-AF65-F5344CB8AC3E}">
        <p14:creationId xmlns:p14="http://schemas.microsoft.com/office/powerpoint/2010/main" val="2227938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8506B5-7061-4DF7-B1A3-D09C4FED806B}"/>
              </a:ext>
            </a:extLst>
          </p:cNvPr>
          <p:cNvSpPr>
            <a:spLocks noGrp="1"/>
          </p:cNvSpPr>
          <p:nvPr>
            <p:ph idx="1"/>
          </p:nvPr>
        </p:nvSpPr>
        <p:spPr>
          <a:xfrm>
            <a:off x="168811" y="239150"/>
            <a:ext cx="11844997" cy="6618849"/>
          </a:xfrm>
        </p:spPr>
        <p:txBody>
          <a:bodyPr>
            <a:normAutofit/>
          </a:bodyPr>
          <a:lstStyle/>
          <a:p>
            <a:pPr marL="0" indent="0" algn="r" rtl="1">
              <a:buNone/>
            </a:pPr>
            <a:r>
              <a:rPr lang="ar-SA" sz="3600" dirty="0"/>
              <a:t>هناك مجموعة متنوعة من الأدوات المالية التي يمكن استخدامها على هذه الأسواق لمساعدة المشاركين على إدارة المخاطر وتحقيق مكاسب، يمكن استخدام الأدوات المالية من قبل مجموعة متنوعة من الجهات الفاعلة في أسواق الطاقة، بما في ذلك</a:t>
            </a:r>
            <a:r>
              <a:rPr lang="fr-FR" sz="3600" dirty="0"/>
              <a:t>:</a:t>
            </a:r>
          </a:p>
          <a:p>
            <a:pPr lvl="0" algn="r" rtl="1">
              <a:buFont typeface="Wingdings" panose="05000000000000000000" pitchFamily="2" charset="2"/>
              <a:buChar char="Ø"/>
            </a:pPr>
            <a:r>
              <a:rPr lang="ar-SA" sz="3600" dirty="0"/>
              <a:t>ا</a:t>
            </a:r>
            <a:r>
              <a:rPr lang="ar-SA" sz="3600" b="1" dirty="0">
                <a:solidFill>
                  <a:srgbClr val="FF0000"/>
                </a:solidFill>
              </a:rPr>
              <a:t>لمنتجين</a:t>
            </a:r>
            <a:r>
              <a:rPr lang="ar-SA" sz="3600" dirty="0"/>
              <a:t> للطاقة يستخدمون الأدوات المالية لتغطية مخاطر تقلبات الأسعار</a:t>
            </a:r>
            <a:r>
              <a:rPr lang="fr-FR" sz="3600" dirty="0"/>
              <a:t>.</a:t>
            </a:r>
          </a:p>
          <a:p>
            <a:pPr lvl="0" algn="r" rtl="1">
              <a:buFont typeface="Wingdings" panose="05000000000000000000" pitchFamily="2" charset="2"/>
              <a:buChar char="Ø"/>
            </a:pPr>
            <a:r>
              <a:rPr lang="ar-SA" sz="3600" dirty="0"/>
              <a:t>ا</a:t>
            </a:r>
            <a:r>
              <a:rPr lang="ar-SA" sz="3600" b="1" dirty="0">
                <a:solidFill>
                  <a:srgbClr val="FF0000"/>
                </a:solidFill>
              </a:rPr>
              <a:t>لمستهلكين</a:t>
            </a:r>
            <a:r>
              <a:rPr lang="ar-SA" sz="3600" dirty="0"/>
              <a:t> للطاقة يستخدمون الأدوات المالية لتغطية مخاطر ارتفاع الأسعار</a:t>
            </a:r>
            <a:r>
              <a:rPr lang="fr-FR" sz="3600" dirty="0"/>
              <a:t>.</a:t>
            </a:r>
          </a:p>
          <a:p>
            <a:pPr lvl="0" algn="r" rtl="1">
              <a:buFont typeface="Wingdings" panose="05000000000000000000" pitchFamily="2" charset="2"/>
              <a:buChar char="Ø"/>
            </a:pPr>
            <a:r>
              <a:rPr lang="ar-SA" sz="3600" dirty="0"/>
              <a:t>ا</a:t>
            </a:r>
            <a:r>
              <a:rPr lang="ar-SA" sz="3600" b="1" dirty="0">
                <a:solidFill>
                  <a:srgbClr val="FF0000"/>
                </a:solidFill>
              </a:rPr>
              <a:t>لتجار</a:t>
            </a:r>
            <a:r>
              <a:rPr lang="ar-SA" sz="3600" dirty="0"/>
              <a:t> يستخدمون الأدوات المالية لتحقيق مكاسب من تقلبات الأسعار</a:t>
            </a:r>
            <a:r>
              <a:rPr lang="fr-FR" sz="3600" dirty="0"/>
              <a:t>.</a:t>
            </a:r>
          </a:p>
          <a:p>
            <a:pPr lvl="0" algn="r" rtl="1">
              <a:buFont typeface="Wingdings" panose="05000000000000000000" pitchFamily="2" charset="2"/>
              <a:buChar char="Ø"/>
            </a:pPr>
            <a:r>
              <a:rPr lang="ar-SA" sz="3600" dirty="0"/>
              <a:t>ا</a:t>
            </a:r>
            <a:r>
              <a:rPr lang="ar-SA" sz="3600" b="1" dirty="0">
                <a:solidFill>
                  <a:srgbClr val="FF0000"/>
                </a:solidFill>
              </a:rPr>
              <a:t>لمضاربين</a:t>
            </a:r>
            <a:r>
              <a:rPr lang="ar-SA" sz="3600" dirty="0"/>
              <a:t> يستخدمون الأدوات المالية للمراهنة على اتجاهات الأسعار المستقبلية</a:t>
            </a:r>
            <a:r>
              <a:rPr lang="fr-FR" sz="3600" dirty="0"/>
              <a:t>.</a:t>
            </a:r>
          </a:p>
          <a:p>
            <a:pPr marL="0" indent="0" algn="r" rtl="1">
              <a:buNone/>
            </a:pPr>
            <a:endParaRPr lang="fr-FR" sz="3600" dirty="0"/>
          </a:p>
        </p:txBody>
      </p:sp>
    </p:spTree>
    <p:extLst>
      <p:ext uri="{BB962C8B-B14F-4D97-AF65-F5344CB8AC3E}">
        <p14:creationId xmlns:p14="http://schemas.microsoft.com/office/powerpoint/2010/main" val="757362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ABFB38-3CB3-424D-AA39-FF90C50A8F75}"/>
              </a:ext>
            </a:extLst>
          </p:cNvPr>
          <p:cNvSpPr>
            <a:spLocks noGrp="1"/>
          </p:cNvSpPr>
          <p:nvPr>
            <p:ph type="title"/>
          </p:nvPr>
        </p:nvSpPr>
        <p:spPr/>
        <p:txBody>
          <a:bodyPr/>
          <a:lstStyle/>
          <a:p>
            <a:pPr algn="ctr" rtl="1"/>
            <a:r>
              <a:rPr lang="ar-SA" b="1" dirty="0">
                <a:solidFill>
                  <a:srgbClr val="FF0000"/>
                </a:solidFill>
              </a:rPr>
              <a:t>أولا: العقود الآجلة</a:t>
            </a:r>
            <a:r>
              <a:rPr lang="ar-SA" dirty="0">
                <a:solidFill>
                  <a:srgbClr val="FF0000"/>
                </a:solidFill>
              </a:rPr>
              <a:t> </a:t>
            </a:r>
            <a:endParaRPr lang="fr-FR" dirty="0">
              <a:solidFill>
                <a:srgbClr val="FF0000"/>
              </a:solidFill>
            </a:endParaRPr>
          </a:p>
        </p:txBody>
      </p:sp>
      <p:sp>
        <p:nvSpPr>
          <p:cNvPr id="3" name="Espace réservé du contenu 2">
            <a:extLst>
              <a:ext uri="{FF2B5EF4-FFF2-40B4-BE49-F238E27FC236}">
                <a16:creationId xmlns:a16="http://schemas.microsoft.com/office/drawing/2014/main" id="{D011D120-DE9B-458F-A715-B5A601A1907A}"/>
              </a:ext>
            </a:extLst>
          </p:cNvPr>
          <p:cNvSpPr>
            <a:spLocks noGrp="1"/>
          </p:cNvSpPr>
          <p:nvPr>
            <p:ph idx="1"/>
          </p:nvPr>
        </p:nvSpPr>
        <p:spPr>
          <a:xfrm>
            <a:off x="1" y="1785962"/>
            <a:ext cx="12041944" cy="5072038"/>
          </a:xfrm>
        </p:spPr>
        <p:txBody>
          <a:bodyPr>
            <a:normAutofit/>
          </a:bodyPr>
          <a:lstStyle/>
          <a:p>
            <a:pPr marL="0" indent="0" algn="r" rtl="1">
              <a:buNone/>
            </a:pPr>
            <a:r>
              <a:rPr lang="ar-DZ" sz="4000" dirty="0"/>
              <a:t> </a:t>
            </a:r>
            <a:r>
              <a:rPr lang="ar-DZ" sz="4000" b="1" dirty="0">
                <a:solidFill>
                  <a:srgbClr val="FF0000"/>
                </a:solidFill>
              </a:rPr>
              <a:t> </a:t>
            </a:r>
            <a:r>
              <a:rPr lang="ar-DZ" sz="4400" b="1" dirty="0">
                <a:solidFill>
                  <a:srgbClr val="FF0000"/>
                </a:solidFill>
              </a:rPr>
              <a:t>1. تعريف ا</a:t>
            </a:r>
            <a:r>
              <a:rPr lang="ar-SA" sz="4400" b="1" dirty="0">
                <a:solidFill>
                  <a:srgbClr val="FF0000"/>
                </a:solidFill>
              </a:rPr>
              <a:t>لعقود الآجلة للطاقة </a:t>
            </a:r>
            <a:endParaRPr lang="ar-DZ" sz="4400" b="1" dirty="0">
              <a:solidFill>
                <a:srgbClr val="FF0000"/>
              </a:solidFill>
            </a:endParaRPr>
          </a:p>
          <a:p>
            <a:pPr marL="0" indent="0" algn="r" rtl="1">
              <a:buNone/>
            </a:pPr>
            <a:r>
              <a:rPr lang="ar-SA" sz="4000" dirty="0"/>
              <a:t>هي عقود مالية تلزم المشتري بشراء كمية محددة من الطاقة</a:t>
            </a:r>
            <a:r>
              <a:rPr lang="ar-DZ" sz="4000" dirty="0"/>
              <a:t> </a:t>
            </a:r>
            <a:r>
              <a:rPr lang="ar-SA" sz="4000" dirty="0"/>
              <a:t>بسعر محدد في تاريخ محدد. يتم استخدامها من قبل المنتجين والموزعين والمستهلكين للطاقة لتحوط من تقلبات الأسعار، يتم تداول العقود الآجلة للطاقة في بورصات السلع، مثل بورصة نيويورك التجارية</a:t>
            </a:r>
            <a:r>
              <a:rPr lang="fr-FR" sz="4000" dirty="0"/>
              <a:t> (NYMEX) </a:t>
            </a:r>
            <a:r>
              <a:rPr lang="ar-SA" sz="4000" dirty="0"/>
              <a:t>وبورصة لندن الدولية للعقود الآجلة والخيارات</a:t>
            </a:r>
            <a:r>
              <a:rPr lang="ar-DZ" sz="4000" dirty="0"/>
              <a:t> </a:t>
            </a:r>
            <a:r>
              <a:rPr lang="fr-FR" sz="4000" dirty="0"/>
              <a:t> </a:t>
            </a:r>
            <a:r>
              <a:rPr lang="ar-DZ" sz="4000" dirty="0"/>
              <a:t> </a:t>
            </a:r>
            <a:r>
              <a:rPr lang="fr-FR" sz="4000" dirty="0"/>
              <a:t>(LIFFE) </a:t>
            </a:r>
            <a:r>
              <a:rPr lang="ar-DZ" sz="4000" dirty="0"/>
              <a:t>  ، </a:t>
            </a:r>
            <a:r>
              <a:rPr lang="ar-SA" sz="4000" dirty="0"/>
              <a:t>يتم تحديد أسعار العقود الآجلة للطاقة من خلال العرض والطلب</a:t>
            </a:r>
            <a:r>
              <a:rPr lang="fr-FR" sz="4000" dirty="0"/>
              <a:t>.</a:t>
            </a:r>
          </a:p>
          <a:p>
            <a:pPr marL="0" indent="0" algn="r" rtl="1">
              <a:buNone/>
            </a:pPr>
            <a:endParaRPr lang="fr-FR" sz="4000" dirty="0"/>
          </a:p>
        </p:txBody>
      </p:sp>
    </p:spTree>
    <p:extLst>
      <p:ext uri="{BB962C8B-B14F-4D97-AF65-F5344CB8AC3E}">
        <p14:creationId xmlns:p14="http://schemas.microsoft.com/office/powerpoint/2010/main" val="3126711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B64D81B-B898-40BE-BD99-6B507BD30D21}"/>
              </a:ext>
            </a:extLst>
          </p:cNvPr>
          <p:cNvSpPr>
            <a:spLocks noGrp="1"/>
          </p:cNvSpPr>
          <p:nvPr>
            <p:ph idx="1"/>
          </p:nvPr>
        </p:nvSpPr>
        <p:spPr>
          <a:xfrm>
            <a:off x="187569" y="675250"/>
            <a:ext cx="11816862" cy="6344529"/>
          </a:xfrm>
        </p:spPr>
        <p:txBody>
          <a:bodyPr>
            <a:normAutofit/>
          </a:bodyPr>
          <a:lstStyle/>
          <a:p>
            <a:pPr marL="0" lvl="0" indent="0" algn="r" rtl="1">
              <a:buNone/>
            </a:pPr>
            <a:r>
              <a:rPr lang="ar-DZ" sz="3600" b="1" dirty="0">
                <a:solidFill>
                  <a:srgbClr val="FF0000"/>
                </a:solidFill>
              </a:rPr>
              <a:t>2: أنواع العقود الآجلة للطاقة: </a:t>
            </a:r>
            <a:r>
              <a:rPr lang="ar-SA" sz="3600" dirty="0"/>
              <a:t>يوجد نوعان رئيسيان من العقود الآجلة للطاقة</a:t>
            </a:r>
            <a:endParaRPr lang="fr-FR" sz="3600" dirty="0"/>
          </a:p>
          <a:p>
            <a:pPr lvl="0" algn="r" rtl="1"/>
            <a:r>
              <a:rPr lang="ar-SA" sz="3600" dirty="0">
                <a:solidFill>
                  <a:srgbClr val="FF0000"/>
                </a:solidFill>
              </a:rPr>
              <a:t>العقود الآجلة المادية </a:t>
            </a:r>
            <a:r>
              <a:rPr lang="ar-DZ" sz="3600" dirty="0">
                <a:solidFill>
                  <a:srgbClr val="FF0000"/>
                </a:solidFill>
              </a:rPr>
              <a:t>: </a:t>
            </a:r>
            <a:r>
              <a:rPr lang="ar-SA" sz="3600" dirty="0"/>
              <a:t>تلزم العقود الآجلة المادية المشتري بشراء الكمية المحددة من الطاقة في تاريخ الاستحقاق. ثم يتعين على المشتري استلام الطاقة ودفعها بالسعر المحدد</a:t>
            </a:r>
            <a:r>
              <a:rPr lang="fr-FR" sz="3600" dirty="0"/>
              <a:t>.</a:t>
            </a:r>
          </a:p>
          <a:p>
            <a:pPr lvl="0" algn="r" rtl="1"/>
            <a:r>
              <a:rPr lang="ar-SA" sz="3600" dirty="0">
                <a:solidFill>
                  <a:srgbClr val="FF0000"/>
                </a:solidFill>
              </a:rPr>
              <a:t>العقود الآجلة المالية </a:t>
            </a:r>
            <a:r>
              <a:rPr lang="ar-DZ" sz="3600" dirty="0">
                <a:solidFill>
                  <a:srgbClr val="FF0000"/>
                </a:solidFill>
              </a:rPr>
              <a:t>: </a:t>
            </a:r>
            <a:r>
              <a:rPr lang="ar-SA" sz="3600" dirty="0"/>
              <a:t>لا تتطلب العقود الآجلة المالية تسليم الطاقة المادية. يتعهد المشتري والبائع ببساطة بدفع أو تلقي الفرق بين سعر العقد الآجل وسعر الصرف الفوري للطاقة في تاريخ انتهاء العقد</a:t>
            </a:r>
            <a:r>
              <a:rPr lang="fr-FR" sz="3600" dirty="0"/>
              <a:t>.</a:t>
            </a:r>
            <a:r>
              <a:rPr lang="ar-SA" sz="3600" dirty="0"/>
              <a:t>(عقد الفروقات)</a:t>
            </a:r>
            <a:endParaRPr lang="fr-FR" sz="3600" dirty="0"/>
          </a:p>
        </p:txBody>
      </p:sp>
    </p:spTree>
    <p:extLst>
      <p:ext uri="{BB962C8B-B14F-4D97-AF65-F5344CB8AC3E}">
        <p14:creationId xmlns:p14="http://schemas.microsoft.com/office/powerpoint/2010/main" val="42250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0DCEF0D-6AC5-491B-8F5C-05D113607673}"/>
              </a:ext>
            </a:extLst>
          </p:cNvPr>
          <p:cNvSpPr>
            <a:spLocks noGrp="1"/>
          </p:cNvSpPr>
          <p:nvPr>
            <p:ph idx="1"/>
          </p:nvPr>
        </p:nvSpPr>
        <p:spPr>
          <a:xfrm>
            <a:off x="0" y="323558"/>
            <a:ext cx="12191999" cy="6330460"/>
          </a:xfrm>
        </p:spPr>
        <p:txBody>
          <a:bodyPr>
            <a:normAutofit/>
          </a:bodyPr>
          <a:lstStyle/>
          <a:p>
            <a:pPr marL="0" lvl="0" indent="0" algn="r" rtl="1">
              <a:buNone/>
            </a:pPr>
            <a:r>
              <a:rPr lang="ar-DZ" sz="3600" dirty="0">
                <a:solidFill>
                  <a:srgbClr val="FF0000"/>
                </a:solidFill>
              </a:rPr>
              <a:t>3. استخدامات العقود الآجلة للطاقة:</a:t>
            </a:r>
            <a:r>
              <a:rPr lang="ar-SA" sz="3600" dirty="0"/>
              <a:t>العقود الآجلة للطاقة هي أداة قيمة لأطراف السوق في مجال الطاقة. يمكن استخدامها لأغراض عديدة، بما في ذلك</a:t>
            </a:r>
            <a:r>
              <a:rPr lang="fr-FR" sz="3600" dirty="0"/>
              <a:t>:</a:t>
            </a:r>
            <a:endParaRPr lang="ar-DZ" sz="3600" dirty="0"/>
          </a:p>
          <a:p>
            <a:pPr marL="0" lvl="0" indent="0" algn="r" rtl="1">
              <a:buNone/>
            </a:pPr>
            <a:endParaRPr lang="fr-FR" sz="3600" dirty="0"/>
          </a:p>
          <a:p>
            <a:pPr lvl="0" algn="r" rtl="1">
              <a:buFont typeface="Wingdings" panose="05000000000000000000" pitchFamily="2" charset="2"/>
              <a:buChar char="Ø"/>
            </a:pPr>
            <a:r>
              <a:rPr lang="ar-SA" sz="3600" dirty="0"/>
              <a:t>الحد من تقلبات الأسعار</a:t>
            </a:r>
            <a:r>
              <a:rPr lang="fr-FR" sz="3600" dirty="0"/>
              <a:t>. </a:t>
            </a:r>
            <a:r>
              <a:rPr lang="ar-SA" sz="3600" dirty="0"/>
              <a:t>يمكن للمنتجين والموزعين للطاقة استخدام العقود الآجلة لتحوط من ارتفاع الأسعار. يمكن للمستهلكين للطاقة استخدام العقود الآجلة لتحوط من انخفاض الأسعار</a:t>
            </a:r>
            <a:endParaRPr lang="ar-DZ" sz="3600" dirty="0"/>
          </a:p>
          <a:p>
            <a:pPr lvl="0" algn="r" rtl="1">
              <a:buFont typeface="Wingdings" panose="05000000000000000000" pitchFamily="2" charset="2"/>
              <a:buChar char="Ø"/>
            </a:pPr>
            <a:endParaRPr lang="fr-FR" sz="3600" dirty="0"/>
          </a:p>
          <a:p>
            <a:pPr lvl="0" algn="r" rtl="1">
              <a:buFont typeface="Wingdings" panose="05000000000000000000" pitchFamily="2" charset="2"/>
              <a:buChar char="Ø"/>
            </a:pPr>
            <a:r>
              <a:rPr lang="ar-SA" sz="3600" dirty="0"/>
              <a:t>تحقيق مكاسب من تقلبات الأسعار</a:t>
            </a:r>
            <a:r>
              <a:rPr lang="fr-FR" sz="3600" dirty="0"/>
              <a:t>. </a:t>
            </a:r>
            <a:r>
              <a:rPr lang="ar-SA" sz="3600" dirty="0"/>
              <a:t>يمكن للمضاربين استخدام العقود الآجلة لتحقيق مكاسب من تقلبات أسعار الطاقة</a:t>
            </a:r>
            <a:r>
              <a:rPr lang="fr-FR" sz="3600" dirty="0"/>
              <a:t>.</a:t>
            </a:r>
          </a:p>
          <a:p>
            <a:pPr algn="r" rtl="1"/>
            <a:endParaRPr lang="fr-FR" sz="3600" dirty="0"/>
          </a:p>
        </p:txBody>
      </p:sp>
    </p:spTree>
    <p:extLst>
      <p:ext uri="{BB962C8B-B14F-4D97-AF65-F5344CB8AC3E}">
        <p14:creationId xmlns:p14="http://schemas.microsoft.com/office/powerpoint/2010/main" val="674947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FF3FF39-606E-40AB-85EF-1A2AAF534BC5}"/>
              </a:ext>
            </a:extLst>
          </p:cNvPr>
          <p:cNvSpPr>
            <a:spLocks noGrp="1"/>
          </p:cNvSpPr>
          <p:nvPr>
            <p:ph idx="1"/>
          </p:nvPr>
        </p:nvSpPr>
        <p:spPr>
          <a:xfrm>
            <a:off x="196947" y="239151"/>
            <a:ext cx="11995053" cy="6485206"/>
          </a:xfrm>
        </p:spPr>
        <p:txBody>
          <a:bodyPr>
            <a:normAutofit fontScale="92500"/>
          </a:bodyPr>
          <a:lstStyle/>
          <a:p>
            <a:pPr lvl="0" algn="r" rtl="1"/>
            <a:r>
              <a:rPr lang="ar-SA" sz="3600" b="1" dirty="0">
                <a:solidFill>
                  <a:srgbClr val="FF0000"/>
                </a:solidFill>
              </a:rPr>
              <a:t>يمكن لمنتج </a:t>
            </a:r>
            <a:r>
              <a:rPr lang="ar-SA" sz="3600" b="1" dirty="0"/>
              <a:t>الكهرباء</a:t>
            </a:r>
            <a:r>
              <a:rPr lang="ar-SA" sz="3600" b="1" dirty="0">
                <a:solidFill>
                  <a:srgbClr val="FF0000"/>
                </a:solidFill>
              </a:rPr>
              <a:t> </a:t>
            </a:r>
            <a:r>
              <a:rPr lang="ar-SA" sz="3600" dirty="0"/>
              <a:t>استخدام العقود الآجلة لحماية نفسه من انخفاض أسعار الكهرباء</a:t>
            </a:r>
            <a:r>
              <a:rPr lang="fr-FR" sz="3600" dirty="0"/>
              <a:t>. </a:t>
            </a:r>
            <a:r>
              <a:rPr lang="ar-SA" sz="3600" dirty="0"/>
              <a:t>إذا كان يعتقد أن سعر الكهرباء سينخفض، فيمكنه شراء عقود آجلة بسعر أعلى. إذا انخفض سعر الكهرباء بالفعل، فيمكنه بيع عقوده الآجلة بسعر أقل وتحقيق ربح</a:t>
            </a:r>
            <a:r>
              <a:rPr lang="fr-FR" sz="3600" dirty="0"/>
              <a:t>.</a:t>
            </a:r>
          </a:p>
          <a:p>
            <a:pPr lvl="0" algn="r" rtl="1"/>
            <a:r>
              <a:rPr lang="ar-SA" sz="3600" b="1" dirty="0">
                <a:solidFill>
                  <a:srgbClr val="FF0000"/>
                </a:solidFill>
              </a:rPr>
              <a:t>يمكن لموزع </a:t>
            </a:r>
            <a:r>
              <a:rPr lang="ar-SA" sz="3600" b="1" dirty="0"/>
              <a:t>النفط</a:t>
            </a:r>
            <a:r>
              <a:rPr lang="ar-SA" sz="3600" b="1" dirty="0">
                <a:solidFill>
                  <a:srgbClr val="FF0000"/>
                </a:solidFill>
              </a:rPr>
              <a:t> </a:t>
            </a:r>
            <a:r>
              <a:rPr lang="ar-SA" sz="3600" b="1" dirty="0"/>
              <a:t>استخدام العقود الآجلة لحماية نفسه من ارتفاع أسعار النفط</a:t>
            </a:r>
            <a:r>
              <a:rPr lang="fr-FR" sz="3600" b="1" dirty="0"/>
              <a:t>.</a:t>
            </a:r>
            <a:r>
              <a:rPr lang="fr-FR" sz="3600" dirty="0"/>
              <a:t> </a:t>
            </a:r>
            <a:r>
              <a:rPr lang="ar-SA" sz="3600" dirty="0"/>
              <a:t>إذا كان يعتقد أن سعر النفط سيرتفع، فيمكنه شراء عقود آجلة بسعر أقل. إذا ارتفع سعر النفط بالفعل، فيمكنه بيع عقوده الآجلة بسعر أعلى وتحقيق ربح</a:t>
            </a:r>
            <a:r>
              <a:rPr lang="fr-FR" sz="3600" dirty="0"/>
              <a:t>.</a:t>
            </a:r>
          </a:p>
          <a:p>
            <a:pPr lvl="0" algn="r" rtl="1"/>
            <a:r>
              <a:rPr lang="ar-SA" sz="3600" b="1" dirty="0">
                <a:solidFill>
                  <a:srgbClr val="FF0000"/>
                </a:solidFill>
              </a:rPr>
              <a:t>يمكن لمستهلك </a:t>
            </a:r>
            <a:r>
              <a:rPr lang="ar-SA" sz="3600" b="1" dirty="0"/>
              <a:t>الطاقة استخدام العقود الآجلة لحماية نفسه من ارتفاع أسعار الطاقة</a:t>
            </a:r>
            <a:r>
              <a:rPr lang="fr-FR" sz="3600" b="1" dirty="0"/>
              <a:t>.</a:t>
            </a:r>
            <a:r>
              <a:rPr lang="fr-FR" sz="3600" dirty="0"/>
              <a:t> </a:t>
            </a:r>
            <a:r>
              <a:rPr lang="ar-SA" sz="3600" dirty="0"/>
              <a:t>إذا كان يعتقد أن سعر الطاقة سيرتفع، فيمكنه شراء عقود آجلة بسعر أقل. إذا ارتفع سعر الطاقة بالفعل، فيمكنه شراء الطاقة بالسعر المحدد في العقد الآجل وتحقيق توفير</a:t>
            </a:r>
            <a:r>
              <a:rPr lang="fr-FR" sz="3600" dirty="0"/>
              <a:t>.</a:t>
            </a:r>
          </a:p>
          <a:p>
            <a:pPr lvl="0" algn="r" rtl="1"/>
            <a:r>
              <a:rPr lang="ar-DZ" sz="3600" b="1" dirty="0">
                <a:solidFill>
                  <a:srgbClr val="FF0000"/>
                </a:solidFill>
              </a:rPr>
              <a:t>ي</a:t>
            </a:r>
            <a:r>
              <a:rPr lang="ar-SA" sz="3600" b="1" dirty="0">
                <a:solidFill>
                  <a:srgbClr val="FF0000"/>
                </a:solidFill>
              </a:rPr>
              <a:t>مكن للمضارب </a:t>
            </a:r>
            <a:r>
              <a:rPr lang="ar-SA" sz="3600" b="1" dirty="0"/>
              <a:t>استخدام العقود الآجلة لتحقيق ربح من تقلبات أسعار الطاقة</a:t>
            </a:r>
            <a:r>
              <a:rPr lang="fr-FR" sz="3600" b="1" dirty="0"/>
              <a:t>.</a:t>
            </a:r>
            <a:r>
              <a:rPr lang="fr-FR" sz="3600" dirty="0"/>
              <a:t> </a:t>
            </a:r>
            <a:r>
              <a:rPr lang="ar-SA" sz="3600" dirty="0"/>
              <a:t>يمكنه المراهنة على ارتفاع أو انخفاض الأسعار وشراء أو بيع العقود الآجلة بناءً على توقعاته. إذا توقع بشكل صحيح اتجاه الأسعار، فيمكنه تحقيق ربح</a:t>
            </a:r>
            <a:r>
              <a:rPr lang="fr-FR" sz="3600" dirty="0"/>
              <a:t>.</a:t>
            </a:r>
          </a:p>
        </p:txBody>
      </p:sp>
    </p:spTree>
    <p:extLst>
      <p:ext uri="{BB962C8B-B14F-4D97-AF65-F5344CB8AC3E}">
        <p14:creationId xmlns:p14="http://schemas.microsoft.com/office/powerpoint/2010/main" val="2791458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43E809-69A8-4B2C-9AEE-5025208E7009}"/>
              </a:ext>
            </a:extLst>
          </p:cNvPr>
          <p:cNvSpPr>
            <a:spLocks noGrp="1"/>
          </p:cNvSpPr>
          <p:nvPr>
            <p:ph type="title"/>
          </p:nvPr>
        </p:nvSpPr>
        <p:spPr>
          <a:xfrm>
            <a:off x="838200" y="154745"/>
            <a:ext cx="10515600" cy="1325563"/>
          </a:xfrm>
        </p:spPr>
        <p:txBody>
          <a:bodyPr/>
          <a:lstStyle/>
          <a:p>
            <a:pPr algn="ctr"/>
            <a:r>
              <a:rPr lang="ar-SA" b="1" dirty="0">
                <a:solidFill>
                  <a:srgbClr val="FF0000"/>
                </a:solidFill>
              </a:rPr>
              <a:t>ثانيا: عقود الخيار</a:t>
            </a:r>
            <a:br>
              <a:rPr lang="fr-FR" dirty="0"/>
            </a:br>
            <a:endParaRPr lang="fr-FR" dirty="0"/>
          </a:p>
        </p:txBody>
      </p:sp>
      <p:sp>
        <p:nvSpPr>
          <p:cNvPr id="3" name="Espace réservé du contenu 2">
            <a:extLst>
              <a:ext uri="{FF2B5EF4-FFF2-40B4-BE49-F238E27FC236}">
                <a16:creationId xmlns:a16="http://schemas.microsoft.com/office/drawing/2014/main" id="{642B9EB9-6F34-4881-B25B-9E1CC0375DC7}"/>
              </a:ext>
            </a:extLst>
          </p:cNvPr>
          <p:cNvSpPr>
            <a:spLocks noGrp="1"/>
          </p:cNvSpPr>
          <p:nvPr>
            <p:ph idx="1"/>
          </p:nvPr>
        </p:nvSpPr>
        <p:spPr>
          <a:xfrm>
            <a:off x="98473" y="1083212"/>
            <a:ext cx="11816861" cy="5542671"/>
          </a:xfrm>
        </p:spPr>
        <p:txBody>
          <a:bodyPr>
            <a:normAutofit/>
          </a:bodyPr>
          <a:lstStyle/>
          <a:p>
            <a:pPr marL="0" indent="0" algn="r" rtl="1">
              <a:buNone/>
            </a:pPr>
            <a:r>
              <a:rPr lang="ar-DZ" sz="3200" b="1" dirty="0">
                <a:solidFill>
                  <a:srgbClr val="FF0000"/>
                </a:solidFill>
              </a:rPr>
              <a:t>1.</a:t>
            </a:r>
            <a:r>
              <a:rPr lang="ar-SA" sz="3200" b="1" dirty="0">
                <a:solidFill>
                  <a:srgbClr val="FF0000"/>
                </a:solidFill>
              </a:rPr>
              <a:t> تعرف عقد خيار الطاقة </a:t>
            </a:r>
            <a:r>
              <a:rPr lang="ar-SA" sz="3200" dirty="0"/>
              <a:t>: خيارات الطاقة هي عقود مالية تمنح حاملها الحق، وليس الالتزام، بشراء أو بيع كمية محددة من الطاقة بسعر محدد في تاريخ أو فترة محددة</a:t>
            </a:r>
            <a:r>
              <a:rPr lang="fr-FR" sz="3200" dirty="0"/>
              <a:t>. </a:t>
            </a:r>
            <a:r>
              <a:rPr lang="ar-SA" sz="3200" dirty="0"/>
              <a:t>يتم تداول خيارات الطاقة في بورصات السلع، مثل بورصة نيويورك التجارية</a:t>
            </a:r>
            <a:r>
              <a:rPr lang="fr-FR" sz="3200" dirty="0"/>
              <a:t> (NYMEX) </a:t>
            </a:r>
            <a:r>
              <a:rPr lang="ar-SA" sz="3200" dirty="0"/>
              <a:t>وبورصة لندن الدولية للعقود الآجلة والخيارات</a:t>
            </a:r>
            <a:r>
              <a:rPr lang="fr-FR" sz="3200" dirty="0"/>
              <a:t> (LIFFE).</a:t>
            </a:r>
          </a:p>
          <a:p>
            <a:pPr marL="0" indent="0" algn="r" rtl="1">
              <a:buNone/>
            </a:pPr>
            <a:r>
              <a:rPr lang="ar-DZ" sz="3200" b="1" dirty="0">
                <a:solidFill>
                  <a:srgbClr val="FF0000"/>
                </a:solidFill>
              </a:rPr>
              <a:t>2.أنواع عقود خيار الطاقة: </a:t>
            </a:r>
            <a:r>
              <a:rPr lang="ar-SA" dirty="0"/>
              <a:t>هناك نوعان رئيسيان من خيارات الطاقة</a:t>
            </a:r>
            <a:r>
              <a:rPr lang="fr-FR" dirty="0"/>
              <a:t>:</a:t>
            </a:r>
          </a:p>
          <a:p>
            <a:pPr lvl="0" algn="r" rtl="1">
              <a:lnSpc>
                <a:spcPct val="150000"/>
              </a:lnSpc>
              <a:buFont typeface="Wingdings" panose="05000000000000000000" pitchFamily="2" charset="2"/>
              <a:buChar char="Ø"/>
            </a:pPr>
            <a:r>
              <a:rPr lang="ar-SA" b="1" dirty="0">
                <a:solidFill>
                  <a:srgbClr val="FF0000"/>
                </a:solidFill>
              </a:rPr>
              <a:t>خيارات الشراء </a:t>
            </a:r>
            <a:r>
              <a:rPr lang="ar-SA" dirty="0"/>
              <a:t>تمنح حاملها الحق في شراء كمية محددة من الطاقة بسعر محدد في تاريخ أو فترة محددة</a:t>
            </a:r>
            <a:r>
              <a:rPr lang="fr-FR" dirty="0"/>
              <a:t>.</a:t>
            </a:r>
          </a:p>
          <a:p>
            <a:pPr lvl="0" algn="r" rtl="1">
              <a:lnSpc>
                <a:spcPct val="150000"/>
              </a:lnSpc>
              <a:buFont typeface="Wingdings" panose="05000000000000000000" pitchFamily="2" charset="2"/>
              <a:buChar char="Ø"/>
            </a:pPr>
            <a:r>
              <a:rPr lang="ar-SA" b="1" dirty="0">
                <a:solidFill>
                  <a:srgbClr val="FF0000"/>
                </a:solidFill>
              </a:rPr>
              <a:t>خيارات البيع </a:t>
            </a:r>
            <a:r>
              <a:rPr lang="ar-SA" dirty="0"/>
              <a:t>تمنح حاملها الحق في بيع كمية محددة من الطاقة بسعر محدد في تاريخ أو فترة محددة</a:t>
            </a:r>
            <a:r>
              <a:rPr lang="fr-FR" dirty="0"/>
              <a:t>.</a:t>
            </a:r>
          </a:p>
          <a:p>
            <a:pPr marL="0" indent="0" algn="r" rtl="1">
              <a:buNone/>
            </a:pPr>
            <a:endParaRPr lang="fr-FR" sz="3200" b="1" dirty="0">
              <a:solidFill>
                <a:srgbClr val="FF0000"/>
              </a:solidFill>
            </a:endParaRPr>
          </a:p>
        </p:txBody>
      </p:sp>
    </p:spTree>
    <p:extLst>
      <p:ext uri="{BB962C8B-B14F-4D97-AF65-F5344CB8AC3E}">
        <p14:creationId xmlns:p14="http://schemas.microsoft.com/office/powerpoint/2010/main" val="3825188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0F313AA-131D-407B-9097-2787822202F7}"/>
              </a:ext>
            </a:extLst>
          </p:cNvPr>
          <p:cNvSpPr>
            <a:spLocks noGrp="1"/>
          </p:cNvSpPr>
          <p:nvPr>
            <p:ph idx="1"/>
          </p:nvPr>
        </p:nvSpPr>
        <p:spPr>
          <a:xfrm>
            <a:off x="168813" y="126608"/>
            <a:ext cx="11873132" cy="6358597"/>
          </a:xfrm>
        </p:spPr>
        <p:txBody>
          <a:bodyPr>
            <a:normAutofit/>
          </a:bodyPr>
          <a:lstStyle/>
          <a:p>
            <a:pPr marL="0" indent="0" algn="r" rtl="1">
              <a:buNone/>
            </a:pPr>
            <a:r>
              <a:rPr lang="ar-DZ" sz="3600" b="1" dirty="0">
                <a:solidFill>
                  <a:srgbClr val="FF0000"/>
                </a:solidFill>
              </a:rPr>
              <a:t>3. </a:t>
            </a:r>
            <a:r>
              <a:rPr lang="ar-SA" sz="3600" b="1" dirty="0">
                <a:solidFill>
                  <a:srgbClr val="FF0000"/>
                </a:solidFill>
              </a:rPr>
              <a:t>استخدامات عقود خيار الطاقة </a:t>
            </a:r>
            <a:r>
              <a:rPr lang="ar-SA" sz="3600" dirty="0"/>
              <a:t>: يمكن استخدام خيارات الطاقة لأغراض متنوعة، </a:t>
            </a:r>
            <a:r>
              <a:rPr lang="ar-DZ" sz="3600" dirty="0"/>
              <a:t>نذكر اهمها</a:t>
            </a:r>
            <a:r>
              <a:rPr lang="fr-FR" sz="3600" dirty="0"/>
              <a:t>:</a:t>
            </a:r>
            <a:endParaRPr lang="ar-DZ" sz="3600" dirty="0"/>
          </a:p>
          <a:p>
            <a:pPr marL="0" indent="0" algn="r" rtl="1">
              <a:buNone/>
            </a:pPr>
            <a:endParaRPr lang="fr-FR" sz="3600" dirty="0"/>
          </a:p>
          <a:p>
            <a:pPr lvl="0" algn="r" rtl="1">
              <a:buFont typeface="Wingdings" panose="05000000000000000000" pitchFamily="2" charset="2"/>
              <a:buChar char="v"/>
            </a:pPr>
            <a:r>
              <a:rPr lang="ar-DZ" sz="3600" dirty="0">
                <a:solidFill>
                  <a:srgbClr val="FF0000"/>
                </a:solidFill>
              </a:rPr>
              <a:t>ال</a:t>
            </a:r>
            <a:r>
              <a:rPr lang="ar-SA" sz="3600" dirty="0">
                <a:solidFill>
                  <a:srgbClr val="FF0000"/>
                </a:solidFill>
              </a:rPr>
              <a:t>حماية من تقلبات الأسعار</a:t>
            </a:r>
            <a:r>
              <a:rPr lang="ar-DZ" sz="3600" dirty="0"/>
              <a:t>: </a:t>
            </a:r>
            <a:r>
              <a:rPr lang="fr-FR" sz="3600" dirty="0"/>
              <a:t> </a:t>
            </a:r>
            <a:r>
              <a:rPr lang="ar-SA" sz="3600" dirty="0"/>
              <a:t>يمكن للمنتجين والموزعين للطاقة استخدام خيارات الطاقة لحماية أنفسهم من ارتفاع الأسعار. يمكن للمستهلكين للطاقة استخدام خيارات الطاقة لحماية أنفسهم من انخفاض الأسعار</a:t>
            </a:r>
            <a:r>
              <a:rPr lang="fr-FR" sz="3600" dirty="0"/>
              <a:t>.</a:t>
            </a:r>
            <a:endParaRPr lang="ar-DZ" sz="3600" dirty="0"/>
          </a:p>
          <a:p>
            <a:pPr lvl="0" algn="r" rtl="1">
              <a:buFont typeface="Wingdings" panose="05000000000000000000" pitchFamily="2" charset="2"/>
              <a:buChar char="v"/>
            </a:pPr>
            <a:endParaRPr lang="fr-FR" sz="3600" dirty="0"/>
          </a:p>
          <a:p>
            <a:pPr lvl="0" algn="r" rtl="1">
              <a:buFont typeface="Wingdings" panose="05000000000000000000" pitchFamily="2" charset="2"/>
              <a:buChar char="v"/>
            </a:pPr>
            <a:r>
              <a:rPr lang="ar-SA" sz="3600" dirty="0">
                <a:solidFill>
                  <a:srgbClr val="FF0000"/>
                </a:solidFill>
              </a:rPr>
              <a:t>تحقيق مكاسب من تقلبات الأسعار</a:t>
            </a:r>
            <a:r>
              <a:rPr lang="ar-DZ" sz="3600" dirty="0"/>
              <a:t>:</a:t>
            </a:r>
            <a:r>
              <a:rPr lang="fr-FR" sz="3600" dirty="0"/>
              <a:t> </a:t>
            </a:r>
            <a:r>
              <a:rPr lang="ar-SA" sz="3600" dirty="0"/>
              <a:t>يمكن للمضاربين استخدام خيارات الطاقة لتحقيق مكاسب من تقلبات أسعار الطاقة</a:t>
            </a:r>
            <a:r>
              <a:rPr lang="fr-FR" sz="3600" dirty="0"/>
              <a:t>.</a:t>
            </a:r>
          </a:p>
          <a:p>
            <a:pPr marL="0" indent="0" algn="r" rtl="1">
              <a:buNone/>
            </a:pPr>
            <a:endParaRPr lang="fr-FR" sz="3600" dirty="0"/>
          </a:p>
        </p:txBody>
      </p:sp>
    </p:spTree>
    <p:extLst>
      <p:ext uri="{BB962C8B-B14F-4D97-AF65-F5344CB8AC3E}">
        <p14:creationId xmlns:p14="http://schemas.microsoft.com/office/powerpoint/2010/main" val="3121336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10A09D43-6ECC-4DC4-AF8A-175940E6124E}"/>
              </a:ext>
            </a:extLst>
          </p:cNvPr>
          <p:cNvPicPr/>
          <p:nvPr/>
        </p:nvPicPr>
        <p:blipFill rotWithShape="1">
          <a:blip r:embed="rId2">
            <a:extLst>
              <a:ext uri="{28A0092B-C50C-407E-A947-70E740481C1C}">
                <a14:useLocalDpi xmlns:a14="http://schemas.microsoft.com/office/drawing/2010/main" val="0"/>
              </a:ext>
            </a:extLst>
          </a:blip>
          <a:srcRect l="34249" t="25880" r="7179" b="9303"/>
          <a:stretch/>
        </p:blipFill>
        <p:spPr bwMode="auto">
          <a:xfrm>
            <a:off x="0" y="0"/>
            <a:ext cx="12191999" cy="685800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5990821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1474</Words>
  <Application>Microsoft Office PowerPoint</Application>
  <PresentationFormat>Grand écran</PresentationFormat>
  <Paragraphs>58</Paragraphs>
  <Slides>15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Arial</vt:lpstr>
      <vt:lpstr>Calibri</vt:lpstr>
      <vt:lpstr>Calibri Light</vt:lpstr>
      <vt:lpstr>Wingdings</vt:lpstr>
      <vt:lpstr>Thème Office</vt:lpstr>
      <vt:lpstr>المحور الثاني:  الأدوات المالية المستخدمة في أسواق الطاقة</vt:lpstr>
      <vt:lpstr>Présentation PowerPoint</vt:lpstr>
      <vt:lpstr>أولا: العقود الآجلة </vt:lpstr>
      <vt:lpstr>Présentation PowerPoint</vt:lpstr>
      <vt:lpstr>Présentation PowerPoint</vt:lpstr>
      <vt:lpstr>Présentation PowerPoint</vt:lpstr>
      <vt:lpstr>ثانيا: عقود الخيار </vt:lpstr>
      <vt:lpstr>Présentation PowerPoint</vt:lpstr>
      <vt:lpstr>Présentation PowerPoint</vt:lpstr>
      <vt:lpstr>Présentation PowerPoint</vt:lpstr>
      <vt:lpstr>Présentation PowerPoint</vt:lpstr>
      <vt:lpstr>Présentation PowerPoint</vt:lpstr>
      <vt:lpstr>ثالثا: عقود المبادلة  </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المحور الثاني:  الأدوات المالية المستخدمة في أسواق الطاقة</dc:title>
  <dc:creator>MICRO</dc:creator>
  <cp:lastModifiedBy>MICRO</cp:lastModifiedBy>
  <cp:revision>14</cp:revision>
  <dcterms:created xsi:type="dcterms:W3CDTF">2023-11-08T08:16:04Z</dcterms:created>
  <dcterms:modified xsi:type="dcterms:W3CDTF">2023-11-25T17:33:09Z</dcterms:modified>
</cp:coreProperties>
</file>