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2" r:id="rId3"/>
    <p:sldId id="258" r:id="rId4"/>
    <p:sldId id="259" r:id="rId5"/>
    <p:sldId id="260" r:id="rId6"/>
    <p:sldId id="293" r:id="rId7"/>
    <p:sldId id="283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93537" autoAdjust="0"/>
  </p:normalViewPr>
  <p:slideViewPr>
    <p:cSldViewPr>
      <p:cViewPr varScale="1">
        <p:scale>
          <a:sx n="70" d="100"/>
          <a:sy n="70" d="100"/>
        </p:scale>
        <p:origin x="144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62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B6269-6AF3-4FB4-9652-AD7B71352EAF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97581-DF63-46CB-B4BF-8C11E105EAA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9172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297581-DF63-46CB-B4BF-8C11E105EAA1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94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6800B-4FD9-40A6-B159-D953F3AE5121}" type="datetimeFigureOut">
              <a:rPr lang="fr-FR" smtClean="0"/>
              <a:pPr/>
              <a:t>13/02/2023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25365-55D2-476C-BBAA-371A9DD1D91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180528" y="188640"/>
            <a:ext cx="9577064" cy="720080"/>
          </a:xfrm>
        </p:spPr>
        <p:txBody>
          <a:bodyPr>
            <a:normAutofit/>
          </a:bodyPr>
          <a:lstStyle/>
          <a:p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د.سليمة بن </a:t>
            </a:r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حسين-درس3-2022-2023-مقياس </a:t>
            </a:r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مصطلحات فرنسية-سنة2 تخصص إعلام-قسم الإعلام </a:t>
            </a:r>
            <a:r>
              <a:rPr lang="ar-DZ" sz="1600" b="1" dirty="0" smtClean="0">
                <a:solidFill>
                  <a:srgbClr val="C000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والاتصال</a:t>
            </a:r>
            <a:r>
              <a:rPr lang="fr-FR" sz="1800" dirty="0" smtClean="0">
                <a:solidFill>
                  <a:srgbClr val="C00000"/>
                </a:solidFill>
              </a:rPr>
              <a:t>	</a:t>
            </a:r>
            <a:endParaRPr lang="fr-FR" sz="1800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865617"/>
              </p:ext>
            </p:extLst>
          </p:nvPr>
        </p:nvGraphicFramePr>
        <p:xfrm>
          <a:off x="539552" y="764699"/>
          <a:ext cx="7704856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6563"/>
                <a:gridCol w="2938293"/>
              </a:tblGrid>
              <a:tr h="393644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pPr algn="l" rtl="1"/>
                      <a:r>
                        <a:rPr lang="fr-FR" sz="2000" b="1" dirty="0" smtClean="0"/>
                        <a:t>La nouveauté de l'information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حداثة المعلومات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 Journal officiel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جريدة رسمية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Culture visuelle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ثقافة بصرية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Bavard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ثرثرة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pPr algn="l"/>
                      <a:r>
                        <a:rPr lang="fr-FR" sz="2000" b="1" dirty="0" smtClean="0"/>
                        <a:t> </a:t>
                      </a:r>
                      <a:r>
                        <a:rPr lang="fr-FR" sz="2000" b="1" dirty="0" smtClean="0"/>
                        <a:t>Collecte de faits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جمع الحقائق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</a:t>
                      </a:r>
                      <a:r>
                        <a:rPr lang="fr-FR" sz="2000" b="1" dirty="0" smtClean="0"/>
                        <a:t>Public cible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جمهور مستهدف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</a:t>
                      </a:r>
                      <a:r>
                        <a:rPr lang="fr-FR" sz="2000" b="1" dirty="0" smtClean="0"/>
                        <a:t>Établissement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مؤسسة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Manipulation des informations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تلاعب</a:t>
                      </a:r>
                      <a:r>
                        <a:rPr lang="ar-DZ" sz="2000" b="1" baseline="0" dirty="0" smtClean="0"/>
                        <a:t> ب</a:t>
                      </a:r>
                      <a:r>
                        <a:rPr lang="ar-DZ" sz="2000" b="1" dirty="0" smtClean="0"/>
                        <a:t>المعلومات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Prédiction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تنبؤ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Besoins cognitifs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حاجات معرفية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Besoins sentimentaux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حاجات وجدانية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Argument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حجة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Nouvelle urgent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نبأ عاجل</a:t>
                      </a:r>
                      <a:endParaRPr lang="fr-FR" sz="2000" b="1" dirty="0"/>
                    </a:p>
                  </a:txBody>
                  <a:tcPr/>
                </a:tc>
              </a:tr>
              <a:tr h="3936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Incident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حادثة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Espace réservé du contenu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875530"/>
              </p:ext>
            </p:extLst>
          </p:nvPr>
        </p:nvGraphicFramePr>
        <p:xfrm>
          <a:off x="323528" y="332655"/>
          <a:ext cx="7992888" cy="6338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434582"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Guerre psychologique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حرب نفسية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 Mouvement lent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حركة بطيئة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Mouvement rapide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حركة سريعة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Liberté d'expression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حرية التعبير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Liberté de la presse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حرية الصحافة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Liberté de critique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حرية النقد</a:t>
                      </a:r>
                      <a:endParaRPr lang="fr-FR" sz="1800" b="1" dirty="0"/>
                    </a:p>
                  </a:txBody>
                  <a:tcPr/>
                </a:tc>
              </a:tr>
              <a:tr h="608415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Technologie des informations et des télécommunications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تكنولوجيا الإعلام والاتصالات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Stimuler=Incitation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تحفيز</a:t>
                      </a:r>
                      <a:endParaRPr lang="fr-FR" sz="1800" b="1" dirty="0"/>
                    </a:p>
                  </a:txBody>
                  <a:tcPr/>
                </a:tc>
              </a:tr>
              <a:tr h="486018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Absence de contraintes réglementaires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غياب القيود</a:t>
                      </a:r>
                      <a:r>
                        <a:rPr lang="ar-DZ" sz="1800" b="1" baseline="0" dirty="0" smtClean="0"/>
                        <a:t> التنظيمية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Droit moral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حق</a:t>
                      </a:r>
                      <a:r>
                        <a:rPr lang="ar-DZ" sz="1800" b="1" baseline="0" dirty="0" smtClean="0"/>
                        <a:t> أدبي أو أخلاقي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Droit à la vie privée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حق الحياة الخاصة أو الخصوصية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Droits d'auteur=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حق المؤلف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Campagne électorale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حملة انتخابية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Campagne présidentielle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حملة</a:t>
                      </a:r>
                      <a:r>
                        <a:rPr lang="ar-DZ" sz="1800" b="1" baseline="0" dirty="0" smtClean="0"/>
                        <a:t> رئاسية</a:t>
                      </a:r>
                      <a:endParaRPr lang="fr-FR" sz="1800" b="1" dirty="0"/>
                    </a:p>
                  </a:txBody>
                  <a:tcPr/>
                </a:tc>
              </a:tr>
              <a:tr h="347666">
                <a:tc>
                  <a:txBody>
                    <a:bodyPr/>
                    <a:lstStyle/>
                    <a:p>
                      <a:r>
                        <a:rPr lang="fr-FR" sz="1800" b="1" dirty="0" smtClean="0"/>
                        <a:t>Campagne de marketing</a:t>
                      </a:r>
                      <a:endParaRPr lang="fr-F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1800" b="1" dirty="0" smtClean="0"/>
                        <a:t>حملة تسويقية</a:t>
                      </a:r>
                      <a:endParaRPr lang="fr-FR" sz="18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906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616218"/>
              </p:ext>
            </p:extLst>
          </p:nvPr>
        </p:nvGraphicFramePr>
        <p:xfrm>
          <a:off x="395536" y="404664"/>
          <a:ext cx="7992888" cy="6048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5875"/>
                <a:gridCol w="3367013"/>
              </a:tblGrid>
              <a:tr h="403244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0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Campagne de presse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حملة صحفية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Culture de masse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ثقافة</a:t>
                      </a:r>
                      <a:r>
                        <a:rPr lang="ar-DZ" sz="2000" b="1" baseline="0" dirty="0" smtClean="0"/>
                        <a:t> جماهيرية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Délits de publication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جرائم النشر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Le scoop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السبق الصحفي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Canal de communication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قناة اتصال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Motif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دافع-حافز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Traduire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دبلجة-ترجمة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Propagande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دعاية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Contre-propagande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دعاية مضادة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Preuve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دليل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Démocratie libérale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ديمقراطية ليبرالية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Démocratie conservatrice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ديمقراطية محافظة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 Éléments d'actualité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عناصر الخبر</a:t>
                      </a:r>
                      <a:endParaRPr lang="fr-FR" sz="2000" b="1" dirty="0"/>
                    </a:p>
                  </a:txBody>
                  <a:tcPr/>
                </a:tc>
              </a:tr>
              <a:tr h="403244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Titre anecdotique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عنوان سردي او حكائي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6548609"/>
              </p:ext>
            </p:extLst>
          </p:nvPr>
        </p:nvGraphicFramePr>
        <p:xfrm>
          <a:off x="395536" y="281173"/>
          <a:ext cx="8280920" cy="6430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7396"/>
                <a:gridCol w="3783524"/>
              </a:tblGrid>
              <a:tr h="442976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Mémoire sémantique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ذاكرة دلالية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Mémoire à long terme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ذاكرة مدى طويل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Mémoire à court terme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ذاكرة مدى قصير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Fracture numérique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ذاكرة رقمية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Écart d'inégalité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فجوة عدم المساواة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Film historique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فيلم تاريخي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Film graphique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فيلم</a:t>
                      </a:r>
                      <a:r>
                        <a:rPr lang="ar-DZ" sz="2000" b="1" baseline="0" dirty="0" smtClean="0"/>
                        <a:t> بياني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Susciter= Stimuler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يثير-يحرض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Film</a:t>
                      </a:r>
                      <a:r>
                        <a:rPr lang="fr-FR" sz="2000" b="1" baseline="0" dirty="0" smtClean="0"/>
                        <a:t> d</a:t>
                      </a:r>
                      <a:r>
                        <a:rPr lang="fr-FR" sz="2000" b="1" dirty="0" smtClean="0"/>
                        <a:t>ocumentaire=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فيلم وثائقي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Film éducatif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فيلم تعليمي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Film cinématographique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فيلم سينمائي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La question de l'heure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قشية الساعة</a:t>
                      </a:r>
                      <a:endParaRPr lang="fr-FR" sz="2000" b="1" dirty="0"/>
                    </a:p>
                  </a:txBody>
                  <a:tcPr/>
                </a:tc>
              </a:tr>
              <a:tr h="42642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Sous-cultures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ثقافة</a:t>
                      </a:r>
                      <a:r>
                        <a:rPr lang="ar-DZ" sz="2000" b="1" baseline="0" dirty="0" smtClean="0"/>
                        <a:t> فرعية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culture dominante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ثقافة سائدة</a:t>
                      </a:r>
                      <a:endParaRPr lang="fr-FR" sz="2000" b="1" dirty="0"/>
                    </a:p>
                  </a:txBody>
                  <a:tcPr/>
                </a:tc>
              </a:tr>
              <a:tr h="383912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Malédiction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قذف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770085"/>
              </p:ext>
            </p:extLst>
          </p:nvPr>
        </p:nvGraphicFramePr>
        <p:xfrm>
          <a:off x="539552" y="620691"/>
          <a:ext cx="7848872" cy="60195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3456384"/>
              </a:tblGrid>
              <a:tr h="465211"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ترجمة المصطلح باللغة الفرنسية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400" b="1" dirty="0" smtClean="0">
                          <a:solidFill>
                            <a:srgbClr val="FFFF00"/>
                          </a:solidFill>
                        </a:rPr>
                        <a:t>المصطلح باللغة العربية</a:t>
                      </a:r>
                      <a:endParaRPr lang="fr-FR" sz="2400" b="1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40318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Abus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تعسف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Piratage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قرصنة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Direction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توجيه-قيادة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Dialogue personnel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حوار</a:t>
                      </a:r>
                      <a:r>
                        <a:rPr lang="ar-DZ" sz="2000" b="1" baseline="0" dirty="0" smtClean="0"/>
                        <a:t> شخصية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Truc cinématographique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حيلة سينمائية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Médias locaux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إعلام محلي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Nouveau média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إعلام جديد</a:t>
                      </a:r>
                      <a:endParaRPr lang="fr-FR" sz="2000" b="1" dirty="0"/>
                    </a:p>
                  </a:txBody>
                  <a:tcPr/>
                </a:tc>
              </a:tr>
              <a:tr h="372169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Médias restreints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إعلام مقيد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Exclusif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حصري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Portrait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صورة</a:t>
                      </a:r>
                      <a:r>
                        <a:rPr lang="ar-DZ" sz="2000" b="1" baseline="0" dirty="0" smtClean="0"/>
                        <a:t> قلمية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Triche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خداع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Privatisation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خصخصة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Discours parlé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خطاب منطوق</a:t>
                      </a:r>
                      <a:endParaRPr lang="fr-FR" sz="2000" b="1" dirty="0"/>
                    </a:p>
                  </a:txBody>
                  <a:tcPr/>
                </a:tc>
              </a:tr>
              <a:tr h="376673">
                <a:tc>
                  <a:txBody>
                    <a:bodyPr/>
                    <a:lstStyle/>
                    <a:p>
                      <a:r>
                        <a:rPr lang="fr-FR" sz="2000" b="1" dirty="0" smtClean="0"/>
                        <a:t>Angle de caméra</a:t>
                      </a:r>
                      <a:endParaRPr lang="fr-F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/>
                        <a:t>زاوية كاميرا</a:t>
                      </a:r>
                      <a:endParaRPr lang="fr-FR" sz="20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640960" cy="5832648"/>
          </a:xfrm>
        </p:spPr>
        <p:txBody>
          <a:bodyPr>
            <a:normAutofit fontScale="90000"/>
          </a:bodyPr>
          <a:lstStyle/>
          <a:p>
            <a:pPr algn="r" rtl="1">
              <a:lnSpc>
                <a:spcPct val="150000"/>
              </a:lnSpc>
            </a:pPr>
            <a:r>
              <a:rPr lang="ar-DZ" sz="2700" b="1" dirty="0">
                <a:solidFill>
                  <a:srgbClr val="FF0000"/>
                </a:solidFill>
              </a:rPr>
              <a:t>ا</a:t>
            </a:r>
            <a:r>
              <a:rPr lang="ar-DZ" sz="2700" b="1" dirty="0" smtClean="0">
                <a:solidFill>
                  <a:srgbClr val="FF0000"/>
                </a:solidFill>
              </a:rPr>
              <a:t>لمراجع</a:t>
            </a:r>
            <a:r>
              <a:rPr lang="ar-DZ" sz="2700" b="1" dirty="0">
                <a:solidFill>
                  <a:srgbClr val="FF0000"/>
                </a:solidFill>
              </a:rPr>
              <a:t>:</a:t>
            </a:r>
            <a:r>
              <a:rPr lang="ar-DZ" sz="1800" b="1" dirty="0"/>
              <a:t/>
            </a:r>
            <a:br>
              <a:rPr lang="ar-DZ" sz="1800" b="1" dirty="0"/>
            </a:br>
            <a:r>
              <a:rPr lang="ar-DZ" sz="2200" b="1" dirty="0"/>
              <a:t>- أحمد مختار عمر: معجم اللغة العربية المعاصرة، (القاهرة: مصر، عالم الكتب، ط 1، 2008).</a:t>
            </a:r>
            <a:br>
              <a:rPr lang="ar-DZ" sz="2200" b="1" dirty="0"/>
            </a:br>
            <a:r>
              <a:rPr lang="ar-DZ" sz="2200" b="1" dirty="0"/>
              <a:t>-مجمع اللغة العربية بالقاهرة، معجم المصطلحات الإعلامية، (القاهرة: مصر، مجمع اللغة العربية بالقاهرة، 2008).</a:t>
            </a:r>
            <a:br>
              <a:rPr lang="ar-DZ" sz="2200" b="1" dirty="0"/>
            </a:br>
            <a:r>
              <a:rPr lang="ar-DZ" sz="2200" b="1" dirty="0"/>
              <a:t>-محمد حمال الفار، معجم المصطلحات الإعلامية، (مصر، 2018).</a:t>
            </a:r>
            <a:br>
              <a:rPr lang="ar-DZ" sz="2200" b="1" dirty="0"/>
            </a:br>
            <a:r>
              <a:rPr lang="ar-DZ" sz="2200" b="1" dirty="0"/>
              <a:t> -كرم شلبي، معجم المصطلحات الإعلامية، (القاهرة، مصر: دار الجيل للطبع والنشر والتوزيع، 1994).</a:t>
            </a:r>
            <a:br>
              <a:rPr lang="ar-DZ" sz="2200" b="1" dirty="0"/>
            </a:br>
            <a:r>
              <a:rPr lang="ar-DZ" sz="2200" b="1" dirty="0"/>
              <a:t>-أحمد زكي بدوي، معجم المصطلحات الإعلام، (لبنان: دار الكتاب اللبناني للطباعة والنشر والتوزيع،1994).</a:t>
            </a:r>
            <a:br>
              <a:rPr lang="ar-DZ" sz="2200" b="1" dirty="0"/>
            </a:br>
            <a:r>
              <a:rPr lang="ar-DZ" sz="2200" b="1" dirty="0"/>
              <a:t>-سهيل إدريس، المنهل، (لبنان، دار الآداب، 2017).</a:t>
            </a:r>
            <a:br>
              <a:rPr lang="ar-DZ" sz="2200" b="1" dirty="0"/>
            </a:br>
            <a:r>
              <a:rPr lang="ar-DZ" sz="2200" b="1" dirty="0"/>
              <a:t>-إيناس أبو يوسف، هبد مسعد، مبادئ الترجمة وأساسياتها، (القاهرة، مصر: كلية الإعلام، 2005).</a:t>
            </a:r>
            <a:br>
              <a:rPr lang="ar-DZ" sz="2200" b="1" dirty="0"/>
            </a:br>
            <a:r>
              <a:rPr lang="ar-DZ" sz="2200" b="1" dirty="0"/>
              <a:t>-إسماعيل عبد الفتاح عبد الكافي، الموسوعة الميسرة في المصطلحات السياسية، متوفر على الرابط :</a:t>
            </a:r>
            <a:br>
              <a:rPr lang="ar-DZ" sz="2200" b="1" dirty="0"/>
            </a:br>
            <a:r>
              <a:rPr lang="fr-FR" sz="2200" b="1" dirty="0"/>
              <a:t>www.kotobarabia.com       </a:t>
            </a:r>
            <a:br>
              <a:rPr lang="fr-FR" sz="2200" b="1" dirty="0"/>
            </a:br>
            <a:r>
              <a:rPr lang="fr-FR" sz="2200" b="1" dirty="0"/>
              <a:t>- </a:t>
            </a:r>
            <a:r>
              <a:rPr lang="ar-DZ" sz="2200" b="1" dirty="0"/>
              <a:t>مجدي وهبة، معجم مصطلحات الأدب: </a:t>
            </a:r>
            <a:r>
              <a:rPr lang="ar-DZ" sz="2200" b="1" dirty="0" err="1"/>
              <a:t>إنكلـيزى-فرنسى</a:t>
            </a:r>
            <a:r>
              <a:rPr lang="ar-DZ" sz="2200" b="1" dirty="0"/>
              <a:t>–عربي، (بيروت، مكتبة لبنان، 1983).</a:t>
            </a:r>
            <a:br>
              <a:rPr lang="ar-DZ" sz="2200" b="1" dirty="0"/>
            </a:br>
            <a:r>
              <a:rPr lang="ar-DZ" sz="2200" b="1" dirty="0"/>
              <a:t/>
            </a:r>
            <a:br>
              <a:rPr lang="ar-DZ" sz="2200" b="1" dirty="0"/>
            </a:br>
            <a:endParaRPr lang="fr-FR" sz="2200" b="1" dirty="0"/>
          </a:p>
        </p:txBody>
      </p:sp>
    </p:spTree>
    <p:extLst>
      <p:ext uri="{BB962C8B-B14F-4D97-AF65-F5344CB8AC3E}">
        <p14:creationId xmlns:p14="http://schemas.microsoft.com/office/powerpoint/2010/main" val="27252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75656" y="908720"/>
            <a:ext cx="8064896" cy="4752528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innerShdw blurRad="63500" dist="50800" dir="8100000">
              <a:prstClr val="black">
                <a:alpha val="50000"/>
              </a:prstClr>
            </a:innerShdw>
          </a:effectLst>
          <a:scene3d>
            <a:camera prst="perspectiveHeroicExtremeRightFacing"/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rtl="1"/>
            <a:r>
              <a:rPr lang="ar-DZ" sz="66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تعرفوا على مصطلحات تخصصكم</a:t>
            </a:r>
            <a:endParaRPr lang="fr-FR" sz="6600" b="1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1245</TotalTime>
  <Words>351</Words>
  <Application>Microsoft Office PowerPoint</Application>
  <PresentationFormat>Affichage à l'écran (4:3)</PresentationFormat>
  <Paragraphs>158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Sakkal Majalla</vt:lpstr>
      <vt:lpstr>Simplified Arabic</vt:lpstr>
      <vt:lpstr>Times New Roman</vt:lpstr>
      <vt:lpstr>Thème Office</vt:lpstr>
      <vt:lpstr>د.سليمة بن حسين-درس3-2022-2023-مقياس مصطلحات فرنسية-سنة2 تخصص إعلام-قسم الإعلام والاتصال </vt:lpstr>
      <vt:lpstr>Présentation PowerPoint</vt:lpstr>
      <vt:lpstr>Présentation PowerPoint</vt:lpstr>
      <vt:lpstr>Présentation PowerPoint</vt:lpstr>
      <vt:lpstr>Présentation PowerPoint</vt:lpstr>
      <vt:lpstr>المراجع: - أحمد مختار عمر: معجم اللغة العربية المعاصرة، (القاهرة: مصر، عالم الكتب، ط 1، 2008). -مجمع اللغة العربية بالقاهرة، معجم المصطلحات الإعلامية، (القاهرة: مصر، مجمع اللغة العربية بالقاهرة، 2008). -محمد حمال الفار، معجم المصطلحات الإعلامية، (مصر، 2018).  -كرم شلبي، معجم المصطلحات الإعلامية، (القاهرة، مصر: دار الجيل للطبع والنشر والتوزيع، 1994). -أحمد زكي بدوي، معجم المصطلحات الإعلام، (لبنان: دار الكتاب اللبناني للطباعة والنشر والتوزيع،1994). -سهيل إدريس، المنهل، (لبنان، دار الآداب، 2017). -إيناس أبو يوسف، هبد مسعد، مبادئ الترجمة وأساسياتها، (القاهرة، مصر: كلية الإعلام، 2005). -إسماعيل عبد الفتاح عبد الكافي، الموسوعة الميسرة في المصطلحات السياسية، متوفر على الرابط : www.kotobarabia.com        - مجدي وهبة، معجم مصطلحات الأدب: إنكلـيزى-فرنسى–عربي، (بيروت، مكتبة لبنان، 1983).  </vt:lpstr>
      <vt:lpstr>تعرفوا على مصطلحات تخصصكم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تـــــــــقديــــــــم</dc:title>
  <dc:creator>o</dc:creator>
  <cp:lastModifiedBy>User</cp:lastModifiedBy>
  <cp:revision>244</cp:revision>
  <dcterms:created xsi:type="dcterms:W3CDTF">2006-06-02T00:20:43Z</dcterms:created>
  <dcterms:modified xsi:type="dcterms:W3CDTF">2023-02-13T02:22:21Z</dcterms:modified>
</cp:coreProperties>
</file>