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bookmarkIdSeed="2">
  <p:sldMasterIdLst>
    <p:sldMasterId id="2147483648" r:id="rId1"/>
  </p:sldMasterIdLst>
  <p:sldIdLst>
    <p:sldId id="256" r:id="rId2"/>
    <p:sldId id="257" r:id="rId3"/>
    <p:sldId id="258" r:id="rId4"/>
    <p:sldId id="292" r:id="rId5"/>
    <p:sldId id="290" r:id="rId6"/>
    <p:sldId id="291" r:id="rId7"/>
    <p:sldId id="260" r:id="rId8"/>
    <p:sldId id="295" r:id="rId9"/>
    <p:sldId id="296" r:id="rId10"/>
    <p:sldId id="294" r:id="rId11"/>
    <p:sldId id="297" r:id="rId12"/>
    <p:sldId id="300" r:id="rId13"/>
    <p:sldId id="301" r:id="rId14"/>
    <p:sldId id="302" r:id="rId15"/>
    <p:sldId id="303" r:id="rId16"/>
    <p:sldId id="306" r:id="rId17"/>
    <p:sldId id="307" r:id="rId18"/>
    <p:sldId id="308" r:id="rId19"/>
    <p:sldId id="309" r:id="rId20"/>
    <p:sldId id="310" r:id="rId21"/>
    <p:sldId id="311" r:id="rId22"/>
    <p:sldId id="312" r:id="rId23"/>
    <p:sldId id="313" r:id="rId24"/>
    <p:sldId id="318" r:id="rId25"/>
    <p:sldId id="314" r:id="rId26"/>
    <p:sldId id="315" r:id="rId27"/>
  </p:sldIdLst>
  <p:sldSz cx="9144000" cy="6858000" type="screen4x3"/>
  <p:notesSz cx="6858000" cy="9144000"/>
  <p:defaultText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66" autoAdjust="0"/>
    <p:restoredTop sz="94624" autoAdjust="0"/>
  </p:normalViewPr>
  <p:slideViewPr>
    <p:cSldViewPr>
      <p:cViewPr varScale="1">
        <p:scale>
          <a:sx n="69" d="100"/>
          <a:sy n="69" d="100"/>
        </p:scale>
        <p:origin x="-1404" y="-102"/>
      </p:cViewPr>
      <p:guideLst>
        <p:guide orient="horz" pos="2160"/>
        <p:guide pos="2880"/>
      </p:guideLst>
    </p:cSldViewPr>
  </p:slideViewPr>
  <p:outlineViewPr>
    <p:cViewPr>
      <p:scale>
        <a:sx n="33" d="100"/>
        <a:sy n="33" d="100"/>
      </p:scale>
      <p:origin x="0" y="660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ar-DZ"/>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ar-DZ"/>
          </a:p>
        </p:txBody>
      </p:sp>
      <p:sp>
        <p:nvSpPr>
          <p:cNvPr id="4" name="Espace réservé de la date 3"/>
          <p:cNvSpPr>
            <a:spLocks noGrp="1"/>
          </p:cNvSpPr>
          <p:nvPr>
            <p:ph type="dt" sz="half" idx="10"/>
          </p:nvPr>
        </p:nvSpPr>
        <p:spPr/>
        <p:txBody>
          <a:bodyPr/>
          <a:lstStyle/>
          <a:p>
            <a:fld id="{465B61FA-87BB-4DF6-BD7F-BAAAED3CE6F2}" type="datetimeFigureOut">
              <a:rPr lang="ar-DZ" smtClean="0"/>
              <a:pPr/>
              <a:t>27-12-1444</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8A4D0CB8-4638-4BD0-B7F1-6DEB960366C6}" type="slidenum">
              <a:rPr lang="ar-DZ" smtClean="0"/>
              <a:pPr/>
              <a:t>‹N°›</a:t>
            </a:fld>
            <a:endParaRPr lang="ar-D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465B61FA-87BB-4DF6-BD7F-BAAAED3CE6F2}" type="datetimeFigureOut">
              <a:rPr lang="ar-DZ" smtClean="0"/>
              <a:pPr/>
              <a:t>27-12-1444</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8A4D0CB8-4638-4BD0-B7F1-6DEB960366C6}" type="slidenum">
              <a:rPr lang="ar-DZ" smtClean="0"/>
              <a:pPr/>
              <a:t>‹N°›</a:t>
            </a:fld>
            <a:endParaRPr lang="ar-D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ar-DZ"/>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465B61FA-87BB-4DF6-BD7F-BAAAED3CE6F2}" type="datetimeFigureOut">
              <a:rPr lang="ar-DZ" smtClean="0"/>
              <a:pPr/>
              <a:t>27-12-1444</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8A4D0CB8-4638-4BD0-B7F1-6DEB960366C6}" type="slidenum">
              <a:rPr lang="ar-DZ" smtClean="0"/>
              <a:pPr/>
              <a:t>‹N°›</a:t>
            </a:fld>
            <a:endParaRPr lang="ar-D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465B61FA-87BB-4DF6-BD7F-BAAAED3CE6F2}" type="datetimeFigureOut">
              <a:rPr lang="ar-DZ" smtClean="0"/>
              <a:pPr/>
              <a:t>27-12-1444</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8A4D0CB8-4638-4BD0-B7F1-6DEB960366C6}" type="slidenum">
              <a:rPr lang="ar-DZ" smtClean="0"/>
              <a:pPr/>
              <a:t>‹N°›</a:t>
            </a:fld>
            <a:endParaRPr lang="ar-D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r">
              <a:defRPr sz="4000" b="1" cap="all"/>
            </a:lvl1pPr>
          </a:lstStyle>
          <a:p>
            <a:r>
              <a:rPr lang="fr-FR" smtClean="0"/>
              <a:t>Cliquez pour modifier le style du titre</a:t>
            </a:r>
            <a:endParaRPr lang="ar-DZ"/>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465B61FA-87BB-4DF6-BD7F-BAAAED3CE6F2}" type="datetimeFigureOut">
              <a:rPr lang="ar-DZ" smtClean="0"/>
              <a:pPr/>
              <a:t>27-12-1444</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8A4D0CB8-4638-4BD0-B7F1-6DEB960366C6}" type="slidenum">
              <a:rPr lang="ar-DZ" smtClean="0"/>
              <a:pPr/>
              <a:t>‹N°›</a:t>
            </a:fld>
            <a:endParaRPr lang="ar-D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e la date 4"/>
          <p:cNvSpPr>
            <a:spLocks noGrp="1"/>
          </p:cNvSpPr>
          <p:nvPr>
            <p:ph type="dt" sz="half" idx="10"/>
          </p:nvPr>
        </p:nvSpPr>
        <p:spPr/>
        <p:txBody>
          <a:bodyPr/>
          <a:lstStyle/>
          <a:p>
            <a:fld id="{465B61FA-87BB-4DF6-BD7F-BAAAED3CE6F2}" type="datetimeFigureOut">
              <a:rPr lang="ar-DZ" smtClean="0"/>
              <a:pPr/>
              <a:t>27-12-1444</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8A4D0CB8-4638-4BD0-B7F1-6DEB960366C6}" type="slidenum">
              <a:rPr lang="ar-DZ" smtClean="0"/>
              <a:pPr/>
              <a:t>‹N°›</a:t>
            </a:fld>
            <a:endParaRPr lang="ar-D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ar-DZ"/>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7" name="Espace réservé de la date 6"/>
          <p:cNvSpPr>
            <a:spLocks noGrp="1"/>
          </p:cNvSpPr>
          <p:nvPr>
            <p:ph type="dt" sz="half" idx="10"/>
          </p:nvPr>
        </p:nvSpPr>
        <p:spPr/>
        <p:txBody>
          <a:bodyPr/>
          <a:lstStyle/>
          <a:p>
            <a:fld id="{465B61FA-87BB-4DF6-BD7F-BAAAED3CE6F2}" type="datetimeFigureOut">
              <a:rPr lang="ar-DZ" smtClean="0"/>
              <a:pPr/>
              <a:t>27-12-1444</a:t>
            </a:fld>
            <a:endParaRPr lang="ar-DZ"/>
          </a:p>
        </p:txBody>
      </p:sp>
      <p:sp>
        <p:nvSpPr>
          <p:cNvPr id="8" name="Espace réservé du pied de page 7"/>
          <p:cNvSpPr>
            <a:spLocks noGrp="1"/>
          </p:cNvSpPr>
          <p:nvPr>
            <p:ph type="ftr" sz="quarter" idx="11"/>
          </p:nvPr>
        </p:nvSpPr>
        <p:spPr/>
        <p:txBody>
          <a:bodyPr/>
          <a:lstStyle/>
          <a:p>
            <a:endParaRPr lang="ar-DZ"/>
          </a:p>
        </p:txBody>
      </p:sp>
      <p:sp>
        <p:nvSpPr>
          <p:cNvPr id="9" name="Espace réservé du numéro de diapositive 8"/>
          <p:cNvSpPr>
            <a:spLocks noGrp="1"/>
          </p:cNvSpPr>
          <p:nvPr>
            <p:ph type="sldNum" sz="quarter" idx="12"/>
          </p:nvPr>
        </p:nvSpPr>
        <p:spPr/>
        <p:txBody>
          <a:bodyPr/>
          <a:lstStyle/>
          <a:p>
            <a:fld id="{8A4D0CB8-4638-4BD0-B7F1-6DEB960366C6}" type="slidenum">
              <a:rPr lang="ar-DZ" smtClean="0"/>
              <a:pPr/>
              <a:t>‹N°›</a:t>
            </a:fld>
            <a:endParaRPr lang="ar-D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e la date 2"/>
          <p:cNvSpPr>
            <a:spLocks noGrp="1"/>
          </p:cNvSpPr>
          <p:nvPr>
            <p:ph type="dt" sz="half" idx="10"/>
          </p:nvPr>
        </p:nvSpPr>
        <p:spPr/>
        <p:txBody>
          <a:bodyPr/>
          <a:lstStyle/>
          <a:p>
            <a:fld id="{465B61FA-87BB-4DF6-BD7F-BAAAED3CE6F2}" type="datetimeFigureOut">
              <a:rPr lang="ar-DZ" smtClean="0"/>
              <a:pPr/>
              <a:t>27-12-1444</a:t>
            </a:fld>
            <a:endParaRPr lang="ar-DZ"/>
          </a:p>
        </p:txBody>
      </p:sp>
      <p:sp>
        <p:nvSpPr>
          <p:cNvPr id="4" name="Espace réservé du pied de page 3"/>
          <p:cNvSpPr>
            <a:spLocks noGrp="1"/>
          </p:cNvSpPr>
          <p:nvPr>
            <p:ph type="ftr" sz="quarter" idx="11"/>
          </p:nvPr>
        </p:nvSpPr>
        <p:spPr/>
        <p:txBody>
          <a:bodyPr/>
          <a:lstStyle/>
          <a:p>
            <a:endParaRPr lang="ar-DZ"/>
          </a:p>
        </p:txBody>
      </p:sp>
      <p:sp>
        <p:nvSpPr>
          <p:cNvPr id="5" name="Espace réservé du numéro de diapositive 4"/>
          <p:cNvSpPr>
            <a:spLocks noGrp="1"/>
          </p:cNvSpPr>
          <p:nvPr>
            <p:ph type="sldNum" sz="quarter" idx="12"/>
          </p:nvPr>
        </p:nvSpPr>
        <p:spPr/>
        <p:txBody>
          <a:bodyPr/>
          <a:lstStyle/>
          <a:p>
            <a:fld id="{8A4D0CB8-4638-4BD0-B7F1-6DEB960366C6}" type="slidenum">
              <a:rPr lang="ar-DZ" smtClean="0"/>
              <a:pPr/>
              <a:t>‹N°›</a:t>
            </a:fld>
            <a:endParaRPr lang="ar-D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65B61FA-87BB-4DF6-BD7F-BAAAED3CE6F2}" type="datetimeFigureOut">
              <a:rPr lang="ar-DZ" smtClean="0"/>
              <a:pPr/>
              <a:t>27-12-1444</a:t>
            </a:fld>
            <a:endParaRPr lang="ar-DZ"/>
          </a:p>
        </p:txBody>
      </p:sp>
      <p:sp>
        <p:nvSpPr>
          <p:cNvPr id="3" name="Espace réservé du pied de page 2"/>
          <p:cNvSpPr>
            <a:spLocks noGrp="1"/>
          </p:cNvSpPr>
          <p:nvPr>
            <p:ph type="ftr" sz="quarter" idx="11"/>
          </p:nvPr>
        </p:nvSpPr>
        <p:spPr/>
        <p:txBody>
          <a:bodyPr/>
          <a:lstStyle/>
          <a:p>
            <a:endParaRPr lang="ar-DZ"/>
          </a:p>
        </p:txBody>
      </p:sp>
      <p:sp>
        <p:nvSpPr>
          <p:cNvPr id="4" name="Espace réservé du numéro de diapositive 3"/>
          <p:cNvSpPr>
            <a:spLocks noGrp="1"/>
          </p:cNvSpPr>
          <p:nvPr>
            <p:ph type="sldNum" sz="quarter" idx="12"/>
          </p:nvPr>
        </p:nvSpPr>
        <p:spPr/>
        <p:txBody>
          <a:bodyPr/>
          <a:lstStyle/>
          <a:p>
            <a:fld id="{8A4D0CB8-4638-4BD0-B7F1-6DEB960366C6}" type="slidenum">
              <a:rPr lang="ar-DZ" smtClean="0"/>
              <a:pPr/>
              <a:t>‹N°›</a:t>
            </a:fld>
            <a:endParaRPr lang="ar-D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r">
              <a:defRPr sz="2000" b="1"/>
            </a:lvl1pPr>
          </a:lstStyle>
          <a:p>
            <a:r>
              <a:rPr lang="fr-FR" smtClean="0"/>
              <a:t>Cliquez pour modifier le style du titre</a:t>
            </a:r>
            <a:endParaRPr lang="ar-DZ"/>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65B61FA-87BB-4DF6-BD7F-BAAAED3CE6F2}" type="datetimeFigureOut">
              <a:rPr lang="ar-DZ" smtClean="0"/>
              <a:pPr/>
              <a:t>27-12-1444</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8A4D0CB8-4638-4BD0-B7F1-6DEB960366C6}" type="slidenum">
              <a:rPr lang="ar-DZ" smtClean="0"/>
              <a:pPr/>
              <a:t>‹N°›</a:t>
            </a:fld>
            <a:endParaRPr lang="ar-D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r">
              <a:defRPr sz="2000" b="1"/>
            </a:lvl1pPr>
          </a:lstStyle>
          <a:p>
            <a:r>
              <a:rPr lang="fr-FR" smtClean="0"/>
              <a:t>Cliquez pour modifier le style du titre</a:t>
            </a:r>
            <a:endParaRPr lang="ar-DZ"/>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DZ"/>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65B61FA-87BB-4DF6-BD7F-BAAAED3CE6F2}" type="datetimeFigureOut">
              <a:rPr lang="ar-DZ" smtClean="0"/>
              <a:pPr/>
              <a:t>27-12-1444</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8A4D0CB8-4638-4BD0-B7F1-6DEB960366C6}" type="slidenum">
              <a:rPr lang="ar-DZ" smtClean="0"/>
              <a:pPr/>
              <a:t>‹N°›</a:t>
            </a:fld>
            <a:endParaRPr lang="ar-D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fr-FR" smtClean="0"/>
              <a:t>Cliquez pour modifier le style du titre</a:t>
            </a:r>
            <a:endParaRPr lang="ar-DZ"/>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465B61FA-87BB-4DF6-BD7F-BAAAED3CE6F2}" type="datetimeFigureOut">
              <a:rPr lang="ar-DZ" smtClean="0"/>
              <a:pPr/>
              <a:t>27-12-1444</a:t>
            </a:fld>
            <a:endParaRPr lang="ar-DZ"/>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DZ"/>
          </a:p>
        </p:txBody>
      </p:sp>
      <p:sp>
        <p:nvSpPr>
          <p:cNvPr id="6" name="Espace réservé du numéro de diapositive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8A4D0CB8-4638-4BD0-B7F1-6DEB960366C6}" type="slidenum">
              <a:rPr lang="ar-DZ" smtClean="0"/>
              <a:pPr/>
              <a:t>‹N°›</a:t>
            </a:fld>
            <a:endParaRPr lang="ar-D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428603"/>
            <a:ext cx="7772400" cy="714381"/>
          </a:xfrm>
        </p:spPr>
        <p:txBody>
          <a:bodyPr>
            <a:normAutofit fontScale="90000"/>
          </a:bodyPr>
          <a:lstStyle/>
          <a:p>
            <a:r>
              <a:rPr lang="ar-DZ" dirty="0" smtClean="0"/>
              <a:t>تخصص علم آثار ما قبل التاريخ والمصريات </a:t>
            </a:r>
            <a:endParaRPr lang="ar-DZ" dirty="0"/>
          </a:p>
        </p:txBody>
      </p:sp>
      <p:sp>
        <p:nvSpPr>
          <p:cNvPr id="3" name="Sous-titre 2"/>
          <p:cNvSpPr>
            <a:spLocks noGrp="1"/>
          </p:cNvSpPr>
          <p:nvPr>
            <p:ph type="subTitle" idx="1"/>
          </p:nvPr>
        </p:nvSpPr>
        <p:spPr>
          <a:xfrm>
            <a:off x="571472" y="1214422"/>
            <a:ext cx="7858180" cy="5000660"/>
          </a:xfrm>
        </p:spPr>
        <p:txBody>
          <a:bodyPr/>
          <a:lstStyle/>
          <a:p>
            <a:pPr algn="just"/>
            <a:r>
              <a:rPr lang="ar-DZ" dirty="0" smtClean="0">
                <a:solidFill>
                  <a:schemeClr val="tx1"/>
                </a:solidFill>
              </a:rPr>
              <a:t>يتكون علم الآثار من تخصصات عديدة تنسب إلى شعوب </a:t>
            </a:r>
            <a:r>
              <a:rPr lang="ar-DZ" dirty="0" err="1" smtClean="0">
                <a:solidFill>
                  <a:schemeClr val="tx1"/>
                </a:solidFill>
              </a:rPr>
              <a:t>إستقرت</a:t>
            </a:r>
            <a:r>
              <a:rPr lang="ar-DZ" dirty="0" smtClean="0">
                <a:solidFill>
                  <a:schemeClr val="tx1"/>
                </a:solidFill>
              </a:rPr>
              <a:t> في أماكن معينة وتفاعلت كل منها مع بيئتها إيجابيا، وأنتجت حضارة ذات طابع خاص </a:t>
            </a:r>
            <a:r>
              <a:rPr lang="ar-DZ" dirty="0" err="1" smtClean="0">
                <a:solidFill>
                  <a:schemeClr val="tx1"/>
                </a:solidFill>
              </a:rPr>
              <a:t>بها</a:t>
            </a:r>
            <a:r>
              <a:rPr lang="ar-DZ" dirty="0" smtClean="0">
                <a:solidFill>
                  <a:schemeClr val="tx1"/>
                </a:solidFill>
              </a:rPr>
              <a:t> خلال فترة زمنية بدأت فيها من المرحلة الأولى وتدرجت </a:t>
            </a:r>
            <a:r>
              <a:rPr lang="ar-DZ" dirty="0" err="1" smtClean="0">
                <a:solidFill>
                  <a:schemeClr val="tx1"/>
                </a:solidFill>
              </a:rPr>
              <a:t>الى</a:t>
            </a:r>
            <a:r>
              <a:rPr lang="ar-DZ" dirty="0" smtClean="0">
                <a:solidFill>
                  <a:schemeClr val="tx1"/>
                </a:solidFill>
              </a:rPr>
              <a:t> أن بلغت قمة الحضارة ثم ما لبثت أن تهاوت، وبما أن علم الآثار عبارة عن تحقيق في مختلف الحضارات فهناك علوم آثار بعدد الحضارات منها:</a:t>
            </a:r>
            <a:endParaRPr lang="en-US" dirty="0" smtClean="0">
              <a:solidFill>
                <a:schemeClr val="tx1"/>
              </a:solidFill>
            </a:endParaRPr>
          </a:p>
          <a:p>
            <a:pPr algn="r"/>
            <a:endParaRPr lang="ar-DZ" dirty="0"/>
          </a:p>
        </p:txBody>
      </p:sp>
    </p:spTree>
  </p:cSld>
  <p:clrMapOvr>
    <a:masterClrMapping/>
  </p:clrMapOvr>
  <p:transition>
    <p:wedg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500042"/>
            <a:ext cx="4038600" cy="5626121"/>
          </a:xfrm>
        </p:spPr>
        <p:txBody>
          <a:bodyPr>
            <a:normAutofit lnSpcReduction="10000"/>
          </a:bodyPr>
          <a:lstStyle/>
          <a:p>
            <a:r>
              <a:rPr lang="ar-DZ" dirty="0" smtClean="0"/>
              <a:t>شارل ليل قدر عمر الأدوات الحجرية التي </a:t>
            </a:r>
            <a:r>
              <a:rPr lang="ar-DZ" dirty="0" err="1" smtClean="0"/>
              <a:t>إكتشفها</a:t>
            </a:r>
            <a:r>
              <a:rPr lang="ar-DZ" dirty="0" smtClean="0"/>
              <a:t> جاك بوش </a:t>
            </a:r>
            <a:r>
              <a:rPr lang="ar-DZ" dirty="0" err="1" smtClean="0"/>
              <a:t>دي</a:t>
            </a:r>
            <a:r>
              <a:rPr lang="ar-DZ" dirty="0" smtClean="0"/>
              <a:t> بارت </a:t>
            </a:r>
            <a:r>
              <a:rPr lang="ar-DZ" dirty="0" err="1" smtClean="0"/>
              <a:t>بـ</a:t>
            </a:r>
            <a:r>
              <a:rPr lang="ar-DZ" dirty="0" smtClean="0"/>
              <a:t>: 100.000 سنة، هذا ما أكده وفد بريطاني سنة 1858م الذي قام بأبحاث ميدانية بمدينة </a:t>
            </a:r>
            <a:r>
              <a:rPr lang="ar-DZ" dirty="0" err="1" smtClean="0"/>
              <a:t>إبفيل</a:t>
            </a:r>
            <a:r>
              <a:rPr lang="ar-DZ" dirty="0" smtClean="0"/>
              <a:t> بأن الأدوات الحجرية من صنع الإنسان وليست ناتجة عن الصواعق أو بفعل العوامل الطبيعية وأن الإنسان كان </a:t>
            </a:r>
            <a:r>
              <a:rPr lang="ar-DZ" dirty="0" err="1" smtClean="0"/>
              <a:t>يعاصر</a:t>
            </a:r>
            <a:r>
              <a:rPr lang="ar-DZ" dirty="0" smtClean="0"/>
              <a:t> حيوانات ضخمة هي </a:t>
            </a:r>
            <a:r>
              <a:rPr lang="ar-DZ" dirty="0" err="1" smtClean="0"/>
              <a:t>الأن</a:t>
            </a:r>
            <a:r>
              <a:rPr lang="ar-DZ" dirty="0" smtClean="0"/>
              <a:t> منقرضة وأنه عاش قبل الطوفان بزمن بعيد</a:t>
            </a:r>
            <a:endParaRPr lang="ar-DZ" dirty="0"/>
          </a:p>
        </p:txBody>
      </p:sp>
      <p:pic>
        <p:nvPicPr>
          <p:cNvPr id="7170" name="Picture 2" descr="C:\Users\Dr Toumi\Desktop\ج2.jpg"/>
          <p:cNvPicPr>
            <a:picLocks noGrp="1" noChangeAspect="1" noChangeArrowheads="1"/>
          </p:cNvPicPr>
          <p:nvPr>
            <p:ph sz="half" idx="1"/>
          </p:nvPr>
        </p:nvPicPr>
        <p:blipFill>
          <a:blip r:embed="rId2"/>
          <a:srcRect/>
          <a:stretch>
            <a:fillRect/>
          </a:stretch>
        </p:blipFill>
        <p:spPr bwMode="auto">
          <a:xfrm>
            <a:off x="857224" y="642918"/>
            <a:ext cx="3571900" cy="5000660"/>
          </a:xfrm>
          <a:prstGeom prst="rect">
            <a:avLst/>
          </a:prstGeom>
          <a:noFill/>
        </p:spPr>
      </p:pic>
    </p:spTree>
  </p:cSld>
  <p:clrMapOvr>
    <a:masterClrMapping/>
  </p:clrMapOvr>
  <p:transition>
    <p:wedg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500042"/>
            <a:ext cx="4038600" cy="5626121"/>
          </a:xfrm>
        </p:spPr>
        <p:txBody>
          <a:bodyPr/>
          <a:lstStyle/>
          <a:p>
            <a:r>
              <a:rPr lang="ar-DZ" dirty="0" smtClean="0"/>
              <a:t>أن علم آثار ما قبل التاريخ لا يتمثل في دراسة آثار حضارة واحدة  بل مجموعة من الحضارات بسبب </a:t>
            </a:r>
            <a:r>
              <a:rPr lang="ar-DZ" dirty="0" err="1" smtClean="0"/>
              <a:t>إختلاف</a:t>
            </a:r>
            <a:r>
              <a:rPr lang="ar-DZ" dirty="0" smtClean="0"/>
              <a:t> الأدوات الحجرية من حيث شكلها وحجمها وطريقة صنعها والغرض الذي </a:t>
            </a:r>
            <a:r>
              <a:rPr lang="ar-DZ" dirty="0" err="1" smtClean="0"/>
              <a:t>أستعملت</a:t>
            </a:r>
            <a:r>
              <a:rPr lang="ar-DZ" dirty="0" smtClean="0"/>
              <a:t> من أجله والزمن الذي ترجع إليه، لهذا قام العلماء بتقسيم هذه المجموعات الحضارية إلى عدة عصور هي:</a:t>
            </a:r>
            <a:endParaRPr lang="ar-DZ" dirty="0"/>
          </a:p>
        </p:txBody>
      </p:sp>
      <p:pic>
        <p:nvPicPr>
          <p:cNvPr id="8194" name="Picture 2" descr="C:\Users\Dr Toumi\Desktop\م10.jpg"/>
          <p:cNvPicPr>
            <a:picLocks noGrp="1" noChangeAspect="1" noChangeArrowheads="1"/>
          </p:cNvPicPr>
          <p:nvPr>
            <p:ph sz="half" idx="1"/>
          </p:nvPr>
        </p:nvPicPr>
        <p:blipFill>
          <a:blip r:embed="rId2"/>
          <a:srcRect/>
          <a:stretch>
            <a:fillRect/>
          </a:stretch>
        </p:blipFill>
        <p:spPr bwMode="auto">
          <a:xfrm>
            <a:off x="357158" y="428604"/>
            <a:ext cx="4143404" cy="4714908"/>
          </a:xfrm>
          <a:prstGeom prst="rect">
            <a:avLst/>
          </a:prstGeom>
          <a:noFill/>
        </p:spPr>
      </p:pic>
    </p:spTree>
  </p:cSld>
  <p:clrMapOvr>
    <a:masterClrMapping/>
  </p:clrMapOvr>
  <p:transition>
    <p:wedg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554683"/>
          </a:xfrm>
        </p:spPr>
        <p:txBody>
          <a:bodyPr>
            <a:normAutofit fontScale="92500" lnSpcReduction="10000"/>
          </a:bodyPr>
          <a:lstStyle/>
          <a:p>
            <a:r>
              <a:rPr lang="ar-DZ" dirty="0" smtClean="0"/>
              <a:t>.العصر الحجري القديم </a:t>
            </a:r>
            <a:r>
              <a:rPr lang="ar-DZ" dirty="0" err="1" smtClean="0"/>
              <a:t>باليوليتيك</a:t>
            </a:r>
            <a:r>
              <a:rPr lang="ar-DZ" dirty="0" smtClean="0"/>
              <a:t> (2300000 سنة إلى 12000 سنة قبل الميلاد) قسمه العلماء إلى:</a:t>
            </a:r>
            <a:endParaRPr lang="en-US" dirty="0" smtClean="0"/>
          </a:p>
          <a:p>
            <a:r>
              <a:rPr lang="ar-DZ" dirty="0" smtClean="0"/>
              <a:t>..عصر حجري قديم عتيق.</a:t>
            </a:r>
            <a:endParaRPr lang="en-US" dirty="0" smtClean="0"/>
          </a:p>
          <a:p>
            <a:r>
              <a:rPr lang="ar-DZ" dirty="0" smtClean="0"/>
              <a:t>..عصر حجري قديم أسفل.</a:t>
            </a:r>
            <a:endParaRPr lang="en-US" dirty="0" smtClean="0"/>
          </a:p>
          <a:p>
            <a:r>
              <a:rPr lang="ar-DZ" dirty="0" smtClean="0"/>
              <a:t>..عصر حجري قديم أوسط.</a:t>
            </a:r>
            <a:endParaRPr lang="en-US" dirty="0" smtClean="0"/>
          </a:p>
          <a:p>
            <a:r>
              <a:rPr lang="ar-DZ" dirty="0" smtClean="0"/>
              <a:t>..عصر حجري قديم أعلى. </a:t>
            </a:r>
            <a:endParaRPr lang="en-US" dirty="0" smtClean="0"/>
          </a:p>
          <a:p>
            <a:r>
              <a:rPr lang="ar-DZ" dirty="0" smtClean="0"/>
              <a:t>من حضارات هذا العصر؛ </a:t>
            </a:r>
            <a:r>
              <a:rPr lang="ar-DZ" dirty="0" err="1" smtClean="0"/>
              <a:t>شنغورة</a:t>
            </a:r>
            <a:r>
              <a:rPr lang="ar-DZ" dirty="0" smtClean="0"/>
              <a:t>، </a:t>
            </a:r>
            <a:r>
              <a:rPr lang="ar-DZ" dirty="0" err="1" smtClean="0"/>
              <a:t>أولدفاي</a:t>
            </a:r>
            <a:r>
              <a:rPr lang="ar-DZ" dirty="0" smtClean="0"/>
              <a:t>، </a:t>
            </a:r>
            <a:r>
              <a:rPr lang="ar-DZ" dirty="0" err="1" smtClean="0"/>
              <a:t>الأبفيلية</a:t>
            </a:r>
            <a:r>
              <a:rPr lang="ar-DZ" dirty="0" smtClean="0"/>
              <a:t>، </a:t>
            </a:r>
            <a:r>
              <a:rPr lang="ar-DZ" dirty="0" err="1" smtClean="0"/>
              <a:t>الأشولية</a:t>
            </a:r>
            <a:r>
              <a:rPr lang="ar-DZ" dirty="0" smtClean="0"/>
              <a:t>، </a:t>
            </a:r>
            <a:r>
              <a:rPr lang="ar-DZ" dirty="0" err="1" smtClean="0"/>
              <a:t>اللافلوازية</a:t>
            </a:r>
            <a:r>
              <a:rPr lang="ar-DZ" dirty="0" smtClean="0"/>
              <a:t>، </a:t>
            </a:r>
            <a:r>
              <a:rPr lang="ar-DZ" dirty="0" err="1" smtClean="0"/>
              <a:t>الموستيرية</a:t>
            </a:r>
            <a:r>
              <a:rPr lang="ar-DZ" dirty="0" smtClean="0"/>
              <a:t>، </a:t>
            </a:r>
            <a:r>
              <a:rPr lang="ar-DZ" dirty="0" err="1" smtClean="0"/>
              <a:t>العاترية</a:t>
            </a:r>
            <a:r>
              <a:rPr lang="ar-DZ" dirty="0" smtClean="0"/>
              <a:t>، </a:t>
            </a:r>
            <a:r>
              <a:rPr lang="ar-DZ" dirty="0" err="1" smtClean="0"/>
              <a:t>الأوريناسية</a:t>
            </a:r>
            <a:r>
              <a:rPr lang="ar-DZ" dirty="0" smtClean="0"/>
              <a:t>، </a:t>
            </a:r>
            <a:r>
              <a:rPr lang="ar-DZ" dirty="0" err="1" smtClean="0"/>
              <a:t>الماجدولينية</a:t>
            </a:r>
            <a:r>
              <a:rPr lang="ar-DZ" dirty="0" smtClean="0"/>
              <a:t>، </a:t>
            </a:r>
            <a:r>
              <a:rPr lang="ar-DZ" dirty="0" err="1" smtClean="0"/>
              <a:t>الوهرأنية</a:t>
            </a:r>
            <a:r>
              <a:rPr lang="ar-DZ" dirty="0" smtClean="0"/>
              <a:t>. العصر الحجري الوسيط </a:t>
            </a:r>
            <a:r>
              <a:rPr lang="ar-DZ" dirty="0" err="1" smtClean="0"/>
              <a:t>ميزوليتيك</a:t>
            </a:r>
            <a:r>
              <a:rPr lang="ar-DZ" dirty="0" smtClean="0"/>
              <a:t> (12000 سنة إلى 8000 سنة قبل الميلاد) فترة </a:t>
            </a:r>
            <a:r>
              <a:rPr lang="ar-DZ" dirty="0" err="1" smtClean="0"/>
              <a:t>إنتقالية</a:t>
            </a:r>
            <a:r>
              <a:rPr lang="ar-DZ" dirty="0" smtClean="0"/>
              <a:t> بين العصر الحجري القديم والعصر الحجري الحديث، عرفت حضارته </a:t>
            </a:r>
            <a:r>
              <a:rPr lang="ar-DZ" dirty="0" err="1" smtClean="0"/>
              <a:t>بالميكروليتية</a:t>
            </a:r>
            <a:r>
              <a:rPr lang="ar-DZ" dirty="0" smtClean="0"/>
              <a:t> منها؛ </a:t>
            </a:r>
            <a:r>
              <a:rPr lang="ar-DZ" dirty="0" err="1" smtClean="0"/>
              <a:t>الأزيلية</a:t>
            </a:r>
            <a:r>
              <a:rPr lang="ar-DZ" dirty="0" smtClean="0"/>
              <a:t>، </a:t>
            </a:r>
            <a:r>
              <a:rPr lang="ar-DZ" dirty="0" err="1" smtClean="0"/>
              <a:t>التردنوازية</a:t>
            </a:r>
            <a:r>
              <a:rPr lang="ar-DZ" dirty="0" smtClean="0"/>
              <a:t>، </a:t>
            </a:r>
            <a:r>
              <a:rPr lang="ar-DZ" dirty="0" err="1" smtClean="0"/>
              <a:t>السافتيرية</a:t>
            </a:r>
            <a:r>
              <a:rPr lang="ar-DZ" dirty="0" smtClean="0"/>
              <a:t>، </a:t>
            </a:r>
            <a:r>
              <a:rPr lang="ar-DZ" dirty="0" err="1" smtClean="0"/>
              <a:t>القفصية</a:t>
            </a:r>
            <a:r>
              <a:rPr lang="ar-DZ" dirty="0" smtClean="0"/>
              <a:t>.</a:t>
            </a:r>
            <a:endParaRPr lang="en-US" dirty="0" smtClean="0"/>
          </a:p>
          <a:p>
            <a:endParaRPr lang="en-US" dirty="0" smtClean="0"/>
          </a:p>
          <a:p>
            <a:endParaRPr lang="ar-DZ"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C:\Users\Dr Toumi\Desktop\أ1.jpg"/>
          <p:cNvPicPr>
            <a:picLocks noGrp="1" noChangeAspect="1" noChangeArrowheads="1"/>
          </p:cNvPicPr>
          <p:nvPr>
            <p:ph sz="half" idx="2"/>
          </p:nvPr>
        </p:nvPicPr>
        <p:blipFill>
          <a:blip r:embed="rId2"/>
          <a:srcRect/>
          <a:stretch>
            <a:fillRect/>
          </a:stretch>
        </p:blipFill>
        <p:spPr bwMode="auto">
          <a:xfrm>
            <a:off x="4643438" y="571480"/>
            <a:ext cx="4000528" cy="5500726"/>
          </a:xfrm>
          <a:prstGeom prst="rect">
            <a:avLst/>
          </a:prstGeom>
          <a:noFill/>
        </p:spPr>
      </p:pic>
      <p:pic>
        <p:nvPicPr>
          <p:cNvPr id="9219" name="Picture 3" descr="C:\Users\Dr Toumi\Desktop\أ2.jpg"/>
          <p:cNvPicPr>
            <a:picLocks noGrp="1" noChangeAspect="1" noChangeArrowheads="1"/>
          </p:cNvPicPr>
          <p:nvPr>
            <p:ph sz="half" idx="1"/>
          </p:nvPr>
        </p:nvPicPr>
        <p:blipFill>
          <a:blip r:embed="rId3"/>
          <a:srcRect/>
          <a:stretch>
            <a:fillRect/>
          </a:stretch>
        </p:blipFill>
        <p:spPr bwMode="auto">
          <a:xfrm>
            <a:off x="714349" y="500042"/>
            <a:ext cx="3643338" cy="5072098"/>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500042"/>
            <a:ext cx="4038600" cy="5626121"/>
          </a:xfrm>
        </p:spPr>
        <p:txBody>
          <a:bodyPr/>
          <a:lstStyle/>
          <a:p>
            <a:r>
              <a:rPr lang="ar-DZ" dirty="0" smtClean="0"/>
              <a:t>العصر الحجري الحديث </a:t>
            </a:r>
            <a:r>
              <a:rPr lang="ar-DZ" dirty="0" err="1" smtClean="0"/>
              <a:t>نيوليتيك</a:t>
            </a:r>
            <a:r>
              <a:rPr lang="ar-DZ" dirty="0" smtClean="0"/>
              <a:t> (8000 أو 10000 سنة إلى 6000 إلى 3000 سنة قبل الميلاد) يدل على مرحلة </a:t>
            </a:r>
            <a:r>
              <a:rPr lang="ar-DZ" dirty="0" err="1" smtClean="0"/>
              <a:t>إقتصادية</a:t>
            </a:r>
            <a:r>
              <a:rPr lang="ar-DZ" dirty="0" smtClean="0"/>
              <a:t> بين نهاية حياة الصيد والجمع، وبداية الزراعة </a:t>
            </a:r>
            <a:r>
              <a:rPr lang="ar-DZ" dirty="0" err="1" smtClean="0"/>
              <a:t>والإستقرار</a:t>
            </a:r>
            <a:r>
              <a:rPr lang="ar-DZ" dirty="0" smtClean="0"/>
              <a:t> من أهم محطاته أريحا (فلسطين) </a:t>
            </a:r>
            <a:r>
              <a:rPr lang="ar-DZ" dirty="0" err="1" smtClean="0"/>
              <a:t>جرمو</a:t>
            </a:r>
            <a:r>
              <a:rPr lang="ar-DZ" dirty="0" smtClean="0"/>
              <a:t> (العراق) وكهف </a:t>
            </a:r>
            <a:r>
              <a:rPr lang="ar-DZ" dirty="0" err="1" smtClean="0"/>
              <a:t>البلت</a:t>
            </a:r>
            <a:r>
              <a:rPr lang="ar-DZ" dirty="0" smtClean="0"/>
              <a:t> (بحر قزوين).</a:t>
            </a:r>
            <a:endParaRPr lang="en-US" dirty="0" smtClean="0"/>
          </a:p>
          <a:p>
            <a:endParaRPr lang="ar-DZ" dirty="0"/>
          </a:p>
        </p:txBody>
      </p:sp>
      <p:pic>
        <p:nvPicPr>
          <p:cNvPr id="10242" name="Picture 2" descr="C:\Users\Dr Toumi\Desktop\ف1.jpg"/>
          <p:cNvPicPr>
            <a:picLocks noGrp="1" noChangeAspect="1" noChangeArrowheads="1"/>
          </p:cNvPicPr>
          <p:nvPr>
            <p:ph sz="half" idx="1"/>
          </p:nvPr>
        </p:nvPicPr>
        <p:blipFill>
          <a:blip r:embed="rId2"/>
          <a:srcRect/>
          <a:stretch>
            <a:fillRect/>
          </a:stretch>
        </p:blipFill>
        <p:spPr bwMode="auto">
          <a:xfrm>
            <a:off x="857225" y="785794"/>
            <a:ext cx="3500462" cy="4429155"/>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57166"/>
            <a:ext cx="8229600" cy="785818"/>
          </a:xfrm>
        </p:spPr>
        <p:txBody>
          <a:bodyPr/>
          <a:lstStyle/>
          <a:p>
            <a:r>
              <a:rPr lang="ar-DZ" dirty="0" smtClean="0"/>
              <a:t>تخصص المصريات </a:t>
            </a:r>
            <a:endParaRPr lang="ar-DZ" dirty="0"/>
          </a:p>
        </p:txBody>
      </p:sp>
      <p:sp>
        <p:nvSpPr>
          <p:cNvPr id="3" name="Espace réservé du contenu 2"/>
          <p:cNvSpPr>
            <a:spLocks noGrp="1"/>
          </p:cNvSpPr>
          <p:nvPr>
            <p:ph idx="1"/>
          </p:nvPr>
        </p:nvSpPr>
        <p:spPr>
          <a:xfrm>
            <a:off x="457200" y="1071546"/>
            <a:ext cx="8229600" cy="5286412"/>
          </a:xfrm>
        </p:spPr>
        <p:txBody>
          <a:bodyPr>
            <a:noAutofit/>
          </a:bodyPr>
          <a:lstStyle/>
          <a:p>
            <a:r>
              <a:rPr lang="ar-DZ" sz="2400" dirty="0" smtClean="0"/>
              <a:t>علم الآثار المصري أو المصريات هو دراسة آثار منطقة من السهل تحديدها جغرافيا؛ فهي تمتد من البحر المتوسط شمالا إلى بلاد النوبة جنوبا والصحراء الليبية غربا لتتجاوز قليلا البحر الأحمر شرقا؛ فهو يدرس </a:t>
            </a:r>
            <a:endParaRPr lang="en-US" sz="2400" dirty="0" smtClean="0"/>
          </a:p>
          <a:p>
            <a:r>
              <a:rPr lang="ar-DZ" sz="2400" dirty="0" smtClean="0"/>
              <a:t>حضارة أصيلة لها شخصيتها الخاصة وإنتاجها المتميز أما إطارها </a:t>
            </a:r>
            <a:r>
              <a:rPr lang="ar-DZ" sz="2400" dirty="0" err="1" smtClean="0"/>
              <a:t>الزماني</a:t>
            </a:r>
            <a:r>
              <a:rPr lang="ar-DZ" sz="2400" dirty="0" smtClean="0"/>
              <a:t> فيمتد من عصور ما قبل التاريخ إلى نهاية العصر الروماني، وتقسم تاريخيا إلى:</a:t>
            </a:r>
            <a:endParaRPr lang="en-US" sz="2400" dirty="0" smtClean="0"/>
          </a:p>
          <a:p>
            <a:r>
              <a:rPr lang="ar-DZ" sz="2400" dirty="0" smtClean="0"/>
              <a:t>.العصر </a:t>
            </a:r>
            <a:r>
              <a:rPr lang="ar-DZ" sz="2400" dirty="0" err="1" smtClean="0"/>
              <a:t>الباليوليتي</a:t>
            </a:r>
            <a:r>
              <a:rPr lang="ar-DZ" sz="2400" dirty="0" smtClean="0"/>
              <a:t> حتى 10000 سنة قبل الميلاد.</a:t>
            </a:r>
            <a:endParaRPr lang="en-US" sz="2400" dirty="0" smtClean="0"/>
          </a:p>
          <a:p>
            <a:r>
              <a:rPr lang="ar-DZ" sz="2400" dirty="0" smtClean="0"/>
              <a:t>.العصر </a:t>
            </a:r>
            <a:r>
              <a:rPr lang="ar-DZ" sz="2400" dirty="0" err="1" smtClean="0"/>
              <a:t>النيوليتي</a:t>
            </a:r>
            <a:r>
              <a:rPr lang="ar-DZ" sz="2400" dirty="0" smtClean="0"/>
              <a:t> (ظهور السيراميك، الفخار ) من 10000 سنة قبل الميلاد إلى 6000 أو 5000 سنة قبل الميلاد.</a:t>
            </a:r>
            <a:endParaRPr lang="en-US" sz="2400" dirty="0" smtClean="0"/>
          </a:p>
          <a:p>
            <a:r>
              <a:rPr lang="ar-DZ" sz="2400" dirty="0" smtClean="0"/>
              <a:t>.العصر النحاسي من 6000 أو 5000 سنة قبل الميلاد إلى 3000 سنة </a:t>
            </a:r>
            <a:r>
              <a:rPr lang="ar-DZ" sz="2400" dirty="0" err="1" smtClean="0"/>
              <a:t>ق</a:t>
            </a:r>
            <a:r>
              <a:rPr lang="ar-DZ" sz="2400" dirty="0" smtClean="0"/>
              <a:t>.م. </a:t>
            </a:r>
            <a:endParaRPr lang="en-US" sz="2400" dirty="0" smtClean="0"/>
          </a:p>
          <a:p>
            <a:r>
              <a:rPr lang="ar-DZ" sz="2400" dirty="0" smtClean="0"/>
              <a:t>.العصر الفرعوني الخالص حتى سنة  332 قبل الميلاد.</a:t>
            </a:r>
            <a:endParaRPr lang="en-US" sz="2400" dirty="0" smtClean="0"/>
          </a:p>
          <a:p>
            <a:r>
              <a:rPr lang="ar-DZ" sz="2400" dirty="0" smtClean="0"/>
              <a:t>.العصر اليوناني البطلمي حتى سنة 31 قبل الميلاد.</a:t>
            </a:r>
            <a:endParaRPr lang="en-US" sz="2400" dirty="0" smtClean="0"/>
          </a:p>
          <a:p>
            <a:r>
              <a:rPr lang="ar-DZ" sz="2400" dirty="0" smtClean="0"/>
              <a:t>.العصر الروماني حتى 642 ميلادية.</a:t>
            </a:r>
            <a:endParaRPr lang="en-US" sz="24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785794"/>
            <a:ext cx="4038600" cy="5340369"/>
          </a:xfrm>
        </p:spPr>
        <p:txBody>
          <a:bodyPr>
            <a:normAutofit fontScale="92500" lnSpcReduction="10000"/>
          </a:bodyPr>
          <a:lstStyle/>
          <a:p>
            <a:r>
              <a:rPr lang="ar-DZ" dirty="0" smtClean="0"/>
              <a:t>يمكن القول أن علم الآثار المصري تأسس مع وصول نابليون </a:t>
            </a:r>
            <a:r>
              <a:rPr lang="ar-DZ" dirty="0" err="1" smtClean="0"/>
              <a:t>بونابارت</a:t>
            </a:r>
            <a:r>
              <a:rPr lang="ar-DZ" dirty="0" smtClean="0"/>
              <a:t> إلى مصر في 21 </a:t>
            </a:r>
            <a:r>
              <a:rPr lang="ar-DZ" dirty="0" err="1" smtClean="0"/>
              <a:t>جويلية</a:t>
            </a:r>
            <a:r>
              <a:rPr lang="ar-DZ" dirty="0" smtClean="0"/>
              <a:t> 1798م حيث أقيم المعهد الفرنسي المصري في القاهرة الذي استمر عمله ثلاثة سنوات، وارتبطت بهذه الحملة أعمالا كثيرة منها وضع مؤلف من أربعة وعشرون مجلدا صدرت خلال الفترة 1809-1813م بعنوان "وصف مصر </a:t>
            </a:r>
            <a:r>
              <a:rPr lang="en-US" dirty="0" smtClean="0"/>
              <a:t>Description de </a:t>
            </a:r>
            <a:r>
              <a:rPr lang="en-US" dirty="0" err="1" smtClean="0"/>
              <a:t>LEgypte</a:t>
            </a:r>
            <a:r>
              <a:rPr lang="ar-DZ" dirty="0" smtClean="0"/>
              <a:t>، لصاحبه </a:t>
            </a:r>
            <a:r>
              <a:rPr lang="ar-DZ" dirty="0" err="1" smtClean="0"/>
              <a:t>جومار</a:t>
            </a:r>
            <a:r>
              <a:rPr lang="ar-DZ" dirty="0" smtClean="0"/>
              <a:t> ويعتبر بداية الدراسات الجادة للآثار المصرية.</a:t>
            </a:r>
            <a:endParaRPr lang="en-US" dirty="0" smtClean="0"/>
          </a:p>
          <a:p>
            <a:endParaRPr lang="ar-DZ" dirty="0"/>
          </a:p>
        </p:txBody>
      </p:sp>
      <p:pic>
        <p:nvPicPr>
          <p:cNvPr id="11266" name="Picture 2" descr="C:\Users\Dr Toumi\Desktop\و.jpg"/>
          <p:cNvPicPr>
            <a:picLocks noGrp="1" noChangeAspect="1" noChangeArrowheads="1"/>
          </p:cNvPicPr>
          <p:nvPr>
            <p:ph sz="half" idx="1"/>
          </p:nvPr>
        </p:nvPicPr>
        <p:blipFill>
          <a:blip r:embed="rId2"/>
          <a:srcRect/>
          <a:stretch>
            <a:fillRect/>
          </a:stretch>
        </p:blipFill>
        <p:spPr bwMode="auto">
          <a:xfrm>
            <a:off x="714348" y="1571612"/>
            <a:ext cx="3643338" cy="4143403"/>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642918"/>
            <a:ext cx="4038600" cy="5483245"/>
          </a:xfrm>
        </p:spPr>
        <p:txBody>
          <a:bodyPr>
            <a:normAutofit fontScale="92500" lnSpcReduction="10000"/>
          </a:bodyPr>
          <a:lstStyle/>
          <a:p>
            <a:r>
              <a:rPr lang="ar-DZ" dirty="0" smtClean="0"/>
              <a:t>عند </a:t>
            </a:r>
            <a:r>
              <a:rPr lang="ar-DZ" dirty="0" err="1" smtClean="0"/>
              <a:t>إكتشاف</a:t>
            </a:r>
            <a:r>
              <a:rPr lang="ar-DZ" dirty="0" smtClean="0"/>
              <a:t> حجر رشيد تمكن أحد جنرالات نابليون بونابرت من إعداد ترجمة للجزء المكتوب بالإغريقية في أسفل النقش وحسبه أن النقش على الحجر كان عام 196 قبل الميلاد من طرف كهنة ممفيس؛ ومضمونه عبارة عن مدح للملك البطلمي </a:t>
            </a:r>
            <a:r>
              <a:rPr lang="ar-DZ" dirty="0" err="1" smtClean="0"/>
              <a:t>أبيفانس</a:t>
            </a:r>
            <a:r>
              <a:rPr lang="ar-DZ" dirty="0" smtClean="0"/>
              <a:t> لإحسانه الجم ويهدي له التشريف الإلهي، والجزء الأعلى مكتوب بالهيروغليفي وهي اللغة الدينية المقدسة، والجزء الأوسط من الحجر مكتوب </a:t>
            </a:r>
            <a:r>
              <a:rPr lang="ar-DZ" dirty="0" err="1" smtClean="0"/>
              <a:t>بالديموطيقي</a:t>
            </a:r>
            <a:r>
              <a:rPr lang="ar-DZ" dirty="0" smtClean="0"/>
              <a:t> اللغة العامية للمصريين القدامى</a:t>
            </a:r>
            <a:endParaRPr lang="en-US" dirty="0" smtClean="0"/>
          </a:p>
          <a:p>
            <a:endParaRPr lang="ar-DZ" dirty="0"/>
          </a:p>
        </p:txBody>
      </p:sp>
      <p:pic>
        <p:nvPicPr>
          <p:cNvPr id="2" name="Picture 2" descr="C:\Users\Dr Toumi\Desktop\ح222.jpg"/>
          <p:cNvPicPr>
            <a:picLocks noGrp="1" noChangeAspect="1" noChangeArrowheads="1"/>
          </p:cNvPicPr>
          <p:nvPr>
            <p:ph sz="half" idx="1"/>
          </p:nvPr>
        </p:nvPicPr>
        <p:blipFill>
          <a:blip r:embed="rId2"/>
          <a:srcRect/>
          <a:stretch>
            <a:fillRect/>
          </a:stretch>
        </p:blipFill>
        <p:spPr bwMode="auto">
          <a:xfrm>
            <a:off x="714348" y="785794"/>
            <a:ext cx="3643337" cy="4643470"/>
          </a:xfrm>
          <a:prstGeom prst="rect">
            <a:avLst/>
          </a:prstGeo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714356"/>
            <a:ext cx="4038600" cy="5411807"/>
          </a:xfrm>
        </p:spPr>
        <p:txBody>
          <a:bodyPr>
            <a:normAutofit fontScale="85000" lnSpcReduction="10000"/>
          </a:bodyPr>
          <a:lstStyle/>
          <a:p>
            <a:r>
              <a:rPr lang="ar-DZ" dirty="0" smtClean="0"/>
              <a:t>وهو نوع من الخطوط تطور عن الهيراطيقي وهي كتابة مختزلة لأحد أشكال الكتابة المصرية القديمة، ثبت فيما بعد أن النقش يحتوي ثلاثة لغات، وبالإمكان قراءة الخطين </a:t>
            </a:r>
            <a:r>
              <a:rPr lang="ar-DZ" dirty="0" err="1" smtClean="0"/>
              <a:t>الديموطيقي</a:t>
            </a:r>
            <a:r>
              <a:rPr lang="ar-DZ" dirty="0" smtClean="0"/>
              <a:t> والهيروغليفي </a:t>
            </a:r>
            <a:r>
              <a:rPr lang="ar-DZ" dirty="0" err="1" smtClean="0"/>
              <a:t>بالإستعانة</a:t>
            </a:r>
            <a:r>
              <a:rPr lang="ar-DZ" dirty="0" smtClean="0"/>
              <a:t> بالخط الإغريقي، ليجند الباحثون في بريطانيا، فرنسا، </a:t>
            </a:r>
            <a:r>
              <a:rPr lang="ar-DZ" dirty="0" err="1" smtClean="0"/>
              <a:t>المانيا</a:t>
            </a:r>
            <a:r>
              <a:rPr lang="ar-DZ" dirty="0" smtClean="0"/>
              <a:t> وإيطاليا لفك رموز هذا النقش مستعينين بنقوش أخرى كالتي وجدت على مسلة عثر عنها عام 1822م بجزيرة فيلة حيث تم فك رموز بعض الأعلام لتكون المحاولة الجادة من طرف الطبيب توماس ينج الذي تمكن من قراءة النقش </a:t>
            </a:r>
            <a:r>
              <a:rPr lang="ar-DZ" dirty="0" err="1" smtClean="0"/>
              <a:t>الديموطيقي</a:t>
            </a:r>
            <a:r>
              <a:rPr lang="ar-DZ" dirty="0" smtClean="0"/>
              <a:t> ونشر نتائجه في معجم المفردات </a:t>
            </a:r>
            <a:r>
              <a:rPr lang="ar-DZ" dirty="0" err="1" smtClean="0"/>
              <a:t>الديموطقية</a:t>
            </a:r>
            <a:endParaRPr lang="en-US" dirty="0" smtClean="0"/>
          </a:p>
          <a:p>
            <a:endParaRPr lang="ar-DZ" dirty="0"/>
          </a:p>
        </p:txBody>
      </p:sp>
      <p:pic>
        <p:nvPicPr>
          <p:cNvPr id="2050" name="Picture 2" descr="C:\Users\Dr Toumi\Desktop\م2.jpg"/>
          <p:cNvPicPr>
            <a:picLocks noGrp="1" noChangeAspect="1" noChangeArrowheads="1"/>
          </p:cNvPicPr>
          <p:nvPr>
            <p:ph sz="half" idx="1"/>
          </p:nvPr>
        </p:nvPicPr>
        <p:blipFill>
          <a:blip r:embed="rId2"/>
          <a:srcRect/>
          <a:stretch>
            <a:fillRect/>
          </a:stretch>
        </p:blipFill>
        <p:spPr bwMode="auto">
          <a:xfrm>
            <a:off x="857224" y="1000108"/>
            <a:ext cx="3143272" cy="4786345"/>
          </a:xfrm>
          <a:prstGeom prst="rect">
            <a:avLst/>
          </a:prstGeom>
          <a:noFill/>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714876" y="714356"/>
            <a:ext cx="4038600" cy="5383219"/>
          </a:xfrm>
        </p:spPr>
        <p:txBody>
          <a:bodyPr>
            <a:normAutofit fontScale="85000" lnSpcReduction="20000"/>
          </a:bodyPr>
          <a:lstStyle/>
          <a:p>
            <a:r>
              <a:rPr lang="ar-DZ" dirty="0" smtClean="0"/>
              <a:t>وفي مقال له بدائرة المعارف البريطانية، </a:t>
            </a:r>
            <a:r>
              <a:rPr lang="ar-DZ" dirty="0" err="1" smtClean="0"/>
              <a:t>ليبدا</a:t>
            </a:r>
            <a:r>
              <a:rPr lang="ar-DZ" dirty="0" smtClean="0"/>
              <a:t> </a:t>
            </a:r>
            <a:r>
              <a:rPr lang="ar-DZ" dirty="0" err="1" smtClean="0"/>
              <a:t>الإهتمام</a:t>
            </a:r>
            <a:r>
              <a:rPr lang="ar-DZ" dirty="0" smtClean="0"/>
              <a:t> أكثر بالآثار المصرية بعد تاريخ 14 </a:t>
            </a:r>
            <a:r>
              <a:rPr lang="ar-DZ" dirty="0" err="1" smtClean="0"/>
              <a:t>جويلية</a:t>
            </a:r>
            <a:r>
              <a:rPr lang="ar-DZ" dirty="0" smtClean="0"/>
              <a:t> 1822م وهو تاريخ تمكن العالم الفرنسي فرانسوا </a:t>
            </a:r>
            <a:r>
              <a:rPr lang="ar-DZ" dirty="0" err="1" smtClean="0"/>
              <a:t>شمبليون</a:t>
            </a:r>
            <a:r>
              <a:rPr lang="ar-DZ" dirty="0" smtClean="0"/>
              <a:t> (1790م-1832م) من فك رموز اللغة المصرية القديمة بترجمة حجر رشيد، وفي عام 1824م وضع مؤلفه بعنوان " مختصر نظام الكتابة الهيروغليفية " أوضح فيه أن الهيروغليفية خليط من رموز المعاني ورموز الأصوات، وقاد بعثة أثرية إلى مصر عام 1827م وهو أمينا </a:t>
            </a:r>
            <a:r>
              <a:rPr lang="ar-DZ" dirty="0" err="1" smtClean="0"/>
              <a:t>عأما</a:t>
            </a:r>
            <a:r>
              <a:rPr lang="ar-DZ" dirty="0" smtClean="0"/>
              <a:t> لمتحف اللوفر بباريس، وبعد وفاته نشر له كتاب قواعد اللغة المصرية القديمة (</a:t>
            </a:r>
            <a:r>
              <a:rPr lang="en-US" dirty="0" err="1" smtClean="0"/>
              <a:t>Grammaire</a:t>
            </a:r>
            <a:r>
              <a:rPr lang="en-US" dirty="0" smtClean="0"/>
              <a:t> </a:t>
            </a:r>
            <a:r>
              <a:rPr lang="en-US" dirty="0" err="1" smtClean="0"/>
              <a:t>Egyptienne</a:t>
            </a:r>
            <a:r>
              <a:rPr lang="ar-DZ" dirty="0" smtClean="0"/>
              <a:t>) والقاموس المصري ( </a:t>
            </a:r>
            <a:r>
              <a:rPr lang="en-US" dirty="0" err="1" smtClean="0"/>
              <a:t>Dictionnaire</a:t>
            </a:r>
            <a:r>
              <a:rPr lang="en-US" dirty="0" smtClean="0"/>
              <a:t> </a:t>
            </a:r>
            <a:r>
              <a:rPr lang="en-US" dirty="0" err="1" smtClean="0"/>
              <a:t>Egyptienne</a:t>
            </a:r>
            <a:r>
              <a:rPr lang="ar-DZ" dirty="0" smtClean="0"/>
              <a:t>).</a:t>
            </a:r>
            <a:endParaRPr lang="ar-DZ" dirty="0"/>
          </a:p>
        </p:txBody>
      </p:sp>
      <p:pic>
        <p:nvPicPr>
          <p:cNvPr id="3074" name="Picture 2" descr="C:\Users\Dr Toumi\Desktop\ش2.jpg"/>
          <p:cNvPicPr>
            <a:picLocks noGrp="1" noChangeAspect="1" noChangeArrowheads="1"/>
          </p:cNvPicPr>
          <p:nvPr>
            <p:ph sz="half" idx="1"/>
          </p:nvPr>
        </p:nvPicPr>
        <p:blipFill>
          <a:blip r:embed="rId2"/>
          <a:srcRect/>
          <a:stretch>
            <a:fillRect/>
          </a:stretch>
        </p:blipFill>
        <p:spPr bwMode="auto">
          <a:xfrm>
            <a:off x="857224" y="857232"/>
            <a:ext cx="3571899" cy="4857784"/>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428596" y="500042"/>
            <a:ext cx="8215370" cy="2677656"/>
          </a:xfrm>
          <a:prstGeom prst="rect">
            <a:avLst/>
          </a:prstGeom>
        </p:spPr>
        <p:txBody>
          <a:bodyPr wrap="square">
            <a:spAutoFit/>
          </a:bodyPr>
          <a:lstStyle/>
          <a:p>
            <a:r>
              <a:rPr lang="ar-DZ" sz="2800" b="1" dirty="0" smtClean="0"/>
              <a:t>علم آثار ما قبل التاريخ:</a:t>
            </a:r>
            <a:endParaRPr lang="en-US" sz="2800" dirty="0" smtClean="0"/>
          </a:p>
          <a:p>
            <a:r>
              <a:rPr lang="ar-DZ" sz="2800" dirty="0" smtClean="0"/>
              <a:t>هو القاسم المشترك بين شتى علوم الآثار؛ كما أنه يحتل مركزا على حدا لأنه حسب </a:t>
            </a:r>
            <a:r>
              <a:rPr lang="ar-DZ" sz="2800" dirty="0" err="1" smtClean="0"/>
              <a:t>دي</a:t>
            </a:r>
            <a:r>
              <a:rPr lang="ar-DZ" sz="2800" dirty="0" smtClean="0"/>
              <a:t> </a:t>
            </a:r>
            <a:r>
              <a:rPr lang="ar-DZ" sz="2800" dirty="0" err="1" smtClean="0"/>
              <a:t>مورغان</a:t>
            </a:r>
            <a:r>
              <a:rPr lang="ar-DZ" sz="2800" dirty="0" smtClean="0"/>
              <a:t> "علم العاديات السابقة لأكثر الوثائق التاريخية قدما"؛ فهو لا يتلقى العون من أية دراسة متعلقة باللغات (</a:t>
            </a:r>
            <a:r>
              <a:rPr lang="ar-DZ" sz="2800" dirty="0" err="1" smtClean="0"/>
              <a:t>الفيلولوجيا</a:t>
            </a:r>
            <a:r>
              <a:rPr lang="ar-DZ" sz="2800" dirty="0" smtClean="0"/>
              <a:t>) في دراسة سلسلة الحضارات البشرية منذ بدأ ظهور الإنسان على سطح الأرضية إلى العصر التاريخي وظهور الكتابة، </a:t>
            </a:r>
            <a:endParaRPr lang="ar-DZ" sz="2800" dirty="0"/>
          </a:p>
        </p:txBody>
      </p:sp>
      <p:pic>
        <p:nvPicPr>
          <p:cNvPr id="1026" name="Picture 2" descr="C:\Users\Dr Toumi\Desktop\م.jpg"/>
          <p:cNvPicPr>
            <a:picLocks noChangeAspect="1" noChangeArrowheads="1"/>
          </p:cNvPicPr>
          <p:nvPr/>
        </p:nvPicPr>
        <p:blipFill>
          <a:blip r:embed="rId2"/>
          <a:srcRect/>
          <a:stretch>
            <a:fillRect/>
          </a:stretch>
        </p:blipFill>
        <p:spPr bwMode="auto">
          <a:xfrm>
            <a:off x="4714876" y="3429000"/>
            <a:ext cx="3390902" cy="1785950"/>
          </a:xfrm>
          <a:prstGeom prst="rect">
            <a:avLst/>
          </a:prstGeom>
          <a:noFill/>
        </p:spPr>
      </p:pic>
      <p:pic>
        <p:nvPicPr>
          <p:cNvPr id="1027" name="Picture 3" descr="C:\Users\Dr Toumi\Desktop\م1.jpg"/>
          <p:cNvPicPr>
            <a:picLocks noChangeAspect="1" noChangeArrowheads="1"/>
          </p:cNvPicPr>
          <p:nvPr/>
        </p:nvPicPr>
        <p:blipFill>
          <a:blip r:embed="rId3"/>
          <a:srcRect/>
          <a:stretch>
            <a:fillRect/>
          </a:stretch>
        </p:blipFill>
        <p:spPr bwMode="auto">
          <a:xfrm>
            <a:off x="1785918" y="3500438"/>
            <a:ext cx="2647950" cy="1724025"/>
          </a:xfrm>
          <a:prstGeom prst="rect">
            <a:avLst/>
          </a:prstGeom>
          <a:noFill/>
        </p:spPr>
      </p:pic>
    </p:spTree>
  </p:cSld>
  <p:clrMapOvr>
    <a:masterClrMapping/>
  </p:clrMapOvr>
  <p:transition>
    <p:wedg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642918"/>
            <a:ext cx="4038600" cy="5483245"/>
          </a:xfrm>
        </p:spPr>
        <p:txBody>
          <a:bodyPr>
            <a:normAutofit fontScale="92500" lnSpcReduction="10000"/>
          </a:bodyPr>
          <a:lstStyle/>
          <a:p>
            <a:r>
              <a:rPr lang="ar-DZ" dirty="0" smtClean="0"/>
              <a:t>أن مصر عرفت نشاط الكثير من المغامرين الذين قاموا بحفريات هي في الحقيقة نهبا للقبور؛ أهمها </a:t>
            </a:r>
            <a:r>
              <a:rPr lang="ar-DZ" dirty="0" err="1" smtClean="0"/>
              <a:t>ماقام</a:t>
            </a:r>
            <a:r>
              <a:rPr lang="ar-DZ" dirty="0" smtClean="0"/>
              <a:t> </a:t>
            </a:r>
            <a:r>
              <a:rPr lang="ar-DZ" dirty="0" err="1" smtClean="0"/>
              <a:t>به</a:t>
            </a:r>
            <a:r>
              <a:rPr lang="ar-DZ" dirty="0" smtClean="0"/>
              <a:t> </a:t>
            </a:r>
            <a:r>
              <a:rPr lang="ar-DZ" dirty="0" err="1" smtClean="0"/>
              <a:t>جيوفاني</a:t>
            </a:r>
            <a:r>
              <a:rPr lang="ar-DZ" dirty="0" smtClean="0"/>
              <a:t> </a:t>
            </a:r>
            <a:r>
              <a:rPr lang="ar-DZ" dirty="0" err="1" smtClean="0"/>
              <a:t>باتستا</a:t>
            </a:r>
            <a:r>
              <a:rPr lang="ar-DZ" dirty="0" smtClean="0"/>
              <a:t> </a:t>
            </a:r>
            <a:r>
              <a:rPr lang="ar-DZ" dirty="0" err="1" smtClean="0"/>
              <a:t>بلزوني</a:t>
            </a:r>
            <a:r>
              <a:rPr lang="ar-DZ" dirty="0" smtClean="0"/>
              <a:t> </a:t>
            </a:r>
            <a:r>
              <a:rPr lang="ar-SA" dirty="0" smtClean="0"/>
              <a:t>الذي بدأ حفرياته عام 1817م حيث تمكن من الدخول </a:t>
            </a:r>
            <a:r>
              <a:rPr lang="ar-SA" dirty="0" err="1" smtClean="0"/>
              <a:t>الى</a:t>
            </a:r>
            <a:r>
              <a:rPr lang="ar-SA" dirty="0" smtClean="0"/>
              <a:t> العديد من قبور الفراعنة في طيبة، ونقل كمية معتبرة من الآثار إلى المتحف البريطاني(كان عمله بالتنسيق مع القنصل العام البريطاني)، وفي عام 1821م عرض الآثار التي بحوزته في القاعة الملكية </a:t>
            </a:r>
            <a:r>
              <a:rPr lang="ar-SA" dirty="0" err="1" smtClean="0"/>
              <a:t>ببيكادلي</a:t>
            </a:r>
            <a:r>
              <a:rPr lang="ar-SA" dirty="0" smtClean="0"/>
              <a:t> (قاعة أنشئت عام 1812م ذات واجهة على الطراز المصري)</a:t>
            </a:r>
            <a:endParaRPr lang="ar-DZ" dirty="0"/>
          </a:p>
        </p:txBody>
      </p:sp>
      <p:pic>
        <p:nvPicPr>
          <p:cNvPr id="4100" name="Picture 4" descr="C:\Users\Dr Toumi\Desktop\صور آثار\ب11.jpg"/>
          <p:cNvPicPr>
            <a:picLocks noGrp="1" noChangeAspect="1" noChangeArrowheads="1"/>
          </p:cNvPicPr>
          <p:nvPr>
            <p:ph sz="half" idx="1"/>
          </p:nvPr>
        </p:nvPicPr>
        <p:blipFill>
          <a:blip r:embed="rId2"/>
          <a:srcRect/>
          <a:stretch>
            <a:fillRect/>
          </a:stretch>
        </p:blipFill>
        <p:spPr bwMode="auto">
          <a:xfrm>
            <a:off x="857224" y="1000108"/>
            <a:ext cx="3286148" cy="5000660"/>
          </a:xfrm>
          <a:prstGeom prst="rect">
            <a:avLst/>
          </a:prstGeom>
          <a:noFill/>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642918"/>
            <a:ext cx="4038600" cy="5483245"/>
          </a:xfrm>
        </p:spPr>
        <p:txBody>
          <a:bodyPr>
            <a:normAutofit fontScale="85000" lnSpcReduction="10000"/>
          </a:bodyPr>
          <a:lstStyle/>
          <a:p>
            <a:r>
              <a:rPr lang="ar-SA" dirty="0" smtClean="0"/>
              <a:t>لقي العرض إقبالا كبيرا فاق 1900 شخص، وقد </a:t>
            </a:r>
            <a:r>
              <a:rPr lang="ar-SA" dirty="0" err="1" smtClean="0"/>
              <a:t>إستعان</a:t>
            </a:r>
            <a:r>
              <a:rPr lang="ar-SA" dirty="0" smtClean="0"/>
              <a:t> قبل </a:t>
            </a:r>
            <a:r>
              <a:rPr lang="ar-SA" dirty="0" err="1" smtClean="0"/>
              <a:t>الإفتتاح</a:t>
            </a:r>
            <a:r>
              <a:rPr lang="ar-SA" dirty="0" smtClean="0"/>
              <a:t> بالأطباء لإزالة الغطاء عن مومياء، وفي عام 1823م وضع سجلا لرحلاته سماه " قصة العمليات </a:t>
            </a:r>
            <a:r>
              <a:rPr lang="ar-SA" dirty="0" err="1" smtClean="0"/>
              <a:t>والإكتشافات</a:t>
            </a:r>
            <a:r>
              <a:rPr lang="ar-SA" dirty="0" smtClean="0"/>
              <a:t> الأخيرة في الأهرامات والمعابد والمقابر والحفريات في مصر والنوبة "، وفي منتصف القرن 19م أصبحت معظم الآثار المصرية البارزة للعيان قد </a:t>
            </a:r>
            <a:r>
              <a:rPr lang="ar-SA" dirty="0" err="1" smtClean="0"/>
              <a:t>أكتشفت</a:t>
            </a:r>
            <a:r>
              <a:rPr lang="ar-SA" dirty="0" smtClean="0"/>
              <a:t> ووصفت وصدرت الكثير من الكتب حولها </a:t>
            </a:r>
            <a:r>
              <a:rPr lang="ar-SA" dirty="0" err="1" smtClean="0"/>
              <a:t>أنطلاقا</a:t>
            </a:r>
            <a:r>
              <a:rPr lang="ar-SA" dirty="0" smtClean="0"/>
              <a:t> من كتاب "وصف مصر" إلى كتاب "مصر القديمة تحت الفراعنة"</a:t>
            </a:r>
            <a:r>
              <a:rPr lang="ar-DZ" dirty="0" smtClean="0"/>
              <a:t> لجون </a:t>
            </a:r>
            <a:r>
              <a:rPr lang="ar-DZ" dirty="0" err="1" smtClean="0"/>
              <a:t>كنريك</a:t>
            </a:r>
            <a:r>
              <a:rPr lang="ar-DZ" dirty="0" smtClean="0"/>
              <a:t> عام 1850م وكتاب "عادات وتقاليد المصريين القدماء" لـ: جون </a:t>
            </a:r>
            <a:r>
              <a:rPr lang="ar-DZ" dirty="0" err="1" smtClean="0"/>
              <a:t>قاردنر</a:t>
            </a:r>
            <a:r>
              <a:rPr lang="ar-DZ" dirty="0" smtClean="0"/>
              <a:t> </a:t>
            </a:r>
            <a:r>
              <a:rPr lang="ar-DZ" dirty="0" err="1" smtClean="0"/>
              <a:t>ويلكنسون</a:t>
            </a:r>
            <a:r>
              <a:rPr lang="ar-DZ" dirty="0" smtClean="0"/>
              <a:t>.</a:t>
            </a:r>
            <a:endParaRPr lang="en-US" dirty="0" smtClean="0"/>
          </a:p>
          <a:p>
            <a:endParaRPr lang="ar-DZ" dirty="0"/>
          </a:p>
        </p:txBody>
      </p:sp>
      <p:pic>
        <p:nvPicPr>
          <p:cNvPr id="5122" name="Picture 2" descr="C:\Users\Dr Toumi\Desktop\ب12.jpg"/>
          <p:cNvPicPr>
            <a:picLocks noGrp="1" noChangeAspect="1" noChangeArrowheads="1"/>
          </p:cNvPicPr>
          <p:nvPr>
            <p:ph sz="half" idx="1"/>
          </p:nvPr>
        </p:nvPicPr>
        <p:blipFill>
          <a:blip r:embed="rId2"/>
          <a:srcRect/>
          <a:stretch>
            <a:fillRect/>
          </a:stretch>
        </p:blipFill>
        <p:spPr bwMode="auto">
          <a:xfrm>
            <a:off x="571473" y="857232"/>
            <a:ext cx="3929090" cy="4643470"/>
          </a:xfrm>
          <a:prstGeom prst="rect">
            <a:avLst/>
          </a:prstGeom>
          <a:noFill/>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571480"/>
            <a:ext cx="4038600" cy="5554683"/>
          </a:xfrm>
        </p:spPr>
        <p:txBody>
          <a:bodyPr>
            <a:normAutofit fontScale="92500" lnSpcReduction="10000"/>
          </a:bodyPr>
          <a:lstStyle/>
          <a:p>
            <a:r>
              <a:rPr lang="ar-DZ" dirty="0" smtClean="0"/>
              <a:t>في عام 1840م قام أحد العلماء وهو رتشارد </a:t>
            </a:r>
            <a:r>
              <a:rPr lang="ar-DZ" dirty="0" err="1" smtClean="0"/>
              <a:t>لبسيوس</a:t>
            </a:r>
            <a:r>
              <a:rPr lang="ar-DZ" dirty="0" smtClean="0"/>
              <a:t> بإجراء مسح بمنطقة النوبة </a:t>
            </a:r>
            <a:r>
              <a:rPr lang="ar-DZ" dirty="0" err="1" smtClean="0"/>
              <a:t>إمتد</a:t>
            </a:r>
            <a:r>
              <a:rPr lang="ar-DZ" dirty="0" smtClean="0"/>
              <a:t> جنوبا حتى الخرطوم وكذلك في ممفيس وأماكن أخرى حيث عثر على نقشا بمنطقة </a:t>
            </a:r>
            <a:r>
              <a:rPr lang="ar-DZ" dirty="0" err="1" smtClean="0"/>
              <a:t>كانوب</a:t>
            </a:r>
            <a:r>
              <a:rPr lang="ar-DZ" dirty="0" smtClean="0"/>
              <a:t> شبيها بحجر رشيد عرف بمرسوم </a:t>
            </a:r>
            <a:r>
              <a:rPr lang="ar-DZ" dirty="0" err="1" smtClean="0"/>
              <a:t>كانوب</a:t>
            </a:r>
            <a:r>
              <a:rPr lang="ar-DZ" dirty="0" smtClean="0"/>
              <a:t> (</a:t>
            </a:r>
            <a:r>
              <a:rPr lang="ar-DZ" dirty="0" err="1" smtClean="0"/>
              <a:t>إسم</a:t>
            </a:r>
            <a:r>
              <a:rPr lang="ar-DZ" dirty="0" smtClean="0"/>
              <a:t> الميناء الرئيسي بمصر في تجارتها مع الإغريق قبل ميناء الإسكندرية)؛ وهي منطقة شهدت تجمعا للكهنة عام 237 </a:t>
            </a:r>
            <a:r>
              <a:rPr lang="ar-DZ" dirty="0" err="1" smtClean="0"/>
              <a:t>ق</a:t>
            </a:r>
            <a:r>
              <a:rPr lang="ar-DZ" dirty="0" smtClean="0"/>
              <a:t>.م أو 239 </a:t>
            </a:r>
            <a:r>
              <a:rPr lang="ar-DZ" dirty="0" err="1" smtClean="0"/>
              <a:t>ق</a:t>
            </a:r>
            <a:r>
              <a:rPr lang="ar-DZ" dirty="0" smtClean="0"/>
              <a:t>.م أين أصدر هذا المرسوم الذي لقب بطليموس الثالث بالمانح</a:t>
            </a:r>
            <a:endParaRPr lang="ar-DZ" dirty="0"/>
          </a:p>
        </p:txBody>
      </p:sp>
      <p:pic>
        <p:nvPicPr>
          <p:cNvPr id="6147" name="Picture 3" descr="C:\Users\Dr Toumi\Desktop\ل2.jpg"/>
          <p:cNvPicPr>
            <a:picLocks noGrp="1" noChangeAspect="1" noChangeArrowheads="1"/>
          </p:cNvPicPr>
          <p:nvPr>
            <p:ph sz="half" idx="1"/>
          </p:nvPr>
        </p:nvPicPr>
        <p:blipFill>
          <a:blip r:embed="rId2"/>
          <a:srcRect/>
          <a:stretch>
            <a:fillRect/>
          </a:stretch>
        </p:blipFill>
        <p:spPr bwMode="auto">
          <a:xfrm>
            <a:off x="857224" y="1000108"/>
            <a:ext cx="3286147" cy="4643470"/>
          </a:xfrm>
          <a:prstGeom prst="rect">
            <a:avLst/>
          </a:prstGeom>
          <a:noFill/>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714356"/>
            <a:ext cx="4038600" cy="5411807"/>
          </a:xfrm>
        </p:spPr>
        <p:txBody>
          <a:bodyPr>
            <a:normAutofit fontScale="85000" lnSpcReduction="10000"/>
          </a:bodyPr>
          <a:lstStyle/>
          <a:p>
            <a:r>
              <a:rPr lang="ar-DZ" dirty="0" smtClean="0"/>
              <a:t>كتب بالهيروغليفية </a:t>
            </a:r>
            <a:r>
              <a:rPr lang="ar-DZ" dirty="0" err="1" smtClean="0"/>
              <a:t>والديموطيقية</a:t>
            </a:r>
            <a:r>
              <a:rPr lang="ar-DZ" dirty="0" smtClean="0"/>
              <a:t> والإغريقية وأستعمل في فك الرموز الهيروغليفية </a:t>
            </a:r>
            <a:r>
              <a:rPr lang="ar-DZ" dirty="0" err="1" smtClean="0"/>
              <a:t>والديموطيقية</a:t>
            </a:r>
            <a:r>
              <a:rPr lang="ar-DZ" dirty="0" smtClean="0"/>
              <a:t>، إضافة إلى بعض النقوش المصرية القديمة التي عثر عنها في مناجم النحاس بسيناء، وفي عام 1849م يصل الفرنسي </a:t>
            </a:r>
            <a:r>
              <a:rPr lang="ar-DZ" dirty="0" err="1" smtClean="0"/>
              <a:t>أوغست</a:t>
            </a:r>
            <a:r>
              <a:rPr lang="ar-DZ" dirty="0" smtClean="0"/>
              <a:t> ماريت إلى مصر في مهمة لمتحف اللوفر لجمع المخطوطات القبطية إلا أنه أعجب بالآثار الشاخصة فبدأ بإجراء حفريات ولم يرجع إلى فرنسا ليعين عام 1858م من قبل الخديوي سعيد باشا محافظا على الآثار المصرية ومن ثمة </a:t>
            </a:r>
            <a:r>
              <a:rPr lang="ar-DZ" dirty="0" err="1" smtClean="0"/>
              <a:t>مسؤولا</a:t>
            </a:r>
            <a:r>
              <a:rPr lang="ar-DZ" dirty="0" smtClean="0"/>
              <a:t> عن "هيئة الآثار المصرية" الحديثة النشأة؛ ومن الأعمال التي قام </a:t>
            </a:r>
            <a:r>
              <a:rPr lang="ar-DZ" dirty="0" err="1" smtClean="0"/>
              <a:t>بها</a:t>
            </a:r>
            <a:r>
              <a:rPr lang="ar-DZ" dirty="0" smtClean="0"/>
              <a:t>: </a:t>
            </a:r>
            <a:endParaRPr lang="en-US" dirty="0" smtClean="0"/>
          </a:p>
          <a:p>
            <a:endParaRPr lang="ar-DZ" dirty="0"/>
          </a:p>
        </p:txBody>
      </p:sp>
      <p:pic>
        <p:nvPicPr>
          <p:cNvPr id="7170" name="Picture 2" descr="C:\Users\Dr Toumi\Desktop\أ1.jpg"/>
          <p:cNvPicPr>
            <a:picLocks noGrp="1" noChangeAspect="1" noChangeArrowheads="1"/>
          </p:cNvPicPr>
          <p:nvPr>
            <p:ph sz="half" idx="1"/>
          </p:nvPr>
        </p:nvPicPr>
        <p:blipFill>
          <a:blip r:embed="rId2"/>
          <a:srcRect/>
          <a:stretch>
            <a:fillRect/>
          </a:stretch>
        </p:blipFill>
        <p:spPr bwMode="auto">
          <a:xfrm>
            <a:off x="785786" y="785794"/>
            <a:ext cx="3786214" cy="4857784"/>
          </a:xfrm>
          <a:prstGeom prst="rect">
            <a:avLst/>
          </a:prstGeom>
          <a:noFill/>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42918"/>
            <a:ext cx="8229600" cy="5483245"/>
          </a:xfrm>
        </p:spPr>
        <p:txBody>
          <a:bodyPr>
            <a:normAutofit fontScale="92500" lnSpcReduction="10000"/>
          </a:bodyPr>
          <a:lstStyle/>
          <a:p>
            <a:r>
              <a:rPr lang="ar-DZ" dirty="0" smtClean="0"/>
              <a:t>.حفر ما يزيد عن ثلاثون موقعا منها: </a:t>
            </a:r>
            <a:r>
              <a:rPr lang="ar-DZ" dirty="0" err="1" smtClean="0"/>
              <a:t>سيرابيوم</a:t>
            </a:r>
            <a:r>
              <a:rPr lang="ar-DZ" dirty="0" smtClean="0"/>
              <a:t>، ممفيس، معبد أوزير أبيس، مقبرة </a:t>
            </a:r>
            <a:r>
              <a:rPr lang="ar-DZ" dirty="0" err="1" smtClean="0"/>
              <a:t>الثيرأن</a:t>
            </a:r>
            <a:r>
              <a:rPr lang="ar-DZ" dirty="0" smtClean="0"/>
              <a:t> المقدسة الملحقة </a:t>
            </a:r>
            <a:r>
              <a:rPr lang="ar-DZ" dirty="0" err="1" smtClean="0"/>
              <a:t>به</a:t>
            </a:r>
            <a:r>
              <a:rPr lang="ar-DZ" dirty="0" smtClean="0"/>
              <a:t>، معبد أبو الهول بالجيزة، مدافن </a:t>
            </a:r>
            <a:r>
              <a:rPr lang="ar-DZ" dirty="0" err="1" smtClean="0"/>
              <a:t>ستقارة</a:t>
            </a:r>
            <a:r>
              <a:rPr lang="ar-DZ" dirty="0" smtClean="0"/>
              <a:t>، معابد </a:t>
            </a:r>
            <a:r>
              <a:rPr lang="ar-DZ" dirty="0" err="1" smtClean="0"/>
              <a:t>إيبدوس</a:t>
            </a:r>
            <a:r>
              <a:rPr lang="ar-DZ" dirty="0" smtClean="0"/>
              <a:t>، مدينة </a:t>
            </a:r>
            <a:r>
              <a:rPr lang="ar-DZ" dirty="0" err="1" smtClean="0"/>
              <a:t>هابو</a:t>
            </a:r>
            <a:r>
              <a:rPr lang="ar-DZ" dirty="0" smtClean="0"/>
              <a:t>، الدير البحري، </a:t>
            </a:r>
            <a:r>
              <a:rPr lang="ar-DZ" dirty="0" err="1" smtClean="0"/>
              <a:t>أدفو</a:t>
            </a:r>
            <a:r>
              <a:rPr lang="ar-DZ" dirty="0" smtClean="0"/>
              <a:t>،...، ورغم أنه لم ينقب بطريقة منهجية (أستعمل الديناميت، يبدأ العمل بمكان ثم يتركه، لم يسجل الحفريات والآثار التي عثر عنها ومكان إيجادها، لم ينشر الأعمال التي قام </a:t>
            </a:r>
            <a:r>
              <a:rPr lang="ar-DZ" dirty="0" err="1" smtClean="0"/>
              <a:t>بها</a:t>
            </a:r>
            <a:r>
              <a:rPr lang="ar-DZ" dirty="0" smtClean="0"/>
              <a:t>، أهتم أكثر بالتحف الثمينة والآثار الجذابة وتكديس كمية هائلة من الآثار دون دراستها...)، إلا أنه أوقف التكالب على الآثار المصرية حيث كان مصرا على أنه الوحيد صاحب </a:t>
            </a:r>
            <a:r>
              <a:rPr lang="ar-DZ" dirty="0" err="1" smtClean="0"/>
              <a:t>الإمتياز</a:t>
            </a:r>
            <a:r>
              <a:rPr lang="ar-DZ" dirty="0" smtClean="0"/>
              <a:t> المصرح له بالتنقيب مما مكنه من تخليص مصر من ناهبي القبور وجامعي التحف والجواسيس المتنكرين في </a:t>
            </a:r>
            <a:r>
              <a:rPr lang="ar-DZ" dirty="0" err="1" smtClean="0"/>
              <a:t>زي</a:t>
            </a:r>
            <a:r>
              <a:rPr lang="ar-DZ" dirty="0" smtClean="0"/>
              <a:t> علماء آثار، كما أدخل أسلوبا جديدا في العمل </a:t>
            </a:r>
            <a:r>
              <a:rPr lang="ar-DZ" dirty="0" err="1" smtClean="0"/>
              <a:t>الآثاري</a:t>
            </a:r>
            <a:r>
              <a:rPr lang="ar-DZ" dirty="0" smtClean="0"/>
              <a:t> الميداني من خلال </a:t>
            </a:r>
            <a:endParaRPr lang="en-US" dirty="0" smtClean="0"/>
          </a:p>
          <a:p>
            <a:endParaRPr lang="ar-DZ"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571480"/>
            <a:ext cx="4038600" cy="5554683"/>
          </a:xfrm>
        </p:spPr>
        <p:txBody>
          <a:bodyPr>
            <a:normAutofit fontScale="92500" lnSpcReduction="10000"/>
          </a:bodyPr>
          <a:lstStyle/>
          <a:p>
            <a:r>
              <a:rPr lang="ar-DZ" dirty="0" smtClean="0"/>
              <a:t>دعوته أن تبقى مخلفات مصر القديمة في مكانها في مصر الحديثة وكذلك بالنسبة للآثار المنقولة، جمع ماريت مجموعته المتحفية في مسجد مهجور وبعض </a:t>
            </a:r>
            <a:r>
              <a:rPr lang="ar-DZ" dirty="0" err="1" smtClean="0"/>
              <a:t>السقائف</a:t>
            </a:r>
            <a:r>
              <a:rPr lang="ar-DZ" dirty="0" smtClean="0"/>
              <a:t> ومنزلا كان يعيش فيه وهي التي حولها إلى أول متحف مصري، وفي عام 1859م وجد عمال ماريت بالقرب من طيبة تابوتا يخص الملكة </a:t>
            </a:r>
            <a:r>
              <a:rPr lang="ar-DZ" dirty="0" err="1" smtClean="0"/>
              <a:t>أعخ</a:t>
            </a:r>
            <a:r>
              <a:rPr lang="ar-DZ" dirty="0" smtClean="0"/>
              <a:t> </a:t>
            </a:r>
            <a:r>
              <a:rPr lang="ar-DZ" dirty="0" err="1" smtClean="0"/>
              <a:t>حوتب</a:t>
            </a:r>
            <a:r>
              <a:rPr lang="ar-DZ" dirty="0" smtClean="0"/>
              <a:t> مملوءا بالمجوهرات الثمينة قدمه إلى الخديوي الذي أخذ منه سلسالا ذهبيا وجعرانا وأمر بوضع الباقي بمتحف يشيد لهذا الغرض </a:t>
            </a:r>
            <a:r>
              <a:rPr lang="ar-DZ" dirty="0" err="1" smtClean="0"/>
              <a:t>بالبولاق</a:t>
            </a:r>
            <a:endParaRPr lang="ar-DZ" dirty="0"/>
          </a:p>
        </p:txBody>
      </p:sp>
      <p:pic>
        <p:nvPicPr>
          <p:cNvPr id="8194" name="Picture 2" descr="C:\Users\Dr Toumi\Desktop\ح1.jpg"/>
          <p:cNvPicPr>
            <a:picLocks noGrp="1" noChangeAspect="1" noChangeArrowheads="1"/>
          </p:cNvPicPr>
          <p:nvPr>
            <p:ph sz="half" idx="1"/>
          </p:nvPr>
        </p:nvPicPr>
        <p:blipFill>
          <a:blip r:embed="rId2"/>
          <a:srcRect/>
          <a:stretch>
            <a:fillRect/>
          </a:stretch>
        </p:blipFill>
        <p:spPr bwMode="auto">
          <a:xfrm>
            <a:off x="642910" y="785794"/>
            <a:ext cx="3643337" cy="4929221"/>
          </a:xfrm>
          <a:prstGeom prst="rect">
            <a:avLst/>
          </a:prstGeom>
          <a:noFill/>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642918"/>
            <a:ext cx="4038600" cy="5483245"/>
          </a:xfrm>
        </p:spPr>
        <p:txBody>
          <a:bodyPr>
            <a:normAutofit fontScale="92500" lnSpcReduction="10000"/>
          </a:bodyPr>
          <a:lstStyle/>
          <a:p>
            <a:r>
              <a:rPr lang="ar-DZ" dirty="0" smtClean="0"/>
              <a:t>لينقل عام 1889م إلى قصر مهجور بالجيزة وفي عام 1902م نقل إلى مكانه الحالي بقصر النيل بالقاهرة.</a:t>
            </a:r>
            <a:r>
              <a:rPr lang="en-US" dirty="0" smtClean="0"/>
              <a:t> </a:t>
            </a:r>
          </a:p>
          <a:p>
            <a:r>
              <a:rPr lang="ar-DZ" dirty="0" smtClean="0"/>
              <a:t>من أهم </a:t>
            </a:r>
            <a:r>
              <a:rPr lang="ar-DZ" dirty="0" err="1" smtClean="0"/>
              <a:t>الإكتشافات</a:t>
            </a:r>
            <a:r>
              <a:rPr lang="ar-DZ" dirty="0" smtClean="0"/>
              <a:t> الأثرية في مصر خلال القرن العشرين كانت عام 1922م من طرف </a:t>
            </a:r>
            <a:r>
              <a:rPr lang="ar-DZ" dirty="0" err="1" smtClean="0"/>
              <a:t>إيرل</a:t>
            </a:r>
            <a:r>
              <a:rPr lang="ar-DZ" dirty="0" smtClean="0"/>
              <a:t> </a:t>
            </a:r>
            <a:r>
              <a:rPr lang="ar-DZ" dirty="0" err="1" smtClean="0"/>
              <a:t>كارنرفون</a:t>
            </a:r>
            <a:r>
              <a:rPr lang="ar-DZ" dirty="0" smtClean="0"/>
              <a:t> </a:t>
            </a:r>
            <a:r>
              <a:rPr lang="ar-DZ" dirty="0" err="1" smtClean="0"/>
              <a:t>وهوارد</a:t>
            </a:r>
            <a:r>
              <a:rPr lang="ar-DZ" dirty="0" smtClean="0"/>
              <a:t> كارتر مقبرة توت </a:t>
            </a:r>
            <a:r>
              <a:rPr lang="ar-DZ" dirty="0" err="1" smtClean="0"/>
              <a:t>غنخ</a:t>
            </a:r>
            <a:r>
              <a:rPr lang="ar-DZ" dirty="0" smtClean="0"/>
              <a:t> أمون الذي حكم ما بين 1334-1325 </a:t>
            </a:r>
            <a:r>
              <a:rPr lang="ar-DZ" dirty="0" err="1" smtClean="0"/>
              <a:t>ق</a:t>
            </a:r>
            <a:r>
              <a:rPr lang="ar-DZ" dirty="0" smtClean="0"/>
              <a:t>.م بوادي الملوك بالبر الغربي بالأقصر؛ وهي المقبرة الوحيدة التي عثر عنها سليمة وهو </a:t>
            </a:r>
            <a:r>
              <a:rPr lang="ar-DZ" dirty="0" err="1" smtClean="0"/>
              <a:t>إكتشاف</a:t>
            </a:r>
            <a:r>
              <a:rPr lang="ar-DZ" dirty="0" smtClean="0"/>
              <a:t> أبهر العالم في وقته.</a:t>
            </a:r>
            <a:endParaRPr lang="ar-DZ" dirty="0"/>
          </a:p>
        </p:txBody>
      </p:sp>
      <p:pic>
        <p:nvPicPr>
          <p:cNvPr id="9219" name="Picture 3" descr="C:\Users\Dr Toumi\Desktop\ت1.jpg"/>
          <p:cNvPicPr>
            <a:picLocks noGrp="1" noChangeAspect="1" noChangeArrowheads="1"/>
          </p:cNvPicPr>
          <p:nvPr>
            <p:ph sz="half" idx="1"/>
          </p:nvPr>
        </p:nvPicPr>
        <p:blipFill>
          <a:blip r:embed="rId2"/>
          <a:srcRect/>
          <a:stretch>
            <a:fillRect/>
          </a:stretch>
        </p:blipFill>
        <p:spPr bwMode="auto">
          <a:xfrm>
            <a:off x="642910" y="714356"/>
            <a:ext cx="3714776" cy="500066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14356"/>
            <a:ext cx="8229600" cy="5411807"/>
          </a:xfrm>
        </p:spPr>
        <p:txBody>
          <a:bodyPr>
            <a:normAutofit lnSpcReduction="10000"/>
          </a:bodyPr>
          <a:lstStyle/>
          <a:p>
            <a:r>
              <a:rPr lang="ar-DZ" dirty="0" smtClean="0"/>
              <a:t>ومن الصعب وضع حد فاصل بين فترة ما قبل التاريخ والتاريخ، لأن بداية التاريخ في مركز حضاري ما لا يعني أن ذلك تم في كل المراكز الحضارية العالمية؛ فمثلا بدأ العصر التاريخي في مصر قبل بلاد </a:t>
            </a:r>
            <a:r>
              <a:rPr lang="ar-DZ" dirty="0" err="1" smtClean="0"/>
              <a:t>الغال</a:t>
            </a:r>
            <a:r>
              <a:rPr lang="ar-DZ" dirty="0" smtClean="0"/>
              <a:t> بحوالي ألفي سنة كما أن التقسيمات الكبرى لما قبل التاريخ (العصر الحجري القديم</a:t>
            </a:r>
            <a:r>
              <a:rPr lang="ar-SA" dirty="0" smtClean="0"/>
              <a:t>، العصر الحجري الوسيط، العصر الحجري حديث، والعصر المعدني) ليس لها نفس التسلسل التاريخي على كل الكرة الأرضية، فالبرونز وجد في الشرق الأدنى منذ الألف الرابع قبل الميلاد وفي أوروبا وجد في الألف الثاني قبل </a:t>
            </a:r>
            <a:r>
              <a:rPr lang="ar-SA" dirty="0" err="1" smtClean="0"/>
              <a:t>الميلادإضافة</a:t>
            </a:r>
            <a:r>
              <a:rPr lang="ar-SA" dirty="0" smtClean="0"/>
              <a:t> إلى ذلك لا ينبغي أن نفهم من عبارة علم آثار ما قبل التاريخ أنها تخص مخلفات حضارة واحدة </a:t>
            </a:r>
            <a:endParaRPr lang="ar-DZ" dirty="0"/>
          </a:p>
        </p:txBody>
      </p:sp>
    </p:spTree>
  </p:cSld>
  <p:clrMapOvr>
    <a:masterClrMapping/>
  </p:clrMapOvr>
  <p:transition>
    <p:wedg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357166"/>
            <a:ext cx="4038600" cy="5768997"/>
          </a:xfrm>
        </p:spPr>
        <p:txBody>
          <a:bodyPr>
            <a:normAutofit/>
          </a:bodyPr>
          <a:lstStyle/>
          <a:p>
            <a:r>
              <a:rPr lang="ar-SA" dirty="0" smtClean="0"/>
              <a:t>بل أنها تجسد لكل عصر من عصوره مدنيات مختلفة تنتشر في كل العالم، </a:t>
            </a:r>
            <a:r>
              <a:rPr lang="ar-SA" dirty="0" err="1" smtClean="0"/>
              <a:t>وبإستمرار</a:t>
            </a:r>
            <a:r>
              <a:rPr lang="ar-SA" dirty="0" smtClean="0"/>
              <a:t> </a:t>
            </a:r>
            <a:r>
              <a:rPr lang="ar-SA" dirty="0" err="1" smtClean="0"/>
              <a:t>إستعمال</a:t>
            </a:r>
            <a:r>
              <a:rPr lang="ar-SA" dirty="0" smtClean="0"/>
              <a:t> الحجارة وجهل الكتابة عند عدد من الأقوام يجعل عمر ما قبل التاريخ مستمرا إلى أيامنا هذه لذلك لا يمكن تحديد تواريخ لمختلف الصناعات إلا إذا نظرنا ليها من وجهة نظر محلية.</a:t>
            </a:r>
            <a:endParaRPr lang="en-US" dirty="0" smtClean="0"/>
          </a:p>
          <a:p>
            <a:r>
              <a:rPr lang="ar-SA" dirty="0" smtClean="0"/>
              <a:t>وعلم آثار ما قبل التاريخ هو العلم الذي يدرس مخلفات إنسان ما قبل التاريخ المتمثلة في:</a:t>
            </a:r>
            <a:endParaRPr lang="ar-DZ" dirty="0" smtClean="0"/>
          </a:p>
          <a:p>
            <a:endParaRPr lang="ar-DZ" dirty="0"/>
          </a:p>
        </p:txBody>
      </p:sp>
      <p:pic>
        <p:nvPicPr>
          <p:cNvPr id="3074" name="Picture 2" descr="C:\Users\Dr Toumi\Desktop\م17.jpg"/>
          <p:cNvPicPr>
            <a:picLocks noGrp="1" noChangeAspect="1" noChangeArrowheads="1"/>
          </p:cNvPicPr>
          <p:nvPr>
            <p:ph sz="half" idx="1"/>
          </p:nvPr>
        </p:nvPicPr>
        <p:blipFill>
          <a:blip r:embed="rId2"/>
          <a:srcRect/>
          <a:stretch>
            <a:fillRect/>
          </a:stretch>
        </p:blipFill>
        <p:spPr bwMode="auto">
          <a:xfrm>
            <a:off x="357158" y="857232"/>
            <a:ext cx="4143404" cy="4786346"/>
          </a:xfrm>
          <a:prstGeom prst="rect">
            <a:avLst/>
          </a:prstGeom>
          <a:noFill/>
        </p:spPr>
      </p:pic>
    </p:spTree>
  </p:cSld>
  <p:clrMapOvr>
    <a:masterClrMapping/>
  </p:clrMapOvr>
  <p:transition>
    <p:wedg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normAutofit fontScale="92500" lnSpcReduction="10000"/>
          </a:bodyPr>
          <a:lstStyle/>
          <a:p>
            <a:r>
              <a:rPr lang="ar-SA" dirty="0" smtClean="0"/>
              <a:t>آثار هيكل الإنسان: حتى يتم التعرف على إنسان ما قبل التاريخ وتطوره أن كان هناك تطور؟، خاصة بعد ما أدرك الناس أن ما يدرس لهم حول العصور الوسطى عبارة عن فترة قصيرة جدا من فترة طويلة عمر خلالها الإنسان وليست كما كان متعارف عنه على أن هذا العالم خلقه الله عام 4004 قبل الميلاد؛ صاحب هذه الفكرة هو أشير رجل دين بريطاني </a:t>
            </a:r>
            <a:r>
              <a:rPr lang="ar-DZ" dirty="0" smtClean="0"/>
              <a:t>عاش خلال القرن السابع عشر ميلادي؛ وضع مؤلف عام 1658م بعنوان "حوليات العالم مشتقة من بدء الزمن ومتصلة ببداية عهد </a:t>
            </a:r>
            <a:r>
              <a:rPr lang="ar-DZ" dirty="0" err="1" smtClean="0"/>
              <a:t>الأمبراطور</a:t>
            </a:r>
            <a:r>
              <a:rPr lang="ar-DZ" dirty="0" smtClean="0"/>
              <a:t> </a:t>
            </a:r>
            <a:r>
              <a:rPr lang="ar-DZ" dirty="0" err="1" smtClean="0"/>
              <a:t>فسباسيان</a:t>
            </a:r>
            <a:r>
              <a:rPr lang="ar-DZ" dirty="0" smtClean="0"/>
              <a:t> وتحطم وهجرة المعبد </a:t>
            </a:r>
            <a:endParaRPr lang="en-US" dirty="0" smtClean="0"/>
          </a:p>
          <a:p>
            <a:r>
              <a:rPr lang="ar-DZ" dirty="0" smtClean="0"/>
              <a:t>والرابطة اليهودية " وقال أشير: " أنني أميل </a:t>
            </a:r>
            <a:r>
              <a:rPr lang="ar-DZ" dirty="0" err="1" smtClean="0"/>
              <a:t>الى</a:t>
            </a:r>
            <a:r>
              <a:rPr lang="ar-DZ" dirty="0" smtClean="0"/>
              <a:t> الرأي القائل بأنه منذ تلك الليلة السابقة لليوم الأول للعالم وحتى منتصف تلك الليلة التي بدأ </a:t>
            </a:r>
            <a:r>
              <a:rPr lang="ar-DZ" dirty="0" err="1" smtClean="0"/>
              <a:t>بها</a:t>
            </a:r>
            <a:r>
              <a:rPr lang="ar-DZ" dirty="0" smtClean="0"/>
              <a:t> العهد المسيحي فقد أنقضت 4003 سنة وسبعون يوما وستة ساعات"</a:t>
            </a:r>
            <a:endParaRPr lang="en-US" dirty="0" smtClean="0"/>
          </a:p>
          <a:p>
            <a:endParaRPr lang="en-US" dirty="0" smtClean="0"/>
          </a:p>
          <a:p>
            <a:endParaRPr lang="ar-DZ" dirty="0"/>
          </a:p>
        </p:txBody>
      </p:sp>
    </p:spTree>
  </p:cSld>
  <p:clrMapOvr>
    <a:masterClrMapping/>
  </p:clrMapOvr>
  <p:transition>
    <p:wedg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428604"/>
            <a:ext cx="4038600" cy="5697559"/>
          </a:xfrm>
        </p:spPr>
        <p:txBody>
          <a:bodyPr>
            <a:normAutofit fontScale="92500" lnSpcReduction="10000"/>
          </a:bodyPr>
          <a:lstStyle/>
          <a:p>
            <a:r>
              <a:rPr lang="ar-DZ" dirty="0" smtClean="0"/>
              <a:t>وقطع بأن الإنسان خلق في اليوم السادس وهو يوم الجمعة الثامن والعشرين من شهر أكتوبر هذا بحساب الزمن بين سيدنا آدم وسيدنا إبراهيم </a:t>
            </a:r>
            <a:r>
              <a:rPr lang="ar-DZ" dirty="0" err="1" smtClean="0"/>
              <a:t>بالإعتماد</a:t>
            </a:r>
            <a:r>
              <a:rPr lang="ar-DZ" dirty="0" smtClean="0"/>
              <a:t> على التوراة ونسخها المتعددة، وبنمو علم الجيولوجيا ودراسة ترسبات الأنهار </a:t>
            </a:r>
            <a:r>
              <a:rPr lang="ar-DZ" dirty="0" err="1" smtClean="0"/>
              <a:t>وإكتشاف</a:t>
            </a:r>
            <a:r>
              <a:rPr lang="ar-DZ" dirty="0" smtClean="0"/>
              <a:t> أدوات كان يستعملها الإنسان وجدت في طبقة واحدة  مع عظام حيوانات منقرضة أكد علم الجيولوجيا أن عمرها يزيد عن ستة آلاف سنة، ومن دراسة البروج المصرية وصل إلى تحديد عمر الإنسان يزيد عن سبعة آلاف سنة.</a:t>
            </a:r>
            <a:endParaRPr lang="ar-DZ" dirty="0"/>
          </a:p>
        </p:txBody>
      </p:sp>
      <p:pic>
        <p:nvPicPr>
          <p:cNvPr id="4098" name="Picture 2" descr="C:\Users\Dr Toumi\Desktop\مم1.jpg"/>
          <p:cNvPicPr>
            <a:picLocks noGrp="1" noChangeAspect="1" noChangeArrowheads="1"/>
          </p:cNvPicPr>
          <p:nvPr>
            <p:ph sz="half" idx="1"/>
          </p:nvPr>
        </p:nvPicPr>
        <p:blipFill>
          <a:blip r:embed="rId2"/>
          <a:srcRect/>
          <a:stretch>
            <a:fillRect/>
          </a:stretch>
        </p:blipFill>
        <p:spPr bwMode="auto">
          <a:xfrm>
            <a:off x="571472" y="857232"/>
            <a:ext cx="3786214" cy="4714908"/>
          </a:xfrm>
          <a:prstGeom prst="rect">
            <a:avLst/>
          </a:prstGeom>
          <a:noFill/>
        </p:spPr>
      </p:pic>
    </p:spTree>
  </p:cSld>
  <p:clrMapOvr>
    <a:masterClrMapping/>
  </p:clrMapOvr>
  <p:transition>
    <p:wedg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697559"/>
          </a:xfrm>
        </p:spPr>
        <p:txBody>
          <a:bodyPr>
            <a:normAutofit fontScale="92500" lnSpcReduction="20000"/>
          </a:bodyPr>
          <a:lstStyle/>
          <a:p>
            <a:r>
              <a:rPr lang="ar-SA" dirty="0" smtClean="0"/>
              <a:t>.آثار مخلفات الإنسان: في حقيقة الأمر أن علم آثار ما قبل التاريخ مرتبط </a:t>
            </a:r>
            <a:r>
              <a:rPr lang="ar-DZ" dirty="0" smtClean="0"/>
              <a:t>بالمفهوم الخاص بالأدوات الحجرية، لأن هذه الأدوات أخذت مفاهيم متعددة يمكن تتبعها منذ العهد اليوناني ثم العهد الروماني حيث </a:t>
            </a:r>
            <a:r>
              <a:rPr lang="ar-DZ" dirty="0" err="1" smtClean="0"/>
              <a:t>أختلفوا</a:t>
            </a:r>
            <a:r>
              <a:rPr lang="ar-DZ" dirty="0" smtClean="0"/>
              <a:t> في من هو صانعها؟؛ فالفيلسوف اليوناني </a:t>
            </a:r>
            <a:r>
              <a:rPr lang="ar-DZ" dirty="0" err="1" smtClean="0"/>
              <a:t>لوكخاس</a:t>
            </a:r>
            <a:r>
              <a:rPr lang="ar-DZ" dirty="0" smtClean="0"/>
              <a:t> يقول في كتابه "الطبيعة" بأن أول الأسلحة التي </a:t>
            </a:r>
            <a:r>
              <a:rPr lang="ar-DZ" dirty="0" err="1" smtClean="0"/>
              <a:t>إستعملها</a:t>
            </a:r>
            <a:r>
              <a:rPr lang="ar-DZ" dirty="0" smtClean="0"/>
              <a:t> الإنسان هي يديه ثم أظافره ثم الخشب وعظام بعض الحيوانات والحجارة، هذا قبل أن يعرف المعدن</a:t>
            </a:r>
            <a:r>
              <a:rPr lang="ar-SA" dirty="0" smtClean="0"/>
              <a:t>، أما</a:t>
            </a:r>
            <a:r>
              <a:rPr lang="ar-DZ" dirty="0" smtClean="0"/>
              <a:t> </a:t>
            </a:r>
            <a:r>
              <a:rPr lang="ar-DZ" dirty="0" err="1" smtClean="0"/>
              <a:t>ديودور</a:t>
            </a:r>
            <a:r>
              <a:rPr lang="ar-DZ" dirty="0" smtClean="0"/>
              <a:t> الصقلي فكان ينظر إلى المجتمعات التي تعيش على تخوم الحضارة الرومانية بأنها مجتمعات متوحشة وقد سبقتها مجتمعات أخرى لا تعرف النار وكانت تستعمل لأغراضها اليومية عظام الحيوانات والأدوات الحجرية التي يطلق عنها </a:t>
            </a:r>
            <a:r>
              <a:rPr lang="ar-DZ" dirty="0" err="1" smtClean="0"/>
              <a:t>كيغأنوس</a:t>
            </a:r>
            <a:r>
              <a:rPr lang="ar-DZ" dirty="0" smtClean="0"/>
              <a:t> (</a:t>
            </a:r>
            <a:r>
              <a:rPr lang="en-US" dirty="0" err="1" smtClean="0"/>
              <a:t>kerounas</a:t>
            </a:r>
            <a:r>
              <a:rPr lang="en-US" dirty="0" smtClean="0"/>
              <a:t> </a:t>
            </a:r>
            <a:r>
              <a:rPr lang="en-US" dirty="0" err="1" smtClean="0"/>
              <a:t>cerounie</a:t>
            </a:r>
            <a:r>
              <a:rPr lang="ar-DZ" dirty="0" smtClean="0"/>
              <a:t>) باليونانية بمعنى الصاعقة، وترتب عن هذا المفهوم أن هذه الحجارة كانت تتساقط على الأرض مع حدوث الصواعق؛ </a:t>
            </a:r>
            <a:r>
              <a:rPr lang="ar-DZ" dirty="0" err="1" smtClean="0"/>
              <a:t>عذا</a:t>
            </a:r>
            <a:r>
              <a:rPr lang="ar-DZ" dirty="0" smtClean="0"/>
              <a:t> المعنى أخذ أبعاد خرافية خلال العصور الوسطى.</a:t>
            </a:r>
            <a:endParaRPr lang="en-US" dirty="0" smtClean="0"/>
          </a:p>
          <a:p>
            <a:endParaRPr lang="ar-DZ" dirty="0"/>
          </a:p>
        </p:txBody>
      </p:sp>
    </p:spTree>
  </p:cSld>
  <p:clrMapOvr>
    <a:masterClrMapping/>
  </p:clrMapOvr>
  <p:transition>
    <p:wedg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428604"/>
            <a:ext cx="4038600" cy="5697559"/>
          </a:xfrm>
        </p:spPr>
        <p:txBody>
          <a:bodyPr>
            <a:normAutofit fontScale="92500" lnSpcReduction="10000"/>
          </a:bodyPr>
          <a:lstStyle/>
          <a:p>
            <a:r>
              <a:rPr lang="ar-DZ" dirty="0" smtClean="0"/>
              <a:t>أن النظرة الواقعية لهذه الأدوات جاءت بفضل النتائج المعرفية التي ترتبت عن </a:t>
            </a:r>
            <a:r>
              <a:rPr lang="ar-DZ" dirty="0" err="1" smtClean="0"/>
              <a:t>الإكتشافات</a:t>
            </a:r>
            <a:r>
              <a:rPr lang="ar-DZ" dirty="0" smtClean="0"/>
              <a:t> الجغرافية، حيث تم التعرف عن مجتمعات غريبة بالنسبة للمجتمع الغربي لم يكن يتصور وجودها، وبدأت تظهر مقالات لبعض علماء الطبيعة تعرضت للوسائل التي يعتمد عنها سكان المناطق المكتشفة وعلى الخصوص الأدوات الحجرية، وفي عام 1723 </a:t>
            </a:r>
            <a:r>
              <a:rPr lang="ar-DZ" dirty="0" err="1" smtClean="0"/>
              <a:t>م</a:t>
            </a:r>
            <a:r>
              <a:rPr lang="ar-DZ" dirty="0" smtClean="0"/>
              <a:t> كتب برنار </a:t>
            </a:r>
            <a:r>
              <a:rPr lang="ar-DZ" dirty="0" err="1" smtClean="0"/>
              <a:t>جيسيو</a:t>
            </a:r>
            <a:r>
              <a:rPr lang="ar-DZ" dirty="0" smtClean="0"/>
              <a:t> مقالا حول الأصل </a:t>
            </a:r>
            <a:r>
              <a:rPr lang="ar-DZ" dirty="0" err="1" smtClean="0"/>
              <a:t>والإستعمال</a:t>
            </a:r>
            <a:r>
              <a:rPr lang="ar-DZ" dirty="0" smtClean="0"/>
              <a:t> لحجارة </a:t>
            </a:r>
            <a:r>
              <a:rPr lang="ar-DZ" dirty="0" err="1" smtClean="0"/>
              <a:t>الصاعة</a:t>
            </a:r>
            <a:r>
              <a:rPr lang="ar-DZ" dirty="0" smtClean="0"/>
              <a:t>، وكتب </a:t>
            </a:r>
            <a:r>
              <a:rPr lang="ar-DZ" dirty="0" err="1" smtClean="0"/>
              <a:t>لافيتو</a:t>
            </a:r>
            <a:r>
              <a:rPr lang="ar-DZ" dirty="0" smtClean="0"/>
              <a:t> عام 1724م مقالا بعنوان: </a:t>
            </a:r>
            <a:endParaRPr lang="ar-DZ" dirty="0"/>
          </a:p>
        </p:txBody>
      </p:sp>
      <p:pic>
        <p:nvPicPr>
          <p:cNvPr id="5122" name="Picture 2" descr="C:\Users\Dr Toumi\Desktop\م9.jpg"/>
          <p:cNvPicPr>
            <a:picLocks noGrp="1" noChangeAspect="1" noChangeArrowheads="1"/>
          </p:cNvPicPr>
          <p:nvPr>
            <p:ph sz="half" idx="1"/>
          </p:nvPr>
        </p:nvPicPr>
        <p:blipFill>
          <a:blip r:embed="rId2"/>
          <a:srcRect/>
          <a:stretch>
            <a:fillRect/>
          </a:stretch>
        </p:blipFill>
        <p:spPr bwMode="auto">
          <a:xfrm>
            <a:off x="428596" y="571480"/>
            <a:ext cx="3786214" cy="4929222"/>
          </a:xfrm>
          <a:prstGeom prst="rect">
            <a:avLst/>
          </a:prstGeom>
          <a:noFill/>
        </p:spPr>
      </p:pic>
    </p:spTree>
  </p:cSld>
  <p:clrMapOvr>
    <a:masterClrMapping/>
  </p:clrMapOvr>
  <p:transition>
    <p:wedg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428604"/>
            <a:ext cx="4038600" cy="5697559"/>
          </a:xfrm>
        </p:spPr>
        <p:txBody>
          <a:bodyPr>
            <a:normAutofit fontScale="92500"/>
          </a:bodyPr>
          <a:lstStyle/>
          <a:p>
            <a:r>
              <a:rPr lang="ar-DZ" dirty="0" smtClean="0"/>
              <a:t>بعنوان "عادات الأمريكيين المتوحشين مقارنة بعادات الأزمنة الأولى"، وفي عام 1737م التحق </a:t>
            </a:r>
            <a:r>
              <a:rPr lang="ar-DZ" dirty="0" err="1" smtClean="0"/>
              <a:t>بهما</a:t>
            </a:r>
            <a:r>
              <a:rPr lang="ar-DZ" dirty="0" smtClean="0"/>
              <a:t> العالم </a:t>
            </a:r>
            <a:r>
              <a:rPr lang="ar-DZ" dirty="0" err="1" smtClean="0"/>
              <a:t>ماهيدال</a:t>
            </a:r>
            <a:r>
              <a:rPr lang="ar-DZ" dirty="0" smtClean="0"/>
              <a:t> لتأكيد نفس الفكرة، ويعتبر القرن الثامن عشر هو القرن الحاسم حول المفهوم الحقيقي للأدوات الحجرية من حيث قدمها وأنها من صنع الإنسان وليس بفعل العوامل الطبيعية، ويرجع الفضل إلى علم الجيولوجيا في إعطاء أزمنة قديمة جدا لهذه الأدوات، وعلى سبيل المثال أن الجيولوجي </a:t>
            </a:r>
            <a:endParaRPr lang="en-US" dirty="0" smtClean="0"/>
          </a:p>
          <a:p>
            <a:endParaRPr lang="ar-DZ" dirty="0"/>
          </a:p>
        </p:txBody>
      </p:sp>
      <p:pic>
        <p:nvPicPr>
          <p:cNvPr id="6146" name="Picture 2" descr="C:\Users\Dr Toumi\Desktop\ج1.jpg"/>
          <p:cNvPicPr>
            <a:picLocks noGrp="1" noChangeAspect="1" noChangeArrowheads="1"/>
          </p:cNvPicPr>
          <p:nvPr>
            <p:ph sz="half" idx="1"/>
          </p:nvPr>
        </p:nvPicPr>
        <p:blipFill>
          <a:blip r:embed="rId2"/>
          <a:srcRect/>
          <a:stretch>
            <a:fillRect/>
          </a:stretch>
        </p:blipFill>
        <p:spPr bwMode="auto">
          <a:xfrm>
            <a:off x="642910" y="500042"/>
            <a:ext cx="4000528" cy="5357850"/>
          </a:xfrm>
          <a:prstGeom prst="rect">
            <a:avLst/>
          </a:prstGeom>
          <a:noFill/>
        </p:spPr>
      </p:pic>
    </p:spTree>
  </p:cSld>
  <p:clrMapOvr>
    <a:masterClrMapping/>
  </p:clrMapOvr>
  <p:transition>
    <p:wedge/>
  </p:transition>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524</TotalTime>
  <Words>2072</Words>
  <Application>Microsoft Office PowerPoint</Application>
  <PresentationFormat>Affichage à l'écran (4:3)</PresentationFormat>
  <Paragraphs>43</Paragraphs>
  <Slides>26</Slides>
  <Notes>0</Notes>
  <HiddenSlides>0</HiddenSlides>
  <MMClips>0</MMClips>
  <ScaleCrop>false</ScaleCrop>
  <HeadingPairs>
    <vt:vector size="4" baseType="variant">
      <vt:variant>
        <vt:lpstr>Thème</vt:lpstr>
      </vt:variant>
      <vt:variant>
        <vt:i4>1</vt:i4>
      </vt:variant>
      <vt:variant>
        <vt:lpstr>Titres des diapositives</vt:lpstr>
      </vt:variant>
      <vt:variant>
        <vt:i4>26</vt:i4>
      </vt:variant>
    </vt:vector>
  </HeadingPairs>
  <TitlesOfParts>
    <vt:vector size="27" baseType="lpstr">
      <vt:lpstr>Thème Office</vt:lpstr>
      <vt:lpstr>تخصص علم آثار ما قبل التاريخ والمصريات </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تخصص المصريات </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lpstr>Diapositive 26</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تعريف علم الآثار </dc:title>
  <dc:creator>Dr Toumi</dc:creator>
  <cp:lastModifiedBy>Dr Toumi</cp:lastModifiedBy>
  <cp:revision>54</cp:revision>
  <dcterms:created xsi:type="dcterms:W3CDTF">2023-06-07T12:37:41Z</dcterms:created>
  <dcterms:modified xsi:type="dcterms:W3CDTF">2023-07-15T20:29:41Z</dcterms:modified>
</cp:coreProperties>
</file>