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8" r:id="rId6"/>
    <p:sldId id="260" r:id="rId7"/>
    <p:sldId id="269" r:id="rId8"/>
    <p:sldId id="261" r:id="rId9"/>
    <p:sldId id="262" r:id="rId10"/>
    <p:sldId id="270" r:id="rId11"/>
    <p:sldId id="263" r:id="rId12"/>
    <p:sldId id="271" r:id="rId13"/>
    <p:sldId id="264" r:id="rId14"/>
    <p:sldId id="272" r:id="rId15"/>
    <p:sldId id="265" r:id="rId16"/>
    <p:sldId id="266" r:id="rId17"/>
    <p:sldId id="267" r:id="rId18"/>
    <p:sldId id="273" r:id="rId1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F5633F-9585-4E09-B51A-4516B6EEE2C0}"/>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39FBD74-F744-48A3-BB27-185182593B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DAA228CE-A536-4392-B41B-C94C8947051D}"/>
              </a:ext>
            </a:extLst>
          </p:cNvPr>
          <p:cNvSpPr>
            <a:spLocks noGrp="1"/>
          </p:cNvSpPr>
          <p:nvPr>
            <p:ph type="dt" sz="half" idx="10"/>
          </p:nvPr>
        </p:nvSpPr>
        <p:spPr/>
        <p:txBody>
          <a:bodyPr/>
          <a:lstStyle/>
          <a:p>
            <a:fld id="{3E08045B-74A0-43F9-B406-16DD6EA4C00B}" type="datetimeFigureOut">
              <a:rPr lang="fr-FR" smtClean="0"/>
              <a:t>28/12/2023</a:t>
            </a:fld>
            <a:endParaRPr lang="fr-FR"/>
          </a:p>
        </p:txBody>
      </p:sp>
      <p:sp>
        <p:nvSpPr>
          <p:cNvPr id="5" name="Espace réservé du pied de page 4">
            <a:extLst>
              <a:ext uri="{FF2B5EF4-FFF2-40B4-BE49-F238E27FC236}">
                <a16:creationId xmlns:a16="http://schemas.microsoft.com/office/drawing/2014/main" id="{56F2238B-FDD9-4D75-A569-3533029DB44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4178E21-9B32-45A9-8B57-CC71D784F044}"/>
              </a:ext>
            </a:extLst>
          </p:cNvPr>
          <p:cNvSpPr>
            <a:spLocks noGrp="1"/>
          </p:cNvSpPr>
          <p:nvPr>
            <p:ph type="sldNum" sz="quarter" idx="12"/>
          </p:nvPr>
        </p:nvSpPr>
        <p:spPr/>
        <p:txBody>
          <a:bodyPr/>
          <a:lstStyle/>
          <a:p>
            <a:fld id="{F311D550-93C7-4966-B8DB-FC14419BF398}" type="slidenum">
              <a:rPr lang="fr-FR" smtClean="0"/>
              <a:t>‹N°›</a:t>
            </a:fld>
            <a:endParaRPr lang="fr-FR"/>
          </a:p>
        </p:txBody>
      </p:sp>
    </p:spTree>
    <p:extLst>
      <p:ext uri="{BB962C8B-B14F-4D97-AF65-F5344CB8AC3E}">
        <p14:creationId xmlns:p14="http://schemas.microsoft.com/office/powerpoint/2010/main" val="414161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E77177-25A7-49F8-AF0F-7AEF2DC23CAA}"/>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ED30C751-3DE4-4CBC-BCB9-4348F656252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9359B5E-C8B9-469E-BED8-F0DB8BE31CCD}"/>
              </a:ext>
            </a:extLst>
          </p:cNvPr>
          <p:cNvSpPr>
            <a:spLocks noGrp="1"/>
          </p:cNvSpPr>
          <p:nvPr>
            <p:ph type="dt" sz="half" idx="10"/>
          </p:nvPr>
        </p:nvSpPr>
        <p:spPr/>
        <p:txBody>
          <a:bodyPr/>
          <a:lstStyle/>
          <a:p>
            <a:fld id="{3E08045B-74A0-43F9-B406-16DD6EA4C00B}" type="datetimeFigureOut">
              <a:rPr lang="fr-FR" smtClean="0"/>
              <a:t>28/12/2023</a:t>
            </a:fld>
            <a:endParaRPr lang="fr-FR"/>
          </a:p>
        </p:txBody>
      </p:sp>
      <p:sp>
        <p:nvSpPr>
          <p:cNvPr id="5" name="Espace réservé du pied de page 4">
            <a:extLst>
              <a:ext uri="{FF2B5EF4-FFF2-40B4-BE49-F238E27FC236}">
                <a16:creationId xmlns:a16="http://schemas.microsoft.com/office/drawing/2014/main" id="{4D9053A9-1CA1-4C9C-AD3D-E523F522DA3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EA3079C-18E8-4895-8B67-4DC6B58D29DA}"/>
              </a:ext>
            </a:extLst>
          </p:cNvPr>
          <p:cNvSpPr>
            <a:spLocks noGrp="1"/>
          </p:cNvSpPr>
          <p:nvPr>
            <p:ph type="sldNum" sz="quarter" idx="12"/>
          </p:nvPr>
        </p:nvSpPr>
        <p:spPr/>
        <p:txBody>
          <a:bodyPr/>
          <a:lstStyle/>
          <a:p>
            <a:fld id="{F311D550-93C7-4966-B8DB-FC14419BF398}" type="slidenum">
              <a:rPr lang="fr-FR" smtClean="0"/>
              <a:t>‹N°›</a:t>
            </a:fld>
            <a:endParaRPr lang="fr-FR"/>
          </a:p>
        </p:txBody>
      </p:sp>
    </p:spTree>
    <p:extLst>
      <p:ext uri="{BB962C8B-B14F-4D97-AF65-F5344CB8AC3E}">
        <p14:creationId xmlns:p14="http://schemas.microsoft.com/office/powerpoint/2010/main" val="1386139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A3996FA7-8B1C-48A0-94D7-10585CC2CC2F}"/>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EA4E7FE8-964A-4F62-A2EA-AC9E92AEAE8B}"/>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7DF3C7F-8D9E-41F9-ABEB-DAC1B77058F8}"/>
              </a:ext>
            </a:extLst>
          </p:cNvPr>
          <p:cNvSpPr>
            <a:spLocks noGrp="1"/>
          </p:cNvSpPr>
          <p:nvPr>
            <p:ph type="dt" sz="half" idx="10"/>
          </p:nvPr>
        </p:nvSpPr>
        <p:spPr/>
        <p:txBody>
          <a:bodyPr/>
          <a:lstStyle/>
          <a:p>
            <a:fld id="{3E08045B-74A0-43F9-B406-16DD6EA4C00B}" type="datetimeFigureOut">
              <a:rPr lang="fr-FR" smtClean="0"/>
              <a:t>28/12/2023</a:t>
            </a:fld>
            <a:endParaRPr lang="fr-FR"/>
          </a:p>
        </p:txBody>
      </p:sp>
      <p:sp>
        <p:nvSpPr>
          <p:cNvPr id="5" name="Espace réservé du pied de page 4">
            <a:extLst>
              <a:ext uri="{FF2B5EF4-FFF2-40B4-BE49-F238E27FC236}">
                <a16:creationId xmlns:a16="http://schemas.microsoft.com/office/drawing/2014/main" id="{4888BBB8-48C8-4CBF-BA70-C7A6FF03156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8FAECE4-757E-480C-BCDE-AD4BE575C31D}"/>
              </a:ext>
            </a:extLst>
          </p:cNvPr>
          <p:cNvSpPr>
            <a:spLocks noGrp="1"/>
          </p:cNvSpPr>
          <p:nvPr>
            <p:ph type="sldNum" sz="quarter" idx="12"/>
          </p:nvPr>
        </p:nvSpPr>
        <p:spPr/>
        <p:txBody>
          <a:bodyPr/>
          <a:lstStyle/>
          <a:p>
            <a:fld id="{F311D550-93C7-4966-B8DB-FC14419BF398}" type="slidenum">
              <a:rPr lang="fr-FR" smtClean="0"/>
              <a:t>‹N°›</a:t>
            </a:fld>
            <a:endParaRPr lang="fr-FR"/>
          </a:p>
        </p:txBody>
      </p:sp>
    </p:spTree>
    <p:extLst>
      <p:ext uri="{BB962C8B-B14F-4D97-AF65-F5344CB8AC3E}">
        <p14:creationId xmlns:p14="http://schemas.microsoft.com/office/powerpoint/2010/main" val="100157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0D5C70-64C1-43E4-B501-361AE70AD178}"/>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565B0854-93E2-4B7A-A10A-FA31FAD858B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BCD694C-6691-492F-8C5B-8E2B29C7007E}"/>
              </a:ext>
            </a:extLst>
          </p:cNvPr>
          <p:cNvSpPr>
            <a:spLocks noGrp="1"/>
          </p:cNvSpPr>
          <p:nvPr>
            <p:ph type="dt" sz="half" idx="10"/>
          </p:nvPr>
        </p:nvSpPr>
        <p:spPr/>
        <p:txBody>
          <a:bodyPr/>
          <a:lstStyle/>
          <a:p>
            <a:fld id="{3E08045B-74A0-43F9-B406-16DD6EA4C00B}" type="datetimeFigureOut">
              <a:rPr lang="fr-FR" smtClean="0"/>
              <a:t>28/12/2023</a:t>
            </a:fld>
            <a:endParaRPr lang="fr-FR"/>
          </a:p>
        </p:txBody>
      </p:sp>
      <p:sp>
        <p:nvSpPr>
          <p:cNvPr id="5" name="Espace réservé du pied de page 4">
            <a:extLst>
              <a:ext uri="{FF2B5EF4-FFF2-40B4-BE49-F238E27FC236}">
                <a16:creationId xmlns:a16="http://schemas.microsoft.com/office/drawing/2014/main" id="{2FF4AF22-5E2D-4141-A209-EA48BF776F5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8CEBB79-5091-4450-BD6C-0BE00FC8409B}"/>
              </a:ext>
            </a:extLst>
          </p:cNvPr>
          <p:cNvSpPr>
            <a:spLocks noGrp="1"/>
          </p:cNvSpPr>
          <p:nvPr>
            <p:ph type="sldNum" sz="quarter" idx="12"/>
          </p:nvPr>
        </p:nvSpPr>
        <p:spPr/>
        <p:txBody>
          <a:bodyPr/>
          <a:lstStyle/>
          <a:p>
            <a:fld id="{F311D550-93C7-4966-B8DB-FC14419BF398}" type="slidenum">
              <a:rPr lang="fr-FR" smtClean="0"/>
              <a:t>‹N°›</a:t>
            </a:fld>
            <a:endParaRPr lang="fr-FR"/>
          </a:p>
        </p:txBody>
      </p:sp>
    </p:spTree>
    <p:extLst>
      <p:ext uri="{BB962C8B-B14F-4D97-AF65-F5344CB8AC3E}">
        <p14:creationId xmlns:p14="http://schemas.microsoft.com/office/powerpoint/2010/main" val="1887048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0EF340-725A-4732-BA55-3C56E729B44E}"/>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AA09D8D5-1287-4514-BCF4-3AAB843288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3DD69FF5-5AE2-4BDE-98D1-B127415AF8B2}"/>
              </a:ext>
            </a:extLst>
          </p:cNvPr>
          <p:cNvSpPr>
            <a:spLocks noGrp="1"/>
          </p:cNvSpPr>
          <p:nvPr>
            <p:ph type="dt" sz="half" idx="10"/>
          </p:nvPr>
        </p:nvSpPr>
        <p:spPr/>
        <p:txBody>
          <a:bodyPr/>
          <a:lstStyle/>
          <a:p>
            <a:fld id="{3E08045B-74A0-43F9-B406-16DD6EA4C00B}" type="datetimeFigureOut">
              <a:rPr lang="fr-FR" smtClean="0"/>
              <a:t>28/12/2023</a:t>
            </a:fld>
            <a:endParaRPr lang="fr-FR"/>
          </a:p>
        </p:txBody>
      </p:sp>
      <p:sp>
        <p:nvSpPr>
          <p:cNvPr id="5" name="Espace réservé du pied de page 4">
            <a:extLst>
              <a:ext uri="{FF2B5EF4-FFF2-40B4-BE49-F238E27FC236}">
                <a16:creationId xmlns:a16="http://schemas.microsoft.com/office/drawing/2014/main" id="{F5E71E35-19F7-4F24-9C0E-A852AAA1228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788614B-1F42-47FF-BD06-5767C6DC0C05}"/>
              </a:ext>
            </a:extLst>
          </p:cNvPr>
          <p:cNvSpPr>
            <a:spLocks noGrp="1"/>
          </p:cNvSpPr>
          <p:nvPr>
            <p:ph type="sldNum" sz="quarter" idx="12"/>
          </p:nvPr>
        </p:nvSpPr>
        <p:spPr/>
        <p:txBody>
          <a:bodyPr/>
          <a:lstStyle/>
          <a:p>
            <a:fld id="{F311D550-93C7-4966-B8DB-FC14419BF398}" type="slidenum">
              <a:rPr lang="fr-FR" smtClean="0"/>
              <a:t>‹N°›</a:t>
            </a:fld>
            <a:endParaRPr lang="fr-FR"/>
          </a:p>
        </p:txBody>
      </p:sp>
    </p:spTree>
    <p:extLst>
      <p:ext uri="{BB962C8B-B14F-4D97-AF65-F5344CB8AC3E}">
        <p14:creationId xmlns:p14="http://schemas.microsoft.com/office/powerpoint/2010/main" val="3661827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2B567C-0054-4A39-B4AB-3819243F90D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7F6CA0B-2144-419F-8A98-07B9A9BB6EDF}"/>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B8852EAE-FCA6-4F76-BDD9-DD35884D55CE}"/>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A5F36E9C-09F0-483F-9B7E-BE41FAFC59F8}"/>
              </a:ext>
            </a:extLst>
          </p:cNvPr>
          <p:cNvSpPr>
            <a:spLocks noGrp="1"/>
          </p:cNvSpPr>
          <p:nvPr>
            <p:ph type="dt" sz="half" idx="10"/>
          </p:nvPr>
        </p:nvSpPr>
        <p:spPr/>
        <p:txBody>
          <a:bodyPr/>
          <a:lstStyle/>
          <a:p>
            <a:fld id="{3E08045B-74A0-43F9-B406-16DD6EA4C00B}" type="datetimeFigureOut">
              <a:rPr lang="fr-FR" smtClean="0"/>
              <a:t>28/12/2023</a:t>
            </a:fld>
            <a:endParaRPr lang="fr-FR"/>
          </a:p>
        </p:txBody>
      </p:sp>
      <p:sp>
        <p:nvSpPr>
          <p:cNvPr id="6" name="Espace réservé du pied de page 5">
            <a:extLst>
              <a:ext uri="{FF2B5EF4-FFF2-40B4-BE49-F238E27FC236}">
                <a16:creationId xmlns:a16="http://schemas.microsoft.com/office/drawing/2014/main" id="{849B1332-EB31-464E-B574-1619D0E9782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D81A1E5-7177-4579-8391-0FB07BB8DD1A}"/>
              </a:ext>
            </a:extLst>
          </p:cNvPr>
          <p:cNvSpPr>
            <a:spLocks noGrp="1"/>
          </p:cNvSpPr>
          <p:nvPr>
            <p:ph type="sldNum" sz="quarter" idx="12"/>
          </p:nvPr>
        </p:nvSpPr>
        <p:spPr/>
        <p:txBody>
          <a:bodyPr/>
          <a:lstStyle/>
          <a:p>
            <a:fld id="{F311D550-93C7-4966-B8DB-FC14419BF398}" type="slidenum">
              <a:rPr lang="fr-FR" smtClean="0"/>
              <a:t>‹N°›</a:t>
            </a:fld>
            <a:endParaRPr lang="fr-FR"/>
          </a:p>
        </p:txBody>
      </p:sp>
    </p:spTree>
    <p:extLst>
      <p:ext uri="{BB962C8B-B14F-4D97-AF65-F5344CB8AC3E}">
        <p14:creationId xmlns:p14="http://schemas.microsoft.com/office/powerpoint/2010/main" val="2635703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7215C4-4E7F-44AA-9EE4-506645067993}"/>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EE34F9AA-E4E3-478D-A8AC-BD25BAF288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83F575A-4813-4DC3-BA27-B3106BE31DB8}"/>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03113C2-5CA8-4F13-9274-C0CEFCCF94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1FFC7736-3F38-459D-BCBF-21D9BACFD412}"/>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591387E9-ABFA-4028-B41D-4F7D3A8C75FE}"/>
              </a:ext>
            </a:extLst>
          </p:cNvPr>
          <p:cNvSpPr>
            <a:spLocks noGrp="1"/>
          </p:cNvSpPr>
          <p:nvPr>
            <p:ph type="dt" sz="half" idx="10"/>
          </p:nvPr>
        </p:nvSpPr>
        <p:spPr/>
        <p:txBody>
          <a:bodyPr/>
          <a:lstStyle/>
          <a:p>
            <a:fld id="{3E08045B-74A0-43F9-B406-16DD6EA4C00B}" type="datetimeFigureOut">
              <a:rPr lang="fr-FR" smtClean="0"/>
              <a:t>28/12/2023</a:t>
            </a:fld>
            <a:endParaRPr lang="fr-FR"/>
          </a:p>
        </p:txBody>
      </p:sp>
      <p:sp>
        <p:nvSpPr>
          <p:cNvPr id="8" name="Espace réservé du pied de page 7">
            <a:extLst>
              <a:ext uri="{FF2B5EF4-FFF2-40B4-BE49-F238E27FC236}">
                <a16:creationId xmlns:a16="http://schemas.microsoft.com/office/drawing/2014/main" id="{73515C77-CAD0-4AF1-87E0-6B50544ACEA4}"/>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CBA5CBE9-45BB-4EC7-A94A-8BA150AA3BAC}"/>
              </a:ext>
            </a:extLst>
          </p:cNvPr>
          <p:cNvSpPr>
            <a:spLocks noGrp="1"/>
          </p:cNvSpPr>
          <p:nvPr>
            <p:ph type="sldNum" sz="quarter" idx="12"/>
          </p:nvPr>
        </p:nvSpPr>
        <p:spPr/>
        <p:txBody>
          <a:bodyPr/>
          <a:lstStyle/>
          <a:p>
            <a:fld id="{F311D550-93C7-4966-B8DB-FC14419BF398}" type="slidenum">
              <a:rPr lang="fr-FR" smtClean="0"/>
              <a:t>‹N°›</a:t>
            </a:fld>
            <a:endParaRPr lang="fr-FR"/>
          </a:p>
        </p:txBody>
      </p:sp>
    </p:spTree>
    <p:extLst>
      <p:ext uri="{BB962C8B-B14F-4D97-AF65-F5344CB8AC3E}">
        <p14:creationId xmlns:p14="http://schemas.microsoft.com/office/powerpoint/2010/main" val="2297582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300E80-A0D4-415C-9562-7240674EDAC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DD1890F-F5B3-4A31-A468-ED83A87FDF03}"/>
              </a:ext>
            </a:extLst>
          </p:cNvPr>
          <p:cNvSpPr>
            <a:spLocks noGrp="1"/>
          </p:cNvSpPr>
          <p:nvPr>
            <p:ph type="dt" sz="half" idx="10"/>
          </p:nvPr>
        </p:nvSpPr>
        <p:spPr/>
        <p:txBody>
          <a:bodyPr/>
          <a:lstStyle/>
          <a:p>
            <a:fld id="{3E08045B-74A0-43F9-B406-16DD6EA4C00B}" type="datetimeFigureOut">
              <a:rPr lang="fr-FR" smtClean="0"/>
              <a:t>28/12/2023</a:t>
            </a:fld>
            <a:endParaRPr lang="fr-FR"/>
          </a:p>
        </p:txBody>
      </p:sp>
      <p:sp>
        <p:nvSpPr>
          <p:cNvPr id="4" name="Espace réservé du pied de page 3">
            <a:extLst>
              <a:ext uri="{FF2B5EF4-FFF2-40B4-BE49-F238E27FC236}">
                <a16:creationId xmlns:a16="http://schemas.microsoft.com/office/drawing/2014/main" id="{F01A39E8-26FA-44A2-A5EF-37EB0A64CA63}"/>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841AA7D8-BBE1-419F-BACC-355F68D9886F}"/>
              </a:ext>
            </a:extLst>
          </p:cNvPr>
          <p:cNvSpPr>
            <a:spLocks noGrp="1"/>
          </p:cNvSpPr>
          <p:nvPr>
            <p:ph type="sldNum" sz="quarter" idx="12"/>
          </p:nvPr>
        </p:nvSpPr>
        <p:spPr/>
        <p:txBody>
          <a:bodyPr/>
          <a:lstStyle/>
          <a:p>
            <a:fld id="{F311D550-93C7-4966-B8DB-FC14419BF398}" type="slidenum">
              <a:rPr lang="fr-FR" smtClean="0"/>
              <a:t>‹N°›</a:t>
            </a:fld>
            <a:endParaRPr lang="fr-FR"/>
          </a:p>
        </p:txBody>
      </p:sp>
    </p:spTree>
    <p:extLst>
      <p:ext uri="{BB962C8B-B14F-4D97-AF65-F5344CB8AC3E}">
        <p14:creationId xmlns:p14="http://schemas.microsoft.com/office/powerpoint/2010/main" val="1271024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93694716-F6A9-40C7-B077-C31EC5B7B5F2}"/>
              </a:ext>
            </a:extLst>
          </p:cNvPr>
          <p:cNvSpPr>
            <a:spLocks noGrp="1"/>
          </p:cNvSpPr>
          <p:nvPr>
            <p:ph type="dt" sz="half" idx="10"/>
          </p:nvPr>
        </p:nvSpPr>
        <p:spPr/>
        <p:txBody>
          <a:bodyPr/>
          <a:lstStyle/>
          <a:p>
            <a:fld id="{3E08045B-74A0-43F9-B406-16DD6EA4C00B}" type="datetimeFigureOut">
              <a:rPr lang="fr-FR" smtClean="0"/>
              <a:t>28/12/2023</a:t>
            </a:fld>
            <a:endParaRPr lang="fr-FR"/>
          </a:p>
        </p:txBody>
      </p:sp>
      <p:sp>
        <p:nvSpPr>
          <p:cNvPr id="3" name="Espace réservé du pied de page 2">
            <a:extLst>
              <a:ext uri="{FF2B5EF4-FFF2-40B4-BE49-F238E27FC236}">
                <a16:creationId xmlns:a16="http://schemas.microsoft.com/office/drawing/2014/main" id="{7740F1A9-A84A-4AC5-AE14-A1F101BF416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E2314779-F6A3-4145-9EBE-D2162F67B5B6}"/>
              </a:ext>
            </a:extLst>
          </p:cNvPr>
          <p:cNvSpPr>
            <a:spLocks noGrp="1"/>
          </p:cNvSpPr>
          <p:nvPr>
            <p:ph type="sldNum" sz="quarter" idx="12"/>
          </p:nvPr>
        </p:nvSpPr>
        <p:spPr/>
        <p:txBody>
          <a:bodyPr/>
          <a:lstStyle/>
          <a:p>
            <a:fld id="{F311D550-93C7-4966-B8DB-FC14419BF398}" type="slidenum">
              <a:rPr lang="fr-FR" smtClean="0"/>
              <a:t>‹N°›</a:t>
            </a:fld>
            <a:endParaRPr lang="fr-FR"/>
          </a:p>
        </p:txBody>
      </p:sp>
    </p:spTree>
    <p:extLst>
      <p:ext uri="{BB962C8B-B14F-4D97-AF65-F5344CB8AC3E}">
        <p14:creationId xmlns:p14="http://schemas.microsoft.com/office/powerpoint/2010/main" val="3704983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8B6A5-AE6B-43BF-B6E6-B361C7105AD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B47B0F5C-0D81-43C7-9FBA-C2B5E72012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7A0E63D1-5397-435D-9D22-4104CC8E35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5FB3D79-41AF-426A-B07B-D84EBF8ED130}"/>
              </a:ext>
            </a:extLst>
          </p:cNvPr>
          <p:cNvSpPr>
            <a:spLocks noGrp="1"/>
          </p:cNvSpPr>
          <p:nvPr>
            <p:ph type="dt" sz="half" idx="10"/>
          </p:nvPr>
        </p:nvSpPr>
        <p:spPr/>
        <p:txBody>
          <a:bodyPr/>
          <a:lstStyle/>
          <a:p>
            <a:fld id="{3E08045B-74A0-43F9-B406-16DD6EA4C00B}" type="datetimeFigureOut">
              <a:rPr lang="fr-FR" smtClean="0"/>
              <a:t>28/12/2023</a:t>
            </a:fld>
            <a:endParaRPr lang="fr-FR"/>
          </a:p>
        </p:txBody>
      </p:sp>
      <p:sp>
        <p:nvSpPr>
          <p:cNvPr id="6" name="Espace réservé du pied de page 5">
            <a:extLst>
              <a:ext uri="{FF2B5EF4-FFF2-40B4-BE49-F238E27FC236}">
                <a16:creationId xmlns:a16="http://schemas.microsoft.com/office/drawing/2014/main" id="{13DE2E58-126F-4784-8530-0716E0C122B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46F9632-1A42-4F99-BF6B-7B86BDFC494B}"/>
              </a:ext>
            </a:extLst>
          </p:cNvPr>
          <p:cNvSpPr>
            <a:spLocks noGrp="1"/>
          </p:cNvSpPr>
          <p:nvPr>
            <p:ph type="sldNum" sz="quarter" idx="12"/>
          </p:nvPr>
        </p:nvSpPr>
        <p:spPr/>
        <p:txBody>
          <a:bodyPr/>
          <a:lstStyle/>
          <a:p>
            <a:fld id="{F311D550-93C7-4966-B8DB-FC14419BF398}" type="slidenum">
              <a:rPr lang="fr-FR" smtClean="0"/>
              <a:t>‹N°›</a:t>
            </a:fld>
            <a:endParaRPr lang="fr-FR"/>
          </a:p>
        </p:txBody>
      </p:sp>
    </p:spTree>
    <p:extLst>
      <p:ext uri="{BB962C8B-B14F-4D97-AF65-F5344CB8AC3E}">
        <p14:creationId xmlns:p14="http://schemas.microsoft.com/office/powerpoint/2010/main" val="2462965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3BDEE8-D2E4-4E1B-BD72-7360F92C7ED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DA945E8-34E7-4271-BCFE-D1EB59DFF2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5D538206-1BB4-49D9-BD95-940F9B5332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1C0ECFA-EF9F-478D-9872-5F8C821BA763}"/>
              </a:ext>
            </a:extLst>
          </p:cNvPr>
          <p:cNvSpPr>
            <a:spLocks noGrp="1"/>
          </p:cNvSpPr>
          <p:nvPr>
            <p:ph type="dt" sz="half" idx="10"/>
          </p:nvPr>
        </p:nvSpPr>
        <p:spPr/>
        <p:txBody>
          <a:bodyPr/>
          <a:lstStyle/>
          <a:p>
            <a:fld id="{3E08045B-74A0-43F9-B406-16DD6EA4C00B}" type="datetimeFigureOut">
              <a:rPr lang="fr-FR" smtClean="0"/>
              <a:t>28/12/2023</a:t>
            </a:fld>
            <a:endParaRPr lang="fr-FR"/>
          </a:p>
        </p:txBody>
      </p:sp>
      <p:sp>
        <p:nvSpPr>
          <p:cNvPr id="6" name="Espace réservé du pied de page 5">
            <a:extLst>
              <a:ext uri="{FF2B5EF4-FFF2-40B4-BE49-F238E27FC236}">
                <a16:creationId xmlns:a16="http://schemas.microsoft.com/office/drawing/2014/main" id="{F5A0E549-1D2F-40CD-B2EB-776E8072284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9BDBE35-16CF-4434-9A39-810475A6B42D}"/>
              </a:ext>
            </a:extLst>
          </p:cNvPr>
          <p:cNvSpPr>
            <a:spLocks noGrp="1"/>
          </p:cNvSpPr>
          <p:nvPr>
            <p:ph type="sldNum" sz="quarter" idx="12"/>
          </p:nvPr>
        </p:nvSpPr>
        <p:spPr/>
        <p:txBody>
          <a:bodyPr/>
          <a:lstStyle/>
          <a:p>
            <a:fld id="{F311D550-93C7-4966-B8DB-FC14419BF398}" type="slidenum">
              <a:rPr lang="fr-FR" smtClean="0"/>
              <a:t>‹N°›</a:t>
            </a:fld>
            <a:endParaRPr lang="fr-FR"/>
          </a:p>
        </p:txBody>
      </p:sp>
    </p:spTree>
    <p:extLst>
      <p:ext uri="{BB962C8B-B14F-4D97-AF65-F5344CB8AC3E}">
        <p14:creationId xmlns:p14="http://schemas.microsoft.com/office/powerpoint/2010/main" val="1399480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0F61D91E-7F24-4C24-B3D1-81CC95212A9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CA907CE5-FA31-4837-93EC-7D0AC3C06C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9DBB810-01FE-4FB5-AC9C-9D218E5A60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08045B-74A0-43F9-B406-16DD6EA4C00B}" type="datetimeFigureOut">
              <a:rPr lang="fr-FR" smtClean="0"/>
              <a:t>28/12/2023</a:t>
            </a:fld>
            <a:endParaRPr lang="fr-FR"/>
          </a:p>
        </p:txBody>
      </p:sp>
      <p:sp>
        <p:nvSpPr>
          <p:cNvPr id="5" name="Espace réservé du pied de page 4">
            <a:extLst>
              <a:ext uri="{FF2B5EF4-FFF2-40B4-BE49-F238E27FC236}">
                <a16:creationId xmlns:a16="http://schemas.microsoft.com/office/drawing/2014/main" id="{78889F7F-1EB0-4AEB-8523-7AEE35F778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8A5A52F6-AC15-41EC-919C-05E5EBA4806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11D550-93C7-4966-B8DB-FC14419BF398}" type="slidenum">
              <a:rPr lang="fr-FR" smtClean="0"/>
              <a:t>‹N°›</a:t>
            </a:fld>
            <a:endParaRPr lang="fr-FR"/>
          </a:p>
        </p:txBody>
      </p:sp>
    </p:spTree>
    <p:extLst>
      <p:ext uri="{BB962C8B-B14F-4D97-AF65-F5344CB8AC3E}">
        <p14:creationId xmlns:p14="http://schemas.microsoft.com/office/powerpoint/2010/main" val="31976237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fr.wikipedia.org/wiki/Commission_de_r%C3%A9gulation_de_l'%C3%A9lectricit%C3%A9_et_du_gaz_(Alg%C3%A9rie)"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fastercapital.com/arabpreneur/%D8%A7%D9%84%D8%AA%D8%B3%D8%B9%D9%8A%D8%B1-%D8%B9%D9%84%D9%89-%D8%A3%D8%B3%D8%A7%D8%B3-%D8%A7%D9%84%D9%88%D9%82%D8%AA--%D9%83%D9%8A%D9%81%D9%8A%D8%A9-%D8%AA%D8%AD%D8%B5%D9%8A%D9%84-%D8%A3%D8%B3%D8%B9%D8%A7%D8%B1-%D9%85%D8%AE%D8%AA%D9%84%D9%81%D8%A9-%D9%81%D9%8A-%D8%A3%D9%88%D9%82%D8%A7%D8%AA-%D9%85%D8%AE%D8%AA%D9%84%D9%81%D8%A9.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5FA185-76C0-4216-BF08-96E717C1DD4C}"/>
              </a:ext>
            </a:extLst>
          </p:cNvPr>
          <p:cNvSpPr>
            <a:spLocks noGrp="1"/>
          </p:cNvSpPr>
          <p:nvPr>
            <p:ph type="ctrTitle"/>
          </p:nvPr>
        </p:nvSpPr>
        <p:spPr/>
        <p:txBody>
          <a:bodyPr>
            <a:normAutofit/>
          </a:bodyPr>
          <a:lstStyle/>
          <a:p>
            <a:pPr rtl="1"/>
            <a:r>
              <a:rPr lang="ar-DZ" sz="7200" b="1" dirty="0">
                <a:solidFill>
                  <a:srgbClr val="FF0000"/>
                </a:solidFill>
              </a:rPr>
              <a:t>المحور </a:t>
            </a:r>
            <a:r>
              <a:rPr lang="fr-FR" sz="7200" b="1" dirty="0">
                <a:solidFill>
                  <a:srgbClr val="FF0000"/>
                </a:solidFill>
              </a:rPr>
              <a:t>5</a:t>
            </a:r>
            <a:r>
              <a:rPr lang="ar-DZ" sz="7200" b="1" dirty="0">
                <a:solidFill>
                  <a:srgbClr val="FF0000"/>
                </a:solidFill>
              </a:rPr>
              <a:t>: سوق الكهرباء وسوق الكربون </a:t>
            </a:r>
            <a:endParaRPr lang="fr-FR" sz="7200" b="1" dirty="0">
              <a:solidFill>
                <a:srgbClr val="FF0000"/>
              </a:solidFill>
            </a:endParaRPr>
          </a:p>
        </p:txBody>
      </p:sp>
    </p:spTree>
    <p:extLst>
      <p:ext uri="{BB962C8B-B14F-4D97-AF65-F5344CB8AC3E}">
        <p14:creationId xmlns:p14="http://schemas.microsoft.com/office/powerpoint/2010/main" val="2009660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0" indent="0" algn="r" rtl="1">
              <a:buNone/>
            </a:pPr>
            <a:endParaRPr lang="ar-DZ" sz="3600" b="1" dirty="0">
              <a:solidFill>
                <a:srgbClr val="FF0000"/>
              </a:solidFill>
            </a:endParaRPr>
          </a:p>
          <a:p>
            <a:pPr marL="0" indent="0" algn="r" rtl="1">
              <a:buNone/>
            </a:pPr>
            <a:r>
              <a:rPr lang="fr-FR" sz="3600" b="1" dirty="0">
                <a:solidFill>
                  <a:srgbClr val="FF0000"/>
                </a:solidFill>
              </a:rPr>
              <a:t>2</a:t>
            </a:r>
            <a:r>
              <a:rPr lang="ar-DZ" sz="3600" b="1" dirty="0">
                <a:solidFill>
                  <a:srgbClr val="FF0000"/>
                </a:solidFill>
              </a:rPr>
              <a:t>: تسعير الاستهلاك</a:t>
            </a:r>
            <a:r>
              <a:rPr lang="ar-DZ" sz="3600" dirty="0"/>
              <a:t>: هو طريقة أكثر تعقيدًا لتسعير الكهرباء. يتمثل في فرض رسوم على العملاء بناءً على الكمية الإجمالية للكهرباء التي يستهلكونها خلال فترة زمنية معينة. يكون سعر الكهرباء عادةً ثابتًا، ولكنه قد يختلف حسب الكمية المستهلكة.</a:t>
            </a:r>
          </a:p>
          <a:p>
            <a:pPr marL="0" indent="0" algn="r" rtl="1">
              <a:buNone/>
            </a:pPr>
            <a:endParaRPr lang="fr-FR" sz="3600" dirty="0"/>
          </a:p>
        </p:txBody>
      </p:sp>
    </p:spTree>
    <p:extLst>
      <p:ext uri="{BB962C8B-B14F-4D97-AF65-F5344CB8AC3E}">
        <p14:creationId xmlns:p14="http://schemas.microsoft.com/office/powerpoint/2010/main" val="9308334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629C132-65A5-47DC-B0AE-2C98CE352B35}"/>
              </a:ext>
            </a:extLst>
          </p:cNvPr>
          <p:cNvSpPr>
            <a:spLocks noGrp="1"/>
          </p:cNvSpPr>
          <p:nvPr>
            <p:ph idx="1"/>
          </p:nvPr>
        </p:nvSpPr>
        <p:spPr>
          <a:xfrm>
            <a:off x="0" y="112540"/>
            <a:ext cx="12192000" cy="6745460"/>
          </a:xfrm>
        </p:spPr>
        <p:txBody>
          <a:bodyPr>
            <a:normAutofit/>
          </a:bodyPr>
          <a:lstStyle/>
          <a:p>
            <a:pPr marL="0" indent="0" algn="r" rtl="1">
              <a:buNone/>
            </a:pPr>
            <a:r>
              <a:rPr lang="ar-DZ" sz="3200" dirty="0">
                <a:effectLst/>
              </a:rPr>
              <a:t>يمكن أن تؤثر العديد من العوامل على تسعير الكهرباء، بما في ذلك:</a:t>
            </a:r>
          </a:p>
          <a:p>
            <a:pPr algn="r" rtl="1"/>
            <a:r>
              <a:rPr lang="ar-DZ" sz="3200" dirty="0">
                <a:solidFill>
                  <a:srgbClr val="FF0000"/>
                </a:solidFill>
              </a:rPr>
              <a:t>تكلفة إنتاج الكهرباء </a:t>
            </a:r>
            <a:r>
              <a:rPr lang="ar-DZ" sz="3200" dirty="0"/>
              <a:t>: تختلف تكلفة إنتاج الكهرباء حسب مصدر الطاقة المستخدم. تكون الكهرباء المنتجة من الوقود الأحفوري، مثل الفحم والغاز الطبيعي، عادةً أرخص من الكهرباء المنتجة من مصادر الطاقة المتجددة، مثل الطاقة الشمسية وطاقة الرياح.</a:t>
            </a:r>
          </a:p>
          <a:p>
            <a:pPr algn="r" rtl="1"/>
            <a:r>
              <a:rPr lang="ar-DZ" sz="3200" dirty="0">
                <a:solidFill>
                  <a:srgbClr val="FF0000"/>
                </a:solidFill>
              </a:rPr>
              <a:t>طلب الكهرباء </a:t>
            </a:r>
            <a:r>
              <a:rPr lang="ar-DZ" sz="3200" dirty="0"/>
              <a:t>: يختلف طلب الكهرباء حسب وقت اليوم والموسم والظروف الجوية. يكون الطلب على الكهرباء عادةً أعلى خلال ساعات الذروة، مثل الصباح والمساء.</a:t>
            </a:r>
          </a:p>
          <a:p>
            <a:pPr algn="r" rtl="1"/>
            <a:r>
              <a:rPr lang="ar-DZ" sz="3200" dirty="0">
                <a:solidFill>
                  <a:srgbClr val="FF0000"/>
                </a:solidFill>
              </a:rPr>
              <a:t>السياسة الحكومية </a:t>
            </a:r>
            <a:r>
              <a:rPr lang="ar-DZ" sz="3200" dirty="0"/>
              <a:t>: يمكن للحكومات التدخل في سوق الكهرباء للتأثير على الأسعار. على سبيل المثال، يمكن للحكومات دعم مصادر الطاقة المتجددة أو فرض ضرائب على الوقود الأحفوري</a:t>
            </a:r>
          </a:p>
          <a:p>
            <a:pPr marL="0" indent="0" algn="r" rtl="1">
              <a:buNone/>
            </a:pPr>
            <a:r>
              <a:rPr lang="ar-DZ" sz="3200" dirty="0"/>
              <a:t>يمكن أن يكون لتسعير الكهرباء تأثيرًا كبيرًا على المستهلكين. يمكن للمستهلكين تقليل تكاليف الكهرباء عن طريق الانتباه إلى استهلاكهم واتخاذ خيارات مستنيرة بشأن مزود الكهرباء الخاص بهم.</a:t>
            </a:r>
          </a:p>
          <a:p>
            <a:pPr marL="0" indent="0" algn="r" rtl="1">
              <a:buNone/>
            </a:pPr>
            <a:endParaRPr lang="ar-DZ" sz="3200" dirty="0"/>
          </a:p>
          <a:p>
            <a:pPr algn="r" rtl="1"/>
            <a:endParaRPr lang="fr-FR" sz="3200" dirty="0"/>
          </a:p>
        </p:txBody>
      </p:sp>
    </p:spTree>
    <p:extLst>
      <p:ext uri="{BB962C8B-B14F-4D97-AF65-F5344CB8AC3E}">
        <p14:creationId xmlns:p14="http://schemas.microsoft.com/office/powerpoint/2010/main" val="37337347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76447" y="574158"/>
            <a:ext cx="11653283" cy="5602805"/>
          </a:xfrm>
        </p:spPr>
        <p:txBody>
          <a:bodyPr>
            <a:normAutofit/>
          </a:bodyPr>
          <a:lstStyle/>
          <a:p>
            <a:pPr marL="0" indent="0" algn="r" rtl="1">
              <a:buNone/>
            </a:pPr>
            <a:r>
              <a:rPr lang="ar-DZ" sz="3600" dirty="0"/>
              <a:t>فيما يلي بعض </a:t>
            </a:r>
            <a:r>
              <a:rPr lang="ar-DZ" sz="3600" dirty="0">
                <a:solidFill>
                  <a:srgbClr val="FF0000"/>
                </a:solidFill>
              </a:rPr>
              <a:t>النصائح للمستهلكين لتقليل تكاليف الكهرباء:</a:t>
            </a:r>
          </a:p>
          <a:p>
            <a:pPr algn="r" rtl="1"/>
            <a:r>
              <a:rPr lang="ar-DZ" sz="3600" dirty="0"/>
              <a:t>استخدم الأجهزة الموفرة للطاقة</a:t>
            </a:r>
          </a:p>
          <a:p>
            <a:pPr algn="r" rtl="1"/>
            <a:r>
              <a:rPr lang="ar-DZ" sz="3600" dirty="0"/>
              <a:t>تشغيل الأجهزة الكهربائية فقط عند الحاجة إليها</a:t>
            </a:r>
          </a:p>
          <a:p>
            <a:pPr algn="r" rtl="1"/>
            <a:r>
              <a:rPr lang="ar-DZ" sz="3600" dirty="0"/>
              <a:t>استخدام الطاقة الشمسية أو طاقة الرياح</a:t>
            </a:r>
          </a:p>
          <a:p>
            <a:pPr marL="0" indent="0" algn="r" rtl="1">
              <a:buNone/>
            </a:pPr>
            <a:endParaRPr lang="ar-DZ" sz="3200" dirty="0"/>
          </a:p>
          <a:p>
            <a:pPr algn="r" rtl="1"/>
            <a:endParaRPr lang="fr-FR" sz="3600" dirty="0"/>
          </a:p>
        </p:txBody>
      </p:sp>
    </p:spTree>
    <p:extLst>
      <p:ext uri="{BB962C8B-B14F-4D97-AF65-F5344CB8AC3E}">
        <p14:creationId xmlns:p14="http://schemas.microsoft.com/office/powerpoint/2010/main" val="39858395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C061A4-982A-4A08-90D5-5A1CD397A1EC}"/>
              </a:ext>
            </a:extLst>
          </p:cNvPr>
          <p:cNvSpPr>
            <a:spLocks noGrp="1"/>
          </p:cNvSpPr>
          <p:nvPr>
            <p:ph type="title"/>
          </p:nvPr>
        </p:nvSpPr>
        <p:spPr>
          <a:xfrm>
            <a:off x="838200" y="18255"/>
            <a:ext cx="10515600" cy="1093093"/>
          </a:xfrm>
        </p:spPr>
        <p:txBody>
          <a:bodyPr/>
          <a:lstStyle/>
          <a:p>
            <a:pPr algn="ctr" rtl="1"/>
            <a:r>
              <a:rPr lang="fr-FR" b="1" dirty="0">
                <a:solidFill>
                  <a:srgbClr val="FF0000"/>
                </a:solidFill>
              </a:rPr>
              <a:t>4</a:t>
            </a:r>
            <a:r>
              <a:rPr lang="ar-DZ" b="1" dirty="0">
                <a:solidFill>
                  <a:srgbClr val="FF0000"/>
                </a:solidFill>
              </a:rPr>
              <a:t>: تنظيم سوق الكهرباء </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60C869AD-7094-462E-BCB7-01A831119DD2}"/>
              </a:ext>
            </a:extLst>
          </p:cNvPr>
          <p:cNvSpPr>
            <a:spLocks noGrp="1"/>
          </p:cNvSpPr>
          <p:nvPr>
            <p:ph idx="1"/>
          </p:nvPr>
        </p:nvSpPr>
        <p:spPr>
          <a:xfrm>
            <a:off x="0" y="914400"/>
            <a:ext cx="12192000" cy="5855007"/>
          </a:xfrm>
        </p:spPr>
        <p:txBody>
          <a:bodyPr>
            <a:normAutofit/>
          </a:bodyPr>
          <a:lstStyle/>
          <a:p>
            <a:pPr marL="0" indent="0" algn="r" rtl="1">
              <a:buNone/>
            </a:pPr>
            <a:r>
              <a:rPr lang="ar-DZ" sz="3200" dirty="0"/>
              <a:t>تلعب الأجهزة التنظيمية لسوق الكهرباء دورًا مهمًا في تشغيل أسواق الكهرباء. فهي تساهم في ضمان أن تعمل الأسواق بطريقة عادلة وفعالة، وأن تلبي احتياجات المستهلكين والمجتمع ككل، فمن بين مميزات هذه الأجهزة </a:t>
            </a:r>
            <a:r>
              <a:rPr lang="ar-DZ" sz="3200" dirty="0" err="1"/>
              <a:t>مايلي</a:t>
            </a:r>
            <a:r>
              <a:rPr lang="ar-DZ" sz="3200" dirty="0"/>
              <a:t>:</a:t>
            </a:r>
          </a:p>
          <a:p>
            <a:pPr algn="r" rtl="1"/>
            <a:r>
              <a:rPr lang="ar-DZ" sz="3200" dirty="0">
                <a:solidFill>
                  <a:srgbClr val="FF0000"/>
                </a:solidFill>
              </a:rPr>
              <a:t>ضمان المنافسة في السوق </a:t>
            </a:r>
            <a:r>
              <a:rPr lang="ar-DZ" sz="3200" dirty="0"/>
              <a:t>: يمكن للجهات التنظيمية حظر الممارسات المضادة للمنافسة، مثل الأسعار التنافسية أو الاحتكارات. يمكنهم أيضًا تنظيم هيكل السوق، على سبيل المثال من خلال الحد من عدد مزودي الكهرباء المسموح لهم بالعمل في منطقة معينة.</a:t>
            </a:r>
          </a:p>
          <a:p>
            <a:pPr algn="r" rtl="1"/>
            <a:r>
              <a:rPr lang="ar-DZ" sz="3200" dirty="0">
                <a:solidFill>
                  <a:srgbClr val="FF0000"/>
                </a:solidFill>
              </a:rPr>
              <a:t>حماية المستهلكين </a:t>
            </a:r>
            <a:r>
              <a:rPr lang="ar-DZ" sz="3200" dirty="0"/>
              <a:t>: يمكن للجهات التنظيمية التأكد من أن المستهلكين لديهم إمكانية الوصول إلى معلومات موثوقة عن الأسعار وعروض الخدمات. يمكنهم أيضًا تنظيم ممارسات الفواتير والتحصيل لدى مزودي الكهرباء.</a:t>
            </a:r>
          </a:p>
          <a:p>
            <a:pPr algn="r" rtl="1"/>
            <a:r>
              <a:rPr lang="ar-DZ" sz="3200" dirty="0">
                <a:solidFill>
                  <a:srgbClr val="FF0000"/>
                </a:solidFill>
              </a:rPr>
              <a:t>دعم أمن الإمداد </a:t>
            </a:r>
            <a:r>
              <a:rPr lang="ar-DZ" sz="3200" dirty="0"/>
              <a:t>: يمكن للجهات التنظيمية التأكد من أن إمدادات الكهرباء كافية لتلبية الطلب. يمكنهم أيضًا تنظيم تخطيط إمدادات الكهرباء والوصول إلى البنية التحتية للنقل والتوزيع، يمكن أن يساعد ذلك في منع انقطاع الكهرباء.</a:t>
            </a:r>
          </a:p>
          <a:p>
            <a:pPr algn="r" rtl="1"/>
            <a:endParaRPr lang="ar-DZ" sz="3200" dirty="0"/>
          </a:p>
          <a:p>
            <a:pPr marL="0" indent="0" algn="r" rtl="1">
              <a:buNone/>
            </a:pPr>
            <a:endParaRPr lang="fr-FR" sz="3200" dirty="0"/>
          </a:p>
        </p:txBody>
      </p:sp>
    </p:spTree>
    <p:extLst>
      <p:ext uri="{BB962C8B-B14F-4D97-AF65-F5344CB8AC3E}">
        <p14:creationId xmlns:p14="http://schemas.microsoft.com/office/powerpoint/2010/main" val="21335978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2651" y="1123876"/>
            <a:ext cx="11695814" cy="4351338"/>
          </a:xfrm>
        </p:spPr>
        <p:txBody>
          <a:bodyPr>
            <a:normAutofit/>
          </a:bodyPr>
          <a:lstStyle/>
          <a:p>
            <a:pPr marL="0" indent="0" algn="r" rtl="1">
              <a:buNone/>
            </a:pPr>
            <a:r>
              <a:rPr lang="ar-DZ" sz="3600" dirty="0">
                <a:solidFill>
                  <a:srgbClr val="FF0000"/>
                </a:solidFill>
              </a:rPr>
              <a:t>تشجيع الانتقال إلى مصادر الطاقة النظيفة : </a:t>
            </a:r>
            <a:r>
              <a:rPr lang="ar-DZ" sz="3600" dirty="0"/>
              <a:t>يمكن للجهات التنظيمية تشجيع دمج مصادر الطاقة المتجددة، مثل الطاقة الشمسية وطاقة الرياح، في الشبكة الكهربائية. يمكنهم أيضًا تنظيم أسعار الكهرباء لتعزيز استخدام مصادر الطاقة النظيفة، ويمكن أن يساعد ذلك في تقليل انبعاثات غازات الاحتباس الحراري.</a:t>
            </a:r>
          </a:p>
          <a:p>
            <a:pPr marL="0" indent="0" algn="r" rtl="1">
              <a:buNone/>
            </a:pPr>
            <a:endParaRPr lang="fr-FR" sz="3600" dirty="0"/>
          </a:p>
        </p:txBody>
      </p:sp>
    </p:spTree>
    <p:extLst>
      <p:ext uri="{BB962C8B-B14F-4D97-AF65-F5344CB8AC3E}">
        <p14:creationId xmlns:p14="http://schemas.microsoft.com/office/powerpoint/2010/main" val="27484518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F59A5EE-5818-469C-9D64-AC64C0BB3298}"/>
              </a:ext>
            </a:extLst>
          </p:cNvPr>
          <p:cNvSpPr>
            <a:spLocks noGrp="1"/>
          </p:cNvSpPr>
          <p:nvPr>
            <p:ph idx="1"/>
          </p:nvPr>
        </p:nvSpPr>
        <p:spPr>
          <a:xfrm>
            <a:off x="140677" y="239151"/>
            <a:ext cx="12051323" cy="6752492"/>
          </a:xfrm>
        </p:spPr>
        <p:txBody>
          <a:bodyPr>
            <a:normAutofit/>
          </a:bodyPr>
          <a:lstStyle/>
          <a:p>
            <a:pPr marL="0" indent="0" algn="r" rtl="1">
              <a:buNone/>
            </a:pPr>
            <a:r>
              <a:rPr lang="ar-DZ" sz="3200" dirty="0"/>
              <a:t>يمكن أن تختلف أهداف تنظيم سوق الكهرباء من بلد إلى آخر. في بعض البلدان، تُعطى الأولوية للمنافسة وكفاءة السوق. في بلدان أخرى، ينصب التركيز على حماية المستهلكين وأمن الإمداد، يمكن أن تختلف طرق تنظيم سوق الكهرباء أيضًا. يمكن للجهات التنظيمية استخدام مزيج من اللوائح والسياسات والحوافز لتحقيق أهدافها.</a:t>
            </a:r>
          </a:p>
          <a:p>
            <a:pPr marL="0" indent="0" algn="r" rtl="1">
              <a:buNone/>
            </a:pPr>
            <a:r>
              <a:rPr lang="ar-DZ" sz="3200" dirty="0"/>
              <a:t>حيث تتمثل اهم عيوب تنظيم سوق الكهرباء ما يلي:</a:t>
            </a:r>
          </a:p>
          <a:p>
            <a:pPr algn="r" rtl="1"/>
            <a:r>
              <a:rPr lang="ar-DZ" sz="3200" dirty="0">
                <a:solidFill>
                  <a:srgbClr val="FF0000"/>
                </a:solidFill>
              </a:rPr>
              <a:t>تصلب السوق </a:t>
            </a:r>
            <a:r>
              <a:rPr lang="ar-DZ" sz="3200" dirty="0"/>
              <a:t>: يمكن أن تجعل اللوائح سوق الكهرباء أقل مرونة وأقل استجابة للتغيرات في الطلب.</a:t>
            </a:r>
          </a:p>
          <a:p>
            <a:pPr algn="r" rtl="1"/>
            <a:r>
              <a:rPr lang="ar-DZ" sz="3200" dirty="0">
                <a:solidFill>
                  <a:srgbClr val="FF0000"/>
                </a:solidFill>
              </a:rPr>
              <a:t>زيادة التكاليف </a:t>
            </a:r>
            <a:r>
              <a:rPr lang="ar-DZ" sz="3200" dirty="0"/>
              <a:t>: يمكن أن تؤدي اللوائح إلى تكاليف إضافية لشركات الكهرباء، والتي يمكن أن تُرَد على المستهلكين.</a:t>
            </a:r>
          </a:p>
          <a:p>
            <a:pPr algn="r" rtl="1"/>
            <a:r>
              <a:rPr lang="ar-DZ" sz="3200" dirty="0">
                <a:solidFill>
                  <a:srgbClr val="FF0000"/>
                </a:solidFill>
              </a:rPr>
              <a:t>فقدان السيادة </a:t>
            </a:r>
            <a:r>
              <a:rPr lang="ar-DZ" sz="3200" dirty="0"/>
              <a:t>: يمكن أن تمنح اللوائح للجهات التنظيمية سلطة كبيرة على سوق الكهرباء، والتي يمكن أن يُنظر إليها على أنها فقدان للسيادة الوطنية.</a:t>
            </a:r>
          </a:p>
          <a:p>
            <a:pPr marL="0" indent="0" algn="r" rtl="1">
              <a:buNone/>
            </a:pPr>
            <a:endParaRPr lang="fr-FR" sz="3200" dirty="0"/>
          </a:p>
        </p:txBody>
      </p:sp>
    </p:spTree>
    <p:extLst>
      <p:ext uri="{BB962C8B-B14F-4D97-AF65-F5344CB8AC3E}">
        <p14:creationId xmlns:p14="http://schemas.microsoft.com/office/powerpoint/2010/main" val="21546984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5EC51EF-5DEA-4607-B161-4F5B66378296}"/>
              </a:ext>
            </a:extLst>
          </p:cNvPr>
          <p:cNvSpPr>
            <a:spLocks noGrp="1"/>
          </p:cNvSpPr>
          <p:nvPr>
            <p:ph idx="1"/>
          </p:nvPr>
        </p:nvSpPr>
        <p:spPr>
          <a:xfrm>
            <a:off x="233917" y="276447"/>
            <a:ext cx="11717078" cy="6400800"/>
          </a:xfrm>
        </p:spPr>
        <p:txBody>
          <a:bodyPr>
            <a:noAutofit/>
          </a:bodyPr>
          <a:lstStyle/>
          <a:p>
            <a:pPr marL="0" indent="0" algn="r" rtl="1">
              <a:buNone/>
            </a:pPr>
            <a:r>
              <a:rPr lang="ar-DZ" sz="3600" dirty="0"/>
              <a:t>فيما يلي بعض الأمثلة على الأجهزة التنظيمية لسوق الكهرباء:</a:t>
            </a:r>
          </a:p>
          <a:p>
            <a:pPr algn="r" rtl="1"/>
            <a:r>
              <a:rPr lang="ar-DZ" sz="3600" dirty="0"/>
              <a:t>في فرنسا، لجنة تنظيم الطاقة (</a:t>
            </a:r>
            <a:r>
              <a:rPr lang="fr-FR" sz="3600" dirty="0"/>
              <a:t>CRE</a:t>
            </a:r>
            <a:r>
              <a:rPr lang="ar-DZ" sz="3600" dirty="0"/>
              <a:t>)</a:t>
            </a:r>
            <a:r>
              <a:rPr lang="fr-FR" sz="3600" dirty="0"/>
              <a:t>Commission de régulation de l'énergie</a:t>
            </a:r>
          </a:p>
          <a:p>
            <a:pPr marL="0" indent="0" algn="r" rtl="1">
              <a:buNone/>
            </a:pPr>
            <a:r>
              <a:rPr lang="ar-DZ" sz="3600" dirty="0"/>
              <a:t>هي المسؤولة عن تنظيم أسواق الكهرباء والغاز الطبيعي.</a:t>
            </a:r>
          </a:p>
          <a:p>
            <a:pPr algn="r" rtl="1"/>
            <a:r>
              <a:rPr lang="ar-DZ" sz="3600" dirty="0"/>
              <a:t>في الولايات المتحدة، لجنة تنظيم الطاقة الفيدرالية (</a:t>
            </a:r>
            <a:r>
              <a:rPr lang="fr-FR" sz="3600" dirty="0"/>
              <a:t>FERC </a:t>
            </a:r>
            <a:r>
              <a:rPr lang="ar-DZ" sz="3600" dirty="0"/>
              <a:t>) </a:t>
            </a:r>
            <a:r>
              <a:rPr lang="fr-FR" sz="3600" dirty="0" err="1"/>
              <a:t>Federal</a:t>
            </a:r>
            <a:r>
              <a:rPr lang="fr-FR" sz="3600" dirty="0"/>
              <a:t> Energy </a:t>
            </a:r>
            <a:r>
              <a:rPr lang="fr-FR" sz="3600" dirty="0" err="1"/>
              <a:t>Regulatory</a:t>
            </a:r>
            <a:r>
              <a:rPr lang="fr-FR" sz="3600" dirty="0"/>
              <a:t> Commission </a:t>
            </a:r>
            <a:r>
              <a:rPr lang="ar-DZ" sz="3600" dirty="0"/>
              <a:t> هي المسؤولة عن تنظيم أسواق الكهرباء والغاز الطبيعي والنفط.</a:t>
            </a:r>
          </a:p>
          <a:p>
            <a:pPr algn="r" rtl="1"/>
            <a:r>
              <a:rPr lang="ar-DZ" sz="3600" dirty="0"/>
              <a:t>في المملكة المتحدة، هيئة المنافسة والأسواق (</a:t>
            </a:r>
            <a:r>
              <a:rPr lang="fr-FR" sz="3600" dirty="0"/>
              <a:t>CMA</a:t>
            </a:r>
            <a:r>
              <a:rPr lang="ar-DZ" sz="3600" dirty="0"/>
              <a:t>)  </a:t>
            </a:r>
            <a:r>
              <a:rPr lang="fr-FR" sz="3600" dirty="0" err="1"/>
              <a:t>Competition</a:t>
            </a:r>
            <a:r>
              <a:rPr lang="fr-FR" sz="3600" dirty="0"/>
              <a:t> and </a:t>
            </a:r>
            <a:r>
              <a:rPr lang="fr-FR" sz="3600" dirty="0" err="1"/>
              <a:t>Markets</a:t>
            </a:r>
            <a:r>
              <a:rPr lang="fr-FR" sz="3600" dirty="0"/>
              <a:t> </a:t>
            </a:r>
            <a:r>
              <a:rPr lang="fr-FR" sz="3600" dirty="0" err="1"/>
              <a:t>Authority</a:t>
            </a:r>
            <a:r>
              <a:rPr lang="ar-DZ" sz="3600" dirty="0"/>
              <a:t> هي المسؤولة عن تنظيم أسواق الكهرباء والغاز الطبيعي والخدمات العامة الأخرى.</a:t>
            </a:r>
          </a:p>
          <a:p>
            <a:pPr algn="r" rtl="1"/>
            <a:endParaRPr lang="fr-FR" sz="3600" dirty="0"/>
          </a:p>
        </p:txBody>
      </p:sp>
    </p:spTree>
    <p:extLst>
      <p:ext uri="{BB962C8B-B14F-4D97-AF65-F5344CB8AC3E}">
        <p14:creationId xmlns:p14="http://schemas.microsoft.com/office/powerpoint/2010/main" val="17987653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B0ED23-AB8B-47C6-86C9-E31D9E58A59D}"/>
              </a:ext>
            </a:extLst>
          </p:cNvPr>
          <p:cNvSpPr>
            <a:spLocks noGrp="1"/>
          </p:cNvSpPr>
          <p:nvPr>
            <p:ph type="title"/>
          </p:nvPr>
        </p:nvSpPr>
        <p:spPr>
          <a:xfrm>
            <a:off x="838200" y="0"/>
            <a:ext cx="10515600" cy="1325563"/>
          </a:xfrm>
        </p:spPr>
        <p:txBody>
          <a:bodyPr/>
          <a:lstStyle/>
          <a:p>
            <a:pPr algn="ctr" rtl="1"/>
            <a:r>
              <a:rPr lang="fr-FR" b="1" dirty="0">
                <a:solidFill>
                  <a:srgbClr val="FF0000"/>
                </a:solidFill>
              </a:rPr>
              <a:t>5</a:t>
            </a:r>
            <a:r>
              <a:rPr lang="ar-DZ" b="1" dirty="0">
                <a:solidFill>
                  <a:srgbClr val="FF0000"/>
                </a:solidFill>
              </a:rPr>
              <a:t>: تنظيم سوق الكهرباء في الجزائر </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5CE1AD62-43B2-41FE-B76A-70061B34BD34}"/>
              </a:ext>
            </a:extLst>
          </p:cNvPr>
          <p:cNvSpPr>
            <a:spLocks noGrp="1"/>
          </p:cNvSpPr>
          <p:nvPr>
            <p:ph idx="1"/>
          </p:nvPr>
        </p:nvSpPr>
        <p:spPr>
          <a:xfrm>
            <a:off x="0" y="1125416"/>
            <a:ext cx="11971606" cy="5732584"/>
          </a:xfrm>
        </p:spPr>
        <p:txBody>
          <a:bodyPr>
            <a:noAutofit/>
          </a:bodyPr>
          <a:lstStyle/>
          <a:p>
            <a:pPr marL="0" indent="0" algn="r" rtl="1">
              <a:buNone/>
            </a:pPr>
            <a:r>
              <a:rPr lang="ar-DZ" sz="3600" dirty="0"/>
              <a:t>يتم تنظيم سوق الكهرباء في الجزائر من طرف لجنة ضبط الكهرباء والغاز (</a:t>
            </a:r>
            <a:r>
              <a:rPr lang="fr-FR" sz="3600" dirty="0"/>
              <a:t>CREG </a:t>
            </a:r>
            <a:r>
              <a:rPr lang="ar-DZ" sz="3600" dirty="0"/>
              <a:t>) </a:t>
            </a:r>
            <a:r>
              <a:rPr lang="fr-FR" sz="3600" dirty="0">
                <a:hlinkClick r:id="rId2">
                  <a:extLst>
                    <a:ext uri="{A12FA001-AC4F-418D-AE19-62706E023703}">
                      <ahyp:hlinkClr xmlns:ahyp="http://schemas.microsoft.com/office/drawing/2018/hyperlinkcolor" val="tx"/>
                    </a:ext>
                  </a:extLst>
                </a:hlinkClick>
              </a:rPr>
              <a:t>Commission de régulation de l'électricité et du gaz (Algérie)</a:t>
            </a:r>
          </a:p>
          <a:p>
            <a:pPr marL="0" indent="0" algn="r" rtl="1">
              <a:buNone/>
            </a:pPr>
            <a:r>
              <a:rPr lang="ar-DZ" sz="3600" dirty="0"/>
              <a:t>تم إنشاؤها بموجب القانون رقم </a:t>
            </a:r>
            <a:r>
              <a:rPr lang="fr-FR" sz="3600" dirty="0"/>
              <a:t>02</a:t>
            </a:r>
            <a:r>
              <a:rPr lang="ar-DZ" sz="3600" dirty="0"/>
              <a:t>-</a:t>
            </a:r>
            <a:r>
              <a:rPr lang="fr-FR" sz="3600" dirty="0"/>
              <a:t>01</a:t>
            </a:r>
            <a:r>
              <a:rPr lang="ar-DZ" sz="3600" dirty="0"/>
              <a:t> المؤرخ </a:t>
            </a:r>
            <a:r>
              <a:rPr lang="fr-FR" sz="3600" dirty="0"/>
              <a:t>5</a:t>
            </a:r>
            <a:r>
              <a:rPr lang="ar-DZ" sz="3600" dirty="0"/>
              <a:t> فيفري </a:t>
            </a:r>
            <a:r>
              <a:rPr lang="fr-FR" sz="3600" dirty="0"/>
              <a:t>2002</a:t>
            </a:r>
            <a:r>
              <a:rPr lang="ar-DZ" sz="3600" dirty="0"/>
              <a:t> المتعلق بالكهرباء وتوزيع الغاز عن طريق الأنابيب، تم إنشائها في إطار إصلاح قطاع الطاقة في الجزائر. هدفت هذه الإصلاحات إلى فتح سوق الكهرباء والغاز أمام المنافسة وضمان حماية المستهلك ، </a:t>
            </a:r>
            <a:endParaRPr lang="fr-FR" sz="3600" dirty="0"/>
          </a:p>
        </p:txBody>
      </p:sp>
    </p:spTree>
    <p:extLst>
      <p:ext uri="{BB962C8B-B14F-4D97-AF65-F5344CB8AC3E}">
        <p14:creationId xmlns:p14="http://schemas.microsoft.com/office/powerpoint/2010/main" val="24583493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425302"/>
            <a:ext cx="12192000" cy="6081824"/>
          </a:xfrm>
        </p:spPr>
        <p:txBody>
          <a:bodyPr>
            <a:normAutofit/>
          </a:bodyPr>
          <a:lstStyle/>
          <a:p>
            <a:pPr marL="0" indent="0" algn="r" rtl="1">
              <a:buNone/>
            </a:pPr>
            <a:r>
              <a:rPr lang="ar-DZ" sz="4000" dirty="0"/>
              <a:t>واهم الصلاحيات المحددة لـ </a:t>
            </a:r>
            <a:r>
              <a:rPr lang="fr-FR" sz="4000" dirty="0"/>
              <a:t>CREG</a:t>
            </a:r>
            <a:r>
              <a:rPr lang="ar-DZ" sz="4000" dirty="0"/>
              <a:t> </a:t>
            </a:r>
            <a:r>
              <a:rPr lang="ar-DZ" sz="4000" dirty="0" err="1"/>
              <a:t>مايلي</a:t>
            </a:r>
            <a:r>
              <a:rPr lang="ar-DZ" sz="4000" dirty="0"/>
              <a:t>:</a:t>
            </a:r>
          </a:p>
          <a:p>
            <a:pPr algn="r" rtl="1"/>
            <a:r>
              <a:rPr lang="ar-DZ" sz="4000" dirty="0"/>
              <a:t>إصدار اللوائح والقرارات المتعلقة بسوق الكهرباء والغاز.</a:t>
            </a:r>
          </a:p>
          <a:p>
            <a:pPr algn="r" rtl="1"/>
            <a:r>
              <a:rPr lang="ar-DZ" sz="4000" dirty="0"/>
              <a:t>مراقبة تنفيذ هذه اللوائح والقرارات.</a:t>
            </a:r>
          </a:p>
          <a:p>
            <a:pPr algn="r" rtl="1"/>
            <a:r>
              <a:rPr lang="ar-DZ" sz="4000" dirty="0"/>
              <a:t>اتخاذ الإجراءات اللازمة لضمان المنافسة العادلة في السوق.</a:t>
            </a:r>
          </a:p>
          <a:p>
            <a:pPr algn="r" rtl="1"/>
            <a:r>
              <a:rPr lang="ar-DZ" sz="4000" dirty="0"/>
              <a:t>حماية حقوق المستهلك.</a:t>
            </a:r>
          </a:p>
          <a:p>
            <a:pPr algn="r" rtl="1"/>
            <a:r>
              <a:rPr lang="ar-DZ" sz="4000" dirty="0"/>
              <a:t>تعزيز أمن إمدادات الكهرباء والغاز.</a:t>
            </a:r>
          </a:p>
          <a:p>
            <a:pPr algn="r" rtl="1"/>
            <a:r>
              <a:rPr lang="ar-DZ" sz="4000" dirty="0"/>
              <a:t>تشجيع الانتقال إلى مصادر الطاقة النظيفة.</a:t>
            </a:r>
          </a:p>
          <a:p>
            <a:pPr marL="0" indent="0" algn="r" rtl="1">
              <a:buNone/>
            </a:pPr>
            <a:endParaRPr lang="fr-FR" sz="4000" dirty="0"/>
          </a:p>
        </p:txBody>
      </p:sp>
    </p:spTree>
    <p:extLst>
      <p:ext uri="{BB962C8B-B14F-4D97-AF65-F5344CB8AC3E}">
        <p14:creationId xmlns:p14="http://schemas.microsoft.com/office/powerpoint/2010/main" val="1853229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A9486D-090E-456E-8EAC-B80FEA46E158}"/>
              </a:ext>
            </a:extLst>
          </p:cNvPr>
          <p:cNvSpPr>
            <a:spLocks noGrp="1"/>
          </p:cNvSpPr>
          <p:nvPr>
            <p:ph type="title"/>
          </p:nvPr>
        </p:nvSpPr>
        <p:spPr>
          <a:xfrm>
            <a:off x="838200" y="0"/>
            <a:ext cx="10515600" cy="1325563"/>
          </a:xfrm>
        </p:spPr>
        <p:txBody>
          <a:bodyPr/>
          <a:lstStyle/>
          <a:p>
            <a:pPr algn="ctr"/>
            <a:r>
              <a:rPr lang="ar-DZ" dirty="0">
                <a:solidFill>
                  <a:srgbClr val="FF0000"/>
                </a:solidFill>
              </a:rPr>
              <a:t>أ</a:t>
            </a:r>
            <a:r>
              <a:rPr lang="ar-DZ" b="1" dirty="0">
                <a:solidFill>
                  <a:srgbClr val="FF0000"/>
                </a:solidFill>
              </a:rPr>
              <a:t>ولا: سوق الكهرباء</a:t>
            </a:r>
            <a:r>
              <a:rPr lang="ar-DZ" dirty="0">
                <a:solidFill>
                  <a:srgbClr val="FF0000"/>
                </a:solidFill>
              </a:rPr>
              <a:t> </a:t>
            </a:r>
            <a:endParaRPr lang="fr-FR" dirty="0">
              <a:solidFill>
                <a:srgbClr val="FF0000"/>
              </a:solidFill>
            </a:endParaRPr>
          </a:p>
        </p:txBody>
      </p:sp>
      <p:sp>
        <p:nvSpPr>
          <p:cNvPr id="3" name="Espace réservé du contenu 2">
            <a:extLst>
              <a:ext uri="{FF2B5EF4-FFF2-40B4-BE49-F238E27FC236}">
                <a16:creationId xmlns:a16="http://schemas.microsoft.com/office/drawing/2014/main" id="{BA985F3A-06BC-4E88-BE05-26B0C8DAD0FE}"/>
              </a:ext>
            </a:extLst>
          </p:cNvPr>
          <p:cNvSpPr>
            <a:spLocks noGrp="1"/>
          </p:cNvSpPr>
          <p:nvPr>
            <p:ph idx="1"/>
          </p:nvPr>
        </p:nvSpPr>
        <p:spPr>
          <a:xfrm>
            <a:off x="0" y="1254642"/>
            <a:ext cx="12056012" cy="5603357"/>
          </a:xfrm>
        </p:spPr>
        <p:txBody>
          <a:bodyPr>
            <a:normAutofit/>
          </a:bodyPr>
          <a:lstStyle/>
          <a:p>
            <a:pPr marL="0" indent="0" algn="r" rtl="1">
              <a:buNone/>
            </a:pPr>
            <a:r>
              <a:rPr lang="ar-DZ" sz="3200" dirty="0"/>
              <a:t>سوق الكهرباء هو نظام يُستخدم لإدارة شراء وبيع الكهرباء باستخدام آليات العرض والطلب</a:t>
            </a:r>
          </a:p>
          <a:p>
            <a:pPr marL="0" indent="0" algn="r" rtl="1">
              <a:buNone/>
            </a:pPr>
            <a:r>
              <a:rPr lang="fr-FR" sz="3200" b="1" dirty="0">
                <a:solidFill>
                  <a:srgbClr val="FF0000"/>
                </a:solidFill>
              </a:rPr>
              <a:t>1</a:t>
            </a:r>
            <a:r>
              <a:rPr lang="ar-DZ" sz="3200" b="1" dirty="0">
                <a:solidFill>
                  <a:srgbClr val="FF0000"/>
                </a:solidFill>
              </a:rPr>
              <a:t>: مزايا وعيوب سوق الكهرباء</a:t>
            </a:r>
          </a:p>
          <a:p>
            <a:pPr marL="0" indent="0" algn="r" rtl="1">
              <a:buNone/>
            </a:pPr>
            <a:r>
              <a:rPr lang="ar-DZ" sz="3200" dirty="0"/>
              <a:t>لسوق الكهرباء عدة </a:t>
            </a:r>
            <a:r>
              <a:rPr lang="ar-DZ" sz="3200" dirty="0" err="1"/>
              <a:t>مزايا،نذكر</a:t>
            </a:r>
            <a:r>
              <a:rPr lang="ar-DZ" sz="3200" dirty="0"/>
              <a:t>  منها:</a:t>
            </a:r>
          </a:p>
          <a:p>
            <a:pPr algn="r" rtl="1"/>
            <a:r>
              <a:rPr lang="ar-DZ" sz="3200" dirty="0"/>
              <a:t>يسمح بتحسين تخصيص الموارد: يتم تحديد سعر الكهرباء من خلال تقاطع العرض والطلب، مما يضمن أن يتم إنتاج الكهرباء واستهلاكها بكفاءة.</a:t>
            </a:r>
          </a:p>
          <a:p>
            <a:pPr algn="r" rtl="1"/>
            <a:r>
              <a:rPr lang="ar-DZ" sz="3200" dirty="0"/>
              <a:t>يعزز المنافسة: المنافسة بين المنتجين والموردين للكهرباء تساعد على خفض الأسعار وتحسين جودة الخدمة.</a:t>
            </a:r>
          </a:p>
          <a:p>
            <a:pPr algn="r" rtl="1"/>
            <a:r>
              <a:rPr lang="ar-DZ" sz="3200" dirty="0"/>
              <a:t>يسمح بدمج الطاقة المتجددة: سوق الكهرباء يسمح بدمج الطاقة المتجددة، التي هي مصادر طاقة متقطعة.</a:t>
            </a:r>
          </a:p>
          <a:p>
            <a:pPr marL="0" indent="0" algn="r" rtl="1">
              <a:buNone/>
            </a:pPr>
            <a:endParaRPr lang="fr-FR" sz="3200" dirty="0"/>
          </a:p>
        </p:txBody>
      </p:sp>
    </p:spTree>
    <p:extLst>
      <p:ext uri="{BB962C8B-B14F-4D97-AF65-F5344CB8AC3E}">
        <p14:creationId xmlns:p14="http://schemas.microsoft.com/office/powerpoint/2010/main" val="16363377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A2256AB-3B1E-4C8A-B4DD-CA770B4ADD4F}"/>
              </a:ext>
            </a:extLst>
          </p:cNvPr>
          <p:cNvSpPr>
            <a:spLocks noGrp="1"/>
          </p:cNvSpPr>
          <p:nvPr>
            <p:ph idx="1"/>
          </p:nvPr>
        </p:nvSpPr>
        <p:spPr>
          <a:xfrm>
            <a:off x="182880" y="295422"/>
            <a:ext cx="12009120" cy="6414867"/>
          </a:xfrm>
        </p:spPr>
        <p:txBody>
          <a:bodyPr>
            <a:normAutofit/>
          </a:bodyPr>
          <a:lstStyle/>
          <a:p>
            <a:pPr marL="0" indent="0" algn="r" rtl="1">
              <a:buNone/>
            </a:pPr>
            <a:r>
              <a:rPr lang="ar-DZ" sz="3200" dirty="0"/>
              <a:t>لسوق الكهرباء أيضًا بعض العيوب، </a:t>
            </a:r>
            <a:r>
              <a:rPr lang="ar-DZ" sz="3200" dirty="0" err="1"/>
              <a:t>نذكرمنها</a:t>
            </a:r>
            <a:r>
              <a:rPr lang="ar-DZ" sz="3200" dirty="0"/>
              <a:t>:</a:t>
            </a:r>
          </a:p>
          <a:p>
            <a:pPr algn="r" rtl="1"/>
            <a:r>
              <a:rPr lang="ar-DZ" sz="3200" dirty="0"/>
              <a:t>يمكن أن يكون غير مستقر: يمكن أن يكون سعر الكهرباء متقلبًا، مما قد يسبب صعوبات للمستهلكين والشركات.</a:t>
            </a:r>
          </a:p>
          <a:p>
            <a:pPr algn="r" rtl="1"/>
            <a:r>
              <a:rPr lang="ar-DZ" sz="3200" dirty="0"/>
              <a:t>يمكن أن يكون غير عادل: يمكن أن يتضرر المستهلكون الأكثر ضعفًا من تقلبات أسعار الكهرباء.</a:t>
            </a:r>
          </a:p>
          <a:p>
            <a:pPr algn="r" rtl="1"/>
            <a:r>
              <a:rPr lang="ar-DZ" sz="3200" dirty="0"/>
              <a:t>يمكن أن يكون ملوثًا: يمكن أن يعزز سوق الكهرباء إنتاج الكهرباء من مصادر ملوثة، مثل الفحم والغاز الطبيعي.</a:t>
            </a:r>
          </a:p>
          <a:p>
            <a:pPr algn="r" rtl="1"/>
            <a:endParaRPr lang="fr-FR" sz="3200" dirty="0"/>
          </a:p>
        </p:txBody>
      </p:sp>
    </p:spTree>
    <p:extLst>
      <p:ext uri="{BB962C8B-B14F-4D97-AF65-F5344CB8AC3E}">
        <p14:creationId xmlns:p14="http://schemas.microsoft.com/office/powerpoint/2010/main" val="1642045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1AAC392-439D-4323-9FA1-DC364382C3F0}"/>
              </a:ext>
            </a:extLst>
          </p:cNvPr>
          <p:cNvSpPr>
            <a:spLocks noGrp="1"/>
          </p:cNvSpPr>
          <p:nvPr>
            <p:ph idx="1"/>
          </p:nvPr>
        </p:nvSpPr>
        <p:spPr>
          <a:xfrm>
            <a:off x="140677" y="98474"/>
            <a:ext cx="12051323" cy="6759526"/>
          </a:xfrm>
        </p:spPr>
        <p:txBody>
          <a:bodyPr>
            <a:normAutofit/>
          </a:bodyPr>
          <a:lstStyle/>
          <a:p>
            <a:pPr marL="0" indent="0" algn="ctr" rtl="1">
              <a:buNone/>
            </a:pPr>
            <a:r>
              <a:rPr lang="fr-FR" sz="3200" b="1" dirty="0">
                <a:solidFill>
                  <a:srgbClr val="FF0000"/>
                </a:solidFill>
              </a:rPr>
              <a:t>2</a:t>
            </a:r>
            <a:r>
              <a:rPr lang="ar-DZ" sz="3200" b="1" dirty="0">
                <a:solidFill>
                  <a:srgbClr val="FF0000"/>
                </a:solidFill>
              </a:rPr>
              <a:t>: أنواع سوق الكهرباء </a:t>
            </a:r>
            <a:r>
              <a:rPr lang="ar-DZ" sz="3200" dirty="0"/>
              <a:t>:</a:t>
            </a:r>
          </a:p>
          <a:p>
            <a:pPr marL="0" indent="0" algn="r" rtl="1">
              <a:buNone/>
            </a:pPr>
            <a:r>
              <a:rPr lang="ar-DZ" sz="3200" dirty="0"/>
              <a:t> ويتكون من قسمين رئيسيين:</a:t>
            </a:r>
          </a:p>
          <a:p>
            <a:pPr marL="0" indent="0" algn="r" rtl="1">
              <a:buNone/>
            </a:pPr>
            <a:r>
              <a:rPr lang="ar-DZ" sz="3200" b="1" dirty="0">
                <a:solidFill>
                  <a:srgbClr val="FF0000"/>
                </a:solidFill>
              </a:rPr>
              <a:t>- سوق الجملة : </a:t>
            </a:r>
            <a:r>
              <a:rPr lang="ar-DZ" sz="3200" dirty="0"/>
              <a:t>حيث يتفاوض المنتجون والموردون على بيع وشراء الكهرباء، هو السوق الذي يتم فيه تداول الكهرباء على المدى القصير، أي التسليم في الساعات أو الأيام أو الأسابيع القادمة. ويتم تنظيمه من قبل بورصات الكهرباء، مثل </a:t>
            </a:r>
            <a:r>
              <a:rPr lang="fr-FR" sz="3200" dirty="0"/>
              <a:t>EPEX Spot </a:t>
            </a:r>
            <a:r>
              <a:rPr lang="ar-DZ" sz="3200" dirty="0"/>
              <a:t>في فرنسا أو </a:t>
            </a:r>
            <a:r>
              <a:rPr lang="fr-FR" sz="3200" dirty="0"/>
              <a:t>Nord Pool Spot </a:t>
            </a:r>
            <a:r>
              <a:rPr lang="ar-DZ" sz="3200" dirty="0"/>
              <a:t>في أوروبا الشمالية.</a:t>
            </a:r>
          </a:p>
          <a:p>
            <a:pPr marL="0" indent="0" algn="r" rtl="1">
              <a:buNone/>
            </a:pPr>
            <a:r>
              <a:rPr lang="ar-DZ" sz="3200" dirty="0"/>
              <a:t>في سوق الجملة، يقدم المنتجون الكهرباء، ويقدم الموردون طلبهم على الكهرباء. ويتم تحديد سعر الكهرباء من خلال تقاطع العرض والطلب.</a:t>
            </a:r>
          </a:p>
        </p:txBody>
      </p:sp>
    </p:spTree>
    <p:extLst>
      <p:ext uri="{BB962C8B-B14F-4D97-AF65-F5344CB8AC3E}">
        <p14:creationId xmlns:p14="http://schemas.microsoft.com/office/powerpoint/2010/main" val="16347842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911224"/>
            <a:ext cx="12192000" cy="5946775"/>
          </a:xfrm>
        </p:spPr>
        <p:txBody>
          <a:bodyPr>
            <a:normAutofit/>
          </a:bodyPr>
          <a:lstStyle/>
          <a:p>
            <a:pPr marL="0" indent="0" algn="r" rtl="1">
              <a:buNone/>
            </a:pPr>
            <a:r>
              <a:rPr lang="ar-DZ" sz="3600" dirty="0"/>
              <a:t>هناك العديد من العوامل التي تؤثر على العرض والطلب على الكهرباء في سوق الجملة، بما في ذلك:</a:t>
            </a:r>
          </a:p>
          <a:p>
            <a:pPr algn="r" rtl="1"/>
            <a:r>
              <a:rPr lang="ar-DZ" sz="3600" dirty="0">
                <a:solidFill>
                  <a:srgbClr val="FF0000"/>
                </a:solidFill>
              </a:rPr>
              <a:t>الظروف الجوية: </a:t>
            </a:r>
            <a:r>
              <a:rPr lang="ar-DZ" sz="3600" dirty="0"/>
              <a:t>إنتاج الكهرباء من مصادر متجددة، مثل الطاقة الشمسية وطاقة الرياح، يعتمد على الظروف الجوية.</a:t>
            </a:r>
            <a:endParaRPr lang="fr-FR" sz="3600" dirty="0"/>
          </a:p>
          <a:p>
            <a:pPr algn="r" rtl="1"/>
            <a:r>
              <a:rPr lang="ar-DZ" sz="3600" dirty="0">
                <a:solidFill>
                  <a:srgbClr val="FF0000"/>
                </a:solidFill>
              </a:rPr>
              <a:t>أسعار الوقود: </a:t>
            </a:r>
            <a:r>
              <a:rPr lang="ar-DZ" sz="3600" dirty="0"/>
              <a:t>أسعار الفحم والغاز الطبيعي والنفط تؤثر على تكلفة إنتاج الكهرباء من هذه المصادر.</a:t>
            </a:r>
          </a:p>
          <a:p>
            <a:pPr algn="r" rtl="1"/>
            <a:r>
              <a:rPr lang="ar-DZ" sz="3600" dirty="0">
                <a:solidFill>
                  <a:srgbClr val="FF0000"/>
                </a:solidFill>
              </a:rPr>
              <a:t>طلب الكهرباء: </a:t>
            </a:r>
            <a:r>
              <a:rPr lang="ar-DZ" sz="3600" dirty="0"/>
              <a:t>يختلف طلب الكهرباء حسب الموسم، ووقت اليوم، والأنشطة الاقتصادية.</a:t>
            </a:r>
          </a:p>
        </p:txBody>
      </p:sp>
    </p:spTree>
    <p:extLst>
      <p:ext uri="{BB962C8B-B14F-4D97-AF65-F5344CB8AC3E}">
        <p14:creationId xmlns:p14="http://schemas.microsoft.com/office/powerpoint/2010/main" val="2485258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F8860B4-6459-4D5E-81C7-EF8E0BD31BD7}"/>
              </a:ext>
            </a:extLst>
          </p:cNvPr>
          <p:cNvSpPr>
            <a:spLocks noGrp="1"/>
          </p:cNvSpPr>
          <p:nvPr>
            <p:ph idx="1"/>
          </p:nvPr>
        </p:nvSpPr>
        <p:spPr>
          <a:xfrm>
            <a:off x="225082" y="140677"/>
            <a:ext cx="11966917" cy="6597748"/>
          </a:xfrm>
        </p:spPr>
        <p:txBody>
          <a:bodyPr>
            <a:normAutofit/>
          </a:bodyPr>
          <a:lstStyle/>
          <a:p>
            <a:pPr algn="r" rtl="1"/>
            <a:r>
              <a:rPr lang="ar-DZ" sz="3200" b="1" dirty="0">
                <a:solidFill>
                  <a:srgbClr val="FF0000"/>
                </a:solidFill>
              </a:rPr>
              <a:t>سوق التجزئة</a:t>
            </a:r>
            <a:r>
              <a:rPr lang="ar-DZ" sz="3200" dirty="0"/>
              <a:t>: حيث يبيع الموردون الكهرباء إلى العملاء النهائيين، مثل الأفراد والشركات فهو السوق الذي يتم فيه تداول الكهرباء على المدى الطويل، أي للتسليم على مدى عدة أشهر أو سنوات. ويتم تنظيمه من قبل الموردين، الذين يقدمون عقود كهرباء للعملاء النهائيين.</a:t>
            </a:r>
          </a:p>
          <a:p>
            <a:pPr marL="0" indent="0" algn="r" rtl="1">
              <a:buNone/>
            </a:pPr>
            <a:r>
              <a:rPr lang="ar-DZ" sz="3200" dirty="0"/>
              <a:t>عادة ما تكون أسعار الكهرباء في سوق التجزئة أعلى من سوق الجملة، لأن الموردين يجب أن يغطوا تكاليفهم الثابتة، مثل تكاليف النقل وتوزيع الكهرباء.</a:t>
            </a:r>
          </a:p>
          <a:p>
            <a:pPr marL="0" indent="0" algn="r" rtl="1">
              <a:buNone/>
            </a:pPr>
            <a:r>
              <a:rPr lang="ar-DZ" sz="3200" dirty="0"/>
              <a:t>العوامل التي تؤثر على أسعار الكهرباء في سوق التجزئة هي نفسها التي تؤثر على أسعار الكهرباء في سوق الجملة، بالإضافة إلى:</a:t>
            </a:r>
          </a:p>
          <a:p>
            <a:pPr algn="r" rtl="1"/>
            <a:r>
              <a:rPr lang="ar-DZ" sz="3200" dirty="0"/>
              <a:t>السياسات العامة: يمكن للحكومات التدخل في سوق الكهرباء لدعم بعض مصادر إنتاج الكهرباء، مثل الطاقة المتجددة.</a:t>
            </a:r>
          </a:p>
          <a:p>
            <a:pPr algn="r" rtl="1"/>
            <a:r>
              <a:rPr lang="ar-DZ" sz="3200" dirty="0"/>
              <a:t>سلوكيات المستهلكين: يمكن للمستهلكين اختيار تعديل استهلاكهم للكهرباء بناءً على الأسعار</a:t>
            </a:r>
          </a:p>
        </p:txBody>
      </p:sp>
    </p:spTree>
    <p:extLst>
      <p:ext uri="{BB962C8B-B14F-4D97-AF65-F5344CB8AC3E}">
        <p14:creationId xmlns:p14="http://schemas.microsoft.com/office/powerpoint/2010/main" val="2051696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r>
              <a:rPr lang="ar-DZ" sz="3600" b="1" dirty="0">
                <a:solidFill>
                  <a:srgbClr val="FF0000"/>
                </a:solidFill>
              </a:rPr>
              <a:t>سوق العقود المبرمة : </a:t>
            </a:r>
            <a:r>
              <a:rPr lang="ar-DZ" sz="3600" dirty="0"/>
              <a:t>هو سوق غير رسمي حيث يتفاوض المشاركون مباشرة فيما بينهم، دون وساطة بورصة أو أي هيئة سوقية أخرى، يستخدم سوق العقود المبرمة من قبل المشاركين الذين يرغبون في التفاوض على عقود كهرباء مخصصة. يمكن أن يكونوا منتجين للكهرباء، أو موردين للكهرباء، أو مديرين للشبكات، أو شركات كبيرة.</a:t>
            </a:r>
          </a:p>
          <a:p>
            <a:pPr marL="0" indent="0" algn="r" rtl="1">
              <a:buNone/>
            </a:pPr>
            <a:endParaRPr lang="ar-DZ" sz="3600" dirty="0"/>
          </a:p>
          <a:p>
            <a:pPr algn="r" rtl="1"/>
            <a:endParaRPr lang="fr-FR" sz="3600" dirty="0"/>
          </a:p>
        </p:txBody>
      </p:sp>
    </p:spTree>
    <p:extLst>
      <p:ext uri="{BB962C8B-B14F-4D97-AF65-F5344CB8AC3E}">
        <p14:creationId xmlns:p14="http://schemas.microsoft.com/office/powerpoint/2010/main" val="3932673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3845A1D-3467-4BDD-A33A-C1A9671CACF5}"/>
              </a:ext>
            </a:extLst>
          </p:cNvPr>
          <p:cNvSpPr>
            <a:spLocks noGrp="1"/>
          </p:cNvSpPr>
          <p:nvPr>
            <p:ph idx="1"/>
          </p:nvPr>
        </p:nvSpPr>
        <p:spPr>
          <a:xfrm>
            <a:off x="173501" y="200465"/>
            <a:ext cx="12018499" cy="6457070"/>
          </a:xfrm>
        </p:spPr>
        <p:txBody>
          <a:bodyPr>
            <a:normAutofit/>
          </a:bodyPr>
          <a:lstStyle/>
          <a:p>
            <a:pPr marL="0" indent="0" algn="r" rtl="1">
              <a:buNone/>
            </a:pPr>
            <a:r>
              <a:rPr lang="ar-DZ" sz="3200" dirty="0"/>
              <a:t>ترتبط الأنواع الثلاثة  لأسواق الكهرباء ببعضها البعض. يؤثر سعر الكهرباء في سوق الجملة على سعر الكهرباء في سوق التجزئة. يمكن استخدام سوق العقود المبرمة لتداول عقود الكهرباء التي يتم تداولها لاحقًا في أسواق الجملة أو التجزئة.</a:t>
            </a:r>
          </a:p>
          <a:p>
            <a:pPr marL="0" indent="0" algn="r" rtl="1">
              <a:buNone/>
            </a:pPr>
            <a:endParaRPr lang="fr-FR" sz="3200" dirty="0"/>
          </a:p>
        </p:txBody>
      </p:sp>
      <p:graphicFrame>
        <p:nvGraphicFramePr>
          <p:cNvPr id="6" name="Tableau 5">
            <a:extLst>
              <a:ext uri="{FF2B5EF4-FFF2-40B4-BE49-F238E27FC236}">
                <a16:creationId xmlns:a16="http://schemas.microsoft.com/office/drawing/2014/main" id="{C5F3A53F-EBBA-479F-8EF7-D19231AA4DC0}"/>
              </a:ext>
            </a:extLst>
          </p:cNvPr>
          <p:cNvGraphicFramePr>
            <a:graphicFrameLocks noGrp="1"/>
          </p:cNvGraphicFramePr>
          <p:nvPr>
            <p:extLst>
              <p:ext uri="{D42A27DB-BD31-4B8C-83A1-F6EECF244321}">
                <p14:modId xmlns:p14="http://schemas.microsoft.com/office/powerpoint/2010/main" val="2278886442"/>
              </p:ext>
            </p:extLst>
          </p:nvPr>
        </p:nvGraphicFramePr>
        <p:xfrm>
          <a:off x="0" y="1798227"/>
          <a:ext cx="11774658" cy="4667904"/>
        </p:xfrm>
        <a:graphic>
          <a:graphicData uri="http://schemas.openxmlformats.org/drawingml/2006/table">
            <a:tbl>
              <a:tblPr>
                <a:tableStyleId>{5DA37D80-6434-44D0-A028-1B22A696006F}</a:tableStyleId>
              </a:tblPr>
              <a:tblGrid>
                <a:gridCol w="1927274">
                  <a:extLst>
                    <a:ext uri="{9D8B030D-6E8A-4147-A177-3AD203B41FA5}">
                      <a16:colId xmlns:a16="http://schemas.microsoft.com/office/drawing/2014/main" val="716384868"/>
                    </a:ext>
                  </a:extLst>
                </a:gridCol>
                <a:gridCol w="9847384">
                  <a:extLst>
                    <a:ext uri="{9D8B030D-6E8A-4147-A177-3AD203B41FA5}">
                      <a16:colId xmlns:a16="http://schemas.microsoft.com/office/drawing/2014/main" val="3762501335"/>
                    </a:ext>
                  </a:extLst>
                </a:gridCol>
              </a:tblGrid>
              <a:tr h="583488">
                <a:tc>
                  <a:txBody>
                    <a:bodyPr/>
                    <a:lstStyle/>
                    <a:p>
                      <a:pPr algn="r" rtl="1"/>
                      <a:r>
                        <a:rPr lang="ar-DZ" sz="2800" dirty="0">
                          <a:effectLst/>
                        </a:rPr>
                        <a:t>نوع السوق</a:t>
                      </a:r>
                      <a:endParaRPr lang="ar-DZ" sz="2800" b="0" dirty="0">
                        <a:effectLst/>
                        <a:latin typeface="Google Sans"/>
                      </a:endParaRPr>
                    </a:p>
                  </a:txBody>
                  <a:tcPr anchor="ctr"/>
                </a:tc>
                <a:tc>
                  <a:txBody>
                    <a:bodyPr/>
                    <a:lstStyle/>
                    <a:p>
                      <a:pPr algn="ctr" rtl="1"/>
                      <a:r>
                        <a:rPr lang="ar-DZ" sz="2800" dirty="0">
                          <a:effectLst/>
                        </a:rPr>
                        <a:t>المميزات</a:t>
                      </a:r>
                      <a:endParaRPr lang="ar-DZ" sz="2800" b="0" dirty="0">
                        <a:effectLst/>
                        <a:latin typeface="Google Sans"/>
                      </a:endParaRPr>
                    </a:p>
                  </a:txBody>
                  <a:tcPr anchor="ctr"/>
                </a:tc>
                <a:extLst>
                  <a:ext uri="{0D108BD9-81ED-4DB2-BD59-A6C34878D82A}">
                    <a16:rowId xmlns:a16="http://schemas.microsoft.com/office/drawing/2014/main" val="1498497773"/>
                  </a:ext>
                </a:extLst>
              </a:tr>
              <a:tr h="1361472">
                <a:tc>
                  <a:txBody>
                    <a:bodyPr/>
                    <a:lstStyle/>
                    <a:p>
                      <a:pPr algn="r" rtl="1"/>
                      <a:r>
                        <a:rPr lang="ar-DZ" sz="2800" dirty="0">
                          <a:effectLst/>
                        </a:rPr>
                        <a:t>سوق الجملة</a:t>
                      </a:r>
                      <a:endParaRPr lang="ar-DZ" sz="2800" b="0" dirty="0">
                        <a:effectLst/>
                        <a:latin typeface="Google Sans"/>
                      </a:endParaRPr>
                    </a:p>
                  </a:txBody>
                  <a:tcPr marL="152400" marR="152400" marT="152400" marB="152400" anchor="ctr"/>
                </a:tc>
                <a:tc>
                  <a:txBody>
                    <a:bodyPr/>
                    <a:lstStyle/>
                    <a:p>
                      <a:pPr algn="r" rtl="1"/>
                      <a:r>
                        <a:rPr lang="ar-DZ" sz="2800" dirty="0">
                          <a:effectLst/>
                        </a:rPr>
                        <a:t>- يتم تداول الكهرباء على المدى القصير. - يتم تنظيمه من قبل بورصات الكهرباء. - يتم تحديد سعر الكهرباء من خلال العرض والطلب.</a:t>
                      </a:r>
                      <a:endParaRPr lang="ar-DZ" sz="2800" b="0" dirty="0">
                        <a:effectLst/>
                        <a:latin typeface="Google Sans"/>
                      </a:endParaRPr>
                    </a:p>
                  </a:txBody>
                  <a:tcPr marL="152400" marR="152400" marT="152400" marB="152400" anchor="ctr"/>
                </a:tc>
                <a:extLst>
                  <a:ext uri="{0D108BD9-81ED-4DB2-BD59-A6C34878D82A}">
                    <a16:rowId xmlns:a16="http://schemas.microsoft.com/office/drawing/2014/main" val="2810463025"/>
                  </a:ext>
                </a:extLst>
              </a:tr>
              <a:tr h="1361472">
                <a:tc>
                  <a:txBody>
                    <a:bodyPr/>
                    <a:lstStyle/>
                    <a:p>
                      <a:pPr algn="r" rtl="1"/>
                      <a:r>
                        <a:rPr lang="ar-DZ" sz="2800">
                          <a:effectLst/>
                        </a:rPr>
                        <a:t>سوق التجزئة</a:t>
                      </a:r>
                      <a:endParaRPr lang="ar-DZ" sz="2800" b="0">
                        <a:effectLst/>
                        <a:latin typeface="Google Sans"/>
                      </a:endParaRPr>
                    </a:p>
                  </a:txBody>
                  <a:tcPr marL="152400" marR="152400" marT="152400" marB="152400" anchor="ctr"/>
                </a:tc>
                <a:tc>
                  <a:txBody>
                    <a:bodyPr/>
                    <a:lstStyle/>
                    <a:p>
                      <a:pPr algn="r" rtl="1"/>
                      <a:r>
                        <a:rPr lang="ar-DZ" sz="2800" dirty="0">
                          <a:effectLst/>
                        </a:rPr>
                        <a:t>- يتم تداول الكهرباء على المدى الطويل. - يتم تنظيمه من قبل الموردين. - عادة ما تكون أسعار الكهرباء أعلى من سوق الجملة.</a:t>
                      </a:r>
                      <a:endParaRPr lang="ar-DZ" sz="2800" b="0" dirty="0">
                        <a:effectLst/>
                        <a:latin typeface="Google Sans"/>
                      </a:endParaRPr>
                    </a:p>
                  </a:txBody>
                  <a:tcPr marL="152400" marR="152400" marT="152400" marB="152400" anchor="ctr"/>
                </a:tc>
                <a:extLst>
                  <a:ext uri="{0D108BD9-81ED-4DB2-BD59-A6C34878D82A}">
                    <a16:rowId xmlns:a16="http://schemas.microsoft.com/office/drawing/2014/main" val="3913840920"/>
                  </a:ext>
                </a:extLst>
              </a:tr>
              <a:tr h="1361472">
                <a:tc>
                  <a:txBody>
                    <a:bodyPr/>
                    <a:lstStyle/>
                    <a:p>
                      <a:pPr algn="r" rtl="1"/>
                      <a:r>
                        <a:rPr lang="ar-DZ" sz="2800" dirty="0">
                          <a:effectLst/>
                        </a:rPr>
                        <a:t>سوق العقود المبرمة</a:t>
                      </a:r>
                      <a:endParaRPr lang="ar-DZ" sz="2800" b="0" dirty="0">
                        <a:effectLst/>
                        <a:latin typeface="Google Sans"/>
                      </a:endParaRPr>
                    </a:p>
                  </a:txBody>
                  <a:tcPr marL="152400" marR="152400" marT="152400" marB="152400" anchor="ctr"/>
                </a:tc>
                <a:tc>
                  <a:txBody>
                    <a:bodyPr/>
                    <a:lstStyle/>
                    <a:p>
                      <a:pPr algn="r" rtl="1"/>
                      <a:r>
                        <a:rPr lang="ar-DZ" sz="2800" dirty="0">
                          <a:effectLst/>
                        </a:rPr>
                        <a:t>- سوق غير رسمي. - يتم التفاوض مباشرة بين المشاركين. - يمكن استخدامه لتداول عقود الكهرباء المخصصة.</a:t>
                      </a:r>
                      <a:endParaRPr lang="ar-DZ" sz="2800" b="0" dirty="0">
                        <a:effectLst/>
                        <a:latin typeface="Google Sans"/>
                      </a:endParaRPr>
                    </a:p>
                  </a:txBody>
                  <a:tcPr marL="152400" marR="152400" marT="152400" marB="152400" anchor="ctr"/>
                </a:tc>
                <a:extLst>
                  <a:ext uri="{0D108BD9-81ED-4DB2-BD59-A6C34878D82A}">
                    <a16:rowId xmlns:a16="http://schemas.microsoft.com/office/drawing/2014/main" val="2542582320"/>
                  </a:ext>
                </a:extLst>
              </a:tr>
            </a:tbl>
          </a:graphicData>
        </a:graphic>
      </p:graphicFrame>
      <p:sp>
        <p:nvSpPr>
          <p:cNvPr id="7" name="Rectangle 2">
            <a:extLst>
              <a:ext uri="{FF2B5EF4-FFF2-40B4-BE49-F238E27FC236}">
                <a16:creationId xmlns:a16="http://schemas.microsoft.com/office/drawing/2014/main" id="{7AC69503-8274-45B6-ADFC-EE36C22E4E27}"/>
              </a:ext>
            </a:extLst>
          </p:cNvPr>
          <p:cNvSpPr>
            <a:spLocks noChangeArrowheads="1"/>
          </p:cNvSpPr>
          <p:nvPr/>
        </p:nvSpPr>
        <p:spPr bwMode="auto">
          <a:xfrm>
            <a:off x="2495550" y="1989138"/>
            <a:ext cx="8389938" cy="0"/>
          </a:xfrm>
          <a:prstGeom prst="rect">
            <a:avLst/>
          </a:prstGeom>
          <a:solidFill>
            <a:srgbClr val="F3F6F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fr-FR" altLang="fr-F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br>
            <a:endParaRPr kumimoji="0" lang="fr-FR" altLang="fr-FR" sz="1800" b="0" i="0" u="none" strike="noStrike" cap="none" normalizeH="0" baseline="0">
              <a:ln>
                <a:noFill/>
              </a:ln>
              <a:solidFill>
                <a:schemeClr val="tx1"/>
              </a:solidFill>
              <a:effectLst/>
              <a:latin typeface="Arial" panose="020B0604020202020204" pitchFamily="34" charset="0"/>
            </a:endParaRPr>
          </a:p>
        </p:txBody>
      </p:sp>
      <p:cxnSp>
        <p:nvCxnSpPr>
          <p:cNvPr id="9" name="Connecteur droit 8">
            <a:extLst>
              <a:ext uri="{FF2B5EF4-FFF2-40B4-BE49-F238E27FC236}">
                <a16:creationId xmlns:a16="http://schemas.microsoft.com/office/drawing/2014/main" id="{CE0BDEEF-1E7B-43E0-8EEF-071E82789B75}"/>
              </a:ext>
            </a:extLst>
          </p:cNvPr>
          <p:cNvCxnSpPr/>
          <p:nvPr/>
        </p:nvCxnSpPr>
        <p:spPr>
          <a:xfrm flipH="1">
            <a:off x="-14068" y="2729132"/>
            <a:ext cx="14068"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5101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2202F53-6B20-4854-A8BF-953E666EB4FB}"/>
              </a:ext>
            </a:extLst>
          </p:cNvPr>
          <p:cNvSpPr>
            <a:spLocks noGrp="1"/>
          </p:cNvSpPr>
          <p:nvPr>
            <p:ph type="title"/>
          </p:nvPr>
        </p:nvSpPr>
        <p:spPr>
          <a:xfrm>
            <a:off x="816935" y="0"/>
            <a:ext cx="10515600" cy="1325563"/>
          </a:xfrm>
        </p:spPr>
        <p:txBody>
          <a:bodyPr/>
          <a:lstStyle/>
          <a:p>
            <a:pPr algn="ctr" rtl="1"/>
            <a:r>
              <a:rPr lang="fr-FR" b="1" dirty="0">
                <a:solidFill>
                  <a:srgbClr val="FF0000"/>
                </a:solidFill>
              </a:rPr>
              <a:t>3</a:t>
            </a:r>
            <a:r>
              <a:rPr lang="ar-DZ" b="1" dirty="0">
                <a:solidFill>
                  <a:srgbClr val="FF0000"/>
                </a:solidFill>
              </a:rPr>
              <a:t>- تسعير الكهرباء </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9FE860EC-868D-43EB-8136-D9C55C29FFA7}"/>
              </a:ext>
            </a:extLst>
          </p:cNvPr>
          <p:cNvSpPr>
            <a:spLocks noGrp="1"/>
          </p:cNvSpPr>
          <p:nvPr>
            <p:ph idx="1"/>
          </p:nvPr>
        </p:nvSpPr>
        <p:spPr>
          <a:xfrm>
            <a:off x="0" y="1187670"/>
            <a:ext cx="12041945" cy="5670329"/>
          </a:xfrm>
        </p:spPr>
        <p:txBody>
          <a:bodyPr>
            <a:noAutofit/>
          </a:bodyPr>
          <a:lstStyle/>
          <a:p>
            <a:pPr marL="0" indent="0" algn="r" rtl="1">
              <a:buNone/>
            </a:pPr>
            <a:r>
              <a:rPr lang="ar-DZ" sz="3200" dirty="0">
                <a:effectLst/>
              </a:rPr>
              <a:t>تسعير الكهرباء هو عملية تحديد سعر الكهرباء. هناك العديد من الطرق لتسعير الكهرباء، ولكن أكثر طريقتين شيوعًا هما تسعير الوقت والتسعير حسب الاستهلاك.</a:t>
            </a:r>
          </a:p>
          <a:p>
            <a:pPr marL="0" indent="0" algn="r" rtl="1">
              <a:buNone/>
            </a:pPr>
            <a:r>
              <a:rPr lang="fr-FR" sz="3200" b="1" dirty="0">
                <a:solidFill>
                  <a:srgbClr val="FF0000"/>
                </a:solidFill>
              </a:rPr>
              <a:t>1</a:t>
            </a:r>
            <a:r>
              <a:rPr lang="ar-DZ" sz="3200" b="1" dirty="0">
                <a:solidFill>
                  <a:srgbClr val="FF0000"/>
                </a:solidFill>
              </a:rPr>
              <a:t> : تسعير الوقت : </a:t>
            </a:r>
            <a:r>
              <a:rPr lang="ar-DZ" sz="3200" dirty="0"/>
              <a:t>هو أبسط طريقة لتسعير الكهرباء. يتمثل في فرض رسوم على العملاء بناءً على كمية الكهرباء التي يستهلكونها في كل ساعة. يختلف سعر الكهرباء عادةً حسب وقت اليوم والموسم والطلب العام على الكهرباء، حيث تطبق العديد من شركات المرافق تسعير وقت الاستخدام، حيث تختلف أسعار الكهرباء حسب الوقت من اليوم. وترتبط ساعات الذروة، عادة خلال المساء عندما يكون الطلب في أعلى مستوياته، بمعدلات أعلى، في حين أن ساعات خارج الذروة تكون بمعدلات أقل. وهذا يشجع المستهلكين على تحويل استهلاكهم للطاقة إلى فترات خارج أوقات الذروة، مما يساعد على موازنة الحمل على شبكة الطاقة.</a:t>
            </a:r>
            <a:endParaRPr lang="ar-DZ" sz="3200" dirty="0">
              <a:effectLst/>
            </a:endParaRPr>
          </a:p>
          <a:p>
            <a:pPr marL="0" indent="0" algn="r" rtl="1">
              <a:buNone/>
            </a:pPr>
            <a:br>
              <a:rPr lang="ar-DZ" sz="3200" dirty="0">
                <a:hlinkClick r:id="rId2"/>
              </a:rPr>
            </a:br>
            <a:endParaRPr lang="fr-FR" sz="3200" dirty="0"/>
          </a:p>
        </p:txBody>
      </p:sp>
    </p:spTree>
    <p:extLst>
      <p:ext uri="{BB962C8B-B14F-4D97-AF65-F5344CB8AC3E}">
        <p14:creationId xmlns:p14="http://schemas.microsoft.com/office/powerpoint/2010/main" val="195890241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TotalTime>
  <Words>1516</Words>
  <Application>Microsoft Office PowerPoint</Application>
  <PresentationFormat>Grand écran</PresentationFormat>
  <Paragraphs>77</Paragraphs>
  <Slides>18</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18</vt:i4>
      </vt:variant>
    </vt:vector>
  </HeadingPairs>
  <TitlesOfParts>
    <vt:vector size="24" baseType="lpstr">
      <vt:lpstr>Arial</vt:lpstr>
      <vt:lpstr>Calibri</vt:lpstr>
      <vt:lpstr>Calibri Light</vt:lpstr>
      <vt:lpstr>Google Sans</vt:lpstr>
      <vt:lpstr>Times New Roman</vt:lpstr>
      <vt:lpstr>Thème Office</vt:lpstr>
      <vt:lpstr>المحور 5: سوق الكهرباء وسوق الكربون </vt:lpstr>
      <vt:lpstr>أولا: سوق الكهرباء </vt:lpstr>
      <vt:lpstr>Présentation PowerPoint</vt:lpstr>
      <vt:lpstr>Présentation PowerPoint</vt:lpstr>
      <vt:lpstr>Présentation PowerPoint</vt:lpstr>
      <vt:lpstr>Présentation PowerPoint</vt:lpstr>
      <vt:lpstr>Présentation PowerPoint</vt:lpstr>
      <vt:lpstr>Présentation PowerPoint</vt:lpstr>
      <vt:lpstr>3- تسعير الكهرباء </vt:lpstr>
      <vt:lpstr>Présentation PowerPoint</vt:lpstr>
      <vt:lpstr>Présentation PowerPoint</vt:lpstr>
      <vt:lpstr>Présentation PowerPoint</vt:lpstr>
      <vt:lpstr>4: تنظيم سوق الكهرباء </vt:lpstr>
      <vt:lpstr>Présentation PowerPoint</vt:lpstr>
      <vt:lpstr>Présentation PowerPoint</vt:lpstr>
      <vt:lpstr>Présentation PowerPoint</vt:lpstr>
      <vt:lpstr>5: تنظيم سوق الكهرباء في الجزائر </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المحور 5: سوق الكهرباء وسوق الكربون </dc:title>
  <dc:creator>MICRO</dc:creator>
  <cp:lastModifiedBy>MICRO</cp:lastModifiedBy>
  <cp:revision>14</cp:revision>
  <dcterms:created xsi:type="dcterms:W3CDTF">2023-12-12T20:40:28Z</dcterms:created>
  <dcterms:modified xsi:type="dcterms:W3CDTF">2023-12-28T21:59:17Z</dcterms:modified>
</cp:coreProperties>
</file>