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2" r:id="rId14"/>
    <p:sldId id="273" r:id="rId15"/>
    <p:sldId id="274" r:id="rId16"/>
    <p:sldId id="275" r:id="rId17"/>
    <p:sldId id="276"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48C830-A372-465E-9767-8F1B10748BEC}"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C3E7930D-AAE8-44CD-B515-E7A1CAF4C665}">
      <dgm:prSet phldrT="[Texte]" custT="1"/>
      <dgm:spPr/>
      <dgm:t>
        <a:bodyPr/>
        <a:lstStyle/>
        <a:p>
          <a:r>
            <a:rPr lang="ar-DZ" sz="2800" b="1" dirty="0" smtClean="0">
              <a:solidFill>
                <a:schemeClr val="tx1"/>
              </a:solidFill>
              <a:latin typeface="Arabic Typesetting" pitchFamily="66" charset="-78"/>
              <a:cs typeface="Arabic Typesetting" pitchFamily="66" charset="-78"/>
            </a:rPr>
            <a:t>تحليل بيئة المنظمة</a:t>
          </a:r>
          <a:endParaRPr lang="fr-FR" sz="2800" b="1" dirty="0">
            <a:solidFill>
              <a:schemeClr val="tx1"/>
            </a:solidFill>
            <a:latin typeface="Arabic Typesetting" pitchFamily="66" charset="-78"/>
            <a:cs typeface="Arabic Typesetting" pitchFamily="66" charset="-78"/>
          </a:endParaRPr>
        </a:p>
      </dgm:t>
    </dgm:pt>
    <dgm:pt modelId="{C3C2B5AF-FE5C-457A-B66A-787428FA672C}" type="parTrans" cxnId="{0A10783F-E574-4BDB-83C8-54FFA84F0939}">
      <dgm:prSet/>
      <dgm:spPr/>
      <dgm:t>
        <a:bodyPr/>
        <a:lstStyle/>
        <a:p>
          <a:endParaRPr lang="fr-FR"/>
        </a:p>
      </dgm:t>
    </dgm:pt>
    <dgm:pt modelId="{28CF65FF-260C-4491-8620-2167A4958CFC}" type="sibTrans" cxnId="{0A10783F-E574-4BDB-83C8-54FFA84F0939}">
      <dgm:prSet/>
      <dgm:spPr/>
      <dgm:t>
        <a:bodyPr/>
        <a:lstStyle/>
        <a:p>
          <a:endParaRPr lang="fr-FR"/>
        </a:p>
      </dgm:t>
    </dgm:pt>
    <dgm:pt modelId="{EE68BF3D-A1A0-4034-8087-9A3154CD3948}">
      <dgm:prSet phldrT="[Texte]" custT="1"/>
      <dgm:spPr/>
      <dgm:t>
        <a:bodyPr/>
        <a:lstStyle/>
        <a:p>
          <a:r>
            <a:rPr lang="ar-DZ" sz="2800" b="1" dirty="0" smtClean="0">
              <a:solidFill>
                <a:schemeClr val="tx1"/>
              </a:solidFill>
              <a:latin typeface="Arabic Typesetting" pitchFamily="66" charset="-78"/>
              <a:cs typeface="Arabic Typesetting" pitchFamily="66" charset="-78"/>
            </a:rPr>
            <a:t>التحليل الداخلي</a:t>
          </a:r>
          <a:endParaRPr lang="fr-FR" sz="2800" b="1" dirty="0">
            <a:solidFill>
              <a:schemeClr val="tx1"/>
            </a:solidFill>
            <a:latin typeface="Arabic Typesetting" pitchFamily="66" charset="-78"/>
            <a:cs typeface="Arabic Typesetting" pitchFamily="66" charset="-78"/>
          </a:endParaRPr>
        </a:p>
      </dgm:t>
    </dgm:pt>
    <dgm:pt modelId="{66F36436-D63E-4A97-A016-997BF7697C7A}" type="parTrans" cxnId="{4F4D586A-4552-4873-AF70-A8A1DE8E65E6}">
      <dgm:prSet/>
      <dgm:spPr/>
      <dgm:t>
        <a:bodyPr/>
        <a:lstStyle/>
        <a:p>
          <a:endParaRPr lang="fr-FR"/>
        </a:p>
      </dgm:t>
    </dgm:pt>
    <dgm:pt modelId="{0A79E7EA-44AF-4A84-B35D-9257F447099C}" type="sibTrans" cxnId="{4F4D586A-4552-4873-AF70-A8A1DE8E65E6}">
      <dgm:prSet/>
      <dgm:spPr/>
      <dgm:t>
        <a:bodyPr/>
        <a:lstStyle/>
        <a:p>
          <a:endParaRPr lang="fr-FR"/>
        </a:p>
      </dgm:t>
    </dgm:pt>
    <dgm:pt modelId="{B68BD21D-0563-4633-A013-C378BB35B068}">
      <dgm:prSet phldrT="[Texte]" custT="1"/>
      <dgm:spPr/>
      <dgm:t>
        <a:bodyPr/>
        <a:lstStyle/>
        <a:p>
          <a:r>
            <a:rPr lang="ar-DZ" sz="2800" b="1" dirty="0" smtClean="0">
              <a:solidFill>
                <a:schemeClr val="tx1"/>
              </a:solidFill>
              <a:latin typeface="Arabic Typesetting" pitchFamily="66" charset="-78"/>
              <a:cs typeface="Arabic Typesetting" pitchFamily="66" charset="-78"/>
            </a:rPr>
            <a:t>التحليل الخارجي</a:t>
          </a:r>
          <a:endParaRPr lang="fr-FR" sz="2800" b="1" dirty="0">
            <a:solidFill>
              <a:schemeClr val="tx1"/>
            </a:solidFill>
            <a:latin typeface="Arabic Typesetting" pitchFamily="66" charset="-78"/>
            <a:cs typeface="Arabic Typesetting" pitchFamily="66" charset="-78"/>
          </a:endParaRPr>
        </a:p>
      </dgm:t>
    </dgm:pt>
    <dgm:pt modelId="{22501898-938D-4C57-8DB6-1108BEB2DD56}" type="parTrans" cxnId="{5EEF4079-4602-4C6B-9D28-0CADBB3551E3}">
      <dgm:prSet/>
      <dgm:spPr/>
      <dgm:t>
        <a:bodyPr/>
        <a:lstStyle/>
        <a:p>
          <a:endParaRPr lang="fr-FR"/>
        </a:p>
      </dgm:t>
    </dgm:pt>
    <dgm:pt modelId="{9DC1B4C0-1372-4F8B-9470-D4D5CF6B42A8}" type="sibTrans" cxnId="{5EEF4079-4602-4C6B-9D28-0CADBB3551E3}">
      <dgm:prSet/>
      <dgm:spPr/>
      <dgm:t>
        <a:bodyPr/>
        <a:lstStyle/>
        <a:p>
          <a:endParaRPr lang="fr-FR"/>
        </a:p>
      </dgm:t>
    </dgm:pt>
    <dgm:pt modelId="{0E5D39C6-95B4-4975-A58A-05169C0C6799}">
      <dgm:prSet phldrT="[Texte]" custT="1"/>
      <dgm:spPr/>
      <dgm:t>
        <a:bodyPr/>
        <a:lstStyle/>
        <a:p>
          <a:r>
            <a:rPr lang="ar-DZ" sz="2800" b="1" dirty="0" smtClean="0">
              <a:solidFill>
                <a:schemeClr val="tx1"/>
              </a:solidFill>
              <a:latin typeface="Arabic Typesetting" pitchFamily="66" charset="-78"/>
              <a:cs typeface="Arabic Typesetting" pitchFamily="66" charset="-78"/>
            </a:rPr>
            <a:t>صياغة القرار الاستراتيجي( تحديد البدائل)</a:t>
          </a:r>
          <a:endParaRPr lang="fr-FR" sz="2800" b="1" dirty="0">
            <a:solidFill>
              <a:schemeClr val="tx1"/>
            </a:solidFill>
            <a:latin typeface="Arabic Typesetting" pitchFamily="66" charset="-78"/>
            <a:cs typeface="Arabic Typesetting" pitchFamily="66" charset="-78"/>
          </a:endParaRPr>
        </a:p>
      </dgm:t>
    </dgm:pt>
    <dgm:pt modelId="{5F355B41-2AB6-4738-8631-A1E8B1DF427C}" type="parTrans" cxnId="{584B40A3-E8D9-4FF0-8C34-A2B00B36366C}">
      <dgm:prSet/>
      <dgm:spPr/>
      <dgm:t>
        <a:bodyPr/>
        <a:lstStyle/>
        <a:p>
          <a:endParaRPr lang="fr-FR"/>
        </a:p>
      </dgm:t>
    </dgm:pt>
    <dgm:pt modelId="{A5CC2B12-FDC4-49AF-A39E-C87B9E9C38BB}" type="sibTrans" cxnId="{584B40A3-E8D9-4FF0-8C34-A2B00B36366C}">
      <dgm:prSet/>
      <dgm:spPr/>
      <dgm:t>
        <a:bodyPr/>
        <a:lstStyle/>
        <a:p>
          <a:endParaRPr lang="fr-FR"/>
        </a:p>
      </dgm:t>
    </dgm:pt>
    <dgm:pt modelId="{83AE999A-658F-43F6-BE67-D9092D3D2162}">
      <dgm:prSet phldrT="[Texte]" custT="1"/>
      <dgm:spPr/>
      <dgm:t>
        <a:bodyPr/>
        <a:lstStyle/>
        <a:p>
          <a:r>
            <a:rPr lang="ar-DZ" sz="2800" b="1" dirty="0" smtClean="0">
              <a:solidFill>
                <a:schemeClr val="tx1"/>
              </a:solidFill>
              <a:latin typeface="Arabic Typesetting" pitchFamily="66" charset="-78"/>
              <a:cs typeface="Arabic Typesetting" pitchFamily="66" charset="-78"/>
            </a:rPr>
            <a:t>القدرة على تحقيق </a:t>
          </a:r>
          <a:r>
            <a:rPr lang="ar-DZ" sz="2800" b="1" dirty="0" err="1" smtClean="0">
              <a:solidFill>
                <a:schemeClr val="tx1"/>
              </a:solidFill>
              <a:latin typeface="Arabic Typesetting" pitchFamily="66" charset="-78"/>
              <a:cs typeface="Arabic Typesetting" pitchFamily="66" charset="-78"/>
            </a:rPr>
            <a:t>اهداف</a:t>
          </a:r>
          <a:r>
            <a:rPr lang="ar-DZ" sz="2800" b="1" dirty="0" smtClean="0">
              <a:solidFill>
                <a:schemeClr val="tx1"/>
              </a:solidFill>
              <a:latin typeface="Arabic Typesetting" pitchFamily="66" charset="-78"/>
              <a:cs typeface="Arabic Typesetting" pitchFamily="66" charset="-78"/>
            </a:rPr>
            <a:t> المنظمة</a:t>
          </a:r>
          <a:endParaRPr lang="fr-FR" sz="2800" b="1" dirty="0">
            <a:solidFill>
              <a:schemeClr val="tx1"/>
            </a:solidFill>
            <a:latin typeface="Arabic Typesetting" pitchFamily="66" charset="-78"/>
            <a:cs typeface="Arabic Typesetting" pitchFamily="66" charset="-78"/>
          </a:endParaRPr>
        </a:p>
      </dgm:t>
    </dgm:pt>
    <dgm:pt modelId="{F4B58EC5-8EE3-42E7-BBAC-842DC93E24CC}" type="parTrans" cxnId="{000C1206-2DE3-4B15-91A0-4A37F08A02C3}">
      <dgm:prSet/>
      <dgm:spPr/>
      <dgm:t>
        <a:bodyPr/>
        <a:lstStyle/>
        <a:p>
          <a:endParaRPr lang="fr-FR"/>
        </a:p>
      </dgm:t>
    </dgm:pt>
    <dgm:pt modelId="{7983B8E1-6F14-4403-B5E7-5403B5857F2C}" type="sibTrans" cxnId="{000C1206-2DE3-4B15-91A0-4A37F08A02C3}">
      <dgm:prSet/>
      <dgm:spPr/>
      <dgm:t>
        <a:bodyPr/>
        <a:lstStyle/>
        <a:p>
          <a:endParaRPr lang="fr-FR"/>
        </a:p>
      </dgm:t>
    </dgm:pt>
    <dgm:pt modelId="{C01C23E8-F940-4C16-A8D3-A5EDA350EE87}">
      <dgm:prSet phldrT="[Texte]" custT="1"/>
      <dgm:spPr/>
      <dgm:t>
        <a:bodyPr/>
        <a:lstStyle/>
        <a:p>
          <a:r>
            <a:rPr lang="ar-DZ" sz="2800" b="1" dirty="0" smtClean="0">
              <a:solidFill>
                <a:schemeClr val="tx1"/>
              </a:solidFill>
              <a:latin typeface="Arabic Typesetting" pitchFamily="66" charset="-78"/>
              <a:cs typeface="Arabic Typesetting" pitchFamily="66" charset="-78"/>
            </a:rPr>
            <a:t>التناسب مع الموارد الحالية </a:t>
          </a:r>
          <a:r>
            <a:rPr lang="ar-DZ" sz="2800" b="1" dirty="0" err="1" smtClean="0">
              <a:solidFill>
                <a:schemeClr val="tx1"/>
              </a:solidFill>
              <a:latin typeface="Arabic Typesetting" pitchFamily="66" charset="-78"/>
              <a:cs typeface="Arabic Typesetting" pitchFamily="66" charset="-78"/>
            </a:rPr>
            <a:t>و</a:t>
          </a:r>
          <a:r>
            <a:rPr lang="ar-DZ" sz="2800" b="1" dirty="0" smtClean="0">
              <a:solidFill>
                <a:schemeClr val="tx1"/>
              </a:solidFill>
              <a:latin typeface="Arabic Typesetting" pitchFamily="66" charset="-78"/>
              <a:cs typeface="Arabic Typesetting" pitchFamily="66" charset="-78"/>
            </a:rPr>
            <a:t> المستقبلية</a:t>
          </a:r>
          <a:endParaRPr lang="fr-FR" sz="2800" b="1" dirty="0">
            <a:solidFill>
              <a:schemeClr val="tx1"/>
            </a:solidFill>
            <a:latin typeface="Arabic Typesetting" pitchFamily="66" charset="-78"/>
            <a:cs typeface="Arabic Typesetting" pitchFamily="66" charset="-78"/>
          </a:endParaRPr>
        </a:p>
      </dgm:t>
    </dgm:pt>
    <dgm:pt modelId="{E8328ED2-7BE4-42B3-A95C-395993A6EDD9}" type="parTrans" cxnId="{902284BB-59B0-4E85-94C1-AE906AA6BA96}">
      <dgm:prSet/>
      <dgm:spPr/>
      <dgm:t>
        <a:bodyPr/>
        <a:lstStyle/>
        <a:p>
          <a:endParaRPr lang="fr-FR"/>
        </a:p>
      </dgm:t>
    </dgm:pt>
    <dgm:pt modelId="{329B0171-BBE8-48ED-9176-4A2032EE368F}" type="sibTrans" cxnId="{902284BB-59B0-4E85-94C1-AE906AA6BA96}">
      <dgm:prSet/>
      <dgm:spPr/>
      <dgm:t>
        <a:bodyPr/>
        <a:lstStyle/>
        <a:p>
          <a:endParaRPr lang="fr-FR"/>
        </a:p>
      </dgm:t>
    </dgm:pt>
    <dgm:pt modelId="{B74DAE2C-ED11-477F-8D1C-AD0F25E22187}">
      <dgm:prSet phldrT="[Texte]" custT="1"/>
      <dgm:spPr/>
      <dgm:t>
        <a:bodyPr/>
        <a:lstStyle/>
        <a:p>
          <a:r>
            <a:rPr lang="ar-DZ" sz="2800" b="1" dirty="0" smtClean="0">
              <a:solidFill>
                <a:schemeClr val="tx1"/>
              </a:solidFill>
              <a:latin typeface="Arabic Typesetting" pitchFamily="66" charset="-78"/>
              <a:cs typeface="Arabic Typesetting" pitchFamily="66" charset="-78"/>
            </a:rPr>
            <a:t>تنفيذ القرار الاستراتيجي</a:t>
          </a:r>
          <a:endParaRPr lang="fr-FR" sz="2800" b="1" dirty="0">
            <a:solidFill>
              <a:schemeClr val="tx1"/>
            </a:solidFill>
            <a:latin typeface="Arabic Typesetting" pitchFamily="66" charset="-78"/>
            <a:cs typeface="Arabic Typesetting" pitchFamily="66" charset="-78"/>
          </a:endParaRPr>
        </a:p>
      </dgm:t>
    </dgm:pt>
    <dgm:pt modelId="{0C847A85-5368-431E-B44B-475C49E0ACBD}" type="parTrans" cxnId="{D79D248F-C2B8-4768-83C3-C04810DEC1B7}">
      <dgm:prSet/>
      <dgm:spPr/>
      <dgm:t>
        <a:bodyPr/>
        <a:lstStyle/>
        <a:p>
          <a:endParaRPr lang="fr-FR"/>
        </a:p>
      </dgm:t>
    </dgm:pt>
    <dgm:pt modelId="{EA5B15F7-48B8-428A-9DF6-754E3C1630EB}" type="sibTrans" cxnId="{D79D248F-C2B8-4768-83C3-C04810DEC1B7}">
      <dgm:prSet/>
      <dgm:spPr/>
      <dgm:t>
        <a:bodyPr/>
        <a:lstStyle/>
        <a:p>
          <a:endParaRPr lang="fr-FR"/>
        </a:p>
      </dgm:t>
    </dgm:pt>
    <dgm:pt modelId="{6A90B72A-27AF-4CE4-A871-D12062473256}">
      <dgm:prSet phldrT="[Texte]" custT="1"/>
      <dgm:spPr/>
      <dgm:t>
        <a:bodyPr/>
        <a:lstStyle/>
        <a:p>
          <a:r>
            <a:rPr lang="ar-DZ" sz="2800" b="1" dirty="0" smtClean="0">
              <a:solidFill>
                <a:schemeClr val="tx1"/>
              </a:solidFill>
              <a:latin typeface="Arabic Typesetting" pitchFamily="66" charset="-78"/>
              <a:cs typeface="Arabic Typesetting" pitchFamily="66" charset="-78"/>
            </a:rPr>
            <a:t>مدى سلامة الافتراضات</a:t>
          </a:r>
          <a:endParaRPr lang="fr-FR" sz="2800" b="1" dirty="0">
            <a:solidFill>
              <a:schemeClr val="tx1"/>
            </a:solidFill>
            <a:latin typeface="Arabic Typesetting" pitchFamily="66" charset="-78"/>
            <a:cs typeface="Arabic Typesetting" pitchFamily="66" charset="-78"/>
          </a:endParaRPr>
        </a:p>
      </dgm:t>
    </dgm:pt>
    <dgm:pt modelId="{E7F3DF2A-DE52-4FF8-97FA-1AD49DF055EB}" type="parTrans" cxnId="{C3CDB77E-AF85-47F7-A2D8-2B0BEC546CF3}">
      <dgm:prSet/>
      <dgm:spPr/>
      <dgm:t>
        <a:bodyPr/>
        <a:lstStyle/>
        <a:p>
          <a:endParaRPr lang="fr-FR"/>
        </a:p>
      </dgm:t>
    </dgm:pt>
    <dgm:pt modelId="{CEE567E0-8C60-4124-94BF-02C040FA7335}" type="sibTrans" cxnId="{C3CDB77E-AF85-47F7-A2D8-2B0BEC546CF3}">
      <dgm:prSet/>
      <dgm:spPr/>
      <dgm:t>
        <a:bodyPr/>
        <a:lstStyle/>
        <a:p>
          <a:endParaRPr lang="fr-FR"/>
        </a:p>
      </dgm:t>
    </dgm:pt>
    <dgm:pt modelId="{BCA5C840-2629-4135-A61B-DD05C1912E6D}">
      <dgm:prSet phldrT="[Texte]" custT="1"/>
      <dgm:spPr/>
      <dgm:t>
        <a:bodyPr/>
        <a:lstStyle/>
        <a:p>
          <a:r>
            <a:rPr lang="ar-DZ" sz="2800" b="1" dirty="0" smtClean="0">
              <a:solidFill>
                <a:schemeClr val="tx1"/>
              </a:solidFill>
              <a:latin typeface="Arabic Typesetting" pitchFamily="66" charset="-78"/>
              <a:cs typeface="Arabic Typesetting" pitchFamily="66" charset="-78"/>
            </a:rPr>
            <a:t>التأكد من تنفيذه وفقا لما خطط له</a:t>
          </a:r>
          <a:endParaRPr lang="fr-FR" sz="2800" b="1" dirty="0">
            <a:solidFill>
              <a:schemeClr val="tx1"/>
            </a:solidFill>
            <a:latin typeface="Arabic Typesetting" pitchFamily="66" charset="-78"/>
            <a:cs typeface="Arabic Typesetting" pitchFamily="66" charset="-78"/>
          </a:endParaRPr>
        </a:p>
      </dgm:t>
    </dgm:pt>
    <dgm:pt modelId="{6CCCA5B2-E4AE-413E-A49E-E4405ECF1871}" type="parTrans" cxnId="{4D5B30D8-A568-4D4C-9106-44C5B27F6FB5}">
      <dgm:prSet/>
      <dgm:spPr/>
      <dgm:t>
        <a:bodyPr/>
        <a:lstStyle/>
        <a:p>
          <a:endParaRPr lang="fr-FR"/>
        </a:p>
      </dgm:t>
    </dgm:pt>
    <dgm:pt modelId="{8471DAEB-B32A-4816-BFF9-D3482847A128}" type="sibTrans" cxnId="{4D5B30D8-A568-4D4C-9106-44C5B27F6FB5}">
      <dgm:prSet/>
      <dgm:spPr/>
      <dgm:t>
        <a:bodyPr/>
        <a:lstStyle/>
        <a:p>
          <a:endParaRPr lang="fr-FR"/>
        </a:p>
      </dgm:t>
    </dgm:pt>
    <dgm:pt modelId="{FE694BE6-81D9-4454-B887-058163A8C15C}">
      <dgm:prSet phldrT="[Texte]" custT="1"/>
      <dgm:spPr/>
      <dgm:t>
        <a:bodyPr/>
        <a:lstStyle/>
        <a:p>
          <a:r>
            <a:rPr lang="ar-DZ" sz="2800" b="1" dirty="0" smtClean="0">
              <a:solidFill>
                <a:schemeClr val="tx1"/>
              </a:solidFill>
              <a:latin typeface="Arabic Typesetting" pitchFamily="66" charset="-78"/>
              <a:cs typeface="Arabic Typesetting" pitchFamily="66" charset="-78"/>
            </a:rPr>
            <a:t>الالتزام بالقيود الخارجية</a:t>
          </a:r>
          <a:endParaRPr lang="fr-FR" sz="2800" b="1" dirty="0">
            <a:solidFill>
              <a:schemeClr val="tx1"/>
            </a:solidFill>
            <a:latin typeface="Arabic Typesetting" pitchFamily="66" charset="-78"/>
            <a:cs typeface="Arabic Typesetting" pitchFamily="66" charset="-78"/>
          </a:endParaRPr>
        </a:p>
      </dgm:t>
    </dgm:pt>
    <dgm:pt modelId="{E3E9A971-52C5-44C4-A2E2-796A1B188757}" type="parTrans" cxnId="{BEE56A76-381C-456B-AC21-BA3600EF99A4}">
      <dgm:prSet/>
      <dgm:spPr/>
      <dgm:t>
        <a:bodyPr/>
        <a:lstStyle/>
        <a:p>
          <a:endParaRPr lang="fr-FR"/>
        </a:p>
      </dgm:t>
    </dgm:pt>
    <dgm:pt modelId="{546B39A5-FD71-41BE-9A88-AE70A26FDB53}" type="sibTrans" cxnId="{BEE56A76-381C-456B-AC21-BA3600EF99A4}">
      <dgm:prSet/>
      <dgm:spPr/>
      <dgm:t>
        <a:bodyPr/>
        <a:lstStyle/>
        <a:p>
          <a:endParaRPr lang="fr-FR"/>
        </a:p>
      </dgm:t>
    </dgm:pt>
    <dgm:pt modelId="{C06E0F95-9DF5-416D-9EBB-70D6C01A1DF6}">
      <dgm:prSet phldrT="[Texte]" custT="1"/>
      <dgm:spPr/>
      <dgm:t>
        <a:bodyPr/>
        <a:lstStyle/>
        <a:p>
          <a:r>
            <a:rPr lang="ar-DZ" sz="2800" b="1" dirty="0" smtClean="0">
              <a:solidFill>
                <a:schemeClr val="tx1"/>
              </a:solidFill>
              <a:latin typeface="Arabic Typesetting" pitchFamily="66" charset="-78"/>
              <a:cs typeface="Arabic Typesetting" pitchFamily="66" charset="-78"/>
            </a:rPr>
            <a:t>رقابة </a:t>
          </a:r>
          <a:r>
            <a:rPr lang="ar-DZ" sz="2800" b="1" dirty="0" err="1" smtClean="0">
              <a:solidFill>
                <a:schemeClr val="tx1"/>
              </a:solidFill>
              <a:latin typeface="Arabic Typesetting" pitchFamily="66" charset="-78"/>
              <a:cs typeface="Arabic Typesetting" pitchFamily="66" charset="-78"/>
            </a:rPr>
            <a:t>و</a:t>
          </a:r>
          <a:r>
            <a:rPr lang="ar-DZ" sz="2800" b="1" dirty="0" smtClean="0">
              <a:solidFill>
                <a:schemeClr val="tx1"/>
              </a:solidFill>
              <a:latin typeface="Arabic Typesetting" pitchFamily="66" charset="-78"/>
              <a:cs typeface="Arabic Typesetting" pitchFamily="66" charset="-78"/>
            </a:rPr>
            <a:t> تقييم القرار الاستراتيجي</a:t>
          </a:r>
          <a:endParaRPr lang="fr-FR" sz="2800" b="1" dirty="0">
            <a:solidFill>
              <a:schemeClr val="tx1"/>
            </a:solidFill>
            <a:latin typeface="Arabic Typesetting" pitchFamily="66" charset="-78"/>
            <a:cs typeface="Arabic Typesetting" pitchFamily="66" charset="-78"/>
          </a:endParaRPr>
        </a:p>
      </dgm:t>
    </dgm:pt>
    <dgm:pt modelId="{176C2B97-BCC8-4F36-9B52-9640FE0F24E6}" type="parTrans" cxnId="{EF442A0D-6F6E-4B75-97EE-83A32FA6F016}">
      <dgm:prSet/>
      <dgm:spPr/>
      <dgm:t>
        <a:bodyPr/>
        <a:lstStyle/>
        <a:p>
          <a:endParaRPr lang="fr-FR"/>
        </a:p>
      </dgm:t>
    </dgm:pt>
    <dgm:pt modelId="{6C1F8FFC-FAE4-474C-8F05-3F5DDDF19D3A}" type="sibTrans" cxnId="{EF442A0D-6F6E-4B75-97EE-83A32FA6F016}">
      <dgm:prSet/>
      <dgm:spPr/>
      <dgm:t>
        <a:bodyPr/>
        <a:lstStyle/>
        <a:p>
          <a:endParaRPr lang="fr-FR"/>
        </a:p>
      </dgm:t>
    </dgm:pt>
    <dgm:pt modelId="{2E988B3A-4492-42C0-9BF9-1B113550292D}">
      <dgm:prSet phldrT="[Texte]" custT="1"/>
      <dgm:spPr/>
      <dgm:t>
        <a:bodyPr/>
        <a:lstStyle/>
        <a:p>
          <a:r>
            <a:rPr lang="ar-DZ" sz="2800" b="1" dirty="0" smtClean="0">
              <a:solidFill>
                <a:schemeClr val="tx1"/>
              </a:solidFill>
              <a:latin typeface="Arabic Typesetting" pitchFamily="66" charset="-78"/>
              <a:cs typeface="Arabic Typesetting" pitchFamily="66" charset="-78"/>
            </a:rPr>
            <a:t>توفير البيانات للتقييم</a:t>
          </a:r>
          <a:endParaRPr lang="fr-FR" sz="2800" b="1" dirty="0">
            <a:solidFill>
              <a:schemeClr val="tx1"/>
            </a:solidFill>
            <a:latin typeface="Arabic Typesetting" pitchFamily="66" charset="-78"/>
            <a:cs typeface="Arabic Typesetting" pitchFamily="66" charset="-78"/>
          </a:endParaRPr>
        </a:p>
      </dgm:t>
    </dgm:pt>
    <dgm:pt modelId="{31FBA88E-B6AF-4AF5-B83B-661829B85F6D}" type="parTrans" cxnId="{6C11BDDA-B05C-41B2-AAF9-6AA2B62E9E42}">
      <dgm:prSet/>
      <dgm:spPr/>
      <dgm:t>
        <a:bodyPr/>
        <a:lstStyle/>
        <a:p>
          <a:endParaRPr lang="fr-FR"/>
        </a:p>
      </dgm:t>
    </dgm:pt>
    <dgm:pt modelId="{C48E7FBD-FAC3-4DA6-91D9-F82C7BB58A4D}" type="sibTrans" cxnId="{6C11BDDA-B05C-41B2-AAF9-6AA2B62E9E42}">
      <dgm:prSet/>
      <dgm:spPr/>
      <dgm:t>
        <a:bodyPr/>
        <a:lstStyle/>
        <a:p>
          <a:endParaRPr lang="fr-FR"/>
        </a:p>
      </dgm:t>
    </dgm:pt>
    <dgm:pt modelId="{7C517C88-D206-4525-82F6-699F1D4BEE8A}">
      <dgm:prSet phldrT="[Texte]" custT="1"/>
      <dgm:spPr/>
      <dgm:t>
        <a:bodyPr/>
        <a:lstStyle/>
        <a:p>
          <a:r>
            <a:rPr lang="ar-DZ" sz="2800" b="1" dirty="0" smtClean="0">
              <a:solidFill>
                <a:schemeClr val="tx1"/>
              </a:solidFill>
              <a:latin typeface="Arabic Typesetting" pitchFamily="66" charset="-78"/>
              <a:cs typeface="Arabic Typesetting" pitchFamily="66" charset="-78"/>
            </a:rPr>
            <a:t>تدعيم عملية التعلم التنظيمي</a:t>
          </a:r>
          <a:endParaRPr lang="fr-FR" sz="2800" b="1" dirty="0">
            <a:solidFill>
              <a:schemeClr val="tx1"/>
            </a:solidFill>
            <a:latin typeface="Arabic Typesetting" pitchFamily="66" charset="-78"/>
            <a:cs typeface="Arabic Typesetting" pitchFamily="66" charset="-78"/>
          </a:endParaRPr>
        </a:p>
      </dgm:t>
    </dgm:pt>
    <dgm:pt modelId="{42F478F0-D665-4B72-8557-4460987B31F6}" type="parTrans" cxnId="{4820CBB3-03CD-428B-AF2E-4EA5E332BA75}">
      <dgm:prSet/>
      <dgm:spPr/>
      <dgm:t>
        <a:bodyPr/>
        <a:lstStyle/>
        <a:p>
          <a:endParaRPr lang="fr-FR"/>
        </a:p>
      </dgm:t>
    </dgm:pt>
    <dgm:pt modelId="{D9726533-6264-43C4-9A28-DF79C042EEE0}" type="sibTrans" cxnId="{4820CBB3-03CD-428B-AF2E-4EA5E332BA75}">
      <dgm:prSet/>
      <dgm:spPr/>
      <dgm:t>
        <a:bodyPr/>
        <a:lstStyle/>
        <a:p>
          <a:endParaRPr lang="fr-FR"/>
        </a:p>
      </dgm:t>
    </dgm:pt>
    <dgm:pt modelId="{F6642EE1-928D-4BC3-9E62-E14A85C59160}" type="pres">
      <dgm:prSet presAssocID="{0648C830-A372-465E-9767-8F1B10748BEC}" presName="Name0" presStyleCnt="0">
        <dgm:presLayoutVars>
          <dgm:dir/>
          <dgm:animLvl val="lvl"/>
          <dgm:resizeHandles val="exact"/>
        </dgm:presLayoutVars>
      </dgm:prSet>
      <dgm:spPr/>
      <dgm:t>
        <a:bodyPr/>
        <a:lstStyle/>
        <a:p>
          <a:endParaRPr lang="fr-FR"/>
        </a:p>
      </dgm:t>
    </dgm:pt>
    <dgm:pt modelId="{10FCC1B5-8808-45E4-B455-909595125854}" type="pres">
      <dgm:prSet presAssocID="{C06E0F95-9DF5-416D-9EBB-70D6C01A1DF6}" presName="boxAndChildren" presStyleCnt="0"/>
      <dgm:spPr/>
    </dgm:pt>
    <dgm:pt modelId="{6C15E488-0BB1-44E1-9229-13F9279AC40D}" type="pres">
      <dgm:prSet presAssocID="{C06E0F95-9DF5-416D-9EBB-70D6C01A1DF6}" presName="parentTextBox" presStyleLbl="node1" presStyleIdx="0" presStyleCnt="4"/>
      <dgm:spPr/>
      <dgm:t>
        <a:bodyPr/>
        <a:lstStyle/>
        <a:p>
          <a:endParaRPr lang="fr-FR"/>
        </a:p>
      </dgm:t>
    </dgm:pt>
    <dgm:pt modelId="{82AC34A1-0539-4922-8B79-8598FC6BFAA2}" type="pres">
      <dgm:prSet presAssocID="{C06E0F95-9DF5-416D-9EBB-70D6C01A1DF6}" presName="entireBox" presStyleLbl="node1" presStyleIdx="0" presStyleCnt="4"/>
      <dgm:spPr/>
      <dgm:t>
        <a:bodyPr/>
        <a:lstStyle/>
        <a:p>
          <a:endParaRPr lang="fr-FR"/>
        </a:p>
      </dgm:t>
    </dgm:pt>
    <dgm:pt modelId="{1D99CD4E-424C-4652-B67B-CC9F56D9712D}" type="pres">
      <dgm:prSet presAssocID="{C06E0F95-9DF5-416D-9EBB-70D6C01A1DF6}" presName="descendantBox" presStyleCnt="0"/>
      <dgm:spPr/>
    </dgm:pt>
    <dgm:pt modelId="{21C99A62-C9C5-4476-9665-0CACCEB476DD}" type="pres">
      <dgm:prSet presAssocID="{6A90B72A-27AF-4CE4-A871-D12062473256}" presName="childTextBox" presStyleLbl="fgAccFollowNode1" presStyleIdx="0" presStyleCnt="9">
        <dgm:presLayoutVars>
          <dgm:bulletEnabled val="1"/>
        </dgm:presLayoutVars>
      </dgm:prSet>
      <dgm:spPr/>
      <dgm:t>
        <a:bodyPr/>
        <a:lstStyle/>
        <a:p>
          <a:endParaRPr lang="fr-FR"/>
        </a:p>
      </dgm:t>
    </dgm:pt>
    <dgm:pt modelId="{4AF1B666-CA61-4CFE-B3C5-31840EE0454D}" type="pres">
      <dgm:prSet presAssocID="{BCA5C840-2629-4135-A61B-DD05C1912E6D}" presName="childTextBox" presStyleLbl="fgAccFollowNode1" presStyleIdx="1" presStyleCnt="9">
        <dgm:presLayoutVars>
          <dgm:bulletEnabled val="1"/>
        </dgm:presLayoutVars>
      </dgm:prSet>
      <dgm:spPr/>
      <dgm:t>
        <a:bodyPr/>
        <a:lstStyle/>
        <a:p>
          <a:endParaRPr lang="fr-FR"/>
        </a:p>
      </dgm:t>
    </dgm:pt>
    <dgm:pt modelId="{5389A913-A0D6-48C8-8137-394FFE110C53}" type="pres">
      <dgm:prSet presAssocID="{2E988B3A-4492-42C0-9BF9-1B113550292D}" presName="childTextBox" presStyleLbl="fgAccFollowNode1" presStyleIdx="2" presStyleCnt="9">
        <dgm:presLayoutVars>
          <dgm:bulletEnabled val="1"/>
        </dgm:presLayoutVars>
      </dgm:prSet>
      <dgm:spPr/>
      <dgm:t>
        <a:bodyPr/>
        <a:lstStyle/>
        <a:p>
          <a:endParaRPr lang="fr-FR"/>
        </a:p>
      </dgm:t>
    </dgm:pt>
    <dgm:pt modelId="{2426E012-D8DC-4AEB-8BA5-4164C8290BD9}" type="pres">
      <dgm:prSet presAssocID="{7C517C88-D206-4525-82F6-699F1D4BEE8A}" presName="childTextBox" presStyleLbl="fgAccFollowNode1" presStyleIdx="3" presStyleCnt="9">
        <dgm:presLayoutVars>
          <dgm:bulletEnabled val="1"/>
        </dgm:presLayoutVars>
      </dgm:prSet>
      <dgm:spPr/>
      <dgm:t>
        <a:bodyPr/>
        <a:lstStyle/>
        <a:p>
          <a:endParaRPr lang="fr-FR"/>
        </a:p>
      </dgm:t>
    </dgm:pt>
    <dgm:pt modelId="{FEDA7685-6D62-49FA-A964-3DC30E6B6EB4}" type="pres">
      <dgm:prSet presAssocID="{EA5B15F7-48B8-428A-9DF6-754E3C1630EB}" presName="sp" presStyleCnt="0"/>
      <dgm:spPr/>
    </dgm:pt>
    <dgm:pt modelId="{9ADA59EF-89F6-4584-8B96-9AEE5644FA8F}" type="pres">
      <dgm:prSet presAssocID="{B74DAE2C-ED11-477F-8D1C-AD0F25E22187}" presName="arrowAndChildren" presStyleCnt="0"/>
      <dgm:spPr/>
    </dgm:pt>
    <dgm:pt modelId="{34A46D1F-C611-4366-9290-1764394F37FD}" type="pres">
      <dgm:prSet presAssocID="{B74DAE2C-ED11-477F-8D1C-AD0F25E22187}" presName="parentTextArrow" presStyleLbl="node1" presStyleIdx="1" presStyleCnt="4"/>
      <dgm:spPr/>
      <dgm:t>
        <a:bodyPr/>
        <a:lstStyle/>
        <a:p>
          <a:endParaRPr lang="fr-FR"/>
        </a:p>
      </dgm:t>
    </dgm:pt>
    <dgm:pt modelId="{0D18866D-54D2-4482-B406-F9083B1462E6}" type="pres">
      <dgm:prSet presAssocID="{A5CC2B12-FDC4-49AF-A39E-C87B9E9C38BB}" presName="sp" presStyleCnt="0"/>
      <dgm:spPr/>
    </dgm:pt>
    <dgm:pt modelId="{A33A9780-1802-4BDD-BF0E-EB1EC1C51A30}" type="pres">
      <dgm:prSet presAssocID="{0E5D39C6-95B4-4975-A58A-05169C0C6799}" presName="arrowAndChildren" presStyleCnt="0"/>
      <dgm:spPr/>
    </dgm:pt>
    <dgm:pt modelId="{09CBF904-AA60-441C-B331-DA1B91ECCF15}" type="pres">
      <dgm:prSet presAssocID="{0E5D39C6-95B4-4975-A58A-05169C0C6799}" presName="parentTextArrow" presStyleLbl="node1" presStyleIdx="1" presStyleCnt="4"/>
      <dgm:spPr/>
      <dgm:t>
        <a:bodyPr/>
        <a:lstStyle/>
        <a:p>
          <a:endParaRPr lang="fr-FR"/>
        </a:p>
      </dgm:t>
    </dgm:pt>
    <dgm:pt modelId="{E22DD04A-408B-4941-B1BE-EA84FB469114}" type="pres">
      <dgm:prSet presAssocID="{0E5D39C6-95B4-4975-A58A-05169C0C6799}" presName="arrow" presStyleLbl="node1" presStyleIdx="2" presStyleCnt="4"/>
      <dgm:spPr/>
      <dgm:t>
        <a:bodyPr/>
        <a:lstStyle/>
        <a:p>
          <a:endParaRPr lang="fr-FR"/>
        </a:p>
      </dgm:t>
    </dgm:pt>
    <dgm:pt modelId="{DF6E3384-DB67-4E42-B298-EE39743A0C1C}" type="pres">
      <dgm:prSet presAssocID="{0E5D39C6-95B4-4975-A58A-05169C0C6799}" presName="descendantArrow" presStyleCnt="0"/>
      <dgm:spPr/>
    </dgm:pt>
    <dgm:pt modelId="{2B291937-9ABE-4AAE-A2DB-25D29A1CFB43}" type="pres">
      <dgm:prSet presAssocID="{83AE999A-658F-43F6-BE67-D9092D3D2162}" presName="childTextArrow" presStyleLbl="fgAccFollowNode1" presStyleIdx="4" presStyleCnt="9">
        <dgm:presLayoutVars>
          <dgm:bulletEnabled val="1"/>
        </dgm:presLayoutVars>
      </dgm:prSet>
      <dgm:spPr/>
      <dgm:t>
        <a:bodyPr/>
        <a:lstStyle/>
        <a:p>
          <a:endParaRPr lang="fr-FR"/>
        </a:p>
      </dgm:t>
    </dgm:pt>
    <dgm:pt modelId="{628DB8DA-B51A-421D-8547-801B4FF65441}" type="pres">
      <dgm:prSet presAssocID="{C01C23E8-F940-4C16-A8D3-A5EDA350EE87}" presName="childTextArrow" presStyleLbl="fgAccFollowNode1" presStyleIdx="5" presStyleCnt="9">
        <dgm:presLayoutVars>
          <dgm:bulletEnabled val="1"/>
        </dgm:presLayoutVars>
      </dgm:prSet>
      <dgm:spPr/>
      <dgm:t>
        <a:bodyPr/>
        <a:lstStyle/>
        <a:p>
          <a:endParaRPr lang="fr-FR"/>
        </a:p>
      </dgm:t>
    </dgm:pt>
    <dgm:pt modelId="{F32AFDBA-26B6-4ABF-A8E8-2C0F40058BC3}" type="pres">
      <dgm:prSet presAssocID="{FE694BE6-81D9-4454-B887-058163A8C15C}" presName="childTextArrow" presStyleLbl="fgAccFollowNode1" presStyleIdx="6" presStyleCnt="9">
        <dgm:presLayoutVars>
          <dgm:bulletEnabled val="1"/>
        </dgm:presLayoutVars>
      </dgm:prSet>
      <dgm:spPr/>
      <dgm:t>
        <a:bodyPr/>
        <a:lstStyle/>
        <a:p>
          <a:endParaRPr lang="fr-FR"/>
        </a:p>
      </dgm:t>
    </dgm:pt>
    <dgm:pt modelId="{F3CCD820-DA4A-4450-B634-DBDE782E2F54}" type="pres">
      <dgm:prSet presAssocID="{28CF65FF-260C-4491-8620-2167A4958CFC}" presName="sp" presStyleCnt="0"/>
      <dgm:spPr/>
    </dgm:pt>
    <dgm:pt modelId="{2B71A392-BDD6-44D2-A012-3D05A25640FD}" type="pres">
      <dgm:prSet presAssocID="{C3E7930D-AAE8-44CD-B515-E7A1CAF4C665}" presName="arrowAndChildren" presStyleCnt="0"/>
      <dgm:spPr/>
    </dgm:pt>
    <dgm:pt modelId="{28D091A6-D71D-42C4-9F2C-BFA9E2EBCFAF}" type="pres">
      <dgm:prSet presAssocID="{C3E7930D-AAE8-44CD-B515-E7A1CAF4C665}" presName="parentTextArrow" presStyleLbl="node1" presStyleIdx="2" presStyleCnt="4"/>
      <dgm:spPr/>
      <dgm:t>
        <a:bodyPr/>
        <a:lstStyle/>
        <a:p>
          <a:endParaRPr lang="fr-FR"/>
        </a:p>
      </dgm:t>
    </dgm:pt>
    <dgm:pt modelId="{570653AD-E80C-4B41-87E0-5489EA88A47E}" type="pres">
      <dgm:prSet presAssocID="{C3E7930D-AAE8-44CD-B515-E7A1CAF4C665}" presName="arrow" presStyleLbl="node1" presStyleIdx="3" presStyleCnt="4"/>
      <dgm:spPr/>
      <dgm:t>
        <a:bodyPr/>
        <a:lstStyle/>
        <a:p>
          <a:endParaRPr lang="fr-FR"/>
        </a:p>
      </dgm:t>
    </dgm:pt>
    <dgm:pt modelId="{E20A7A8A-54C8-4395-B061-3A2EE80590D3}" type="pres">
      <dgm:prSet presAssocID="{C3E7930D-AAE8-44CD-B515-E7A1CAF4C665}" presName="descendantArrow" presStyleCnt="0"/>
      <dgm:spPr/>
    </dgm:pt>
    <dgm:pt modelId="{9DD639E9-7851-4DB6-B27B-0057522699D9}" type="pres">
      <dgm:prSet presAssocID="{EE68BF3D-A1A0-4034-8087-9A3154CD3948}" presName="childTextArrow" presStyleLbl="fgAccFollowNode1" presStyleIdx="7" presStyleCnt="9">
        <dgm:presLayoutVars>
          <dgm:bulletEnabled val="1"/>
        </dgm:presLayoutVars>
      </dgm:prSet>
      <dgm:spPr/>
      <dgm:t>
        <a:bodyPr/>
        <a:lstStyle/>
        <a:p>
          <a:endParaRPr lang="fr-FR"/>
        </a:p>
      </dgm:t>
    </dgm:pt>
    <dgm:pt modelId="{9666C4D6-232B-41F0-B2D8-477C04816077}" type="pres">
      <dgm:prSet presAssocID="{B68BD21D-0563-4633-A013-C378BB35B068}" presName="childTextArrow" presStyleLbl="fgAccFollowNode1" presStyleIdx="8" presStyleCnt="9">
        <dgm:presLayoutVars>
          <dgm:bulletEnabled val="1"/>
        </dgm:presLayoutVars>
      </dgm:prSet>
      <dgm:spPr/>
      <dgm:t>
        <a:bodyPr/>
        <a:lstStyle/>
        <a:p>
          <a:endParaRPr lang="fr-FR"/>
        </a:p>
      </dgm:t>
    </dgm:pt>
  </dgm:ptLst>
  <dgm:cxnLst>
    <dgm:cxn modelId="{95D6E332-A9B4-4560-982C-A7A53624E86B}" type="presOf" srcId="{C06E0F95-9DF5-416D-9EBB-70D6C01A1DF6}" destId="{82AC34A1-0539-4922-8B79-8598FC6BFAA2}" srcOrd="1" destOrd="0" presId="urn:microsoft.com/office/officeart/2005/8/layout/process4"/>
    <dgm:cxn modelId="{26A1430F-1077-448F-B77C-90C3D31E54D4}" type="presOf" srcId="{C3E7930D-AAE8-44CD-B515-E7A1CAF4C665}" destId="{570653AD-E80C-4B41-87E0-5489EA88A47E}" srcOrd="1" destOrd="0" presId="urn:microsoft.com/office/officeart/2005/8/layout/process4"/>
    <dgm:cxn modelId="{978C708B-2C1C-4D8E-97D3-43D633C49E6E}" type="presOf" srcId="{0E5D39C6-95B4-4975-A58A-05169C0C6799}" destId="{09CBF904-AA60-441C-B331-DA1B91ECCF15}" srcOrd="0" destOrd="0" presId="urn:microsoft.com/office/officeart/2005/8/layout/process4"/>
    <dgm:cxn modelId="{6C11BDDA-B05C-41B2-AAF9-6AA2B62E9E42}" srcId="{C06E0F95-9DF5-416D-9EBB-70D6C01A1DF6}" destId="{2E988B3A-4492-42C0-9BF9-1B113550292D}" srcOrd="2" destOrd="0" parTransId="{31FBA88E-B6AF-4AF5-B83B-661829B85F6D}" sibTransId="{C48E7FBD-FAC3-4DA6-91D9-F82C7BB58A4D}"/>
    <dgm:cxn modelId="{05C7CD1E-10EC-4843-9E44-21AFD207BA2B}" type="presOf" srcId="{C06E0F95-9DF5-416D-9EBB-70D6C01A1DF6}" destId="{6C15E488-0BB1-44E1-9229-13F9279AC40D}" srcOrd="0" destOrd="0" presId="urn:microsoft.com/office/officeart/2005/8/layout/process4"/>
    <dgm:cxn modelId="{584B40A3-E8D9-4FF0-8C34-A2B00B36366C}" srcId="{0648C830-A372-465E-9767-8F1B10748BEC}" destId="{0E5D39C6-95B4-4975-A58A-05169C0C6799}" srcOrd="1" destOrd="0" parTransId="{5F355B41-2AB6-4738-8631-A1E8B1DF427C}" sibTransId="{A5CC2B12-FDC4-49AF-A39E-C87B9E9C38BB}"/>
    <dgm:cxn modelId="{0A10783F-E574-4BDB-83C8-54FFA84F0939}" srcId="{0648C830-A372-465E-9767-8F1B10748BEC}" destId="{C3E7930D-AAE8-44CD-B515-E7A1CAF4C665}" srcOrd="0" destOrd="0" parTransId="{C3C2B5AF-FE5C-457A-B66A-787428FA672C}" sibTransId="{28CF65FF-260C-4491-8620-2167A4958CFC}"/>
    <dgm:cxn modelId="{BEE56A76-381C-456B-AC21-BA3600EF99A4}" srcId="{0E5D39C6-95B4-4975-A58A-05169C0C6799}" destId="{FE694BE6-81D9-4454-B887-058163A8C15C}" srcOrd="2" destOrd="0" parTransId="{E3E9A971-52C5-44C4-A2E2-796A1B188757}" sibTransId="{546B39A5-FD71-41BE-9A88-AE70A26FDB53}"/>
    <dgm:cxn modelId="{78B8BA1D-1D0F-49ED-BAFF-0DDFA20300B9}" type="presOf" srcId="{83AE999A-658F-43F6-BE67-D9092D3D2162}" destId="{2B291937-9ABE-4AAE-A2DB-25D29A1CFB43}" srcOrd="0" destOrd="0" presId="urn:microsoft.com/office/officeart/2005/8/layout/process4"/>
    <dgm:cxn modelId="{3A37E214-B81E-4D74-B406-FB2719372158}" type="presOf" srcId="{C01C23E8-F940-4C16-A8D3-A5EDA350EE87}" destId="{628DB8DA-B51A-421D-8547-801B4FF65441}" srcOrd="0" destOrd="0" presId="urn:microsoft.com/office/officeart/2005/8/layout/process4"/>
    <dgm:cxn modelId="{FA066DC3-5CE8-441F-9827-6717C80FC7D2}" type="presOf" srcId="{7C517C88-D206-4525-82F6-699F1D4BEE8A}" destId="{2426E012-D8DC-4AEB-8BA5-4164C8290BD9}" srcOrd="0" destOrd="0" presId="urn:microsoft.com/office/officeart/2005/8/layout/process4"/>
    <dgm:cxn modelId="{EF442A0D-6F6E-4B75-97EE-83A32FA6F016}" srcId="{0648C830-A372-465E-9767-8F1B10748BEC}" destId="{C06E0F95-9DF5-416D-9EBB-70D6C01A1DF6}" srcOrd="3" destOrd="0" parTransId="{176C2B97-BCC8-4F36-9B52-9640FE0F24E6}" sibTransId="{6C1F8FFC-FAE4-474C-8F05-3F5DDDF19D3A}"/>
    <dgm:cxn modelId="{37CA148D-3CF7-4821-A7E8-577362C45DD2}" type="presOf" srcId="{BCA5C840-2629-4135-A61B-DD05C1912E6D}" destId="{4AF1B666-CA61-4CFE-B3C5-31840EE0454D}" srcOrd="0" destOrd="0" presId="urn:microsoft.com/office/officeart/2005/8/layout/process4"/>
    <dgm:cxn modelId="{E8D7A2F6-BB92-4602-B3DC-1DB9BBA7C160}" type="presOf" srcId="{C3E7930D-AAE8-44CD-B515-E7A1CAF4C665}" destId="{28D091A6-D71D-42C4-9F2C-BFA9E2EBCFAF}" srcOrd="0" destOrd="0" presId="urn:microsoft.com/office/officeart/2005/8/layout/process4"/>
    <dgm:cxn modelId="{DB25D2CE-9E1E-4A85-B233-8C82D90BAE87}" type="presOf" srcId="{B74DAE2C-ED11-477F-8D1C-AD0F25E22187}" destId="{34A46D1F-C611-4366-9290-1764394F37FD}" srcOrd="0" destOrd="0" presId="urn:microsoft.com/office/officeart/2005/8/layout/process4"/>
    <dgm:cxn modelId="{50A15775-0157-4389-9F67-685B095716F4}" type="presOf" srcId="{B68BD21D-0563-4633-A013-C378BB35B068}" destId="{9666C4D6-232B-41F0-B2D8-477C04816077}" srcOrd="0" destOrd="0" presId="urn:microsoft.com/office/officeart/2005/8/layout/process4"/>
    <dgm:cxn modelId="{4820CBB3-03CD-428B-AF2E-4EA5E332BA75}" srcId="{C06E0F95-9DF5-416D-9EBB-70D6C01A1DF6}" destId="{7C517C88-D206-4525-82F6-699F1D4BEE8A}" srcOrd="3" destOrd="0" parTransId="{42F478F0-D665-4B72-8557-4460987B31F6}" sibTransId="{D9726533-6264-43C4-9A28-DF79C042EEE0}"/>
    <dgm:cxn modelId="{DB2516C2-8E78-439B-8D0B-2E9BFD11AAB8}" type="presOf" srcId="{0E5D39C6-95B4-4975-A58A-05169C0C6799}" destId="{E22DD04A-408B-4941-B1BE-EA84FB469114}" srcOrd="1" destOrd="0" presId="urn:microsoft.com/office/officeart/2005/8/layout/process4"/>
    <dgm:cxn modelId="{4F4D586A-4552-4873-AF70-A8A1DE8E65E6}" srcId="{C3E7930D-AAE8-44CD-B515-E7A1CAF4C665}" destId="{EE68BF3D-A1A0-4034-8087-9A3154CD3948}" srcOrd="0" destOrd="0" parTransId="{66F36436-D63E-4A97-A016-997BF7697C7A}" sibTransId="{0A79E7EA-44AF-4A84-B35D-9257F447099C}"/>
    <dgm:cxn modelId="{000C1206-2DE3-4B15-91A0-4A37F08A02C3}" srcId="{0E5D39C6-95B4-4975-A58A-05169C0C6799}" destId="{83AE999A-658F-43F6-BE67-D9092D3D2162}" srcOrd="0" destOrd="0" parTransId="{F4B58EC5-8EE3-42E7-BBAC-842DC93E24CC}" sibTransId="{7983B8E1-6F14-4403-B5E7-5403B5857F2C}"/>
    <dgm:cxn modelId="{4D5B30D8-A568-4D4C-9106-44C5B27F6FB5}" srcId="{C06E0F95-9DF5-416D-9EBB-70D6C01A1DF6}" destId="{BCA5C840-2629-4135-A61B-DD05C1912E6D}" srcOrd="1" destOrd="0" parTransId="{6CCCA5B2-E4AE-413E-A49E-E4405ECF1871}" sibTransId="{8471DAEB-B32A-4816-BFF9-D3482847A128}"/>
    <dgm:cxn modelId="{D79D248F-C2B8-4768-83C3-C04810DEC1B7}" srcId="{0648C830-A372-465E-9767-8F1B10748BEC}" destId="{B74DAE2C-ED11-477F-8D1C-AD0F25E22187}" srcOrd="2" destOrd="0" parTransId="{0C847A85-5368-431E-B44B-475C49E0ACBD}" sibTransId="{EA5B15F7-48B8-428A-9DF6-754E3C1630EB}"/>
    <dgm:cxn modelId="{C3CDB77E-AF85-47F7-A2D8-2B0BEC546CF3}" srcId="{C06E0F95-9DF5-416D-9EBB-70D6C01A1DF6}" destId="{6A90B72A-27AF-4CE4-A871-D12062473256}" srcOrd="0" destOrd="0" parTransId="{E7F3DF2A-DE52-4FF8-97FA-1AD49DF055EB}" sibTransId="{CEE567E0-8C60-4124-94BF-02C040FA7335}"/>
    <dgm:cxn modelId="{05656A05-EAD7-4AF0-AA8F-A9CD6456102C}" type="presOf" srcId="{6A90B72A-27AF-4CE4-A871-D12062473256}" destId="{21C99A62-C9C5-4476-9665-0CACCEB476DD}" srcOrd="0" destOrd="0" presId="urn:microsoft.com/office/officeart/2005/8/layout/process4"/>
    <dgm:cxn modelId="{FC6356E9-DDF1-4B4A-B1E4-673BB1E5827A}" type="presOf" srcId="{FE694BE6-81D9-4454-B887-058163A8C15C}" destId="{F32AFDBA-26B6-4ABF-A8E8-2C0F40058BC3}" srcOrd="0" destOrd="0" presId="urn:microsoft.com/office/officeart/2005/8/layout/process4"/>
    <dgm:cxn modelId="{D8AE9C41-88D3-4766-A094-AA1A44E5928C}" type="presOf" srcId="{EE68BF3D-A1A0-4034-8087-9A3154CD3948}" destId="{9DD639E9-7851-4DB6-B27B-0057522699D9}" srcOrd="0" destOrd="0" presId="urn:microsoft.com/office/officeart/2005/8/layout/process4"/>
    <dgm:cxn modelId="{5EEF4079-4602-4C6B-9D28-0CADBB3551E3}" srcId="{C3E7930D-AAE8-44CD-B515-E7A1CAF4C665}" destId="{B68BD21D-0563-4633-A013-C378BB35B068}" srcOrd="1" destOrd="0" parTransId="{22501898-938D-4C57-8DB6-1108BEB2DD56}" sibTransId="{9DC1B4C0-1372-4F8B-9470-D4D5CF6B42A8}"/>
    <dgm:cxn modelId="{902284BB-59B0-4E85-94C1-AE906AA6BA96}" srcId="{0E5D39C6-95B4-4975-A58A-05169C0C6799}" destId="{C01C23E8-F940-4C16-A8D3-A5EDA350EE87}" srcOrd="1" destOrd="0" parTransId="{E8328ED2-7BE4-42B3-A95C-395993A6EDD9}" sibTransId="{329B0171-BBE8-48ED-9176-4A2032EE368F}"/>
    <dgm:cxn modelId="{A9D061D4-0286-43FA-8DDF-AB3A56204F20}" type="presOf" srcId="{2E988B3A-4492-42C0-9BF9-1B113550292D}" destId="{5389A913-A0D6-48C8-8137-394FFE110C53}" srcOrd="0" destOrd="0" presId="urn:microsoft.com/office/officeart/2005/8/layout/process4"/>
    <dgm:cxn modelId="{10DCB00E-E7B2-46CD-B28B-51901330C379}" type="presOf" srcId="{0648C830-A372-465E-9767-8F1B10748BEC}" destId="{F6642EE1-928D-4BC3-9E62-E14A85C59160}" srcOrd="0" destOrd="0" presId="urn:microsoft.com/office/officeart/2005/8/layout/process4"/>
    <dgm:cxn modelId="{0D96606B-9100-4DB8-A755-BEF3D1F549AF}" type="presParOf" srcId="{F6642EE1-928D-4BC3-9E62-E14A85C59160}" destId="{10FCC1B5-8808-45E4-B455-909595125854}" srcOrd="0" destOrd="0" presId="urn:microsoft.com/office/officeart/2005/8/layout/process4"/>
    <dgm:cxn modelId="{30874242-8470-48A5-B840-AA242DC69DE2}" type="presParOf" srcId="{10FCC1B5-8808-45E4-B455-909595125854}" destId="{6C15E488-0BB1-44E1-9229-13F9279AC40D}" srcOrd="0" destOrd="0" presId="urn:microsoft.com/office/officeart/2005/8/layout/process4"/>
    <dgm:cxn modelId="{AEE9FA96-BB6E-42AE-BE7C-C69E103DA683}" type="presParOf" srcId="{10FCC1B5-8808-45E4-B455-909595125854}" destId="{82AC34A1-0539-4922-8B79-8598FC6BFAA2}" srcOrd="1" destOrd="0" presId="urn:microsoft.com/office/officeart/2005/8/layout/process4"/>
    <dgm:cxn modelId="{A59A80F4-ABA0-456F-AD02-2875BEED614C}" type="presParOf" srcId="{10FCC1B5-8808-45E4-B455-909595125854}" destId="{1D99CD4E-424C-4652-B67B-CC9F56D9712D}" srcOrd="2" destOrd="0" presId="urn:microsoft.com/office/officeart/2005/8/layout/process4"/>
    <dgm:cxn modelId="{58BAA17E-CF61-4241-A4BE-53A01743E136}" type="presParOf" srcId="{1D99CD4E-424C-4652-B67B-CC9F56D9712D}" destId="{21C99A62-C9C5-4476-9665-0CACCEB476DD}" srcOrd="0" destOrd="0" presId="urn:microsoft.com/office/officeart/2005/8/layout/process4"/>
    <dgm:cxn modelId="{445FC7F2-4613-4D75-820E-C76042DBD618}" type="presParOf" srcId="{1D99CD4E-424C-4652-B67B-CC9F56D9712D}" destId="{4AF1B666-CA61-4CFE-B3C5-31840EE0454D}" srcOrd="1" destOrd="0" presId="urn:microsoft.com/office/officeart/2005/8/layout/process4"/>
    <dgm:cxn modelId="{9F13BC49-C50C-425D-A8E3-A354A2C848FA}" type="presParOf" srcId="{1D99CD4E-424C-4652-B67B-CC9F56D9712D}" destId="{5389A913-A0D6-48C8-8137-394FFE110C53}" srcOrd="2" destOrd="0" presId="urn:microsoft.com/office/officeart/2005/8/layout/process4"/>
    <dgm:cxn modelId="{DAFD7FDC-27B1-41F3-B477-81C8203A014C}" type="presParOf" srcId="{1D99CD4E-424C-4652-B67B-CC9F56D9712D}" destId="{2426E012-D8DC-4AEB-8BA5-4164C8290BD9}" srcOrd="3" destOrd="0" presId="urn:microsoft.com/office/officeart/2005/8/layout/process4"/>
    <dgm:cxn modelId="{99B8649B-3EED-4F83-91BC-F8DC12AD235E}" type="presParOf" srcId="{F6642EE1-928D-4BC3-9E62-E14A85C59160}" destId="{FEDA7685-6D62-49FA-A964-3DC30E6B6EB4}" srcOrd="1" destOrd="0" presId="urn:microsoft.com/office/officeart/2005/8/layout/process4"/>
    <dgm:cxn modelId="{5E326E73-EC11-4C36-B7B3-1CBBA93A45B6}" type="presParOf" srcId="{F6642EE1-928D-4BC3-9E62-E14A85C59160}" destId="{9ADA59EF-89F6-4584-8B96-9AEE5644FA8F}" srcOrd="2" destOrd="0" presId="urn:microsoft.com/office/officeart/2005/8/layout/process4"/>
    <dgm:cxn modelId="{92EA5A1D-F609-4C70-A023-B78FA57946AD}" type="presParOf" srcId="{9ADA59EF-89F6-4584-8B96-9AEE5644FA8F}" destId="{34A46D1F-C611-4366-9290-1764394F37FD}" srcOrd="0" destOrd="0" presId="urn:microsoft.com/office/officeart/2005/8/layout/process4"/>
    <dgm:cxn modelId="{D5F02A05-B181-4744-B6C5-EC770BEED44E}" type="presParOf" srcId="{F6642EE1-928D-4BC3-9E62-E14A85C59160}" destId="{0D18866D-54D2-4482-B406-F9083B1462E6}" srcOrd="3" destOrd="0" presId="urn:microsoft.com/office/officeart/2005/8/layout/process4"/>
    <dgm:cxn modelId="{75953CC2-32A2-4586-AE9D-F657C14F9F84}" type="presParOf" srcId="{F6642EE1-928D-4BC3-9E62-E14A85C59160}" destId="{A33A9780-1802-4BDD-BF0E-EB1EC1C51A30}" srcOrd="4" destOrd="0" presId="urn:microsoft.com/office/officeart/2005/8/layout/process4"/>
    <dgm:cxn modelId="{27859322-7370-4B28-A8C2-5A1162FF6676}" type="presParOf" srcId="{A33A9780-1802-4BDD-BF0E-EB1EC1C51A30}" destId="{09CBF904-AA60-441C-B331-DA1B91ECCF15}" srcOrd="0" destOrd="0" presId="urn:microsoft.com/office/officeart/2005/8/layout/process4"/>
    <dgm:cxn modelId="{96FC4CB1-1D61-4BC9-AEF0-4BAFFF42DD3A}" type="presParOf" srcId="{A33A9780-1802-4BDD-BF0E-EB1EC1C51A30}" destId="{E22DD04A-408B-4941-B1BE-EA84FB469114}" srcOrd="1" destOrd="0" presId="urn:microsoft.com/office/officeart/2005/8/layout/process4"/>
    <dgm:cxn modelId="{0E44930B-7398-4E87-B4C4-966151EC24F5}" type="presParOf" srcId="{A33A9780-1802-4BDD-BF0E-EB1EC1C51A30}" destId="{DF6E3384-DB67-4E42-B298-EE39743A0C1C}" srcOrd="2" destOrd="0" presId="urn:microsoft.com/office/officeart/2005/8/layout/process4"/>
    <dgm:cxn modelId="{1917A1A6-5076-426A-8E09-79F60FFCB3C4}" type="presParOf" srcId="{DF6E3384-DB67-4E42-B298-EE39743A0C1C}" destId="{2B291937-9ABE-4AAE-A2DB-25D29A1CFB43}" srcOrd="0" destOrd="0" presId="urn:microsoft.com/office/officeart/2005/8/layout/process4"/>
    <dgm:cxn modelId="{E819B6F4-36C9-4FBF-A992-5D71F7EB7259}" type="presParOf" srcId="{DF6E3384-DB67-4E42-B298-EE39743A0C1C}" destId="{628DB8DA-B51A-421D-8547-801B4FF65441}" srcOrd="1" destOrd="0" presId="urn:microsoft.com/office/officeart/2005/8/layout/process4"/>
    <dgm:cxn modelId="{2BEC77B5-1B9F-4196-AC90-9D0C641908DF}" type="presParOf" srcId="{DF6E3384-DB67-4E42-B298-EE39743A0C1C}" destId="{F32AFDBA-26B6-4ABF-A8E8-2C0F40058BC3}" srcOrd="2" destOrd="0" presId="urn:microsoft.com/office/officeart/2005/8/layout/process4"/>
    <dgm:cxn modelId="{20D5EAA1-9F06-42F5-B0F2-2683A521FB31}" type="presParOf" srcId="{F6642EE1-928D-4BC3-9E62-E14A85C59160}" destId="{F3CCD820-DA4A-4450-B634-DBDE782E2F54}" srcOrd="5" destOrd="0" presId="urn:microsoft.com/office/officeart/2005/8/layout/process4"/>
    <dgm:cxn modelId="{084D6EE4-8336-4F5D-A758-E47D89A3AEB3}" type="presParOf" srcId="{F6642EE1-928D-4BC3-9E62-E14A85C59160}" destId="{2B71A392-BDD6-44D2-A012-3D05A25640FD}" srcOrd="6" destOrd="0" presId="urn:microsoft.com/office/officeart/2005/8/layout/process4"/>
    <dgm:cxn modelId="{0EE362E0-C795-4540-85DC-A1ED35E4AC4B}" type="presParOf" srcId="{2B71A392-BDD6-44D2-A012-3D05A25640FD}" destId="{28D091A6-D71D-42C4-9F2C-BFA9E2EBCFAF}" srcOrd="0" destOrd="0" presId="urn:microsoft.com/office/officeart/2005/8/layout/process4"/>
    <dgm:cxn modelId="{B5520790-EED4-4A73-836B-7124ADFF96FD}" type="presParOf" srcId="{2B71A392-BDD6-44D2-A012-3D05A25640FD}" destId="{570653AD-E80C-4B41-87E0-5489EA88A47E}" srcOrd="1" destOrd="0" presId="urn:microsoft.com/office/officeart/2005/8/layout/process4"/>
    <dgm:cxn modelId="{F1211A85-25CA-4AF5-9F2F-7B28D1381ABE}" type="presParOf" srcId="{2B71A392-BDD6-44D2-A012-3D05A25640FD}" destId="{E20A7A8A-54C8-4395-B061-3A2EE80590D3}" srcOrd="2" destOrd="0" presId="urn:microsoft.com/office/officeart/2005/8/layout/process4"/>
    <dgm:cxn modelId="{2FC92BE1-8FF2-4CE4-8C9B-429FC551F7EB}" type="presParOf" srcId="{E20A7A8A-54C8-4395-B061-3A2EE80590D3}" destId="{9DD639E9-7851-4DB6-B27B-0057522699D9}" srcOrd="0" destOrd="0" presId="urn:microsoft.com/office/officeart/2005/8/layout/process4"/>
    <dgm:cxn modelId="{77F8D049-7B1B-4F54-906A-C75EA6B58758}" type="presParOf" srcId="{E20A7A8A-54C8-4395-B061-3A2EE80590D3}" destId="{9666C4D6-232B-41F0-B2D8-477C04816077}" srcOrd="1" destOrd="0" presId="urn:microsoft.com/office/officeart/2005/8/layout/process4"/>
  </dgm:cxnLst>
  <dgm:bg/>
  <dgm:whole/>
</dgm:dataModel>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B49C8-6453-46A3-91AE-975BE9818E84}" type="datetimeFigureOut">
              <a:rPr lang="fr-FR" smtClean="0"/>
              <a:t>14/04/2024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3C316A-7018-4AFF-802A-CC91C7D1BD4B}"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1371600" y="1143000"/>
            <a:ext cx="4114800" cy="3086100"/>
          </a:xfrm>
        </p:spPr>
      </p:sp>
      <p:sp>
        <p:nvSpPr>
          <p:cNvPr id="3" name="عنصر نائب للملاحظات 2"/>
          <p:cNvSpPr>
            <a:spLocks noGrp="1"/>
          </p:cNvSpPr>
          <p:nvPr>
            <p:ph type="body" idx="1"/>
          </p:nvPr>
        </p:nvSpPr>
        <p:spPr/>
        <p:txBody>
          <a:bodyPr>
            <a:normAutofit/>
          </a:bodyPr>
          <a:lstStyle/>
          <a:p>
            <a:endParaRPr lang="ar-DZ"/>
          </a:p>
        </p:txBody>
      </p:sp>
      <p:sp>
        <p:nvSpPr>
          <p:cNvPr id="4" name="عنصر نائب لرقم الشريحة 3"/>
          <p:cNvSpPr>
            <a:spLocks noGrp="1"/>
          </p:cNvSpPr>
          <p:nvPr>
            <p:ph type="sldNum" sz="quarter" idx="10"/>
          </p:nvPr>
        </p:nvSpPr>
        <p:spPr/>
        <p:txBody>
          <a:bodyPr/>
          <a:lstStyle/>
          <a:p>
            <a:fld id="{284D9C2A-71A1-43C4-8285-8812CB8FB4B4}" type="slidenum">
              <a:rPr lang="ar-DZ" smtClean="0">
                <a:solidFill>
                  <a:prstClr val="black"/>
                </a:solidFill>
              </a:rPr>
              <a:pPr/>
              <a:t>14</a:t>
            </a:fld>
            <a:endParaRPr lang="ar-DZ">
              <a:solidFill>
                <a:prstClr val="black"/>
              </a:solidFill>
            </a:endParaRPr>
          </a:p>
        </p:txBody>
      </p:sp>
    </p:spTree>
    <p:extLst>
      <p:ext uri="{BB962C8B-B14F-4D97-AF65-F5344CB8AC3E}">
        <p14:creationId xmlns="" xmlns:p14="http://schemas.microsoft.com/office/powerpoint/2010/main" val="487827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13FFF980-03F1-47A5-9170-2821332A2790}" type="datetimeFigureOut">
              <a:rPr lang="fr-FR" smtClean="0"/>
              <a:t>14/04/2024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1C47CB6-9528-43E1-8647-1DBD7176F190}"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3FFF980-03F1-47A5-9170-2821332A2790}" type="datetimeFigureOut">
              <a:rPr lang="fr-FR" smtClean="0"/>
              <a:t>14/04/2024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C47CB6-9528-43E1-8647-1DBD7176F19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3FFF980-03F1-47A5-9170-2821332A2790}" type="datetimeFigureOut">
              <a:rPr lang="fr-FR" smtClean="0"/>
              <a:t>14/04/2024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C47CB6-9528-43E1-8647-1DBD7176F19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3FFF980-03F1-47A5-9170-2821332A2790}" type="datetimeFigureOut">
              <a:rPr lang="fr-FR" smtClean="0"/>
              <a:t>14/04/2024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C47CB6-9528-43E1-8647-1DBD7176F190}"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13FFF980-03F1-47A5-9170-2821332A2790}" type="datetimeFigureOut">
              <a:rPr lang="fr-FR" smtClean="0"/>
              <a:t>14/04/2024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C47CB6-9528-43E1-8647-1DBD7176F190}"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3FFF980-03F1-47A5-9170-2821332A2790}" type="datetimeFigureOut">
              <a:rPr lang="fr-FR" smtClean="0"/>
              <a:t>14/04/2024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C47CB6-9528-43E1-8647-1DBD7176F190}"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13FFF980-03F1-47A5-9170-2821332A2790}" type="datetimeFigureOut">
              <a:rPr lang="fr-FR" smtClean="0"/>
              <a:t>14/04/2024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1C47CB6-9528-43E1-8647-1DBD7176F190}"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13FFF980-03F1-47A5-9170-2821332A2790}" type="datetimeFigureOut">
              <a:rPr lang="fr-FR" smtClean="0"/>
              <a:t>14/04/2024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C47CB6-9528-43E1-8647-1DBD7176F190}"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3FFF980-03F1-47A5-9170-2821332A2790}" type="datetimeFigureOut">
              <a:rPr lang="fr-FR" smtClean="0"/>
              <a:t>14/04/2024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C47CB6-9528-43E1-8647-1DBD7176F19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3FFF980-03F1-47A5-9170-2821332A2790}" type="datetimeFigureOut">
              <a:rPr lang="fr-FR" smtClean="0"/>
              <a:t>14/04/2024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C47CB6-9528-43E1-8647-1DBD7176F190}"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13FFF980-03F1-47A5-9170-2821332A2790}" type="datetimeFigureOut">
              <a:rPr lang="fr-FR" smtClean="0"/>
              <a:t>14/04/2024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1C47CB6-9528-43E1-8647-1DBD7176F190}" type="slidenum">
              <a:rPr lang="fr-FR" smtClean="0"/>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3FFF980-03F1-47A5-9170-2821332A2790}" type="datetimeFigureOut">
              <a:rPr lang="fr-FR" smtClean="0"/>
              <a:t>14/04/2024</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1C47CB6-9528-43E1-8647-1DBD7176F190}" type="slidenum">
              <a:rPr lang="fr-FR" smtClean="0"/>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8"/>
          <p:cNvGrpSpPr>
            <a:grpSpLocks/>
          </p:cNvGrpSpPr>
          <p:nvPr/>
        </p:nvGrpSpPr>
        <p:grpSpPr bwMode="auto">
          <a:xfrm flipH="1">
            <a:off x="2015004" y="559561"/>
            <a:ext cx="4768487" cy="1869743"/>
            <a:chOff x="1992" y="1008"/>
            <a:chExt cx="794" cy="872"/>
          </a:xfrm>
        </p:grpSpPr>
        <p:sp>
          <p:nvSpPr>
            <p:cNvPr id="5" name="Oval 69"/>
            <p:cNvSpPr>
              <a:spLocks noChangeArrowheads="1"/>
            </p:cNvSpPr>
            <p:nvPr/>
          </p:nvSpPr>
          <p:spPr bwMode="gray">
            <a:xfrm>
              <a:off x="2064" y="1008"/>
              <a:ext cx="722" cy="727"/>
            </a:xfrm>
            <a:prstGeom prst="ellipse">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nvGrpSpPr>
            <p:cNvPr id="3" name="Group 70"/>
            <p:cNvGrpSpPr>
              <a:grpSpLocks/>
            </p:cNvGrpSpPr>
            <p:nvPr/>
          </p:nvGrpSpPr>
          <p:grpSpPr bwMode="auto">
            <a:xfrm>
              <a:off x="1996" y="1028"/>
              <a:ext cx="770" cy="840"/>
              <a:chOff x="3847" y="1593"/>
              <a:chExt cx="1053" cy="1155"/>
            </a:xfrm>
          </p:grpSpPr>
          <p:pic>
            <p:nvPicPr>
              <p:cNvPr id="18" name="Picture 71" descr="circuler_1"/>
              <p:cNvPicPr>
                <a:picLocks noChangeAspect="1" noChangeArrowheads="1"/>
              </p:cNvPicPr>
              <p:nvPr/>
            </p:nvPicPr>
            <p:blipFill>
              <a:blip r:embed="rId2">
                <a:extLst/>
              </a:blip>
              <a:srcRect/>
              <a:stretch>
                <a:fillRect/>
              </a:stretch>
            </p:blipFill>
            <p:spPr bwMode="gray">
              <a:xfrm>
                <a:off x="3975" y="1593"/>
                <a:ext cx="925" cy="935"/>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style>
              <a:lnRef idx="0">
                <a:schemeClr val="accent2"/>
              </a:lnRef>
              <a:fillRef idx="3">
                <a:schemeClr val="accent2"/>
              </a:fillRef>
              <a:effectRef idx="3">
                <a:schemeClr val="accent2"/>
              </a:effectRef>
              <a:fontRef idx="minor">
                <a:schemeClr val="lt1"/>
              </a:fontRef>
            </p:style>
          </p:pic>
          <p:sp>
            <p:nvSpPr>
              <p:cNvPr id="19" name="Oval 72"/>
              <p:cNvSpPr>
                <a:spLocks noChangeArrowheads="1"/>
              </p:cNvSpPr>
              <p:nvPr/>
            </p:nvSpPr>
            <p:spPr bwMode="gray">
              <a:xfrm>
                <a:off x="3847" y="1609"/>
                <a:ext cx="931" cy="937"/>
              </a:xfrm>
              <a:prstGeom prst="ellipse">
                <a:avLst/>
              </a:prstGeom>
              <a:ln/>
            </p:spPr>
            <p:style>
              <a:lnRef idx="0">
                <a:schemeClr val="accent1"/>
              </a:lnRef>
              <a:fillRef idx="3">
                <a:schemeClr val="accent1"/>
              </a:fillRef>
              <a:effectRef idx="3">
                <a:schemeClr val="accent1"/>
              </a:effectRef>
              <a:fontRef idx="minor">
                <a:schemeClr val="lt1"/>
              </a:fontRef>
            </p:style>
            <p:txBody>
              <a:bodyPr wrap="none" anchor="ctr"/>
              <a:lstStyle/>
              <a:p>
                <a:pPr fontAlgn="auto">
                  <a:spcBef>
                    <a:spcPts val="0"/>
                  </a:spcBef>
                  <a:spcAft>
                    <a:spcPts val="0"/>
                  </a:spcAft>
                  <a:defRPr/>
                </a:pPr>
                <a:endParaRPr lang="ar-EG" sz="23900" b="1" dirty="0">
                  <a:solidFill>
                    <a:srgbClr val="FF0000"/>
                  </a:solidFill>
                </a:endParaRPr>
              </a:p>
            </p:txBody>
          </p:sp>
          <p:pic>
            <p:nvPicPr>
              <p:cNvPr id="20" name="Picture 73" descr="light_shadow1"/>
              <p:cNvPicPr>
                <a:picLocks noChangeAspect="1" noChangeArrowheads="1"/>
              </p:cNvPicPr>
              <p:nvPr/>
            </p:nvPicPr>
            <p:blipFill>
              <a:blip r:embed="rId3">
                <a:extLst/>
              </a:blip>
              <a:srcRect t="14296"/>
              <a:stretch>
                <a:fillRect/>
              </a:stretch>
            </p:blipFill>
            <p:spPr bwMode="gray">
              <a:xfrm>
                <a:off x="3977" y="1838"/>
                <a:ext cx="682" cy="58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style>
              <a:lnRef idx="0">
                <a:schemeClr val="accent2"/>
              </a:lnRef>
              <a:fillRef idx="3">
                <a:schemeClr val="accent2"/>
              </a:fillRef>
              <a:effectRef idx="3">
                <a:schemeClr val="accent2"/>
              </a:effectRef>
              <a:fontRef idx="minor">
                <a:schemeClr val="lt1"/>
              </a:fontRef>
            </p:style>
          </p:pic>
          <p:grpSp>
            <p:nvGrpSpPr>
              <p:cNvPr id="4" name="Group 74"/>
              <p:cNvGrpSpPr>
                <a:grpSpLocks/>
              </p:cNvGrpSpPr>
              <p:nvPr/>
            </p:nvGrpSpPr>
            <p:grpSpPr bwMode="auto">
              <a:xfrm rot="-3733502" flipH="1" flipV="1">
                <a:off x="4249" y="2240"/>
                <a:ext cx="824" cy="191"/>
                <a:chOff x="2524" y="1060"/>
                <a:chExt cx="898" cy="236"/>
              </a:xfrm>
            </p:grpSpPr>
            <p:grpSp>
              <p:nvGrpSpPr>
                <p:cNvPr id="6" name="Group 75"/>
                <p:cNvGrpSpPr>
                  <a:grpSpLocks/>
                </p:cNvGrpSpPr>
                <p:nvPr/>
              </p:nvGrpSpPr>
              <p:grpSpPr bwMode="auto">
                <a:xfrm>
                  <a:off x="2524" y="1060"/>
                  <a:ext cx="742" cy="186"/>
                  <a:chOff x="1565" y="2568"/>
                  <a:chExt cx="1118" cy="279"/>
                </a:xfrm>
              </p:grpSpPr>
              <p:sp>
                <p:nvSpPr>
                  <p:cNvPr id="28" name="AutoShape 76"/>
                  <p:cNvSpPr>
                    <a:spLocks noChangeArrowheads="1"/>
                  </p:cNvSpPr>
                  <p:nvPr/>
                </p:nvSpPr>
                <p:spPr bwMode="gray">
                  <a:xfrm rot="5263130">
                    <a:off x="1859"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29" name="AutoShape 77"/>
                  <p:cNvSpPr>
                    <a:spLocks noChangeArrowheads="1"/>
                  </p:cNvSpPr>
                  <p:nvPr/>
                </p:nvSpPr>
                <p:spPr bwMode="gray">
                  <a:xfrm rot="6078281">
                    <a:off x="1995"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30" name="AutoShape 78"/>
                  <p:cNvSpPr>
                    <a:spLocks noChangeArrowheads="1"/>
                  </p:cNvSpPr>
                  <p:nvPr/>
                </p:nvSpPr>
                <p:spPr bwMode="gray">
                  <a:xfrm rot="6373927">
                    <a:off x="2071" y="229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31" name="AutoShape 79"/>
                  <p:cNvSpPr>
                    <a:spLocks noChangeArrowheads="1"/>
                  </p:cNvSpPr>
                  <p:nvPr/>
                </p:nvSpPr>
                <p:spPr bwMode="gray">
                  <a:xfrm rot="6906312">
                    <a:off x="2161" y="232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grpSp>
              <p:nvGrpSpPr>
                <p:cNvPr id="7" name="Group 80"/>
                <p:cNvGrpSpPr>
                  <a:grpSpLocks/>
                </p:cNvGrpSpPr>
                <p:nvPr/>
              </p:nvGrpSpPr>
              <p:grpSpPr bwMode="auto">
                <a:xfrm rot="1353540">
                  <a:off x="2680" y="1110"/>
                  <a:ext cx="742" cy="186"/>
                  <a:chOff x="1565" y="2568"/>
                  <a:chExt cx="1118" cy="279"/>
                </a:xfrm>
              </p:grpSpPr>
              <p:sp>
                <p:nvSpPr>
                  <p:cNvPr id="24" name="AutoShape 81"/>
                  <p:cNvSpPr>
                    <a:spLocks noChangeArrowheads="1"/>
                  </p:cNvSpPr>
                  <p:nvPr/>
                </p:nvSpPr>
                <p:spPr bwMode="gray">
                  <a:xfrm rot="5263130">
                    <a:off x="1859"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25" name="AutoShape 82"/>
                  <p:cNvSpPr>
                    <a:spLocks noChangeArrowheads="1"/>
                  </p:cNvSpPr>
                  <p:nvPr/>
                </p:nvSpPr>
                <p:spPr bwMode="gray">
                  <a:xfrm rot="6078281">
                    <a:off x="1995"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26" name="AutoShape 83"/>
                  <p:cNvSpPr>
                    <a:spLocks noChangeArrowheads="1"/>
                  </p:cNvSpPr>
                  <p:nvPr/>
                </p:nvSpPr>
                <p:spPr bwMode="gray">
                  <a:xfrm rot="6373927">
                    <a:off x="2071" y="229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27" name="AutoShape 84"/>
                  <p:cNvSpPr>
                    <a:spLocks noChangeArrowheads="1"/>
                  </p:cNvSpPr>
                  <p:nvPr/>
                </p:nvSpPr>
                <p:spPr bwMode="gray">
                  <a:xfrm rot="6906312">
                    <a:off x="2161" y="232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grpSp>
        </p:grpSp>
        <p:grpSp>
          <p:nvGrpSpPr>
            <p:cNvPr id="8" name="Group 85"/>
            <p:cNvGrpSpPr>
              <a:grpSpLocks/>
            </p:cNvGrpSpPr>
            <p:nvPr/>
          </p:nvGrpSpPr>
          <p:grpSpPr bwMode="auto">
            <a:xfrm rot="-3733502" flipH="1" flipV="1">
              <a:off x="2353" y="1488"/>
              <a:ext cx="526" cy="145"/>
              <a:chOff x="2530" y="1058"/>
              <a:chExt cx="892" cy="279"/>
            </a:xfrm>
          </p:grpSpPr>
          <p:grpSp>
            <p:nvGrpSpPr>
              <p:cNvPr id="9" name="Group 86"/>
              <p:cNvGrpSpPr>
                <a:grpSpLocks/>
              </p:cNvGrpSpPr>
              <p:nvPr/>
            </p:nvGrpSpPr>
            <p:grpSpPr bwMode="auto">
              <a:xfrm>
                <a:off x="2530" y="1058"/>
                <a:ext cx="742" cy="279"/>
                <a:chOff x="1565" y="2568"/>
                <a:chExt cx="1118" cy="419"/>
              </a:xfrm>
            </p:grpSpPr>
            <p:sp>
              <p:nvSpPr>
                <p:cNvPr id="14" name="AutoShape 87"/>
                <p:cNvSpPr>
                  <a:spLocks noChangeArrowheads="1"/>
                </p:cNvSpPr>
                <p:nvPr/>
              </p:nvSpPr>
              <p:spPr bwMode="gray">
                <a:xfrm rot="5263130">
                  <a:off x="1859"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5" name="AutoShape 88"/>
                <p:cNvSpPr>
                  <a:spLocks noChangeArrowheads="1"/>
                </p:cNvSpPr>
                <p:nvPr/>
              </p:nvSpPr>
              <p:spPr bwMode="gray">
                <a:xfrm rot="6078281">
                  <a:off x="1995"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6" name="AutoShape 89"/>
                <p:cNvSpPr>
                  <a:spLocks noChangeArrowheads="1"/>
                </p:cNvSpPr>
                <p:nvPr/>
              </p:nvSpPr>
              <p:spPr bwMode="gray">
                <a:xfrm rot="6373927">
                  <a:off x="2083" y="2539"/>
                  <a:ext cx="383" cy="513"/>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7" name="AutoShape 90"/>
                <p:cNvSpPr>
                  <a:spLocks noChangeArrowheads="1"/>
                </p:cNvSpPr>
                <p:nvPr/>
              </p:nvSpPr>
              <p:spPr bwMode="gray">
                <a:xfrm rot="6906312">
                  <a:off x="2161" y="232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grpSp>
            <p:nvGrpSpPr>
              <p:cNvPr id="21" name="Group 91"/>
              <p:cNvGrpSpPr>
                <a:grpSpLocks/>
              </p:cNvGrpSpPr>
              <p:nvPr/>
            </p:nvGrpSpPr>
            <p:grpSpPr bwMode="auto">
              <a:xfrm rot="1353540">
                <a:off x="2680" y="1110"/>
                <a:ext cx="742" cy="186"/>
                <a:chOff x="1565" y="2568"/>
                <a:chExt cx="1118" cy="279"/>
              </a:xfrm>
            </p:grpSpPr>
            <p:sp>
              <p:nvSpPr>
                <p:cNvPr id="10" name="AutoShape 92"/>
                <p:cNvSpPr>
                  <a:spLocks noChangeArrowheads="1"/>
                </p:cNvSpPr>
                <p:nvPr/>
              </p:nvSpPr>
              <p:spPr bwMode="gray">
                <a:xfrm rot="5263130">
                  <a:off x="1859"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1" name="AutoShape 93"/>
                <p:cNvSpPr>
                  <a:spLocks noChangeArrowheads="1"/>
                </p:cNvSpPr>
                <p:nvPr/>
              </p:nvSpPr>
              <p:spPr bwMode="gray">
                <a:xfrm rot="6078281">
                  <a:off x="1995"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2" name="AutoShape 94"/>
                <p:cNvSpPr>
                  <a:spLocks noChangeArrowheads="1"/>
                </p:cNvSpPr>
                <p:nvPr/>
              </p:nvSpPr>
              <p:spPr bwMode="gray">
                <a:xfrm rot="6373927">
                  <a:off x="2071" y="229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3" name="AutoShape 95"/>
                <p:cNvSpPr>
                  <a:spLocks noChangeArrowheads="1"/>
                </p:cNvSpPr>
                <p:nvPr/>
              </p:nvSpPr>
              <p:spPr bwMode="gray">
                <a:xfrm rot="6906312">
                  <a:off x="2161" y="232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grpSp>
      </p:grpSp>
      <p:sp>
        <p:nvSpPr>
          <p:cNvPr id="32" name="ZoneTexte 31"/>
          <p:cNvSpPr txBox="1"/>
          <p:nvPr/>
        </p:nvSpPr>
        <p:spPr>
          <a:xfrm>
            <a:off x="2818756" y="1228233"/>
            <a:ext cx="3996608" cy="584775"/>
          </a:xfrm>
          <a:prstGeom prst="rect">
            <a:avLst/>
          </a:prstGeom>
          <a:noFill/>
        </p:spPr>
        <p:txBody>
          <a:bodyPr wrap="none" rtlCol="0">
            <a:spAutoFit/>
          </a:bodyPr>
          <a:lstStyle/>
          <a:p>
            <a:pPr algn="ctr"/>
            <a:r>
              <a:rPr lang="ar-DZ" sz="3200" b="1" dirty="0" smtClean="0"/>
              <a:t>مفهوم القرارات الاستراتيجية</a:t>
            </a:r>
            <a:endParaRPr lang="fr-FR" sz="3200" b="1" dirty="0"/>
          </a:p>
        </p:txBody>
      </p:sp>
      <p:sp>
        <p:nvSpPr>
          <p:cNvPr id="37" name="Hexagone 36"/>
          <p:cNvSpPr/>
          <p:nvPr/>
        </p:nvSpPr>
        <p:spPr>
          <a:xfrm>
            <a:off x="235425" y="3520617"/>
            <a:ext cx="8311487" cy="2882469"/>
          </a:xfrm>
          <a:prstGeom prst="hexag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DZ" sz="2800" dirty="0" smtClean="0"/>
              <a:t>يكون القرار استراتيجيا إذا ترتب على نجاحه أو فشله تأثيرا جوهريا على أداء المؤسسة ويتطلب اتخاذ سلسلة متواصلة من القرارات التراتبية والأقل أهمية، لأنها تتعلق بالمواقف التي يوجهها متخذ القرار الاستراتيجي فهي الأكثر حساسية لتغيرات المحيط</a:t>
            </a:r>
          </a:p>
          <a:p>
            <a:pPr algn="ctr"/>
            <a:r>
              <a:rPr lang="ar-DZ" sz="2800" dirty="0" smtClean="0"/>
              <a:t> </a:t>
            </a:r>
            <a:endParaRPr lang="fr-FR" sz="2800" dirty="0"/>
          </a:p>
        </p:txBody>
      </p:sp>
    </p:spTree>
    <p:extLst>
      <p:ext uri="{BB962C8B-B14F-4D97-AF65-F5344CB8AC3E}">
        <p14:creationId xmlns="" xmlns:p14="http://schemas.microsoft.com/office/powerpoint/2010/main" val="3894460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6" presetClass="emph" presetSubtype="0" fill="hold" nodeType="clickEffect">
                                  <p:stCondLst>
                                    <p:cond delay="0"/>
                                  </p:stCondLst>
                                  <p:childTnLst>
                                    <p:animScale>
                                      <p:cBhvr>
                                        <p:cTn id="15" dur="2000" fill="hold"/>
                                        <p:tgtEl>
                                          <p:spTgt spid="37">
                                            <p:txEl>
                                              <p:pRg st="0" end="0"/>
                                            </p:txEl>
                                          </p:spTgt>
                                        </p:tgtEl>
                                      </p:cBhvr>
                                      <p:by x="150000" y="150000"/>
                                    </p:animScale>
                                  </p:childTnLst>
                                </p:cTn>
                              </p:par>
                            </p:childTnLst>
                          </p:cTn>
                        </p:par>
                      </p:childTnLst>
                    </p:cTn>
                  </p:par>
                  <p:par>
                    <p:cTn id="16" fill="hold">
                      <p:stCondLst>
                        <p:cond delay="indefinite"/>
                      </p:stCondLst>
                      <p:childTnLst>
                        <p:par>
                          <p:cTn id="17" fill="hold">
                            <p:stCondLst>
                              <p:cond delay="0"/>
                            </p:stCondLst>
                            <p:childTnLst>
                              <p:par>
                                <p:cTn id="18" presetID="6" presetClass="emph" presetSubtype="0" fill="hold" nodeType="clickEffect">
                                  <p:stCondLst>
                                    <p:cond delay="0"/>
                                  </p:stCondLst>
                                  <p:childTnLst>
                                    <p:animScale>
                                      <p:cBhvr>
                                        <p:cTn id="19" dur="2000" fill="hold"/>
                                        <p:tgtEl>
                                          <p:spTgt spid="37">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66463"/>
            <a:ext cx="8229600" cy="1143000"/>
          </a:xfrm>
        </p:spPr>
        <p:txBody>
          <a:bodyPr/>
          <a:lstStyle/>
          <a:p>
            <a:pPr algn="ctr"/>
            <a:r>
              <a:rPr lang="ar-DZ" dirty="0" smtClean="0"/>
              <a:t>أهمية القرارات </a:t>
            </a:r>
            <a:r>
              <a:rPr lang="ar-DZ" dirty="0" err="1" smtClean="0"/>
              <a:t>الاستراتيجية</a:t>
            </a:r>
            <a:endParaRPr lang="fr-FR" dirty="0"/>
          </a:p>
        </p:txBody>
      </p:sp>
      <p:sp>
        <p:nvSpPr>
          <p:cNvPr id="3" name="Espace réservé du contenu 2"/>
          <p:cNvSpPr>
            <a:spLocks noGrp="1"/>
          </p:cNvSpPr>
          <p:nvPr>
            <p:ph idx="1"/>
          </p:nvPr>
        </p:nvSpPr>
        <p:spPr>
          <a:xfrm>
            <a:off x="362243" y="1569720"/>
            <a:ext cx="8229600" cy="4389120"/>
          </a:xfrm>
        </p:spPr>
        <p:txBody>
          <a:bodyPr>
            <a:normAutofit/>
          </a:bodyPr>
          <a:lstStyle/>
          <a:p>
            <a:pPr algn="r" rtl="1"/>
            <a:r>
              <a:rPr lang="ar-DZ" sz="4400" b="1" dirty="0" smtClean="0">
                <a:latin typeface="Arabic Typesetting" pitchFamily="66" charset="-78"/>
                <a:cs typeface="+mj-cs"/>
              </a:rPr>
              <a:t>يعد القرار الاستراتيجي جوهر العملية الإدارية ووسيلتها الأساسية في اكتشاف الأهداف الجديدة أو تعديل الأهداف الحالية</a:t>
            </a:r>
            <a:r>
              <a:rPr lang="ar-DZ" sz="3600" b="1" dirty="0" smtClean="0">
                <a:latin typeface="Arabic Typesetting" pitchFamily="66" charset="-78"/>
                <a:cs typeface="+mj-cs"/>
              </a:rPr>
              <a:t>.</a:t>
            </a:r>
          </a:p>
          <a:p>
            <a:pPr algn="r" rtl="1"/>
            <a:r>
              <a:rPr lang="ar-DZ" sz="3600" b="1" dirty="0" smtClean="0">
                <a:latin typeface="Arabic Typesetting" pitchFamily="66" charset="-78"/>
                <a:cs typeface="+mj-cs"/>
              </a:rPr>
              <a:t>يعد من المواضيع المهمة لها تأثير أساسي فعال في عمل المنظمات</a:t>
            </a:r>
          </a:p>
          <a:p>
            <a:pPr algn="r" rtl="1"/>
            <a:r>
              <a:rPr lang="ar-DZ" sz="3600" b="1" dirty="0" smtClean="0">
                <a:latin typeface="Arabic Typesetting" pitchFamily="66" charset="-78"/>
                <a:cs typeface="+mj-cs"/>
              </a:rPr>
              <a:t>يتعلق بالمدى البعيد والآراء المستقبلية</a:t>
            </a:r>
            <a:r>
              <a:rPr lang="ar-DZ" sz="3200" b="1" dirty="0" smtClean="0">
                <a:latin typeface="Arabic Typesetting" pitchFamily="66" charset="-78"/>
                <a:cs typeface="+mj-cs"/>
              </a:rPr>
              <a:t>.</a:t>
            </a:r>
          </a:p>
          <a:p>
            <a:pPr algn="r" rtl="1"/>
            <a:r>
              <a:rPr lang="ar-DZ" sz="3200" b="1" dirty="0" smtClean="0"/>
              <a:t>زيادة الأرباح وتهيئة الفرص المتاحة</a:t>
            </a:r>
            <a:endParaRPr lang="fr-FR" sz="3200" b="1" dirty="0" smtClean="0"/>
          </a:p>
          <a:p>
            <a:pPr algn="r" rtl="1"/>
            <a:endParaRPr lang="ar-DZ" sz="3200" b="1" dirty="0" smtClean="0">
              <a:latin typeface="Arabic Typesetting" pitchFamily="66" charset="-78"/>
              <a:cs typeface="+mj-cs"/>
            </a:endParaRPr>
          </a:p>
          <a:p>
            <a:pPr algn="r" rtl="1"/>
            <a:endParaRPr lang="ar-DZ" sz="3600" b="1" dirty="0" smtClean="0">
              <a:latin typeface="Arabic Typesetting" pitchFamily="66" charset="-78"/>
              <a:cs typeface="+mj-cs"/>
            </a:endParaRPr>
          </a:p>
          <a:p>
            <a:pPr algn="r" rtl="1"/>
            <a:endParaRPr lang="fr-FR" sz="3600" b="1" dirty="0" smtClean="0">
              <a:latin typeface="Arabic Typesetting" pitchFamily="66" charset="-78"/>
              <a:cs typeface="+mj-cs"/>
            </a:endParaRPr>
          </a:p>
          <a:p>
            <a:pPr algn="r" rtl="1">
              <a:buNone/>
            </a:pPr>
            <a:endParaRPr lang="ar-DZ" sz="3600" b="1" dirty="0" smtClean="0">
              <a:latin typeface="Arabic Typesetting" pitchFamily="66" charset="-78"/>
              <a:cs typeface="+mj-cs"/>
            </a:endParaRPr>
          </a:p>
          <a:p>
            <a:pPr algn="r" rtl="1"/>
            <a:endParaRPr lang="fr-FR" sz="4400" b="1" dirty="0">
              <a:latin typeface="Arabic Typesetting" pitchFamily="66" charset="-78"/>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0332"/>
            <a:ext cx="8229600" cy="5424268"/>
          </a:xfrm>
        </p:spPr>
        <p:txBody>
          <a:bodyPr>
            <a:normAutofit/>
          </a:bodyPr>
          <a:lstStyle/>
          <a:p>
            <a:pPr algn="r" rtl="1"/>
            <a:r>
              <a:rPr lang="ar-DZ" sz="4000" b="1" dirty="0" smtClean="0">
                <a:cs typeface="+mj-cs"/>
              </a:rPr>
              <a:t>أنه قرار انتقاء الإستراتيجية من بين الاستراتيجيات التي تساهم في بلوغ أهداف المنظمة بشكل أفضل</a:t>
            </a:r>
            <a:r>
              <a:rPr lang="ar-DZ" sz="3200" b="1" dirty="0" smtClean="0">
                <a:cs typeface="+mj-cs"/>
              </a:rPr>
              <a:t>.</a:t>
            </a:r>
          </a:p>
          <a:p>
            <a:pPr algn="r" rtl="1"/>
            <a:r>
              <a:rPr lang="ar-DZ" sz="3200" b="1" dirty="0" smtClean="0">
                <a:cs typeface="+mj-cs"/>
              </a:rPr>
              <a:t>لها دور مركزي وجوهري للتأثير في حياة المنظمة ومخرجاتها التي تؤثر في ما بعد على العاملين فيها</a:t>
            </a:r>
          </a:p>
          <a:p>
            <a:pPr algn="r" rtl="1"/>
            <a:r>
              <a:rPr lang="ar-DZ" sz="3200" b="1" dirty="0" smtClean="0">
                <a:cs typeface="+mj-cs"/>
              </a:rPr>
              <a:t>يمكن المنظمة من مواصلة أنشطتها الإدارية بكفاءة وفعالية</a:t>
            </a:r>
          </a:p>
          <a:p>
            <a:pPr algn="r" rtl="1"/>
            <a:r>
              <a:rPr lang="ar-DZ" sz="3200" b="1" dirty="0" smtClean="0">
                <a:cs typeface="+mj-cs"/>
              </a:rPr>
              <a:t>تسمح بإجراء التنبؤ حول الخصائص المستقبلية البيئية بهدف تقييم الفرص والمخاطر </a:t>
            </a:r>
            <a:r>
              <a:rPr lang="ar-DZ" sz="3200" b="1" dirty="0" err="1" smtClean="0">
                <a:cs typeface="+mj-cs"/>
              </a:rPr>
              <a:t>وملاءمتها</a:t>
            </a:r>
            <a:r>
              <a:rPr lang="ar-DZ" sz="3200" b="1" dirty="0" smtClean="0">
                <a:cs typeface="+mj-cs"/>
              </a:rPr>
              <a:t> بعناصر القوة والضعف داخل المؤسسة</a:t>
            </a:r>
          </a:p>
          <a:p>
            <a:pPr algn="r" rtl="1"/>
            <a:endParaRPr lang="ar-DZ" sz="3200" b="1" dirty="0" smtClean="0">
              <a:cs typeface="+mj-cs"/>
            </a:endParaRPr>
          </a:p>
          <a:p>
            <a:pPr algn="r" rtl="1"/>
            <a:endParaRPr lang="ar-DZ" sz="3200" b="1" dirty="0" smtClean="0">
              <a:cs typeface="+mj-cs"/>
            </a:endParaRPr>
          </a:p>
          <a:p>
            <a:pPr algn="r" rtl="1"/>
            <a:endParaRPr lang="ar-DZ" sz="3200" b="1" dirty="0" smtClean="0">
              <a:cs typeface="+mj-cs"/>
            </a:endParaRPr>
          </a:p>
          <a:p>
            <a:pPr algn="r" rtl="1"/>
            <a:endParaRPr lang="fr-FR" sz="4000" b="1" dirty="0">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5400" dirty="0" err="1" smtClean="0"/>
              <a:t>اهمية</a:t>
            </a:r>
            <a:r>
              <a:rPr lang="ar-DZ" sz="5400" dirty="0" smtClean="0"/>
              <a:t> القرارات </a:t>
            </a:r>
            <a:r>
              <a:rPr lang="ar-DZ" sz="5400" dirty="0" err="1" smtClean="0"/>
              <a:t>الاستراتيجية</a:t>
            </a:r>
            <a:endParaRPr lang="fr-FR" sz="5400" dirty="0"/>
          </a:p>
        </p:txBody>
      </p:sp>
      <p:sp>
        <p:nvSpPr>
          <p:cNvPr id="3" name="Espace réservé du contenu 2"/>
          <p:cNvSpPr>
            <a:spLocks noGrp="1"/>
          </p:cNvSpPr>
          <p:nvPr>
            <p:ph idx="1"/>
          </p:nvPr>
        </p:nvSpPr>
        <p:spPr/>
        <p:txBody>
          <a:bodyPr>
            <a:normAutofit lnSpcReduction="10000"/>
          </a:bodyPr>
          <a:lstStyle/>
          <a:p>
            <a:pPr algn="r" rtl="1"/>
            <a:r>
              <a:rPr lang="ar-DZ" sz="3200" dirty="0" err="1" smtClean="0">
                <a:cs typeface="+mj-cs"/>
              </a:rPr>
              <a:t>اولا</a:t>
            </a:r>
            <a:r>
              <a:rPr lang="ar-DZ" sz="3200" dirty="0" smtClean="0">
                <a:cs typeface="+mj-cs"/>
              </a:rPr>
              <a:t> : تجيب على سؤالين أساسيين هما :</a:t>
            </a:r>
          </a:p>
          <a:p>
            <a:pPr algn="r" rtl="1"/>
            <a:r>
              <a:rPr lang="ar-DZ" sz="3200" dirty="0" err="1" smtClean="0">
                <a:cs typeface="+mj-cs"/>
              </a:rPr>
              <a:t>ماهي</a:t>
            </a:r>
            <a:r>
              <a:rPr lang="ar-DZ" sz="3200" dirty="0" smtClean="0">
                <a:cs typeface="+mj-cs"/>
              </a:rPr>
              <a:t> الأنشطة التي ينبغي على المؤسسة </a:t>
            </a:r>
            <a:r>
              <a:rPr lang="ar-DZ" sz="3200" dirty="0" err="1" smtClean="0">
                <a:cs typeface="+mj-cs"/>
              </a:rPr>
              <a:t>ان</a:t>
            </a:r>
            <a:r>
              <a:rPr lang="ar-DZ" sz="3200" dirty="0" smtClean="0">
                <a:cs typeface="+mj-cs"/>
              </a:rPr>
              <a:t> تشترك فيها؟</a:t>
            </a:r>
          </a:p>
          <a:p>
            <a:pPr algn="r" rtl="1"/>
            <a:r>
              <a:rPr lang="ar-DZ" sz="3200" dirty="0" smtClean="0">
                <a:cs typeface="+mj-cs"/>
              </a:rPr>
              <a:t>كيف ستنافس المنظمة في المجالات التي تعمل فيها؟</a:t>
            </a:r>
          </a:p>
          <a:p>
            <a:pPr algn="r" rtl="1"/>
            <a:r>
              <a:rPr lang="ar-DZ" sz="3200" dirty="0" smtClean="0">
                <a:cs typeface="+mj-cs"/>
              </a:rPr>
              <a:t>ثانيا : تحدد القرارات </a:t>
            </a:r>
            <a:r>
              <a:rPr lang="ar-DZ" sz="3200" dirty="0" err="1" smtClean="0">
                <a:cs typeface="+mj-cs"/>
              </a:rPr>
              <a:t>الاستراتيجية</a:t>
            </a:r>
            <a:r>
              <a:rPr lang="ar-DZ" sz="3200" dirty="0" smtClean="0">
                <a:cs typeface="+mj-cs"/>
              </a:rPr>
              <a:t> أساسا مع المستقبل </a:t>
            </a:r>
            <a:r>
              <a:rPr lang="ar-DZ" sz="3200" dirty="0" err="1" smtClean="0">
                <a:cs typeface="+mj-cs"/>
              </a:rPr>
              <a:t>و</a:t>
            </a:r>
            <a:r>
              <a:rPr lang="ar-DZ" sz="3200" dirty="0" smtClean="0">
                <a:cs typeface="+mj-cs"/>
              </a:rPr>
              <a:t> بالتالي فهي تساعد المنظمة على استقراء المستقبل </a:t>
            </a:r>
            <a:r>
              <a:rPr lang="ar-DZ" sz="3200" dirty="0" err="1" smtClean="0">
                <a:cs typeface="+mj-cs"/>
              </a:rPr>
              <a:t>و</a:t>
            </a:r>
            <a:r>
              <a:rPr lang="ar-DZ" sz="3200" dirty="0" smtClean="0">
                <a:cs typeface="+mj-cs"/>
              </a:rPr>
              <a:t> خاصة في ظل ظروف عدم التأكد</a:t>
            </a:r>
          </a:p>
          <a:p>
            <a:pPr algn="r" rtl="1"/>
            <a:r>
              <a:rPr lang="ar-DZ" sz="3200" dirty="0" smtClean="0">
                <a:cs typeface="+mj-cs"/>
              </a:rPr>
              <a:t>ثالثا : تساعد القرارات </a:t>
            </a:r>
            <a:r>
              <a:rPr lang="ar-DZ" sz="3200" dirty="0" err="1" smtClean="0">
                <a:cs typeface="+mj-cs"/>
              </a:rPr>
              <a:t>الاستراتيجية</a:t>
            </a:r>
            <a:r>
              <a:rPr lang="ar-DZ" sz="3200" dirty="0" smtClean="0">
                <a:cs typeface="+mj-cs"/>
              </a:rPr>
              <a:t> على تقليل عدم التأكد من خلال دراسة البيئة المحيطة بالمنظمة</a:t>
            </a:r>
          </a:p>
          <a:p>
            <a:pPr algn="r" rtl="1"/>
            <a:r>
              <a:rPr lang="ar-DZ" sz="3200" dirty="0" smtClean="0">
                <a:cs typeface="+mj-cs"/>
              </a:rPr>
              <a:t>رابعا : تساعد القرارات </a:t>
            </a:r>
            <a:r>
              <a:rPr lang="ar-DZ" sz="3200" dirty="0" err="1" smtClean="0">
                <a:cs typeface="+mj-cs"/>
              </a:rPr>
              <a:t>الاستراتيجية</a:t>
            </a:r>
            <a:r>
              <a:rPr lang="ar-DZ" sz="3200" dirty="0" smtClean="0">
                <a:cs typeface="+mj-cs"/>
              </a:rPr>
              <a:t> على دراسة </a:t>
            </a:r>
            <a:r>
              <a:rPr lang="ar-DZ" sz="3200" dirty="0" err="1" smtClean="0">
                <a:cs typeface="+mj-cs"/>
              </a:rPr>
              <a:t>امكانيات</a:t>
            </a:r>
            <a:r>
              <a:rPr lang="ar-DZ" sz="3200" dirty="0" smtClean="0">
                <a:cs typeface="+mj-cs"/>
              </a:rPr>
              <a:t> المنظمة الداخلية</a:t>
            </a:r>
          </a:p>
          <a:p>
            <a:pPr algn="r" rtl="1"/>
            <a:endParaRPr lang="fr-FR" sz="3200" dirty="0">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العوامل المؤثرة في اتخاذ القرارات </a:t>
            </a:r>
            <a:r>
              <a:rPr lang="ar-DZ" dirty="0" err="1" smtClean="0"/>
              <a:t>الاستراتيجية</a:t>
            </a:r>
            <a:endParaRPr lang="fr-FR" dirty="0"/>
          </a:p>
        </p:txBody>
      </p:sp>
      <p:sp>
        <p:nvSpPr>
          <p:cNvPr id="3" name="Espace réservé du contenu 2"/>
          <p:cNvSpPr>
            <a:spLocks noGrp="1"/>
          </p:cNvSpPr>
          <p:nvPr>
            <p:ph idx="1"/>
          </p:nvPr>
        </p:nvSpPr>
        <p:spPr/>
        <p:txBody>
          <a:bodyPr>
            <a:normAutofit/>
          </a:bodyPr>
          <a:lstStyle/>
          <a:p>
            <a:pPr algn="r" rtl="1"/>
            <a:r>
              <a:rPr lang="ar-DZ" sz="3200" dirty="0" smtClean="0">
                <a:cs typeface="+mj-cs"/>
              </a:rPr>
              <a:t>1- التدخل الحكومي : من خلال القوانين </a:t>
            </a:r>
            <a:r>
              <a:rPr lang="ar-DZ" sz="3200" dirty="0" err="1" smtClean="0">
                <a:cs typeface="+mj-cs"/>
              </a:rPr>
              <a:t>و</a:t>
            </a:r>
            <a:r>
              <a:rPr lang="ar-DZ" sz="3200" dirty="0" smtClean="0">
                <a:cs typeface="+mj-cs"/>
              </a:rPr>
              <a:t> </a:t>
            </a:r>
            <a:r>
              <a:rPr lang="ar-DZ" sz="3200" dirty="0" err="1" smtClean="0">
                <a:cs typeface="+mj-cs"/>
              </a:rPr>
              <a:t>الاجراءات</a:t>
            </a:r>
            <a:r>
              <a:rPr lang="ar-DZ" sz="3200" dirty="0" smtClean="0">
                <a:cs typeface="+mj-cs"/>
              </a:rPr>
              <a:t> .....</a:t>
            </a:r>
          </a:p>
          <a:p>
            <a:pPr algn="r" rtl="1"/>
            <a:r>
              <a:rPr lang="ar-DZ" sz="3200" dirty="0" smtClean="0">
                <a:cs typeface="+mj-cs"/>
              </a:rPr>
              <a:t>2- المنافسة :ينبغي </a:t>
            </a:r>
            <a:r>
              <a:rPr lang="ar-DZ" sz="3200" dirty="0" err="1" smtClean="0">
                <a:cs typeface="+mj-cs"/>
              </a:rPr>
              <a:t>ان</a:t>
            </a:r>
            <a:r>
              <a:rPr lang="ar-DZ" sz="3200" dirty="0" smtClean="0">
                <a:cs typeface="+mj-cs"/>
              </a:rPr>
              <a:t> يأخذ متخذ القرارات </a:t>
            </a:r>
            <a:r>
              <a:rPr lang="ar-DZ" sz="3200" dirty="0" err="1" smtClean="0">
                <a:cs typeface="+mj-cs"/>
              </a:rPr>
              <a:t>الاستراتيجية</a:t>
            </a:r>
            <a:r>
              <a:rPr lang="ar-DZ" sz="3200" dirty="0" smtClean="0">
                <a:cs typeface="+mj-cs"/>
              </a:rPr>
              <a:t>  استراتيجيات </a:t>
            </a:r>
            <a:r>
              <a:rPr lang="ar-DZ" sz="3200" dirty="0" err="1" smtClean="0">
                <a:cs typeface="+mj-cs"/>
              </a:rPr>
              <a:t>و</a:t>
            </a:r>
            <a:r>
              <a:rPr lang="ar-DZ" sz="3200" dirty="0" smtClean="0">
                <a:cs typeface="+mj-cs"/>
              </a:rPr>
              <a:t> سياسات المؤسسات المنافسة </a:t>
            </a:r>
            <a:r>
              <a:rPr lang="ar-DZ" sz="3200" dirty="0" err="1" smtClean="0">
                <a:cs typeface="+mj-cs"/>
              </a:rPr>
              <a:t>و</a:t>
            </a:r>
            <a:r>
              <a:rPr lang="ar-DZ" sz="3200" dirty="0" smtClean="0">
                <a:cs typeface="+mj-cs"/>
              </a:rPr>
              <a:t> التي تعمل في نفس المجال </a:t>
            </a:r>
          </a:p>
          <a:p>
            <a:pPr algn="r" rtl="1"/>
            <a:r>
              <a:rPr lang="ar-DZ" sz="3200" dirty="0" smtClean="0">
                <a:cs typeface="+mj-cs"/>
              </a:rPr>
              <a:t>3- القيم الشخصية للمديرين : كلما سيطرت قيم معينة كلما كان اتخاذ القرار يتفق </a:t>
            </a:r>
            <a:r>
              <a:rPr lang="ar-DZ" sz="3200" dirty="0" err="1" smtClean="0">
                <a:cs typeface="+mj-cs"/>
              </a:rPr>
              <a:t>اكثر</a:t>
            </a:r>
            <a:r>
              <a:rPr lang="ar-DZ" sz="3200" dirty="0" smtClean="0">
                <a:cs typeface="+mj-cs"/>
              </a:rPr>
              <a:t> مع هذه القيم......</a:t>
            </a:r>
          </a:p>
          <a:p>
            <a:pPr algn="r" rtl="1"/>
            <a:r>
              <a:rPr lang="ar-DZ" sz="3200" dirty="0" smtClean="0">
                <a:cs typeface="+mj-cs"/>
              </a:rPr>
              <a:t>4- عوامل </a:t>
            </a:r>
            <a:r>
              <a:rPr lang="ar-DZ" sz="3200" dirty="0" err="1" smtClean="0">
                <a:cs typeface="+mj-cs"/>
              </a:rPr>
              <a:t>اخرى</a:t>
            </a:r>
            <a:r>
              <a:rPr lang="ar-DZ" sz="3200" dirty="0" smtClean="0">
                <a:cs typeface="+mj-cs"/>
              </a:rPr>
              <a:t> : مدى توافر المعلومات ، درجة خبرة متخذ القرار ، عوامل خارج </a:t>
            </a:r>
            <a:r>
              <a:rPr lang="ar-DZ" sz="3200" dirty="0" err="1" smtClean="0">
                <a:cs typeface="+mj-cs"/>
              </a:rPr>
              <a:t>ارادة</a:t>
            </a:r>
            <a:r>
              <a:rPr lang="ar-DZ" sz="3200" dirty="0" smtClean="0">
                <a:cs typeface="+mj-cs"/>
              </a:rPr>
              <a:t> المنظمة ....الخ</a:t>
            </a:r>
            <a:endParaRPr lang="fr-FR" sz="3200" dirty="0">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158538" y="1"/>
            <a:ext cx="6316428" cy="584775"/>
          </a:xfrm>
          <a:prstGeom prst="rect">
            <a:avLst/>
          </a:prstGeom>
          <a:solidFill>
            <a:schemeClr val="accent2">
              <a:lumMod val="60000"/>
              <a:lumOff val="40000"/>
            </a:schemeClr>
          </a:solidFill>
          <a:ln>
            <a:solidFill>
              <a:schemeClr val="accent2">
                <a:lumMod val="60000"/>
                <a:lumOff val="40000"/>
              </a:schemeClr>
            </a:solidFill>
          </a:ln>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3200" b="1" spc="300" dirty="0">
                <a:solidFill>
                  <a:schemeClr val="tx1"/>
                </a:solidFill>
                <a:latin typeface="Simplified Arabic" pitchFamily="18" charset="-78"/>
                <a:cs typeface="Simplified Arabic" pitchFamily="18" charset="-78"/>
              </a:rPr>
              <a:t>مراحل صنع القرار الاستراتيجي </a:t>
            </a:r>
          </a:p>
        </p:txBody>
      </p:sp>
      <p:graphicFrame>
        <p:nvGraphicFramePr>
          <p:cNvPr id="5" name="Diagramme 4"/>
          <p:cNvGraphicFramePr/>
          <p:nvPr/>
        </p:nvGraphicFramePr>
        <p:xfrm>
          <a:off x="1524000" y="719666"/>
          <a:ext cx="7106529" cy="59484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746257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nodeType="clickEffect">
                                  <p:stCondLst>
                                    <p:cond delay="0"/>
                                  </p:stCondLst>
                                  <p:childTnLst>
                                    <p:anim calcmode="lin" valueType="num">
                                      <p:cBhvr>
                                        <p:cTn id="6" dur="500"/>
                                        <p:tgtEl>
                                          <p:spTgt spid="4">
                                            <p:txEl>
                                              <p:pRg st="0" end="0"/>
                                            </p:txEl>
                                          </p:spTgt>
                                        </p:tgtEl>
                                        <p:attrNameLst>
                                          <p:attrName>ppt_w</p:attrName>
                                        </p:attrNameLst>
                                      </p:cBhvr>
                                      <p:tavLst>
                                        <p:tav tm="0">
                                          <p:val>
                                            <p:strVal val="ppt_w"/>
                                          </p:val>
                                        </p:tav>
                                        <p:tav tm="100000">
                                          <p:val>
                                            <p:fltVal val="0"/>
                                          </p:val>
                                        </p:tav>
                                      </p:tavLst>
                                    </p:anim>
                                    <p:anim calcmode="lin" valueType="num">
                                      <p:cBhvr>
                                        <p:cTn id="7" dur="500"/>
                                        <p:tgtEl>
                                          <p:spTgt spid="4">
                                            <p:txEl>
                                              <p:pRg st="0" end="0"/>
                                            </p:txEl>
                                          </p:spTgt>
                                        </p:tgtEl>
                                        <p:attrNameLst>
                                          <p:attrName>ppt_h</p:attrName>
                                        </p:attrNameLst>
                                      </p:cBhvr>
                                      <p:tavLst>
                                        <p:tav tm="0">
                                          <p:val>
                                            <p:strVal val="ppt_h"/>
                                          </p:val>
                                        </p:tav>
                                        <p:tav tm="100000">
                                          <p:val>
                                            <p:fltVal val="0"/>
                                          </p:val>
                                        </p:tav>
                                      </p:tavLst>
                                    </p:anim>
                                    <p:animEffect transition="out" filter="fade">
                                      <p:cBhvr>
                                        <p:cTn id="8" dur="500"/>
                                        <p:tgtEl>
                                          <p:spTgt spid="4">
                                            <p:txEl>
                                              <p:pRg st="0" end="0"/>
                                            </p:txEl>
                                          </p:spTgt>
                                        </p:tgtEl>
                                      </p:cBhvr>
                                    </p:animEffect>
                                    <p:set>
                                      <p:cBhvr>
                                        <p:cTn id="9"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8416" y="1378634"/>
            <a:ext cx="8536675" cy="4488433"/>
          </a:xfrm>
        </p:spPr>
        <p:txBody>
          <a:bodyPr>
            <a:normAutofit/>
          </a:bodyPr>
          <a:lstStyle/>
          <a:p>
            <a:pPr marL="0" indent="0" algn="ctr" rtl="1">
              <a:buNone/>
            </a:pPr>
            <a:r>
              <a:rPr lang="ar-DZ" sz="3600" b="1" i="1" dirty="0" smtClean="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مفهوم القرار الاستراتيجي الفاعل </a:t>
            </a:r>
            <a:endParaRPr lang="fr-FR" sz="3600" b="1" i="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uban courbé vers le bas 3"/>
          <p:cNvSpPr/>
          <p:nvPr/>
        </p:nvSpPr>
        <p:spPr>
          <a:xfrm>
            <a:off x="1472071" y="1"/>
            <a:ext cx="6213143" cy="1318511"/>
          </a:xfrm>
          <a:prstGeom prst="ellipseRibbon">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sz="2800" b="1" i="1" dirty="0" smtClean="0">
                <a:solidFill>
                  <a:schemeClr val="tx1"/>
                </a:solidFill>
                <a:latin typeface="Times New Roman" panose="02020603050405020304" pitchFamily="18" charset="0"/>
                <a:cs typeface="Times New Roman" panose="02020603050405020304" pitchFamily="18" charset="0"/>
              </a:rPr>
              <a:t>فاعلية القرارات الاستراتيجية </a:t>
            </a:r>
          </a:p>
        </p:txBody>
      </p:sp>
      <p:sp>
        <p:nvSpPr>
          <p:cNvPr id="5" name="Organigramme : Alternative 4"/>
          <p:cNvSpPr/>
          <p:nvPr/>
        </p:nvSpPr>
        <p:spPr>
          <a:xfrm>
            <a:off x="317311" y="1997612"/>
            <a:ext cx="8147714" cy="4586068"/>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3600" dirty="0" smtClean="0">
                <a:solidFill>
                  <a:schemeClr val="tx1"/>
                </a:solidFill>
                <a:cs typeface="+mj-cs"/>
              </a:rPr>
              <a:t>هو ذلك القرار الذي يقود الى نجاح المنظمة وتحقيق أهدافها اعتمادا على معلومات صحيحة وكاملة تؤدي الى تحقيق الإحاطة الشاملة بظروف المشكلة مع الاخذ بنظر الاعتبار جميع البدائل الممكنة والاعتماد على الأساليب الصحيحة في صنع القرار في الوقت المناسب </a:t>
            </a:r>
          </a:p>
          <a:p>
            <a:pPr algn="ctr"/>
            <a:r>
              <a:rPr lang="ar-DZ" sz="3600" dirty="0" smtClean="0">
                <a:solidFill>
                  <a:schemeClr val="tx1"/>
                </a:solidFill>
                <a:cs typeface="+mj-cs"/>
              </a:rPr>
              <a:t>يرى (</a:t>
            </a:r>
            <a:r>
              <a:rPr lang="ar-DZ" sz="3600" dirty="0" err="1" smtClean="0">
                <a:solidFill>
                  <a:schemeClr val="tx1"/>
                </a:solidFill>
                <a:cs typeface="+mj-cs"/>
              </a:rPr>
              <a:t>دراكر</a:t>
            </a:r>
            <a:r>
              <a:rPr lang="ar-DZ" sz="3600" dirty="0" smtClean="0">
                <a:solidFill>
                  <a:schemeClr val="tx1"/>
                </a:solidFill>
                <a:cs typeface="+mj-cs"/>
              </a:rPr>
              <a:t>) أن القرار الاستراتيجي الفاعل هو ذلك القرار الذي يتم اتخاذه </a:t>
            </a:r>
            <a:r>
              <a:rPr lang="ar-DZ" sz="3600" b="1" dirty="0" err="1" smtClean="0">
                <a:solidFill>
                  <a:schemeClr val="tx1"/>
                </a:solidFill>
                <a:cs typeface="+mj-cs"/>
              </a:rPr>
              <a:t>بناءا</a:t>
            </a:r>
            <a:r>
              <a:rPr lang="ar-DZ" sz="3600" b="1" dirty="0" smtClean="0">
                <a:solidFill>
                  <a:schemeClr val="tx1"/>
                </a:solidFill>
                <a:cs typeface="+mj-cs"/>
              </a:rPr>
              <a:t> على مخاطرة محسوبة،</a:t>
            </a:r>
            <a:r>
              <a:rPr lang="ar-DZ" sz="3600" dirty="0" smtClean="0">
                <a:solidFill>
                  <a:schemeClr val="tx1"/>
                </a:solidFill>
                <a:cs typeface="+mj-cs"/>
              </a:rPr>
              <a:t> إذ يتعين على صانع القرار الاستراتيجية </a:t>
            </a:r>
            <a:r>
              <a:rPr lang="ar-DZ" sz="3600" b="1" dirty="0" smtClean="0">
                <a:solidFill>
                  <a:schemeClr val="tx1"/>
                </a:solidFill>
                <a:cs typeface="+mj-cs"/>
              </a:rPr>
              <a:t>الموازنة بين المخاطر الناجمة عن اتخاذ القرار والمزايا التي يحققها،</a:t>
            </a:r>
            <a:r>
              <a:rPr lang="ar-DZ" sz="3600" dirty="0" smtClean="0">
                <a:solidFill>
                  <a:schemeClr val="tx1"/>
                </a:solidFill>
                <a:cs typeface="+mj-cs"/>
              </a:rPr>
              <a:t> ومن ثم القرار المتخذ من خلال نظرة شاملة الى التنظيم ومحيطه. </a:t>
            </a:r>
            <a:endParaRPr lang="fr-FR" sz="3600" dirty="0">
              <a:solidFill>
                <a:schemeClr val="tx1"/>
              </a:solidFill>
              <a:cs typeface="+mj-cs"/>
            </a:endParaRPr>
          </a:p>
        </p:txBody>
      </p:sp>
    </p:spTree>
    <p:extLst>
      <p:ext uri="{BB962C8B-B14F-4D97-AF65-F5344CB8AC3E}">
        <p14:creationId xmlns="" xmlns:p14="http://schemas.microsoft.com/office/powerpoint/2010/main" val="374964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fltVal val="0"/>
                                          </p:val>
                                        </p:tav>
                                      </p:tavLst>
                                    </p:anim>
                                    <p:anim calcmode="lin" valueType="num">
                                      <p:cBhvr>
                                        <p:cTn id="8" dur="1000"/>
                                        <p:tgtEl>
                                          <p:spTgt spid="4"/>
                                        </p:tgtEl>
                                        <p:attrNameLst>
                                          <p:attrName>style.rotation</p:attrName>
                                        </p:attrNameLst>
                                      </p:cBhvr>
                                      <p:tavLst>
                                        <p:tav tm="0">
                                          <p:val>
                                            <p:fltVal val="0"/>
                                          </p:val>
                                        </p:tav>
                                        <p:tav tm="100000">
                                          <p:val>
                                            <p:fltVal val="90"/>
                                          </p:val>
                                        </p:tav>
                                      </p:tavLst>
                                    </p:anim>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53" presetClass="exit" presetSubtype="32" fill="hold" grpId="0" nodeType="clickEffect">
                                  <p:stCondLst>
                                    <p:cond delay="0"/>
                                  </p:stCondLst>
                                  <p:childTnLst>
                                    <p:anim calcmode="lin" valueType="num">
                                      <p:cBhvr>
                                        <p:cTn id="14" dur="500"/>
                                        <p:tgtEl>
                                          <p:spTgt spid="5"/>
                                        </p:tgtEl>
                                        <p:attrNameLst>
                                          <p:attrName>ppt_w</p:attrName>
                                        </p:attrNameLst>
                                      </p:cBhvr>
                                      <p:tavLst>
                                        <p:tav tm="0">
                                          <p:val>
                                            <p:strVal val="ppt_w"/>
                                          </p:val>
                                        </p:tav>
                                        <p:tav tm="100000">
                                          <p:val>
                                            <p:fltVal val="0"/>
                                          </p:val>
                                        </p:tav>
                                      </p:tavLst>
                                    </p:anim>
                                    <p:anim calcmode="lin" valueType="num">
                                      <p:cBhvr>
                                        <p:cTn id="15" dur="500"/>
                                        <p:tgtEl>
                                          <p:spTgt spid="5"/>
                                        </p:tgtEl>
                                        <p:attrNameLst>
                                          <p:attrName>ppt_h</p:attrName>
                                        </p:attrNameLst>
                                      </p:cBhvr>
                                      <p:tavLst>
                                        <p:tav tm="0">
                                          <p:val>
                                            <p:strVal val="ppt_h"/>
                                          </p:val>
                                        </p:tav>
                                        <p:tav tm="100000">
                                          <p:val>
                                            <p:fltVal val="0"/>
                                          </p:val>
                                        </p:tav>
                                      </p:tavLst>
                                    </p:anim>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22"/>
          <p:cNvSpPr>
            <a:spLocks noGrp="1" noChangeArrowheads="1"/>
          </p:cNvSpPr>
          <p:nvPr>
            <p:ph idx="1"/>
          </p:nvPr>
        </p:nvSpPr>
        <p:spPr bwMode="auto">
          <a:xfrm>
            <a:off x="429906" y="504967"/>
            <a:ext cx="6704462" cy="968992"/>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noAutofit/>
          </a:bodyPr>
          <a:lstStyle/>
          <a:p>
            <a:pPr marL="0" indent="0" algn="ctr">
              <a:buNone/>
            </a:pPr>
            <a:endParaRPr lang="ar-DZ" sz="2000" b="1" dirty="0" smtClean="0"/>
          </a:p>
          <a:p>
            <a:pPr marL="0" indent="0" algn="ctr">
              <a:buNone/>
            </a:pPr>
            <a:r>
              <a:rPr lang="ar-DZ" sz="2000" b="1" dirty="0" smtClean="0"/>
              <a:t>يراعي المنهج العلمي في اتخاذ القرار للوصول الى تحقيق الغاية المطلوبة </a:t>
            </a:r>
          </a:p>
          <a:p>
            <a:pPr marL="0" indent="0" algn="ctr">
              <a:buNone/>
            </a:pPr>
            <a:endParaRPr lang="ar-DZ" sz="1800" dirty="0" smtClean="0"/>
          </a:p>
        </p:txBody>
      </p:sp>
      <p:sp>
        <p:nvSpPr>
          <p:cNvPr id="7" name="Oval 22"/>
          <p:cNvSpPr txBox="1">
            <a:spLocks noChangeArrowheads="1"/>
          </p:cNvSpPr>
          <p:nvPr/>
        </p:nvSpPr>
        <p:spPr bwMode="auto">
          <a:xfrm>
            <a:off x="344602" y="1518242"/>
            <a:ext cx="6704462" cy="968992"/>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None/>
            </a:pPr>
            <a:endParaRPr lang="ar-DZ" sz="2000" b="1" dirty="0" smtClean="0"/>
          </a:p>
          <a:p>
            <a:pPr marL="0" indent="0" algn="ctr">
              <a:buNone/>
            </a:pPr>
            <a:r>
              <a:rPr lang="ar-DZ" sz="2000" b="1" dirty="0" smtClean="0"/>
              <a:t>يراعي </a:t>
            </a:r>
            <a:r>
              <a:rPr lang="ar-DZ" sz="2000" b="1" dirty="0"/>
              <a:t>البيئة الداخلية والخارجية للمنظمة </a:t>
            </a:r>
          </a:p>
          <a:p>
            <a:pPr marL="0" indent="0" algn="ctr">
              <a:buFont typeface="Arial"/>
              <a:buNone/>
            </a:pPr>
            <a:endParaRPr lang="ar-DZ" sz="2000" b="1" dirty="0" smtClean="0"/>
          </a:p>
        </p:txBody>
      </p:sp>
      <p:sp>
        <p:nvSpPr>
          <p:cNvPr id="8" name="Oval 22"/>
          <p:cNvSpPr txBox="1">
            <a:spLocks noChangeArrowheads="1"/>
          </p:cNvSpPr>
          <p:nvPr/>
        </p:nvSpPr>
        <p:spPr bwMode="auto">
          <a:xfrm>
            <a:off x="344604" y="2543527"/>
            <a:ext cx="6704462" cy="968992"/>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Font typeface="Arial"/>
              <a:buNone/>
            </a:pPr>
            <a:endParaRPr lang="ar-DZ" sz="2000" b="1" dirty="0" smtClean="0"/>
          </a:p>
          <a:p>
            <a:pPr marL="0" indent="0" algn="ctr">
              <a:buFont typeface="Arial"/>
              <a:buNone/>
            </a:pPr>
            <a:r>
              <a:rPr lang="ar-DZ" sz="2000" b="1" dirty="0" smtClean="0"/>
              <a:t>يوفر الإفادة من الأساليب الحديثة في عملية صنع القرار </a:t>
            </a:r>
          </a:p>
          <a:p>
            <a:pPr marL="0" indent="0" algn="ctr">
              <a:buFont typeface="Arial"/>
              <a:buNone/>
            </a:pPr>
            <a:endParaRPr lang="ar-DZ" sz="1800" dirty="0" smtClean="0"/>
          </a:p>
        </p:txBody>
      </p:sp>
      <p:sp>
        <p:nvSpPr>
          <p:cNvPr id="9" name="Oval 22"/>
          <p:cNvSpPr txBox="1">
            <a:spLocks noChangeArrowheads="1"/>
          </p:cNvSpPr>
          <p:nvPr/>
        </p:nvSpPr>
        <p:spPr bwMode="auto">
          <a:xfrm>
            <a:off x="344604" y="3541536"/>
            <a:ext cx="6704462" cy="968992"/>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Font typeface="Arial"/>
              <a:buNone/>
            </a:pPr>
            <a:endParaRPr lang="ar-DZ" sz="2000" b="1" dirty="0" smtClean="0"/>
          </a:p>
          <a:p>
            <a:pPr marL="0" indent="0" algn="ctr">
              <a:buFont typeface="Arial"/>
              <a:buNone/>
            </a:pPr>
            <a:r>
              <a:rPr lang="ar-DZ" sz="2000" b="1" dirty="0" smtClean="0"/>
              <a:t>يراعي التشريعات النافذة المعمول بها </a:t>
            </a:r>
          </a:p>
          <a:p>
            <a:pPr marL="0" indent="0" algn="ctr">
              <a:buFont typeface="Arial"/>
              <a:buNone/>
            </a:pPr>
            <a:endParaRPr lang="ar-DZ" sz="1800" dirty="0" smtClean="0"/>
          </a:p>
        </p:txBody>
      </p:sp>
      <p:sp>
        <p:nvSpPr>
          <p:cNvPr id="10" name="Oval 22"/>
          <p:cNvSpPr txBox="1">
            <a:spLocks noChangeArrowheads="1"/>
          </p:cNvSpPr>
          <p:nvPr/>
        </p:nvSpPr>
        <p:spPr bwMode="auto">
          <a:xfrm>
            <a:off x="429906" y="4593168"/>
            <a:ext cx="6704462" cy="904293"/>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None/>
            </a:pPr>
            <a:r>
              <a:rPr lang="ar-DZ" sz="2000" b="1" dirty="0" smtClean="0"/>
              <a:t>يؤمن </a:t>
            </a:r>
            <a:r>
              <a:rPr lang="ar-DZ" sz="2000" b="1" dirty="0"/>
              <a:t>تحديد الوقت المناسب لاتخاذ القرار </a:t>
            </a:r>
            <a:r>
              <a:rPr lang="ar-DZ" sz="2000" b="1" dirty="0" smtClean="0"/>
              <a:t>وتنفيذه </a:t>
            </a:r>
            <a:endParaRPr lang="ar-DZ" sz="1800" dirty="0" smtClean="0"/>
          </a:p>
        </p:txBody>
      </p:sp>
      <p:sp>
        <p:nvSpPr>
          <p:cNvPr id="11" name="Oval 22"/>
          <p:cNvSpPr txBox="1">
            <a:spLocks noChangeArrowheads="1"/>
          </p:cNvSpPr>
          <p:nvPr/>
        </p:nvSpPr>
        <p:spPr bwMode="auto">
          <a:xfrm>
            <a:off x="344602" y="5580095"/>
            <a:ext cx="6704462" cy="939706"/>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Font typeface="Arial"/>
              <a:buNone/>
            </a:pPr>
            <a:endParaRPr lang="ar-DZ" sz="2000" b="1" dirty="0" smtClean="0"/>
          </a:p>
          <a:p>
            <a:pPr marL="0" indent="0" algn="ctr">
              <a:buFont typeface="Arial"/>
              <a:buNone/>
            </a:pPr>
            <a:r>
              <a:rPr lang="ar-DZ" sz="2000" b="1" dirty="0" smtClean="0"/>
              <a:t>يتيح المجال للتشارك في اتخاذ القرار من قبل الذين سيتأثرون به وفي عملية صنعه </a:t>
            </a:r>
          </a:p>
          <a:p>
            <a:pPr marL="0" indent="0" algn="ctr">
              <a:buFont typeface="Arial"/>
              <a:buNone/>
            </a:pPr>
            <a:endParaRPr lang="ar-DZ" sz="1800" dirty="0" smtClean="0"/>
          </a:p>
        </p:txBody>
      </p:sp>
      <p:sp>
        <p:nvSpPr>
          <p:cNvPr id="12" name="AutoShape 7"/>
          <p:cNvSpPr>
            <a:spLocks noChangeArrowheads="1"/>
          </p:cNvSpPr>
          <p:nvPr/>
        </p:nvSpPr>
        <p:spPr bwMode="auto">
          <a:xfrm rot="1692971">
            <a:off x="5639471" y="723872"/>
            <a:ext cx="4179099" cy="1500174"/>
          </a:xfrm>
          <a:prstGeom prst="irregularSeal2">
            <a:avLst/>
          </a:prstGeom>
          <a:gradFill rotWithShape="0">
            <a:gsLst>
              <a:gs pos="0">
                <a:schemeClr val="tx1"/>
              </a:gs>
              <a:gs pos="100000">
                <a:schemeClr val="accent1"/>
              </a:gs>
            </a:gsLst>
            <a:path path="shape">
              <a:fillToRect l="50000" t="50000" r="50000" b="50000"/>
            </a:path>
          </a:gradFill>
          <a:ln w="9525">
            <a:solidFill>
              <a:schemeClr val="tx1"/>
            </a:solidFill>
            <a:miter lim="800000"/>
            <a:headEnd/>
            <a:tailEnd/>
          </a:ln>
        </p:spPr>
        <p:txBody>
          <a:bodyPr wrap="none" anchor="ctr"/>
          <a:lstStyle/>
          <a:p>
            <a:pPr algn="ctr"/>
            <a:r>
              <a:rPr lang="ar-DZ" sz="2400" dirty="0" smtClean="0">
                <a:solidFill>
                  <a:schemeClr val="bg1"/>
                </a:solidFill>
              </a:rPr>
              <a:t>ويجب </a:t>
            </a:r>
            <a:r>
              <a:rPr lang="ar-DZ" sz="2400" dirty="0">
                <a:solidFill>
                  <a:schemeClr val="bg1"/>
                </a:solidFill>
              </a:rPr>
              <a:t>أن يتسم القرار </a:t>
            </a:r>
            <a:r>
              <a:rPr lang="ar-DZ" sz="2400" dirty="0" smtClean="0">
                <a:solidFill>
                  <a:schemeClr val="bg1"/>
                </a:solidFill>
              </a:rPr>
              <a:t>الاستراتيجي</a:t>
            </a:r>
          </a:p>
          <a:p>
            <a:pPr algn="ctr"/>
            <a:r>
              <a:rPr lang="ar-DZ" sz="2400" dirty="0" smtClean="0">
                <a:solidFill>
                  <a:schemeClr val="bg1"/>
                </a:solidFill>
              </a:rPr>
              <a:t> </a:t>
            </a:r>
            <a:r>
              <a:rPr lang="ar-DZ" sz="2400" dirty="0">
                <a:solidFill>
                  <a:schemeClr val="bg1"/>
                </a:solidFill>
              </a:rPr>
              <a:t>الفاعل بما يلي:</a:t>
            </a:r>
          </a:p>
        </p:txBody>
      </p:sp>
    </p:spTree>
    <p:extLst>
      <p:ext uri="{BB962C8B-B14F-4D97-AF65-F5344CB8AC3E}">
        <p14:creationId xmlns="" xmlns:p14="http://schemas.microsoft.com/office/powerpoint/2010/main" val="481005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4">
                                            <p:bg/>
                                          </p:spTgt>
                                        </p:tgtEl>
                                        <p:attrNameLst>
                                          <p:attrName>style.visibility</p:attrName>
                                        </p:attrNameLst>
                                      </p:cBhvr>
                                      <p:to>
                                        <p:strVal val="visible"/>
                                      </p:to>
                                    </p:set>
                                    <p:animEffect transition="in" filter="wipe(down)">
                                      <p:cBhvr>
                                        <p:cTn id="11" dur="580">
                                          <p:stCondLst>
                                            <p:cond delay="0"/>
                                          </p:stCondLst>
                                        </p:cTn>
                                        <p:tgtEl>
                                          <p:spTgt spid="4">
                                            <p:bg/>
                                          </p:spTgt>
                                        </p:tgtEl>
                                      </p:cBhvr>
                                    </p:animEffect>
                                    <p:anim calcmode="lin" valueType="num">
                                      <p:cBhvr>
                                        <p:cTn id="12" dur="1822" tmFilter="0,0; 0.14,0.36; 0.43,0.73; 0.71,0.91; 1.0,1.0">
                                          <p:stCondLst>
                                            <p:cond delay="0"/>
                                          </p:stCondLst>
                                        </p:cTn>
                                        <p:tgtEl>
                                          <p:spTgt spid="4">
                                            <p:bg/>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bg/>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bg/>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bg/>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bg/>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bg/>
                                          </p:spTgt>
                                        </p:tgtEl>
                                      </p:cBhvr>
                                      <p:to x="100000" y="60000"/>
                                    </p:animScale>
                                    <p:animScale>
                                      <p:cBhvr>
                                        <p:cTn id="18" dur="166" decel="50000">
                                          <p:stCondLst>
                                            <p:cond delay="676"/>
                                          </p:stCondLst>
                                        </p:cTn>
                                        <p:tgtEl>
                                          <p:spTgt spid="4">
                                            <p:bg/>
                                          </p:spTgt>
                                        </p:tgtEl>
                                      </p:cBhvr>
                                      <p:to x="100000" y="100000"/>
                                    </p:animScale>
                                    <p:animScale>
                                      <p:cBhvr>
                                        <p:cTn id="19" dur="26">
                                          <p:stCondLst>
                                            <p:cond delay="1312"/>
                                          </p:stCondLst>
                                        </p:cTn>
                                        <p:tgtEl>
                                          <p:spTgt spid="4">
                                            <p:bg/>
                                          </p:spTgt>
                                        </p:tgtEl>
                                      </p:cBhvr>
                                      <p:to x="100000" y="80000"/>
                                    </p:animScale>
                                    <p:animScale>
                                      <p:cBhvr>
                                        <p:cTn id="20" dur="166" decel="50000">
                                          <p:stCondLst>
                                            <p:cond delay="1338"/>
                                          </p:stCondLst>
                                        </p:cTn>
                                        <p:tgtEl>
                                          <p:spTgt spid="4">
                                            <p:bg/>
                                          </p:spTgt>
                                        </p:tgtEl>
                                      </p:cBhvr>
                                      <p:to x="100000" y="100000"/>
                                    </p:animScale>
                                    <p:animScale>
                                      <p:cBhvr>
                                        <p:cTn id="21" dur="26">
                                          <p:stCondLst>
                                            <p:cond delay="1642"/>
                                          </p:stCondLst>
                                        </p:cTn>
                                        <p:tgtEl>
                                          <p:spTgt spid="4">
                                            <p:bg/>
                                          </p:spTgt>
                                        </p:tgtEl>
                                      </p:cBhvr>
                                      <p:to x="100000" y="90000"/>
                                    </p:animScale>
                                    <p:animScale>
                                      <p:cBhvr>
                                        <p:cTn id="22" dur="166" decel="50000">
                                          <p:stCondLst>
                                            <p:cond delay="1668"/>
                                          </p:stCondLst>
                                        </p:cTn>
                                        <p:tgtEl>
                                          <p:spTgt spid="4">
                                            <p:bg/>
                                          </p:spTgt>
                                        </p:tgtEl>
                                      </p:cBhvr>
                                      <p:to x="100000" y="100000"/>
                                    </p:animScale>
                                    <p:animScale>
                                      <p:cBhvr>
                                        <p:cTn id="23" dur="26">
                                          <p:stCondLst>
                                            <p:cond delay="1808"/>
                                          </p:stCondLst>
                                        </p:cTn>
                                        <p:tgtEl>
                                          <p:spTgt spid="4">
                                            <p:bg/>
                                          </p:spTgt>
                                        </p:tgtEl>
                                      </p:cBhvr>
                                      <p:to x="100000" y="95000"/>
                                    </p:animScale>
                                    <p:animScale>
                                      <p:cBhvr>
                                        <p:cTn id="24" dur="166" decel="50000">
                                          <p:stCondLst>
                                            <p:cond delay="1834"/>
                                          </p:stCondLst>
                                        </p:cTn>
                                        <p:tgtEl>
                                          <p:spTgt spid="4">
                                            <p:bg/>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4">
                                            <p:txEl>
                                              <p:pRg st="1" end="1"/>
                                            </p:txEl>
                                          </p:spTgt>
                                        </p:tgtEl>
                                        <p:attrNameLst>
                                          <p:attrName>style.visibility</p:attrName>
                                        </p:attrNameLst>
                                      </p:cBhvr>
                                      <p:to>
                                        <p:strVal val="visible"/>
                                      </p:to>
                                    </p:set>
                                    <p:animEffect transition="in" filter="wipe(down)">
                                      <p:cBhvr>
                                        <p:cTn id="29" dur="580">
                                          <p:stCondLst>
                                            <p:cond delay="0"/>
                                          </p:stCondLst>
                                        </p:cTn>
                                        <p:tgtEl>
                                          <p:spTgt spid="4">
                                            <p:txEl>
                                              <p:pRg st="1" end="1"/>
                                            </p:txEl>
                                          </p:spTgt>
                                        </p:tgtEl>
                                      </p:cBhvr>
                                    </p:animEffect>
                                    <p:anim calcmode="lin" valueType="num">
                                      <p:cBhvr>
                                        <p:cTn id="30"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4">
                                            <p:txEl>
                                              <p:pRg st="1" end="1"/>
                                            </p:txEl>
                                          </p:spTgt>
                                        </p:tgtEl>
                                      </p:cBhvr>
                                      <p:to x="100000" y="60000"/>
                                    </p:animScale>
                                    <p:animScale>
                                      <p:cBhvr>
                                        <p:cTn id="36" dur="166" decel="50000">
                                          <p:stCondLst>
                                            <p:cond delay="676"/>
                                          </p:stCondLst>
                                        </p:cTn>
                                        <p:tgtEl>
                                          <p:spTgt spid="4">
                                            <p:txEl>
                                              <p:pRg st="1" end="1"/>
                                            </p:txEl>
                                          </p:spTgt>
                                        </p:tgtEl>
                                      </p:cBhvr>
                                      <p:to x="100000" y="100000"/>
                                    </p:animScale>
                                    <p:animScale>
                                      <p:cBhvr>
                                        <p:cTn id="37" dur="26">
                                          <p:stCondLst>
                                            <p:cond delay="1312"/>
                                          </p:stCondLst>
                                        </p:cTn>
                                        <p:tgtEl>
                                          <p:spTgt spid="4">
                                            <p:txEl>
                                              <p:pRg st="1" end="1"/>
                                            </p:txEl>
                                          </p:spTgt>
                                        </p:tgtEl>
                                      </p:cBhvr>
                                      <p:to x="100000" y="80000"/>
                                    </p:animScale>
                                    <p:animScale>
                                      <p:cBhvr>
                                        <p:cTn id="38" dur="166" decel="50000">
                                          <p:stCondLst>
                                            <p:cond delay="1338"/>
                                          </p:stCondLst>
                                        </p:cTn>
                                        <p:tgtEl>
                                          <p:spTgt spid="4">
                                            <p:txEl>
                                              <p:pRg st="1" end="1"/>
                                            </p:txEl>
                                          </p:spTgt>
                                        </p:tgtEl>
                                      </p:cBhvr>
                                      <p:to x="100000" y="100000"/>
                                    </p:animScale>
                                    <p:animScale>
                                      <p:cBhvr>
                                        <p:cTn id="39" dur="26">
                                          <p:stCondLst>
                                            <p:cond delay="1642"/>
                                          </p:stCondLst>
                                        </p:cTn>
                                        <p:tgtEl>
                                          <p:spTgt spid="4">
                                            <p:txEl>
                                              <p:pRg st="1" end="1"/>
                                            </p:txEl>
                                          </p:spTgt>
                                        </p:tgtEl>
                                      </p:cBhvr>
                                      <p:to x="100000" y="90000"/>
                                    </p:animScale>
                                    <p:animScale>
                                      <p:cBhvr>
                                        <p:cTn id="40" dur="166" decel="50000">
                                          <p:stCondLst>
                                            <p:cond delay="1668"/>
                                          </p:stCondLst>
                                        </p:cTn>
                                        <p:tgtEl>
                                          <p:spTgt spid="4">
                                            <p:txEl>
                                              <p:pRg st="1" end="1"/>
                                            </p:txEl>
                                          </p:spTgt>
                                        </p:tgtEl>
                                      </p:cBhvr>
                                      <p:to x="100000" y="100000"/>
                                    </p:animScale>
                                    <p:animScale>
                                      <p:cBhvr>
                                        <p:cTn id="41" dur="26">
                                          <p:stCondLst>
                                            <p:cond delay="1808"/>
                                          </p:stCondLst>
                                        </p:cTn>
                                        <p:tgtEl>
                                          <p:spTgt spid="4">
                                            <p:txEl>
                                              <p:pRg st="1" end="1"/>
                                            </p:txEl>
                                          </p:spTgt>
                                        </p:tgtEl>
                                      </p:cBhvr>
                                      <p:to x="100000" y="95000"/>
                                    </p:animScale>
                                    <p:animScale>
                                      <p:cBhvr>
                                        <p:cTn id="42" dur="166" decel="50000">
                                          <p:stCondLst>
                                            <p:cond delay="1834"/>
                                          </p:stCondLst>
                                        </p:cTn>
                                        <p:tgtEl>
                                          <p:spTgt spid="4">
                                            <p:txEl>
                                              <p:pRg st="1" end="1"/>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wipe(down)">
                                      <p:cBhvr>
                                        <p:cTn id="47" dur="580">
                                          <p:stCondLst>
                                            <p:cond delay="0"/>
                                          </p:stCondLst>
                                        </p:cTn>
                                        <p:tgtEl>
                                          <p:spTgt spid="7"/>
                                        </p:tgtEl>
                                      </p:cBhvr>
                                    </p:animEffect>
                                    <p:anim calcmode="lin" valueType="num">
                                      <p:cBhvr>
                                        <p:cTn id="4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3" dur="26">
                                          <p:stCondLst>
                                            <p:cond delay="650"/>
                                          </p:stCondLst>
                                        </p:cTn>
                                        <p:tgtEl>
                                          <p:spTgt spid="7"/>
                                        </p:tgtEl>
                                      </p:cBhvr>
                                      <p:to x="100000" y="60000"/>
                                    </p:animScale>
                                    <p:animScale>
                                      <p:cBhvr>
                                        <p:cTn id="54" dur="166" decel="50000">
                                          <p:stCondLst>
                                            <p:cond delay="676"/>
                                          </p:stCondLst>
                                        </p:cTn>
                                        <p:tgtEl>
                                          <p:spTgt spid="7"/>
                                        </p:tgtEl>
                                      </p:cBhvr>
                                      <p:to x="100000" y="100000"/>
                                    </p:animScale>
                                    <p:animScale>
                                      <p:cBhvr>
                                        <p:cTn id="55" dur="26">
                                          <p:stCondLst>
                                            <p:cond delay="1312"/>
                                          </p:stCondLst>
                                        </p:cTn>
                                        <p:tgtEl>
                                          <p:spTgt spid="7"/>
                                        </p:tgtEl>
                                      </p:cBhvr>
                                      <p:to x="100000" y="80000"/>
                                    </p:animScale>
                                    <p:animScale>
                                      <p:cBhvr>
                                        <p:cTn id="56" dur="166" decel="50000">
                                          <p:stCondLst>
                                            <p:cond delay="1338"/>
                                          </p:stCondLst>
                                        </p:cTn>
                                        <p:tgtEl>
                                          <p:spTgt spid="7"/>
                                        </p:tgtEl>
                                      </p:cBhvr>
                                      <p:to x="100000" y="100000"/>
                                    </p:animScale>
                                    <p:animScale>
                                      <p:cBhvr>
                                        <p:cTn id="57" dur="26">
                                          <p:stCondLst>
                                            <p:cond delay="1642"/>
                                          </p:stCondLst>
                                        </p:cTn>
                                        <p:tgtEl>
                                          <p:spTgt spid="7"/>
                                        </p:tgtEl>
                                      </p:cBhvr>
                                      <p:to x="100000" y="90000"/>
                                    </p:animScale>
                                    <p:animScale>
                                      <p:cBhvr>
                                        <p:cTn id="58" dur="166" decel="50000">
                                          <p:stCondLst>
                                            <p:cond delay="1668"/>
                                          </p:stCondLst>
                                        </p:cTn>
                                        <p:tgtEl>
                                          <p:spTgt spid="7"/>
                                        </p:tgtEl>
                                      </p:cBhvr>
                                      <p:to x="100000" y="100000"/>
                                    </p:animScale>
                                    <p:animScale>
                                      <p:cBhvr>
                                        <p:cTn id="59" dur="26">
                                          <p:stCondLst>
                                            <p:cond delay="1808"/>
                                          </p:stCondLst>
                                        </p:cTn>
                                        <p:tgtEl>
                                          <p:spTgt spid="7"/>
                                        </p:tgtEl>
                                      </p:cBhvr>
                                      <p:to x="100000" y="95000"/>
                                    </p:animScale>
                                    <p:animScale>
                                      <p:cBhvr>
                                        <p:cTn id="60" dur="166" decel="50000">
                                          <p:stCondLst>
                                            <p:cond delay="1834"/>
                                          </p:stCondLst>
                                        </p:cTn>
                                        <p:tgtEl>
                                          <p:spTgt spid="7"/>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8"/>
                                        </p:tgtEl>
                                        <p:attrNameLst>
                                          <p:attrName>style.visibility</p:attrName>
                                        </p:attrNameLst>
                                      </p:cBhvr>
                                      <p:to>
                                        <p:strVal val="visible"/>
                                      </p:to>
                                    </p:set>
                                    <p:animEffect transition="in" filter="wipe(down)">
                                      <p:cBhvr>
                                        <p:cTn id="65" dur="580">
                                          <p:stCondLst>
                                            <p:cond delay="0"/>
                                          </p:stCondLst>
                                        </p:cTn>
                                        <p:tgtEl>
                                          <p:spTgt spid="8"/>
                                        </p:tgtEl>
                                      </p:cBhvr>
                                    </p:animEffect>
                                    <p:anim calcmode="lin" valueType="num">
                                      <p:cBhvr>
                                        <p:cTn id="6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71" dur="26">
                                          <p:stCondLst>
                                            <p:cond delay="650"/>
                                          </p:stCondLst>
                                        </p:cTn>
                                        <p:tgtEl>
                                          <p:spTgt spid="8"/>
                                        </p:tgtEl>
                                      </p:cBhvr>
                                      <p:to x="100000" y="60000"/>
                                    </p:animScale>
                                    <p:animScale>
                                      <p:cBhvr>
                                        <p:cTn id="72" dur="166" decel="50000">
                                          <p:stCondLst>
                                            <p:cond delay="676"/>
                                          </p:stCondLst>
                                        </p:cTn>
                                        <p:tgtEl>
                                          <p:spTgt spid="8"/>
                                        </p:tgtEl>
                                      </p:cBhvr>
                                      <p:to x="100000" y="100000"/>
                                    </p:animScale>
                                    <p:animScale>
                                      <p:cBhvr>
                                        <p:cTn id="73" dur="26">
                                          <p:stCondLst>
                                            <p:cond delay="1312"/>
                                          </p:stCondLst>
                                        </p:cTn>
                                        <p:tgtEl>
                                          <p:spTgt spid="8"/>
                                        </p:tgtEl>
                                      </p:cBhvr>
                                      <p:to x="100000" y="80000"/>
                                    </p:animScale>
                                    <p:animScale>
                                      <p:cBhvr>
                                        <p:cTn id="74" dur="166" decel="50000">
                                          <p:stCondLst>
                                            <p:cond delay="1338"/>
                                          </p:stCondLst>
                                        </p:cTn>
                                        <p:tgtEl>
                                          <p:spTgt spid="8"/>
                                        </p:tgtEl>
                                      </p:cBhvr>
                                      <p:to x="100000" y="100000"/>
                                    </p:animScale>
                                    <p:animScale>
                                      <p:cBhvr>
                                        <p:cTn id="75" dur="26">
                                          <p:stCondLst>
                                            <p:cond delay="1642"/>
                                          </p:stCondLst>
                                        </p:cTn>
                                        <p:tgtEl>
                                          <p:spTgt spid="8"/>
                                        </p:tgtEl>
                                      </p:cBhvr>
                                      <p:to x="100000" y="90000"/>
                                    </p:animScale>
                                    <p:animScale>
                                      <p:cBhvr>
                                        <p:cTn id="76" dur="166" decel="50000">
                                          <p:stCondLst>
                                            <p:cond delay="1668"/>
                                          </p:stCondLst>
                                        </p:cTn>
                                        <p:tgtEl>
                                          <p:spTgt spid="8"/>
                                        </p:tgtEl>
                                      </p:cBhvr>
                                      <p:to x="100000" y="100000"/>
                                    </p:animScale>
                                    <p:animScale>
                                      <p:cBhvr>
                                        <p:cTn id="77" dur="26">
                                          <p:stCondLst>
                                            <p:cond delay="1808"/>
                                          </p:stCondLst>
                                        </p:cTn>
                                        <p:tgtEl>
                                          <p:spTgt spid="8"/>
                                        </p:tgtEl>
                                      </p:cBhvr>
                                      <p:to x="100000" y="95000"/>
                                    </p:animScale>
                                    <p:animScale>
                                      <p:cBhvr>
                                        <p:cTn id="78" dur="166" decel="50000">
                                          <p:stCondLst>
                                            <p:cond delay="1834"/>
                                          </p:stCondLst>
                                        </p:cTn>
                                        <p:tgtEl>
                                          <p:spTgt spid="8"/>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grpId="0" nodeType="clickEffect">
                                  <p:stCondLst>
                                    <p:cond delay="0"/>
                                  </p:stCondLst>
                                  <p:childTnLst>
                                    <p:set>
                                      <p:cBhvr>
                                        <p:cTn id="82" dur="1" fill="hold">
                                          <p:stCondLst>
                                            <p:cond delay="0"/>
                                          </p:stCondLst>
                                        </p:cTn>
                                        <p:tgtEl>
                                          <p:spTgt spid="9"/>
                                        </p:tgtEl>
                                        <p:attrNameLst>
                                          <p:attrName>style.visibility</p:attrName>
                                        </p:attrNameLst>
                                      </p:cBhvr>
                                      <p:to>
                                        <p:strVal val="visible"/>
                                      </p:to>
                                    </p:set>
                                    <p:animEffect transition="in" filter="wipe(down)">
                                      <p:cBhvr>
                                        <p:cTn id="83" dur="580">
                                          <p:stCondLst>
                                            <p:cond delay="0"/>
                                          </p:stCondLst>
                                        </p:cTn>
                                        <p:tgtEl>
                                          <p:spTgt spid="9"/>
                                        </p:tgtEl>
                                      </p:cBhvr>
                                    </p:animEffect>
                                    <p:anim calcmode="lin" valueType="num">
                                      <p:cBhvr>
                                        <p:cTn id="8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89" dur="26">
                                          <p:stCondLst>
                                            <p:cond delay="650"/>
                                          </p:stCondLst>
                                        </p:cTn>
                                        <p:tgtEl>
                                          <p:spTgt spid="9"/>
                                        </p:tgtEl>
                                      </p:cBhvr>
                                      <p:to x="100000" y="60000"/>
                                    </p:animScale>
                                    <p:animScale>
                                      <p:cBhvr>
                                        <p:cTn id="90" dur="166" decel="50000">
                                          <p:stCondLst>
                                            <p:cond delay="676"/>
                                          </p:stCondLst>
                                        </p:cTn>
                                        <p:tgtEl>
                                          <p:spTgt spid="9"/>
                                        </p:tgtEl>
                                      </p:cBhvr>
                                      <p:to x="100000" y="100000"/>
                                    </p:animScale>
                                    <p:animScale>
                                      <p:cBhvr>
                                        <p:cTn id="91" dur="26">
                                          <p:stCondLst>
                                            <p:cond delay="1312"/>
                                          </p:stCondLst>
                                        </p:cTn>
                                        <p:tgtEl>
                                          <p:spTgt spid="9"/>
                                        </p:tgtEl>
                                      </p:cBhvr>
                                      <p:to x="100000" y="80000"/>
                                    </p:animScale>
                                    <p:animScale>
                                      <p:cBhvr>
                                        <p:cTn id="92" dur="166" decel="50000">
                                          <p:stCondLst>
                                            <p:cond delay="1338"/>
                                          </p:stCondLst>
                                        </p:cTn>
                                        <p:tgtEl>
                                          <p:spTgt spid="9"/>
                                        </p:tgtEl>
                                      </p:cBhvr>
                                      <p:to x="100000" y="100000"/>
                                    </p:animScale>
                                    <p:animScale>
                                      <p:cBhvr>
                                        <p:cTn id="93" dur="26">
                                          <p:stCondLst>
                                            <p:cond delay="1642"/>
                                          </p:stCondLst>
                                        </p:cTn>
                                        <p:tgtEl>
                                          <p:spTgt spid="9"/>
                                        </p:tgtEl>
                                      </p:cBhvr>
                                      <p:to x="100000" y="90000"/>
                                    </p:animScale>
                                    <p:animScale>
                                      <p:cBhvr>
                                        <p:cTn id="94" dur="166" decel="50000">
                                          <p:stCondLst>
                                            <p:cond delay="1668"/>
                                          </p:stCondLst>
                                        </p:cTn>
                                        <p:tgtEl>
                                          <p:spTgt spid="9"/>
                                        </p:tgtEl>
                                      </p:cBhvr>
                                      <p:to x="100000" y="100000"/>
                                    </p:animScale>
                                    <p:animScale>
                                      <p:cBhvr>
                                        <p:cTn id="95" dur="26">
                                          <p:stCondLst>
                                            <p:cond delay="1808"/>
                                          </p:stCondLst>
                                        </p:cTn>
                                        <p:tgtEl>
                                          <p:spTgt spid="9"/>
                                        </p:tgtEl>
                                      </p:cBhvr>
                                      <p:to x="100000" y="95000"/>
                                    </p:animScale>
                                    <p:animScale>
                                      <p:cBhvr>
                                        <p:cTn id="96" dur="166" decel="50000">
                                          <p:stCondLst>
                                            <p:cond delay="1834"/>
                                          </p:stCondLst>
                                        </p:cTn>
                                        <p:tgtEl>
                                          <p:spTgt spid="9"/>
                                        </p:tgtEl>
                                      </p:cBhvr>
                                      <p:to x="100000" y="100000"/>
                                    </p:animScale>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grpId="0" nodeType="clickEffect">
                                  <p:stCondLst>
                                    <p:cond delay="0"/>
                                  </p:stCondLst>
                                  <p:childTnLst>
                                    <p:set>
                                      <p:cBhvr>
                                        <p:cTn id="100" dur="1" fill="hold">
                                          <p:stCondLst>
                                            <p:cond delay="0"/>
                                          </p:stCondLst>
                                        </p:cTn>
                                        <p:tgtEl>
                                          <p:spTgt spid="10"/>
                                        </p:tgtEl>
                                        <p:attrNameLst>
                                          <p:attrName>style.visibility</p:attrName>
                                        </p:attrNameLst>
                                      </p:cBhvr>
                                      <p:to>
                                        <p:strVal val="visible"/>
                                      </p:to>
                                    </p:set>
                                    <p:animEffect transition="in" filter="wipe(down)">
                                      <p:cBhvr>
                                        <p:cTn id="101" dur="580">
                                          <p:stCondLst>
                                            <p:cond delay="0"/>
                                          </p:stCondLst>
                                        </p:cTn>
                                        <p:tgtEl>
                                          <p:spTgt spid="10"/>
                                        </p:tgtEl>
                                      </p:cBhvr>
                                    </p:animEffect>
                                    <p:anim calcmode="lin" valueType="num">
                                      <p:cBhvr>
                                        <p:cTn id="10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07" dur="26">
                                          <p:stCondLst>
                                            <p:cond delay="650"/>
                                          </p:stCondLst>
                                        </p:cTn>
                                        <p:tgtEl>
                                          <p:spTgt spid="10"/>
                                        </p:tgtEl>
                                      </p:cBhvr>
                                      <p:to x="100000" y="60000"/>
                                    </p:animScale>
                                    <p:animScale>
                                      <p:cBhvr>
                                        <p:cTn id="108" dur="166" decel="50000">
                                          <p:stCondLst>
                                            <p:cond delay="676"/>
                                          </p:stCondLst>
                                        </p:cTn>
                                        <p:tgtEl>
                                          <p:spTgt spid="10"/>
                                        </p:tgtEl>
                                      </p:cBhvr>
                                      <p:to x="100000" y="100000"/>
                                    </p:animScale>
                                    <p:animScale>
                                      <p:cBhvr>
                                        <p:cTn id="109" dur="26">
                                          <p:stCondLst>
                                            <p:cond delay="1312"/>
                                          </p:stCondLst>
                                        </p:cTn>
                                        <p:tgtEl>
                                          <p:spTgt spid="10"/>
                                        </p:tgtEl>
                                      </p:cBhvr>
                                      <p:to x="100000" y="80000"/>
                                    </p:animScale>
                                    <p:animScale>
                                      <p:cBhvr>
                                        <p:cTn id="110" dur="166" decel="50000">
                                          <p:stCondLst>
                                            <p:cond delay="1338"/>
                                          </p:stCondLst>
                                        </p:cTn>
                                        <p:tgtEl>
                                          <p:spTgt spid="10"/>
                                        </p:tgtEl>
                                      </p:cBhvr>
                                      <p:to x="100000" y="100000"/>
                                    </p:animScale>
                                    <p:animScale>
                                      <p:cBhvr>
                                        <p:cTn id="111" dur="26">
                                          <p:stCondLst>
                                            <p:cond delay="1642"/>
                                          </p:stCondLst>
                                        </p:cTn>
                                        <p:tgtEl>
                                          <p:spTgt spid="10"/>
                                        </p:tgtEl>
                                      </p:cBhvr>
                                      <p:to x="100000" y="90000"/>
                                    </p:animScale>
                                    <p:animScale>
                                      <p:cBhvr>
                                        <p:cTn id="112" dur="166" decel="50000">
                                          <p:stCondLst>
                                            <p:cond delay="1668"/>
                                          </p:stCondLst>
                                        </p:cTn>
                                        <p:tgtEl>
                                          <p:spTgt spid="10"/>
                                        </p:tgtEl>
                                      </p:cBhvr>
                                      <p:to x="100000" y="100000"/>
                                    </p:animScale>
                                    <p:animScale>
                                      <p:cBhvr>
                                        <p:cTn id="113" dur="26">
                                          <p:stCondLst>
                                            <p:cond delay="1808"/>
                                          </p:stCondLst>
                                        </p:cTn>
                                        <p:tgtEl>
                                          <p:spTgt spid="10"/>
                                        </p:tgtEl>
                                      </p:cBhvr>
                                      <p:to x="100000" y="95000"/>
                                    </p:animScale>
                                    <p:animScale>
                                      <p:cBhvr>
                                        <p:cTn id="114" dur="166" decel="50000">
                                          <p:stCondLst>
                                            <p:cond delay="1834"/>
                                          </p:stCondLst>
                                        </p:cTn>
                                        <p:tgtEl>
                                          <p:spTgt spid="10"/>
                                        </p:tgtEl>
                                      </p:cBhvr>
                                      <p:to x="100000" y="100000"/>
                                    </p:animScale>
                                  </p:childTnLst>
                                </p:cTn>
                              </p:par>
                            </p:childTnLst>
                          </p:cTn>
                        </p:par>
                      </p:childTnLst>
                    </p:cTn>
                  </p:par>
                  <p:par>
                    <p:cTn id="115" fill="hold">
                      <p:stCondLst>
                        <p:cond delay="indefinite"/>
                      </p:stCondLst>
                      <p:childTnLst>
                        <p:par>
                          <p:cTn id="116" fill="hold">
                            <p:stCondLst>
                              <p:cond delay="0"/>
                            </p:stCondLst>
                            <p:childTnLst>
                              <p:par>
                                <p:cTn id="117" presetID="26" presetClass="entr" presetSubtype="0" fill="hold" grpId="0" nodeType="clickEffect">
                                  <p:stCondLst>
                                    <p:cond delay="0"/>
                                  </p:stCondLst>
                                  <p:childTnLst>
                                    <p:set>
                                      <p:cBhvr>
                                        <p:cTn id="118" dur="1" fill="hold">
                                          <p:stCondLst>
                                            <p:cond delay="0"/>
                                          </p:stCondLst>
                                        </p:cTn>
                                        <p:tgtEl>
                                          <p:spTgt spid="11"/>
                                        </p:tgtEl>
                                        <p:attrNameLst>
                                          <p:attrName>style.visibility</p:attrName>
                                        </p:attrNameLst>
                                      </p:cBhvr>
                                      <p:to>
                                        <p:strVal val="visible"/>
                                      </p:to>
                                    </p:set>
                                    <p:animEffect transition="in" filter="wipe(down)">
                                      <p:cBhvr>
                                        <p:cTn id="119" dur="580">
                                          <p:stCondLst>
                                            <p:cond delay="0"/>
                                          </p:stCondLst>
                                        </p:cTn>
                                        <p:tgtEl>
                                          <p:spTgt spid="11"/>
                                        </p:tgtEl>
                                      </p:cBhvr>
                                    </p:animEffect>
                                    <p:anim calcmode="lin" valueType="num">
                                      <p:cBhvr>
                                        <p:cTn id="12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25" dur="26">
                                          <p:stCondLst>
                                            <p:cond delay="650"/>
                                          </p:stCondLst>
                                        </p:cTn>
                                        <p:tgtEl>
                                          <p:spTgt spid="11"/>
                                        </p:tgtEl>
                                      </p:cBhvr>
                                      <p:to x="100000" y="60000"/>
                                    </p:animScale>
                                    <p:animScale>
                                      <p:cBhvr>
                                        <p:cTn id="126" dur="166" decel="50000">
                                          <p:stCondLst>
                                            <p:cond delay="676"/>
                                          </p:stCondLst>
                                        </p:cTn>
                                        <p:tgtEl>
                                          <p:spTgt spid="11"/>
                                        </p:tgtEl>
                                      </p:cBhvr>
                                      <p:to x="100000" y="100000"/>
                                    </p:animScale>
                                    <p:animScale>
                                      <p:cBhvr>
                                        <p:cTn id="127" dur="26">
                                          <p:stCondLst>
                                            <p:cond delay="1312"/>
                                          </p:stCondLst>
                                        </p:cTn>
                                        <p:tgtEl>
                                          <p:spTgt spid="11"/>
                                        </p:tgtEl>
                                      </p:cBhvr>
                                      <p:to x="100000" y="80000"/>
                                    </p:animScale>
                                    <p:animScale>
                                      <p:cBhvr>
                                        <p:cTn id="128" dur="166" decel="50000">
                                          <p:stCondLst>
                                            <p:cond delay="1338"/>
                                          </p:stCondLst>
                                        </p:cTn>
                                        <p:tgtEl>
                                          <p:spTgt spid="11"/>
                                        </p:tgtEl>
                                      </p:cBhvr>
                                      <p:to x="100000" y="100000"/>
                                    </p:animScale>
                                    <p:animScale>
                                      <p:cBhvr>
                                        <p:cTn id="129" dur="26">
                                          <p:stCondLst>
                                            <p:cond delay="1642"/>
                                          </p:stCondLst>
                                        </p:cTn>
                                        <p:tgtEl>
                                          <p:spTgt spid="11"/>
                                        </p:tgtEl>
                                      </p:cBhvr>
                                      <p:to x="100000" y="90000"/>
                                    </p:animScale>
                                    <p:animScale>
                                      <p:cBhvr>
                                        <p:cTn id="130" dur="166" decel="50000">
                                          <p:stCondLst>
                                            <p:cond delay="1668"/>
                                          </p:stCondLst>
                                        </p:cTn>
                                        <p:tgtEl>
                                          <p:spTgt spid="11"/>
                                        </p:tgtEl>
                                      </p:cBhvr>
                                      <p:to x="100000" y="100000"/>
                                    </p:animScale>
                                    <p:animScale>
                                      <p:cBhvr>
                                        <p:cTn id="131" dur="26">
                                          <p:stCondLst>
                                            <p:cond delay="1808"/>
                                          </p:stCondLst>
                                        </p:cTn>
                                        <p:tgtEl>
                                          <p:spTgt spid="11"/>
                                        </p:tgtEl>
                                      </p:cBhvr>
                                      <p:to x="100000" y="95000"/>
                                    </p:animScale>
                                    <p:animScale>
                                      <p:cBhvr>
                                        <p:cTn id="132"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7" grpId="0" animBg="1"/>
      <p:bldP spid="8" grpId="0" animBg="1"/>
      <p:bldP spid="9" grpId="0" animBg="1"/>
      <p:bldP spid="10" grpId="0" animBg="1"/>
      <p:bldP spid="11"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srcRect/>
          <a:stretch>
            <a:fillRect/>
          </a:stretch>
        </p:blipFill>
        <p:spPr bwMode="auto">
          <a:xfrm>
            <a:off x="2820298" y="2483515"/>
            <a:ext cx="3388057" cy="2701499"/>
          </a:xfrm>
          <a:prstGeom prst="rect">
            <a:avLst/>
          </a:prstGeom>
          <a:noFill/>
          <a:ln w="9525">
            <a:noFill/>
            <a:miter lim="800000"/>
            <a:headEnd/>
            <a:tailEnd/>
          </a:ln>
        </p:spPr>
      </p:pic>
      <p:sp>
        <p:nvSpPr>
          <p:cNvPr id="5" name="Flowchart: Preparation 12"/>
          <p:cNvSpPr/>
          <p:nvPr/>
        </p:nvSpPr>
        <p:spPr>
          <a:xfrm>
            <a:off x="1041843" y="185783"/>
            <a:ext cx="6366680" cy="1007542"/>
          </a:xfrm>
          <a:prstGeom prst="flowChartPreparation">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3200" b="1" dirty="0" smtClean="0">
                <a:solidFill>
                  <a:schemeClr val="tx2"/>
                </a:solidFill>
              </a:rPr>
              <a:t>مؤشرات فاعلية القرار الاستراتيجي </a:t>
            </a:r>
            <a:endParaRPr lang="fr-FR" sz="3200" b="1" dirty="0">
              <a:solidFill>
                <a:schemeClr val="tx2"/>
              </a:solidFill>
            </a:endParaRPr>
          </a:p>
        </p:txBody>
      </p:sp>
      <p:sp>
        <p:nvSpPr>
          <p:cNvPr id="6" name="نجمة ذات 8 نقاط 5"/>
          <p:cNvSpPr/>
          <p:nvPr/>
        </p:nvSpPr>
        <p:spPr>
          <a:xfrm>
            <a:off x="6336630" y="1448972"/>
            <a:ext cx="2668424" cy="3681828"/>
          </a:xfrm>
          <a:prstGeom prst="star8">
            <a:avLst>
              <a:gd name="adj" fmla="val 41778"/>
            </a:avLst>
          </a:prstGeom>
          <a:ln/>
        </p:spPr>
        <p:style>
          <a:lnRef idx="2">
            <a:schemeClr val="accent2">
              <a:shade val="50000"/>
            </a:schemeClr>
          </a:lnRef>
          <a:fillRef idx="1">
            <a:schemeClr val="accent2"/>
          </a:fillRef>
          <a:effectRef idx="0">
            <a:schemeClr val="accent2"/>
          </a:effectRef>
          <a:fontRef idx="minor">
            <a:schemeClr val="lt1"/>
          </a:fontRef>
        </p:style>
        <p:txBody>
          <a:bodyPr wrap="none" anchor="ctr"/>
          <a:lstStyle>
            <a:lvl1pPr lvl="0">
              <a:defRPr/>
            </a:lvl1pPr>
          </a:lstStyle>
          <a:p>
            <a:pPr algn="r"/>
            <a:r>
              <a:rPr lang="ar-DZ" dirty="0" smtClean="0"/>
              <a:t>.</a:t>
            </a:r>
            <a:r>
              <a:rPr lang="ar-DZ" sz="2400" b="1" dirty="0">
                <a:solidFill>
                  <a:schemeClr val="tx1"/>
                </a:solidFill>
              </a:rPr>
              <a:t>النوعية </a:t>
            </a:r>
            <a:r>
              <a:rPr lang="ar-DZ" sz="2400" b="1" dirty="0" smtClean="0">
                <a:solidFill>
                  <a:schemeClr val="tx1"/>
                </a:solidFill>
              </a:rPr>
              <a:t>الجيدة: </a:t>
            </a:r>
            <a:r>
              <a:rPr lang="ar-DZ" sz="2400" dirty="0" smtClean="0">
                <a:solidFill>
                  <a:schemeClr val="tx1"/>
                </a:solidFill>
              </a:rPr>
              <a:t>يقصد بها </a:t>
            </a:r>
          </a:p>
          <a:p>
            <a:pPr algn="r"/>
            <a:r>
              <a:rPr lang="ar-DZ" sz="2400" dirty="0" smtClean="0">
                <a:solidFill>
                  <a:schemeClr val="tx1"/>
                </a:solidFill>
              </a:rPr>
              <a:t>جودة القرار وكفاءته و</a:t>
            </a:r>
          </a:p>
          <a:p>
            <a:pPr algn="r"/>
            <a:r>
              <a:rPr lang="ar-DZ" sz="2400" dirty="0" smtClean="0">
                <a:solidFill>
                  <a:schemeClr val="tx1"/>
                </a:solidFill>
              </a:rPr>
              <a:t>انسجامه مع المعايير الفنية</a:t>
            </a:r>
          </a:p>
          <a:p>
            <a:pPr algn="r"/>
            <a:r>
              <a:rPr lang="ar-DZ" sz="2400" dirty="0" smtClean="0">
                <a:solidFill>
                  <a:schemeClr val="tx1"/>
                </a:solidFill>
              </a:rPr>
              <a:t>والاجرائية والاقتصادية  </a:t>
            </a:r>
            <a:endParaRPr lang="ar-DZ" sz="2400" dirty="0">
              <a:solidFill>
                <a:schemeClr val="tx1"/>
              </a:solidFill>
            </a:endParaRPr>
          </a:p>
        </p:txBody>
      </p:sp>
      <p:sp>
        <p:nvSpPr>
          <p:cNvPr id="7" name="نجمة ذات 8 نقاط 5"/>
          <p:cNvSpPr/>
          <p:nvPr/>
        </p:nvSpPr>
        <p:spPr>
          <a:xfrm>
            <a:off x="1" y="1856936"/>
            <a:ext cx="2692021" cy="3219654"/>
          </a:xfrm>
          <a:prstGeom prst="star8">
            <a:avLst>
              <a:gd name="adj" fmla="val 41778"/>
            </a:avLst>
          </a:prstGeom>
          <a:ln/>
        </p:spPr>
        <p:style>
          <a:lnRef idx="2">
            <a:schemeClr val="accent2">
              <a:shade val="50000"/>
            </a:schemeClr>
          </a:lnRef>
          <a:fillRef idx="1">
            <a:schemeClr val="accent2"/>
          </a:fillRef>
          <a:effectRef idx="0">
            <a:schemeClr val="accent2"/>
          </a:effectRef>
          <a:fontRef idx="minor">
            <a:schemeClr val="lt1"/>
          </a:fontRef>
        </p:style>
        <p:txBody>
          <a:bodyPr wrap="none" anchor="ctr"/>
          <a:lstStyle>
            <a:lvl1pPr lvl="0">
              <a:defRPr/>
            </a:lvl1pPr>
          </a:lstStyle>
          <a:p>
            <a:pPr algn="r"/>
            <a:r>
              <a:rPr lang="ar-DZ" dirty="0" smtClean="0"/>
              <a:t>.</a:t>
            </a:r>
            <a:r>
              <a:rPr lang="ar-DZ" sz="2400" b="1" dirty="0" smtClean="0">
                <a:solidFill>
                  <a:schemeClr val="tx1"/>
                </a:solidFill>
              </a:rPr>
              <a:t>القبول: </a:t>
            </a:r>
            <a:r>
              <a:rPr lang="ar-DZ" sz="2400" dirty="0" smtClean="0">
                <a:solidFill>
                  <a:schemeClr val="tx1"/>
                </a:solidFill>
              </a:rPr>
              <a:t>يكون هنا من جانب </a:t>
            </a:r>
          </a:p>
          <a:p>
            <a:pPr algn="r"/>
            <a:r>
              <a:rPr lang="ar-DZ" sz="2400" dirty="0" smtClean="0">
                <a:solidFill>
                  <a:schemeClr val="tx1"/>
                </a:solidFill>
              </a:rPr>
              <a:t>العاملين من أجل اقناعهم</a:t>
            </a:r>
          </a:p>
          <a:p>
            <a:pPr algn="r"/>
            <a:r>
              <a:rPr lang="ar-DZ" sz="2400" dirty="0" smtClean="0">
                <a:solidFill>
                  <a:schemeClr val="tx1"/>
                </a:solidFill>
              </a:rPr>
              <a:t>بالقرار والعمل على تنفيذه </a:t>
            </a:r>
            <a:endParaRPr lang="ar-DZ" sz="2400" dirty="0">
              <a:solidFill>
                <a:schemeClr val="tx1"/>
              </a:solidFill>
            </a:endParaRPr>
          </a:p>
        </p:txBody>
      </p:sp>
      <p:sp>
        <p:nvSpPr>
          <p:cNvPr id="3" name="Flèche courbée vers la gauche 2"/>
          <p:cNvSpPr/>
          <p:nvPr/>
        </p:nvSpPr>
        <p:spPr>
          <a:xfrm rot="19906789">
            <a:off x="7808053" y="265598"/>
            <a:ext cx="474248" cy="1742333"/>
          </a:xfrm>
          <a:prstGeom prst="curved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solidFill>
                <a:schemeClr val="tx1"/>
              </a:solidFill>
            </a:endParaRPr>
          </a:p>
        </p:txBody>
      </p:sp>
      <p:sp>
        <p:nvSpPr>
          <p:cNvPr id="8" name="Flèche courbée vers la droite 7"/>
          <p:cNvSpPr/>
          <p:nvPr/>
        </p:nvSpPr>
        <p:spPr>
          <a:xfrm rot="713867">
            <a:off x="166462" y="505765"/>
            <a:ext cx="639797" cy="1940246"/>
          </a:xfrm>
          <a:prstGeom prst="curv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solidFill>
                <a:schemeClr val="tx1"/>
              </a:solidFill>
            </a:endParaRPr>
          </a:p>
        </p:txBody>
      </p:sp>
    </p:spTree>
    <p:extLst>
      <p:ext uri="{BB962C8B-B14F-4D97-AF65-F5344CB8AC3E}">
        <p14:creationId xmlns="" xmlns:p14="http://schemas.microsoft.com/office/powerpoint/2010/main" val="712943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 calcmode="lin" valueType="num">
                                      <p:cBhvr>
                                        <p:cTn id="9" dur="2000" fill="hold"/>
                                        <p:tgtEl>
                                          <p:spTgt spid="4"/>
                                        </p:tgtEl>
                                        <p:attrNameLst>
                                          <p:attrName>style.rotation</p:attrName>
                                        </p:attrNameLst>
                                      </p:cBhvr>
                                      <p:tavLst>
                                        <p:tav tm="0">
                                          <p:val>
                                            <p:fltVal val="360"/>
                                          </p:val>
                                        </p:tav>
                                        <p:tav tm="100000">
                                          <p:val>
                                            <p:fltVal val="0"/>
                                          </p:val>
                                        </p:tav>
                                      </p:tavLst>
                                    </p:anim>
                                    <p:animEffect transition="in" filter="fade">
                                      <p:cBhvr>
                                        <p:cTn id="10" dur="2000"/>
                                        <p:tgtEl>
                                          <p:spTgt spid="4"/>
                                        </p:tgtEl>
                                      </p:cBhvr>
                                    </p:animEffect>
                                  </p:childTnLst>
                                </p:cTn>
                              </p:par>
                              <p:par>
                                <p:cTn id="11" presetID="26"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par>
                                <p:cTn id="27" presetID="49" presetClass="entr" presetSubtype="0" decel="10000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p:cTn id="29" dur="2000" fill="hold"/>
                                        <p:tgtEl>
                                          <p:spTgt spid="6"/>
                                        </p:tgtEl>
                                        <p:attrNameLst>
                                          <p:attrName>ppt_w</p:attrName>
                                        </p:attrNameLst>
                                      </p:cBhvr>
                                      <p:tavLst>
                                        <p:tav tm="0">
                                          <p:val>
                                            <p:fltVal val="0"/>
                                          </p:val>
                                        </p:tav>
                                        <p:tav tm="100000">
                                          <p:val>
                                            <p:strVal val="#ppt_w"/>
                                          </p:val>
                                        </p:tav>
                                      </p:tavLst>
                                    </p:anim>
                                    <p:anim calcmode="lin" valueType="num">
                                      <p:cBhvr>
                                        <p:cTn id="30" dur="2000" fill="hold"/>
                                        <p:tgtEl>
                                          <p:spTgt spid="6"/>
                                        </p:tgtEl>
                                        <p:attrNameLst>
                                          <p:attrName>ppt_h</p:attrName>
                                        </p:attrNameLst>
                                      </p:cBhvr>
                                      <p:tavLst>
                                        <p:tav tm="0">
                                          <p:val>
                                            <p:fltVal val="0"/>
                                          </p:val>
                                        </p:tav>
                                        <p:tav tm="100000">
                                          <p:val>
                                            <p:strVal val="#ppt_h"/>
                                          </p:val>
                                        </p:tav>
                                      </p:tavLst>
                                    </p:anim>
                                    <p:anim calcmode="lin" valueType="num">
                                      <p:cBhvr>
                                        <p:cTn id="31" dur="2000" fill="hold"/>
                                        <p:tgtEl>
                                          <p:spTgt spid="6"/>
                                        </p:tgtEl>
                                        <p:attrNameLst>
                                          <p:attrName>style.rotation</p:attrName>
                                        </p:attrNameLst>
                                      </p:cBhvr>
                                      <p:tavLst>
                                        <p:tav tm="0">
                                          <p:val>
                                            <p:fltVal val="360"/>
                                          </p:val>
                                        </p:tav>
                                        <p:tav tm="100000">
                                          <p:val>
                                            <p:fltVal val="0"/>
                                          </p:val>
                                        </p:tav>
                                      </p:tavLst>
                                    </p:anim>
                                    <p:animEffect transition="in" filter="fade">
                                      <p:cBhvr>
                                        <p:cTn id="32" dur="2000"/>
                                        <p:tgtEl>
                                          <p:spTgt spid="6"/>
                                        </p:tgtEl>
                                      </p:cBhvr>
                                    </p:animEffect>
                                  </p:childTnLst>
                                </p:cTn>
                              </p:par>
                              <p:par>
                                <p:cTn id="33" presetID="49" presetClass="entr" presetSubtype="0" decel="10000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2000" fill="hold"/>
                                        <p:tgtEl>
                                          <p:spTgt spid="7"/>
                                        </p:tgtEl>
                                        <p:attrNameLst>
                                          <p:attrName>ppt_w</p:attrName>
                                        </p:attrNameLst>
                                      </p:cBhvr>
                                      <p:tavLst>
                                        <p:tav tm="0">
                                          <p:val>
                                            <p:fltVal val="0"/>
                                          </p:val>
                                        </p:tav>
                                        <p:tav tm="100000">
                                          <p:val>
                                            <p:strVal val="#ppt_w"/>
                                          </p:val>
                                        </p:tav>
                                      </p:tavLst>
                                    </p:anim>
                                    <p:anim calcmode="lin" valueType="num">
                                      <p:cBhvr>
                                        <p:cTn id="36" dur="2000" fill="hold"/>
                                        <p:tgtEl>
                                          <p:spTgt spid="7"/>
                                        </p:tgtEl>
                                        <p:attrNameLst>
                                          <p:attrName>ppt_h</p:attrName>
                                        </p:attrNameLst>
                                      </p:cBhvr>
                                      <p:tavLst>
                                        <p:tav tm="0">
                                          <p:val>
                                            <p:fltVal val="0"/>
                                          </p:val>
                                        </p:tav>
                                        <p:tav tm="100000">
                                          <p:val>
                                            <p:strVal val="#ppt_h"/>
                                          </p:val>
                                        </p:tav>
                                      </p:tavLst>
                                    </p:anim>
                                    <p:anim calcmode="lin" valueType="num">
                                      <p:cBhvr>
                                        <p:cTn id="37" dur="2000" fill="hold"/>
                                        <p:tgtEl>
                                          <p:spTgt spid="7"/>
                                        </p:tgtEl>
                                        <p:attrNameLst>
                                          <p:attrName>style.rotation</p:attrName>
                                        </p:attrNameLst>
                                      </p:cBhvr>
                                      <p:tavLst>
                                        <p:tav tm="0">
                                          <p:val>
                                            <p:fltVal val="360"/>
                                          </p:val>
                                        </p:tav>
                                        <p:tav tm="100000">
                                          <p:val>
                                            <p:fltVal val="0"/>
                                          </p:val>
                                        </p:tav>
                                      </p:tavLst>
                                    </p:anim>
                                    <p:animEffect transition="in" filter="fade">
                                      <p:cBhvr>
                                        <p:cTn id="3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8852" y="1063283"/>
            <a:ext cx="8229600" cy="5013960"/>
          </a:xfrm>
        </p:spPr>
        <p:txBody>
          <a:bodyPr>
            <a:normAutofit fontScale="92500" lnSpcReduction="20000"/>
          </a:bodyPr>
          <a:lstStyle/>
          <a:p>
            <a:pPr algn="r" rtl="1"/>
            <a:r>
              <a:rPr lang="ar-DZ" sz="4400" b="1" dirty="0" smtClean="0">
                <a:latin typeface="Arabic Typesetting" pitchFamily="66" charset="-78"/>
                <a:cs typeface="+mj-cs"/>
              </a:rPr>
              <a:t>هي قرارات تهتم بحل المشكلات ذات طبيعة معقدة غير روتينية </a:t>
            </a:r>
            <a:r>
              <a:rPr lang="ar-DZ" sz="4400" b="1" dirty="0" err="1" smtClean="0">
                <a:latin typeface="Arabic Typesetting" pitchFamily="66" charset="-78"/>
                <a:cs typeface="+mj-cs"/>
              </a:rPr>
              <a:t>و</a:t>
            </a:r>
            <a:r>
              <a:rPr lang="ar-DZ" sz="4400" b="1" dirty="0" smtClean="0">
                <a:latin typeface="Arabic Typesetting" pitchFamily="66" charset="-78"/>
                <a:cs typeface="+mj-cs"/>
              </a:rPr>
              <a:t> لا مبرمجة ، تحدد الاتجاهات العامة للمؤسسة </a:t>
            </a:r>
            <a:r>
              <a:rPr lang="ar-DZ" sz="4400" b="1" dirty="0" err="1" smtClean="0">
                <a:latin typeface="Arabic Typesetting" pitchFamily="66" charset="-78"/>
                <a:cs typeface="+mj-cs"/>
              </a:rPr>
              <a:t>و</a:t>
            </a:r>
            <a:r>
              <a:rPr lang="ar-DZ" sz="4400" b="1" dirty="0" smtClean="0">
                <a:latin typeface="Arabic Typesetting" pitchFamily="66" charset="-78"/>
                <a:cs typeface="+mj-cs"/>
              </a:rPr>
              <a:t> تؤثر بعمق في مستقبلها </a:t>
            </a:r>
            <a:r>
              <a:rPr lang="ar-DZ" sz="4400" b="1" dirty="0" err="1" smtClean="0">
                <a:latin typeface="Arabic Typesetting" pitchFamily="66" charset="-78"/>
                <a:cs typeface="+mj-cs"/>
              </a:rPr>
              <a:t>و</a:t>
            </a:r>
            <a:r>
              <a:rPr lang="ar-DZ" sz="4400" b="1" dirty="0" smtClean="0">
                <a:latin typeface="Arabic Typesetting" pitchFamily="66" charset="-78"/>
                <a:cs typeface="+mj-cs"/>
              </a:rPr>
              <a:t> ترتبط بمجالاتها الرئيسية مثل المنتجات الجديدة ، دخول أسواق جديدة ، الاستحواذ ، التحالف ....الخ</a:t>
            </a:r>
          </a:p>
          <a:p>
            <a:pPr algn="r" rtl="1"/>
            <a:r>
              <a:rPr lang="ar-DZ" sz="4400" b="1" dirty="0" smtClean="0">
                <a:latin typeface="Arabic Typesetting" pitchFamily="66" charset="-78"/>
                <a:cs typeface="+mj-cs"/>
              </a:rPr>
              <a:t>و تعكس رؤيتها المستقبلية حيث يترتب عليها تخصيص جزء كبير من الموارد</a:t>
            </a:r>
          </a:p>
          <a:p>
            <a:pPr algn="r" rtl="1"/>
            <a:r>
              <a:rPr lang="ar-DZ" sz="4400" b="1" dirty="0" smtClean="0">
                <a:latin typeface="Arabic Typesetting" pitchFamily="66" charset="-78"/>
                <a:cs typeface="+mj-cs"/>
              </a:rPr>
              <a:t>تمتد نتائجها لفترة طويلة في المستقبل تتميز بقدر عال من الغموض </a:t>
            </a:r>
            <a:r>
              <a:rPr lang="ar-DZ" sz="4400" b="1" dirty="0" err="1" smtClean="0">
                <a:latin typeface="Arabic Typesetting" pitchFamily="66" charset="-78"/>
                <a:cs typeface="+mj-cs"/>
              </a:rPr>
              <a:t>و</a:t>
            </a:r>
            <a:r>
              <a:rPr lang="ar-DZ" sz="4400" b="1" dirty="0" smtClean="0">
                <a:latin typeface="Arabic Typesetting" pitchFamily="66" charset="-78"/>
                <a:cs typeface="+mj-cs"/>
              </a:rPr>
              <a:t> عدم التأكد </a:t>
            </a:r>
            <a:r>
              <a:rPr lang="ar-DZ" sz="4400" b="1" dirty="0" err="1" smtClean="0">
                <a:latin typeface="Arabic Typesetting" pitchFamily="66" charset="-78"/>
                <a:cs typeface="+mj-cs"/>
              </a:rPr>
              <a:t>و</a:t>
            </a:r>
            <a:r>
              <a:rPr lang="ar-DZ" sz="4400" b="1" dirty="0" smtClean="0">
                <a:latin typeface="Arabic Typesetting" pitchFamily="66" charset="-78"/>
                <a:cs typeface="+mj-cs"/>
              </a:rPr>
              <a:t> تتخذ في </a:t>
            </a:r>
            <a:r>
              <a:rPr lang="ar-DZ" sz="4400" b="1" dirty="0" err="1" smtClean="0">
                <a:latin typeface="Arabic Typesetting" pitchFamily="66" charset="-78"/>
                <a:cs typeface="+mj-cs"/>
              </a:rPr>
              <a:t>اعلى</a:t>
            </a:r>
            <a:r>
              <a:rPr lang="ar-DZ" sz="4400" b="1" dirty="0" smtClean="0">
                <a:latin typeface="Arabic Typesetting" pitchFamily="66" charset="-78"/>
                <a:cs typeface="+mj-cs"/>
              </a:rPr>
              <a:t> المستويات</a:t>
            </a:r>
            <a:endParaRPr lang="fr-FR" sz="4400" b="1" dirty="0">
              <a:latin typeface="Arabic Typesetting" pitchFamily="66" charset="-78"/>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93896"/>
            <a:ext cx="8229600" cy="5930705"/>
          </a:xfrm>
        </p:spPr>
        <p:txBody>
          <a:bodyPr>
            <a:normAutofit fontScale="92500"/>
          </a:bodyPr>
          <a:lstStyle/>
          <a:p>
            <a:pPr algn="just" rtl="1"/>
            <a:r>
              <a:rPr lang="ar-DZ" sz="3600" b="1" dirty="0" smtClean="0">
                <a:cs typeface="Traditional Arabic" pitchFamily="2" charset="-78"/>
              </a:rPr>
              <a:t>حسب </a:t>
            </a:r>
            <a:r>
              <a:rPr lang="fr-FR" sz="3600" b="1" dirty="0" err="1" smtClean="0">
                <a:cs typeface="Traditional Arabic" pitchFamily="2" charset="-78"/>
              </a:rPr>
              <a:t>Fredrickson</a:t>
            </a:r>
            <a:r>
              <a:rPr lang="ar-DZ" sz="3600" b="1" dirty="0" smtClean="0">
                <a:cs typeface="Traditional Arabic" pitchFamily="2" charset="-78"/>
              </a:rPr>
              <a:t>: ”يكون القرار استراتيجيا </a:t>
            </a:r>
            <a:r>
              <a:rPr lang="ar-DZ" sz="3600" b="1" u="sng" dirty="0" smtClean="0">
                <a:cs typeface="Traditional Arabic" pitchFamily="2" charset="-78"/>
              </a:rPr>
              <a:t>إذا ما ترتب عليه سلوكا استراتيجيا له تأثيرات هامة على أداء المؤسسة في الأجل الطويل</a:t>
            </a:r>
            <a:r>
              <a:rPr lang="ar-DZ" sz="3600" b="1" dirty="0" smtClean="0">
                <a:cs typeface="Traditional Arabic" pitchFamily="2" charset="-78"/>
              </a:rPr>
              <a:t>“</a:t>
            </a:r>
          </a:p>
          <a:p>
            <a:pPr algn="just" rtl="1">
              <a:buNone/>
            </a:pPr>
            <a:r>
              <a:rPr lang="ar-DZ" sz="3600" b="1" dirty="0" smtClean="0">
                <a:cs typeface="Traditional Arabic" pitchFamily="2" charset="-78"/>
              </a:rPr>
              <a:t>بالتالي </a:t>
            </a:r>
            <a:r>
              <a:rPr lang="ar-DZ" sz="3600" b="1" dirty="0" smtClean="0">
                <a:solidFill>
                  <a:srgbClr val="FF0000"/>
                </a:solidFill>
                <a:cs typeface="Traditional Arabic" pitchFamily="2" charset="-78"/>
              </a:rPr>
              <a:t>لا يوجد قرار استراتيجي في حد ذاته إنما يكون استراتيجيا بحسب الموقف الذي يتخذ فيه والنتائج المترتبة عليه.</a:t>
            </a:r>
          </a:p>
          <a:p>
            <a:pPr algn="just" rtl="1"/>
            <a:r>
              <a:rPr lang="ar-DZ" sz="3600" b="1" dirty="0" smtClean="0">
                <a:cs typeface="Traditional Arabic" pitchFamily="2" charset="-78"/>
              </a:rPr>
              <a:t>حسب </a:t>
            </a:r>
            <a:r>
              <a:rPr lang="fr-FR" sz="3600" b="1" dirty="0" smtClean="0">
                <a:cs typeface="Traditional Arabic" pitchFamily="2" charset="-78"/>
              </a:rPr>
              <a:t> </a:t>
            </a:r>
            <a:r>
              <a:rPr lang="fr-FR" sz="3600" b="1" dirty="0" err="1" smtClean="0">
                <a:cs typeface="Traditional Arabic" pitchFamily="2" charset="-78"/>
              </a:rPr>
              <a:t>Mintzberg</a:t>
            </a:r>
            <a:r>
              <a:rPr lang="ar-DZ" sz="3600" b="1" dirty="0" smtClean="0">
                <a:cs typeface="Traditional Arabic" pitchFamily="2" charset="-78"/>
              </a:rPr>
              <a:t>: ”</a:t>
            </a:r>
            <a:r>
              <a:rPr lang="ar-DZ" sz="3600" b="1" u="sng" dirty="0" smtClean="0">
                <a:cs typeface="Traditional Arabic" pitchFamily="2" charset="-78"/>
              </a:rPr>
              <a:t>يكون القرار استراتيجيا إذا ترتب على نجاحه أو فشله أثرا جوهريا على أداء المؤسسة“.</a:t>
            </a:r>
          </a:p>
          <a:p>
            <a:pPr algn="just" rtl="1">
              <a:buNone/>
            </a:pPr>
            <a:r>
              <a:rPr lang="ar-DZ" sz="3600" b="1" dirty="0" smtClean="0">
                <a:cs typeface="Traditional Arabic" pitchFamily="2" charset="-78"/>
              </a:rPr>
              <a:t>وعلى هذا الأساس، بين </a:t>
            </a:r>
            <a:r>
              <a:rPr lang="fr-FR" sz="3600" b="1" dirty="0" err="1" smtClean="0">
                <a:cs typeface="Traditional Arabic" pitchFamily="2" charset="-78"/>
              </a:rPr>
              <a:t>Mintzberg</a:t>
            </a:r>
            <a:r>
              <a:rPr lang="ar-DZ" sz="3600" b="1" dirty="0" smtClean="0">
                <a:cs typeface="Traditional Arabic" pitchFamily="2" charset="-78"/>
              </a:rPr>
              <a:t> بأن القرارات الإستراتيجية، </a:t>
            </a:r>
            <a:r>
              <a:rPr lang="ar-DZ" sz="3600" b="1" dirty="0" smtClean="0">
                <a:solidFill>
                  <a:srgbClr val="FF0000"/>
                </a:solidFill>
                <a:cs typeface="Traditional Arabic" pitchFamily="2" charset="-78"/>
              </a:rPr>
              <a:t>تقع ضمن نطاق مكونات مصطلح الإدارة الإستراتيجية عامة وإستراتيجية المؤسسة خاصة.</a:t>
            </a:r>
            <a:r>
              <a:rPr lang="ar-DZ" sz="3600" b="1" dirty="0" smtClean="0">
                <a:cs typeface="Traditional Arabic" pitchFamily="2" charset="-78"/>
              </a:rPr>
              <a:t> فالإستراتيجية تتطلب اتخاذ مجموعة من القرارات وتنتج في نفس الوقت عن تدفق مختلف القرارات في المنظمة</a:t>
            </a:r>
            <a:endParaRPr lang="fr-FR" sz="36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6099" y="1"/>
            <a:ext cx="8229600" cy="759655"/>
          </a:xfrm>
        </p:spPr>
        <p:txBody>
          <a:bodyPr>
            <a:normAutofit fontScale="90000"/>
          </a:bodyPr>
          <a:lstStyle/>
          <a:p>
            <a:pPr algn="ctr" rtl="1"/>
            <a:r>
              <a:rPr lang="ar-DZ" sz="5400" b="1" dirty="0" smtClean="0"/>
              <a:t>خصائص القرارات </a:t>
            </a:r>
            <a:r>
              <a:rPr lang="ar-DZ" sz="5400" b="1" dirty="0" err="1" smtClean="0"/>
              <a:t>الاستراتيجية</a:t>
            </a:r>
            <a:r>
              <a:rPr lang="ar-DZ" sz="5400" b="1" dirty="0" smtClean="0"/>
              <a:t> </a:t>
            </a:r>
            <a:endParaRPr lang="fr-FR" sz="5400" b="1" dirty="0"/>
          </a:p>
        </p:txBody>
      </p:sp>
      <p:sp>
        <p:nvSpPr>
          <p:cNvPr id="3" name="Espace réservé du contenu 2"/>
          <p:cNvSpPr>
            <a:spLocks noGrp="1"/>
          </p:cNvSpPr>
          <p:nvPr>
            <p:ph idx="1"/>
          </p:nvPr>
        </p:nvSpPr>
        <p:spPr>
          <a:xfrm>
            <a:off x="242668" y="838200"/>
            <a:ext cx="8486336" cy="6019800"/>
          </a:xfrm>
        </p:spPr>
        <p:txBody>
          <a:bodyPr>
            <a:noAutofit/>
          </a:bodyPr>
          <a:lstStyle/>
          <a:p>
            <a:pPr algn="r" rtl="1"/>
            <a:r>
              <a:rPr lang="ar-DZ" sz="3200" b="1" dirty="0" smtClean="0">
                <a:cs typeface="Traditional Arabic" pitchFamily="2" charset="-78"/>
              </a:rPr>
              <a:t>المستوى التنظيمي</a:t>
            </a:r>
            <a:r>
              <a:rPr lang="ar-DZ" sz="3200" dirty="0" smtClean="0">
                <a:cs typeface="Traditional Arabic" pitchFamily="2" charset="-78"/>
              </a:rPr>
              <a:t>: غالبا ما تتخذ القرارات الإستراتيجية </a:t>
            </a:r>
            <a:r>
              <a:rPr lang="ar-DZ" sz="3200" u="sng" dirty="0" smtClean="0">
                <a:cs typeface="Traditional Arabic" pitchFamily="2" charset="-78"/>
              </a:rPr>
              <a:t>في أعلى المستويات التنظيمية </a:t>
            </a:r>
            <a:r>
              <a:rPr lang="ar-DZ" sz="3200" dirty="0" smtClean="0">
                <a:cs typeface="Traditional Arabic" pitchFamily="2" charset="-78"/>
              </a:rPr>
              <a:t>باعتبارها المؤهلة على تحمل المسؤولية </a:t>
            </a:r>
            <a:r>
              <a:rPr lang="ar-DZ" sz="3200" dirty="0" err="1" smtClean="0">
                <a:cs typeface="Traditional Arabic" pitchFamily="2" charset="-78"/>
              </a:rPr>
              <a:t>بصددها</a:t>
            </a:r>
            <a:r>
              <a:rPr lang="ar-DZ" sz="3200" dirty="0" smtClean="0">
                <a:cs typeface="Traditional Arabic" pitchFamily="2" charset="-78"/>
              </a:rPr>
              <a:t> ولقدرتها على رؤية مختلف الأبعاد والجوانب بشكل أشمل </a:t>
            </a:r>
            <a:r>
              <a:rPr lang="ar-SA" sz="3200" dirty="0" smtClean="0">
                <a:cs typeface="Traditional Arabic" pitchFamily="2" charset="-78"/>
              </a:rPr>
              <a:t>و</a:t>
            </a:r>
            <a:r>
              <a:rPr lang="ar-DZ" sz="3200" dirty="0" smtClean="0">
                <a:cs typeface="Traditional Arabic" pitchFamily="2" charset="-78"/>
              </a:rPr>
              <a:t>إ</a:t>
            </a:r>
            <a:r>
              <a:rPr lang="ar-SA" sz="3200" dirty="0" smtClean="0">
                <a:cs typeface="Traditional Arabic" pitchFamily="2" charset="-78"/>
              </a:rPr>
              <a:t>مكانية فهم العواقب والنتائج</a:t>
            </a:r>
            <a:r>
              <a:rPr lang="ar-DZ" sz="3200" dirty="0" smtClean="0">
                <a:cs typeface="Traditional Arabic" pitchFamily="2" charset="-78"/>
              </a:rPr>
              <a:t> المترتبة عنها. </a:t>
            </a:r>
            <a:r>
              <a:rPr lang="ar-DZ" sz="3200" b="1" dirty="0" smtClean="0">
                <a:cs typeface="Traditional Arabic" pitchFamily="2" charset="-78"/>
              </a:rPr>
              <a:t>غير أن التوجه الحديث يحث الإدارة العليا على</a:t>
            </a:r>
            <a:r>
              <a:rPr lang="ar-SA" sz="3200" b="1" dirty="0" smtClean="0">
                <a:cs typeface="Traditional Arabic" pitchFamily="2" charset="-78"/>
              </a:rPr>
              <a:t> إشراك الإدارات الأخرى في عملية صنع القرار</a:t>
            </a:r>
            <a:r>
              <a:rPr lang="ar-DZ" sz="3200" b="1" dirty="0" smtClean="0">
                <a:cs typeface="Traditional Arabic" pitchFamily="2" charset="-78"/>
              </a:rPr>
              <a:t> الاستراتيجي</a:t>
            </a:r>
            <a:r>
              <a:rPr lang="ar-SA" sz="3200" b="1" dirty="0" smtClean="0">
                <a:cs typeface="Traditional Arabic" pitchFamily="2" charset="-78"/>
              </a:rPr>
              <a:t>، </a:t>
            </a:r>
            <a:r>
              <a:rPr lang="ar-DZ" sz="3200" dirty="0" smtClean="0">
                <a:cs typeface="Traditional Arabic" pitchFamily="2" charset="-78"/>
              </a:rPr>
              <a:t>لكون المشاركة </a:t>
            </a:r>
            <a:r>
              <a:rPr lang="ar-SA" sz="3200" dirty="0" smtClean="0">
                <a:cs typeface="Traditional Arabic" pitchFamily="2" charset="-78"/>
              </a:rPr>
              <a:t>من المسائل المهمة التي تزيد من ثقة عناصر المؤسسة </a:t>
            </a:r>
            <a:r>
              <a:rPr lang="ar-SA" sz="3200" dirty="0" err="1" smtClean="0">
                <a:cs typeface="Traditional Arabic" pitchFamily="2" charset="-78"/>
              </a:rPr>
              <a:t>و</a:t>
            </a:r>
            <a:r>
              <a:rPr lang="ar-DZ" sz="3200" dirty="0" smtClean="0">
                <a:cs typeface="Traditional Arabic" pitchFamily="2" charset="-78"/>
              </a:rPr>
              <a:t> رشادة </a:t>
            </a:r>
            <a:r>
              <a:rPr lang="ar-SA" sz="3200" dirty="0" smtClean="0">
                <a:cs typeface="Traditional Arabic" pitchFamily="2" charset="-78"/>
              </a:rPr>
              <a:t>القرار</a:t>
            </a:r>
            <a:r>
              <a:rPr lang="ar-DZ" sz="3200" dirty="0" smtClean="0">
                <a:cs typeface="Traditional Arabic" pitchFamily="2" charset="-78"/>
              </a:rPr>
              <a:t>.</a:t>
            </a:r>
          </a:p>
          <a:p>
            <a:pPr algn="r" rtl="1"/>
            <a:r>
              <a:rPr lang="ar-SA" sz="3200" b="1" dirty="0" smtClean="0">
                <a:cs typeface="Traditional Arabic" pitchFamily="2" charset="-78"/>
              </a:rPr>
              <a:t>التأثير الزمني</a:t>
            </a:r>
            <a:r>
              <a:rPr lang="ar-SA" sz="3200" dirty="0" smtClean="0">
                <a:cs typeface="Traditional Arabic" pitchFamily="2" charset="-78"/>
              </a:rPr>
              <a:t>: </a:t>
            </a:r>
            <a:r>
              <a:rPr lang="ar-DZ" sz="3200" dirty="0" smtClean="0">
                <a:cs typeface="Traditional Arabic" pitchFamily="2" charset="-78"/>
              </a:rPr>
              <a:t>لا يعتبر القرار الاستراتيجي في حد ذاته طويل المدى (</a:t>
            </a:r>
            <a:r>
              <a:rPr lang="fr-FR" sz="3200" dirty="0" err="1" smtClean="0">
                <a:cs typeface="Traditional Arabic" pitchFamily="2" charset="-78"/>
              </a:rPr>
              <a:t>Ansoff</a:t>
            </a:r>
            <a:r>
              <a:rPr lang="ar-DZ" sz="3200" dirty="0" smtClean="0">
                <a:cs typeface="Traditional Arabic" pitchFamily="2" charset="-78"/>
              </a:rPr>
              <a:t>) </a:t>
            </a:r>
            <a:r>
              <a:rPr lang="ar-DZ" sz="3200" b="1" u="sng" dirty="0" smtClean="0">
                <a:cs typeface="Traditional Arabic" pitchFamily="2" charset="-78"/>
              </a:rPr>
              <a:t>بل التأثير الذي ينتج عنه هو الذي يكون </a:t>
            </a:r>
            <a:r>
              <a:rPr lang="ar-SA" sz="3200" b="1" u="sng" dirty="0" smtClean="0">
                <a:cs typeface="Traditional Arabic" pitchFamily="2" charset="-78"/>
              </a:rPr>
              <a:t>بعيد المدى</a:t>
            </a:r>
            <a:r>
              <a:rPr lang="ar-SA" sz="3200" dirty="0" smtClean="0">
                <a:cs typeface="Traditional Arabic" pitchFamily="2" charset="-78"/>
              </a:rPr>
              <a:t> سواء على مستوى الأفراد أو الأقسام أو على مستوى المؤسسة بشكل كامل</a:t>
            </a:r>
            <a:r>
              <a:rPr lang="ar-DZ" sz="3200" dirty="0" smtClean="0">
                <a:cs typeface="Traditional Arabic" pitchFamily="2" charset="-78"/>
              </a:rPr>
              <a:t> ويمتد حتى إلى خارج حدود المنظمة، حيث يلزمها </a:t>
            </a:r>
            <a:r>
              <a:rPr lang="ar-DZ" sz="3200" u="sng" dirty="0" smtClean="0">
                <a:cs typeface="Traditional Arabic" pitchFamily="2" charset="-78"/>
              </a:rPr>
              <a:t>بتوجه استراتيجي لفترة زمنية مستقبلية من الصعب تغييره</a:t>
            </a:r>
            <a:r>
              <a:rPr lang="ar-DZ" sz="3200" dirty="0" smtClean="0">
                <a:cs typeface="Traditional Arabic" pitchFamily="2" charset="-78"/>
              </a:rPr>
              <a:t> . رغم أنه </a:t>
            </a:r>
            <a:r>
              <a:rPr lang="ar-DZ" sz="3200" b="1" dirty="0" smtClean="0">
                <a:cs typeface="Traditional Arabic" pitchFamily="2" charset="-78"/>
              </a:rPr>
              <a:t>أصبح </a:t>
            </a:r>
            <a:r>
              <a:rPr lang="ar-DZ" sz="3200" b="1" dirty="0" smtClean="0">
                <a:solidFill>
                  <a:srgbClr val="FF0000"/>
                </a:solidFill>
                <a:cs typeface="Traditional Arabic" pitchFamily="2" charset="-78"/>
              </a:rPr>
              <a:t>لعنصر المرونة </a:t>
            </a:r>
            <a:r>
              <a:rPr lang="ar-DZ" sz="3200" b="1" dirty="0" smtClean="0">
                <a:cs typeface="Traditional Arabic" pitchFamily="2" charset="-78"/>
              </a:rPr>
              <a:t>في </a:t>
            </a:r>
            <a:r>
              <a:rPr lang="ar-SA" sz="3200" b="1" dirty="0" smtClean="0">
                <a:cs typeface="Traditional Arabic" pitchFamily="2" charset="-78"/>
              </a:rPr>
              <a:t>مواجهة ظروف عدم التأكد</a:t>
            </a:r>
            <a:r>
              <a:rPr lang="ar-DZ" sz="3200" b="1" dirty="0" smtClean="0">
                <a:cs typeface="Traditional Arabic" pitchFamily="2" charset="-78"/>
              </a:rPr>
              <a:t> أثر في صياغة الإستراتيجية </a:t>
            </a:r>
            <a:r>
              <a:rPr lang="ar-DZ" sz="3200" b="1" dirty="0" err="1" smtClean="0">
                <a:cs typeface="Traditional Arabic" pitchFamily="2" charset="-78"/>
              </a:rPr>
              <a:t>و</a:t>
            </a:r>
            <a:r>
              <a:rPr lang="ar-SA" sz="3200" b="1" dirty="0" smtClean="0">
                <a:cs typeface="Traditional Arabic" pitchFamily="2" charset="-78"/>
              </a:rPr>
              <a:t>أحد المتطلبات الأساسية للفكر الاستراتيجي الحديث</a:t>
            </a:r>
            <a:r>
              <a:rPr lang="ar-DZ" sz="3200" b="1" dirty="0" smtClean="0">
                <a:cs typeface="Traditional Arabic" pitchFamily="2" charset="-78"/>
              </a:rPr>
              <a:t>، </a:t>
            </a:r>
            <a:r>
              <a:rPr lang="ar-DZ" sz="3200" dirty="0" smtClean="0">
                <a:cs typeface="Traditional Arabic" pitchFamily="2" charset="-78"/>
              </a:rPr>
              <a:t>إذ تعتبر في حد ذاتها من أهم </a:t>
            </a:r>
            <a:r>
              <a:rPr lang="ar-SA" sz="3200" dirty="0" smtClean="0">
                <a:cs typeface="Traditional Arabic" pitchFamily="2" charset="-78"/>
              </a:rPr>
              <a:t>المعايير </a:t>
            </a:r>
            <a:r>
              <a:rPr lang="ar-DZ" sz="3200" dirty="0" smtClean="0">
                <a:cs typeface="Traditional Arabic" pitchFamily="2" charset="-78"/>
              </a:rPr>
              <a:t>المساعدة على </a:t>
            </a:r>
            <a:r>
              <a:rPr lang="ar-SA" sz="3200" dirty="0" smtClean="0">
                <a:cs typeface="Traditional Arabic" pitchFamily="2" charset="-78"/>
              </a:rPr>
              <a:t>تفضيل بعض الاستراتيجيات على البعض الآخر</a:t>
            </a:r>
            <a:r>
              <a:rPr lang="ar-DZ" sz="3200" dirty="0" smtClean="0">
                <a:cs typeface="Traditional Arabic" pitchFamily="2" charset="-78"/>
              </a:rPr>
              <a:t>.</a:t>
            </a:r>
          </a:p>
          <a:p>
            <a:pPr algn="r" rtl="1"/>
            <a:endParaRPr lang="ar-DZ" sz="3200" dirty="0" smtClean="0">
              <a:cs typeface="Traditional Arabic" pitchFamily="2" charset="-78"/>
            </a:endParaRPr>
          </a:p>
          <a:p>
            <a:pPr algn="r" rtl="1"/>
            <a:endParaRPr lang="fr-F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2032"/>
            <a:ext cx="8229600" cy="5902569"/>
          </a:xfrm>
        </p:spPr>
        <p:txBody>
          <a:bodyPr>
            <a:normAutofit lnSpcReduction="10000"/>
          </a:bodyPr>
          <a:lstStyle/>
          <a:p>
            <a:pPr algn="r" rtl="1"/>
            <a:r>
              <a:rPr lang="ar-SA" sz="3600" b="1" dirty="0" smtClean="0">
                <a:cs typeface="Traditional Arabic" pitchFamily="2" charset="-78"/>
              </a:rPr>
              <a:t>التوجه المستقبلي</a:t>
            </a:r>
            <a:r>
              <a:rPr lang="ar-SA" sz="3600" dirty="0" smtClean="0">
                <a:cs typeface="Traditional Arabic" pitchFamily="2" charset="-78"/>
              </a:rPr>
              <a:t>: </a:t>
            </a:r>
            <a:r>
              <a:rPr lang="ar-DZ" sz="3600" dirty="0" smtClean="0">
                <a:cs typeface="Traditional Arabic" pitchFamily="2" charset="-78"/>
              </a:rPr>
              <a:t>يحاول متخذ القرار ومشاركيه بذل كل جهودهم في قراءة واستشراف المحيط الداخلي والخارجي قصد رصد الإشارات لمعرفة ما يمكن أن يخبئه المستقبل </a:t>
            </a:r>
            <a:r>
              <a:rPr lang="ar-DZ" sz="3600" dirty="0" err="1" smtClean="0">
                <a:cs typeface="Traditional Arabic" pitchFamily="2" charset="-78"/>
              </a:rPr>
              <a:t>و</a:t>
            </a:r>
            <a:r>
              <a:rPr lang="ar-DZ" sz="3600" dirty="0" smtClean="0">
                <a:cs typeface="Traditional Arabic" pitchFamily="2" charset="-78"/>
              </a:rPr>
              <a:t> ما يمكن أن تؤول إليه الظروف وتأثير ذلك على التوجهات المستقبلية للمنظمة. هذه </a:t>
            </a:r>
            <a:r>
              <a:rPr lang="ar-SA" sz="3600" dirty="0" smtClean="0">
                <a:cs typeface="Traditional Arabic" pitchFamily="2" charset="-78"/>
              </a:rPr>
              <a:t>النظرة المستقبلية للقرارات الإستراتيجية </a:t>
            </a:r>
            <a:r>
              <a:rPr lang="ar-DZ" sz="3600" dirty="0" smtClean="0">
                <a:cs typeface="Traditional Arabic" pitchFamily="2" charset="-78"/>
              </a:rPr>
              <a:t>تمكن من </a:t>
            </a:r>
            <a:r>
              <a:rPr lang="ar-SA" sz="3600" dirty="0" smtClean="0">
                <a:cs typeface="Traditional Arabic" pitchFamily="2" charset="-78"/>
              </a:rPr>
              <a:t>تحديد المسار المستقبلي</a:t>
            </a:r>
            <a:r>
              <a:rPr lang="ar-DZ" sz="3600" dirty="0" smtClean="0">
                <a:cs typeface="Traditional Arabic" pitchFamily="2" charset="-78"/>
              </a:rPr>
              <a:t>.</a:t>
            </a:r>
          </a:p>
          <a:p>
            <a:pPr algn="r" rtl="1">
              <a:buNone/>
            </a:pPr>
            <a:endParaRPr lang="ar-DZ" sz="3600" dirty="0" smtClean="0">
              <a:cs typeface="Traditional Arabic" pitchFamily="2" charset="-78"/>
            </a:endParaRPr>
          </a:p>
          <a:p>
            <a:pPr algn="r" rtl="1"/>
            <a:r>
              <a:rPr lang="ar-DZ" sz="3600" b="1" dirty="0" smtClean="0">
                <a:cs typeface="Traditional Arabic" pitchFamily="2" charset="-78"/>
              </a:rPr>
              <a:t>التكلفة</a:t>
            </a:r>
            <a:r>
              <a:rPr lang="ar-SA" sz="3600" dirty="0" smtClean="0">
                <a:cs typeface="Traditional Arabic" pitchFamily="2" charset="-78"/>
              </a:rPr>
              <a:t>: </a:t>
            </a:r>
            <a:r>
              <a:rPr lang="ar-DZ" sz="3600" dirty="0" smtClean="0">
                <a:cs typeface="Traditional Arabic" pitchFamily="2" charset="-78"/>
              </a:rPr>
              <a:t>تعتبر القرارات الإستراتيجية </a:t>
            </a:r>
            <a:r>
              <a:rPr lang="ar-DZ" sz="3600" b="1" dirty="0" smtClean="0">
                <a:solidFill>
                  <a:srgbClr val="FF0000"/>
                </a:solidFill>
                <a:cs typeface="Traditional Arabic" pitchFamily="2" charset="-78"/>
              </a:rPr>
              <a:t>قرارات مكلفة جدا </a:t>
            </a:r>
            <a:r>
              <a:rPr lang="ar-DZ" sz="3600" dirty="0" smtClean="0">
                <a:cs typeface="Traditional Arabic" pitchFamily="2" charset="-78"/>
              </a:rPr>
              <a:t>للمنظمة، حيث </a:t>
            </a:r>
            <a:r>
              <a:rPr lang="ar-SA" sz="3600" dirty="0" smtClean="0">
                <a:cs typeface="Traditional Arabic" pitchFamily="2" charset="-78"/>
              </a:rPr>
              <a:t>تتطلب عملية </a:t>
            </a:r>
            <a:r>
              <a:rPr lang="ar-DZ" sz="3600" dirty="0" smtClean="0">
                <a:cs typeface="Traditional Arabic" pitchFamily="2" charset="-78"/>
              </a:rPr>
              <a:t>صياغتها </a:t>
            </a:r>
            <a:r>
              <a:rPr lang="ar-DZ" sz="3600" dirty="0" err="1" smtClean="0">
                <a:cs typeface="Traditional Arabic" pitchFamily="2" charset="-78"/>
              </a:rPr>
              <a:t>و</a:t>
            </a:r>
            <a:r>
              <a:rPr lang="ar-SA" sz="3600" dirty="0" smtClean="0">
                <a:cs typeface="Traditional Arabic" pitchFamily="2" charset="-78"/>
              </a:rPr>
              <a:t>تنفيذ</a:t>
            </a:r>
            <a:r>
              <a:rPr lang="ar-DZ" sz="3600" dirty="0" smtClean="0">
                <a:cs typeface="Traditional Arabic" pitchFamily="2" charset="-78"/>
              </a:rPr>
              <a:t>ها </a:t>
            </a:r>
            <a:r>
              <a:rPr lang="ar-DZ" sz="3600" b="1" u="sng" dirty="0" smtClean="0">
                <a:cs typeface="Traditional Arabic" pitchFamily="2" charset="-78"/>
              </a:rPr>
              <a:t>تعبئة كل </a:t>
            </a:r>
            <a:r>
              <a:rPr lang="ar-SA" sz="3600" b="1" u="sng" dirty="0" smtClean="0">
                <a:cs typeface="Traditional Arabic" pitchFamily="2" charset="-78"/>
              </a:rPr>
              <a:t>الموارد البشرية والمادية المتوفرة لدى المؤسسة </a:t>
            </a:r>
            <a:r>
              <a:rPr lang="ar-SA" sz="3600" dirty="0" smtClean="0">
                <a:cs typeface="Traditional Arabic" pitchFamily="2" charset="-78"/>
              </a:rPr>
              <a:t>وتوزيعها على أقسام المؤسسة لإنجاز الواجبات الموكلة لكل قسم</a:t>
            </a:r>
            <a:r>
              <a:rPr lang="fr-FR" sz="3600" dirty="0" smtClean="0">
                <a:cs typeface="Traditional Arabic" pitchFamily="2" charset="-78"/>
              </a:rPr>
              <a:t>.</a:t>
            </a:r>
            <a:r>
              <a:rPr lang="ar-DZ" sz="3600" dirty="0" smtClean="0">
                <a:cs typeface="Traditional Arabic" pitchFamily="2" charset="-78"/>
              </a:rPr>
              <a:t> كما أن نتيجة القرار ستقع على عاتق المؤسسة بمجملها سواء كان ناجحا أو فاشلا.</a:t>
            </a:r>
          </a:p>
          <a:p>
            <a:pPr algn="r" rtl="1"/>
            <a:endParaRPr lang="ar-DZ" sz="3600" dirty="0" smtClean="0">
              <a:cs typeface="Traditional Arabic" pitchFamily="2" charset="-78"/>
            </a:endParaRPr>
          </a:p>
          <a:p>
            <a:pPr algn="r" rtl="1"/>
            <a:endParaRPr lang="fr-FR"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79828"/>
            <a:ext cx="8229600" cy="5944772"/>
          </a:xfrm>
        </p:spPr>
        <p:txBody>
          <a:bodyPr>
            <a:normAutofit fontScale="92500" lnSpcReduction="10000"/>
          </a:bodyPr>
          <a:lstStyle/>
          <a:p>
            <a:pPr algn="just" rtl="1"/>
            <a:r>
              <a:rPr lang="ar-SA" sz="3600" b="1" dirty="0" smtClean="0">
                <a:cs typeface="Traditional Arabic" pitchFamily="2" charset="-78"/>
              </a:rPr>
              <a:t>الإطار العام </a:t>
            </a:r>
            <a:r>
              <a:rPr lang="ar-SA" sz="3600" b="1" dirty="0" err="1" smtClean="0">
                <a:cs typeface="Traditional Arabic" pitchFamily="2" charset="-78"/>
              </a:rPr>
              <a:t>ل</a:t>
            </a:r>
            <a:r>
              <a:rPr lang="ar-DZ" sz="3600" b="1" dirty="0" smtClean="0">
                <a:cs typeface="Traditional Arabic" pitchFamily="2" charset="-78"/>
              </a:rPr>
              <a:t>ل</a:t>
            </a:r>
            <a:r>
              <a:rPr lang="ar-SA" sz="3600" b="1" dirty="0" smtClean="0">
                <a:cs typeface="Traditional Arabic" pitchFamily="2" charset="-78"/>
              </a:rPr>
              <a:t>قرارات </a:t>
            </a:r>
            <a:r>
              <a:rPr lang="ar-SA" sz="3600" dirty="0" smtClean="0">
                <a:cs typeface="Traditional Arabic" pitchFamily="2" charset="-78"/>
              </a:rPr>
              <a:t>: تعد عملية صنع القرارات الإستراتيجية</a:t>
            </a:r>
            <a:r>
              <a:rPr lang="ar-DZ" sz="3600" dirty="0" smtClean="0">
                <a:cs typeface="Traditional Arabic" pitchFamily="2" charset="-78"/>
              </a:rPr>
              <a:t> بمثابة المرشد العام لمتخذي القرار في مختلف المستويات التنظيمية، </a:t>
            </a:r>
            <a:r>
              <a:rPr lang="ar-DZ" sz="3600" b="1" dirty="0" smtClean="0">
                <a:cs typeface="Traditional Arabic" pitchFamily="2" charset="-78"/>
              </a:rPr>
              <a:t>حيث لا يجب </a:t>
            </a:r>
            <a:r>
              <a:rPr lang="ar-DZ" sz="3600" b="1" dirty="0" err="1" smtClean="0">
                <a:cs typeface="Traditional Arabic" pitchFamily="2" charset="-78"/>
              </a:rPr>
              <a:t>ان</a:t>
            </a:r>
            <a:r>
              <a:rPr lang="ar-DZ" sz="3600" b="1" dirty="0" smtClean="0">
                <a:cs typeface="Traditional Arabic" pitchFamily="2" charset="-78"/>
              </a:rPr>
              <a:t> تتعارض قراراتهم مع التوجه العام للمنظمة</a:t>
            </a:r>
            <a:r>
              <a:rPr lang="ar-DZ" sz="3600" dirty="0" smtClean="0">
                <a:cs typeface="Traditional Arabic" pitchFamily="2" charset="-78"/>
              </a:rPr>
              <a:t> باعتبار أن </a:t>
            </a:r>
            <a:r>
              <a:rPr lang="ar-DZ" sz="3600" b="1" dirty="0" smtClean="0">
                <a:cs typeface="Traditional Arabic" pitchFamily="2" charset="-78"/>
              </a:rPr>
              <a:t>الأهداف الإستراتيجية هي المرجعية الأولى للتفكر ولسياق العمل لمختلف القرارات.</a:t>
            </a:r>
          </a:p>
          <a:p>
            <a:pPr algn="just" rtl="1"/>
            <a:r>
              <a:rPr lang="ar-DZ" sz="3600" b="1" dirty="0" smtClean="0">
                <a:cs typeface="Traditional Arabic" pitchFamily="2" charset="-78"/>
              </a:rPr>
              <a:t>التوجه الإبداعي</a:t>
            </a:r>
            <a:r>
              <a:rPr lang="ar-DZ" sz="3600" dirty="0" smtClean="0">
                <a:cs typeface="Traditional Arabic" pitchFamily="2" charset="-78"/>
              </a:rPr>
              <a:t>: تعبر القرارات </a:t>
            </a:r>
            <a:r>
              <a:rPr lang="ar-SA" sz="3600" dirty="0" smtClean="0">
                <a:cs typeface="Traditional Arabic" pitchFamily="2" charset="-78"/>
              </a:rPr>
              <a:t>الاستراتيجي</a:t>
            </a:r>
            <a:r>
              <a:rPr lang="ar-DZ" sz="3600" dirty="0" smtClean="0">
                <a:cs typeface="Traditional Arabic" pitchFamily="2" charset="-78"/>
              </a:rPr>
              <a:t>ة</a:t>
            </a:r>
            <a:r>
              <a:rPr lang="ar-SA" sz="3600" dirty="0" smtClean="0">
                <a:cs typeface="Traditional Arabic" pitchFamily="2" charset="-78"/>
              </a:rPr>
              <a:t> </a:t>
            </a:r>
            <a:r>
              <a:rPr lang="ar-DZ" sz="3600" dirty="0" smtClean="0">
                <a:cs typeface="Traditional Arabic" pitchFamily="2" charset="-78"/>
              </a:rPr>
              <a:t>في أصلها عن </a:t>
            </a:r>
            <a:r>
              <a:rPr lang="ar-SA" sz="3600" dirty="0" smtClean="0">
                <a:cs typeface="Traditional Arabic" pitchFamily="2" charset="-78"/>
              </a:rPr>
              <a:t>تحول جذري </a:t>
            </a:r>
            <a:r>
              <a:rPr lang="ar-DZ" sz="3600" dirty="0" smtClean="0">
                <a:cs typeface="Traditional Arabic" pitchFamily="2" charset="-78"/>
              </a:rPr>
              <a:t>وتطوري </a:t>
            </a:r>
            <a:r>
              <a:rPr lang="ar-SA" sz="3600" dirty="0" smtClean="0">
                <a:cs typeface="Traditional Arabic" pitchFamily="2" charset="-78"/>
              </a:rPr>
              <a:t>في ممارسات المنظمة</a:t>
            </a:r>
            <a:r>
              <a:rPr lang="ar-DZ" sz="3600" dirty="0" smtClean="0">
                <a:cs typeface="Traditional Arabic" pitchFamily="2" charset="-78"/>
              </a:rPr>
              <a:t> </a:t>
            </a:r>
            <a:r>
              <a:rPr lang="ar-DZ" sz="3600" u="sng" dirty="0" smtClean="0">
                <a:cs typeface="Traditional Arabic" pitchFamily="2" charset="-78"/>
              </a:rPr>
              <a:t>وعن انشغالات هامة وغير اعتيادية </a:t>
            </a:r>
            <a:r>
              <a:rPr lang="ar-DZ" sz="3600" dirty="0" smtClean="0">
                <a:cs typeface="Traditional Arabic" pitchFamily="2" charset="-78"/>
              </a:rPr>
              <a:t>في الغالب أكثر من تعبيرها عن قضايا مألوفة. وقد </a:t>
            </a:r>
            <a:r>
              <a:rPr lang="ar-SA" sz="3600" dirty="0" smtClean="0">
                <a:cs typeface="Traditional Arabic" pitchFamily="2" charset="-78"/>
              </a:rPr>
              <a:t>أدركت المنظمات </a:t>
            </a:r>
            <a:r>
              <a:rPr lang="ar-DZ" sz="3600" dirty="0" smtClean="0">
                <a:cs typeface="Traditional Arabic" pitchFamily="2" charset="-78"/>
              </a:rPr>
              <a:t>اليوم </a:t>
            </a:r>
            <a:r>
              <a:rPr lang="ar-SA" sz="3600" dirty="0" smtClean="0">
                <a:cs typeface="Traditional Arabic" pitchFamily="2" charset="-78"/>
              </a:rPr>
              <a:t>أن أساس إيجاد استراتيجيات ناجحة </a:t>
            </a:r>
            <a:r>
              <a:rPr lang="ar-DZ" sz="3600" dirty="0" smtClean="0">
                <a:cs typeface="Traditional Arabic" pitchFamily="2" charset="-78"/>
              </a:rPr>
              <a:t>لا </a:t>
            </a:r>
            <a:r>
              <a:rPr lang="ar-SA" sz="3600" dirty="0" smtClean="0">
                <a:cs typeface="Traditional Arabic" pitchFamily="2" charset="-78"/>
              </a:rPr>
              <a:t>يعتمد </a:t>
            </a:r>
            <a:r>
              <a:rPr lang="ar-DZ" sz="3600" dirty="0" smtClean="0">
                <a:cs typeface="Traditional Arabic" pitchFamily="2" charset="-78"/>
              </a:rPr>
              <a:t>فقط </a:t>
            </a:r>
            <a:r>
              <a:rPr lang="ar-SA" sz="3600" dirty="0" smtClean="0">
                <a:cs typeface="Traditional Arabic" pitchFamily="2" charset="-78"/>
              </a:rPr>
              <a:t>على المعلومات وال</a:t>
            </a:r>
            <a:r>
              <a:rPr lang="ar-DZ" sz="3600" dirty="0" smtClean="0">
                <a:cs typeface="Traditional Arabic" pitchFamily="2" charset="-78"/>
              </a:rPr>
              <a:t>ت</a:t>
            </a:r>
            <a:r>
              <a:rPr lang="ar-SA" sz="3600" dirty="0" err="1" smtClean="0">
                <a:cs typeface="Traditional Arabic" pitchFamily="2" charset="-78"/>
              </a:rPr>
              <a:t>حليل</a:t>
            </a:r>
            <a:r>
              <a:rPr lang="ar-SA" sz="3600" dirty="0" smtClean="0">
                <a:cs typeface="Traditional Arabic" pitchFamily="2" charset="-78"/>
              </a:rPr>
              <a:t> </a:t>
            </a:r>
            <a:r>
              <a:rPr lang="ar-DZ" sz="3600" b="1" u="sng" dirty="0" smtClean="0">
                <a:cs typeface="Traditional Arabic" pitchFamily="2" charset="-78"/>
              </a:rPr>
              <a:t>بل يعتمد أيضا </a:t>
            </a:r>
            <a:r>
              <a:rPr lang="ar-SA" sz="3600" b="1" u="sng" dirty="0" smtClean="0">
                <a:cs typeface="Traditional Arabic" pitchFamily="2" charset="-78"/>
              </a:rPr>
              <a:t>على </a:t>
            </a:r>
            <a:r>
              <a:rPr lang="ar-DZ" sz="3600" b="1" u="sng" dirty="0" smtClean="0">
                <a:cs typeface="Traditional Arabic" pitchFamily="2" charset="-78"/>
              </a:rPr>
              <a:t>القدرة على </a:t>
            </a:r>
            <a:r>
              <a:rPr lang="ar-SA" sz="3600" b="1" u="sng" dirty="0" smtClean="0">
                <a:cs typeface="Traditional Arabic" pitchFamily="2" charset="-78"/>
              </a:rPr>
              <a:t>الابتكار والتخيل والحكم الشخصي </a:t>
            </a:r>
            <a:r>
              <a:rPr lang="ar-DZ" sz="3600" b="1" u="sng" dirty="0" smtClean="0">
                <a:cs typeface="Traditional Arabic" pitchFamily="2" charset="-78"/>
              </a:rPr>
              <a:t>والحدس </a:t>
            </a:r>
            <a:r>
              <a:rPr lang="ar-SA" sz="3600" b="1" u="sng" dirty="0" smtClean="0">
                <a:cs typeface="Traditional Arabic" pitchFamily="2" charset="-78"/>
              </a:rPr>
              <a:t>وتحدي الثوابت</a:t>
            </a:r>
            <a:r>
              <a:rPr lang="ar-SA" sz="3600" dirty="0" smtClean="0">
                <a:cs typeface="Traditional Arabic" pitchFamily="2" charset="-78"/>
              </a:rPr>
              <a:t> التي ينظر إليها في الصناعة باعتبارها قوانين لا ينبغي المساس </a:t>
            </a:r>
            <a:r>
              <a:rPr lang="ar-SA" sz="3600" dirty="0" err="1" smtClean="0">
                <a:cs typeface="Traditional Arabic" pitchFamily="2" charset="-78"/>
              </a:rPr>
              <a:t>بها</a:t>
            </a:r>
            <a:r>
              <a:rPr lang="ar-DZ" sz="3600" dirty="0" smtClean="0">
                <a:cs typeface="Traditional Arabic" pitchFamily="2" charset="-78"/>
              </a:rPr>
              <a:t> (البناء الخلاق </a:t>
            </a:r>
            <a:r>
              <a:rPr lang="fr-FR" sz="3600" dirty="0" smtClean="0">
                <a:cs typeface="Traditional Arabic" pitchFamily="2" charset="-78"/>
              </a:rPr>
              <a:t>La destruction créative</a:t>
            </a:r>
            <a:r>
              <a:rPr lang="ar-DZ" sz="3600" dirty="0" smtClean="0">
                <a:cs typeface="Traditional Arabic" pitchFamily="2" charset="-78"/>
              </a:rPr>
              <a:t>)</a:t>
            </a:r>
            <a:r>
              <a:rPr lang="ar-SA" sz="3600" dirty="0" smtClean="0">
                <a:cs typeface="Traditional Arabic" pitchFamily="2" charset="-78"/>
              </a:rPr>
              <a:t>.</a:t>
            </a:r>
            <a:endParaRPr lang="fr-FR" sz="3600" dirty="0" smtClean="0">
              <a:cs typeface="Traditional Arabic" pitchFamily="2" charset="-78"/>
            </a:endParaRPr>
          </a:p>
          <a:p>
            <a:pPr algn="r" rtl="1"/>
            <a:endParaRPr lang="fr-F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92370"/>
            <a:ext cx="8229600" cy="5832231"/>
          </a:xfrm>
        </p:spPr>
        <p:txBody>
          <a:bodyPr>
            <a:normAutofit lnSpcReduction="10000"/>
          </a:bodyPr>
          <a:lstStyle/>
          <a:p>
            <a:pPr algn="just" rtl="1"/>
            <a:r>
              <a:rPr lang="ar-DZ" sz="3600" b="1" dirty="0" smtClean="0">
                <a:cs typeface="Traditional Arabic" pitchFamily="2" charset="-78"/>
              </a:rPr>
              <a:t>درجة الرسمية والخطر</a:t>
            </a:r>
            <a:r>
              <a:rPr lang="ar-DZ" sz="3600" dirty="0" smtClean="0">
                <a:cs typeface="Traditional Arabic" pitchFamily="2" charset="-78"/>
              </a:rPr>
              <a:t>: قد تكون القرارات الإستراتيجية </a:t>
            </a:r>
            <a:r>
              <a:rPr lang="ar-DZ" sz="3600" b="1" dirty="0" smtClean="0">
                <a:cs typeface="Traditional Arabic" pitchFamily="2" charset="-78"/>
              </a:rPr>
              <a:t>رسمية أو غير رسمية </a:t>
            </a:r>
            <a:r>
              <a:rPr lang="ar-DZ" sz="3600" dirty="0" smtClean="0">
                <a:cs typeface="Traditional Arabic" pitchFamily="2" charset="-78"/>
              </a:rPr>
              <a:t>كما يمكنها أن تكون </a:t>
            </a:r>
            <a:r>
              <a:rPr lang="ar-DZ" sz="3600" b="1" dirty="0" smtClean="0">
                <a:cs typeface="Traditional Arabic" pitchFamily="2" charset="-78"/>
              </a:rPr>
              <a:t>معتمدة أو ناشئة</a:t>
            </a:r>
            <a:r>
              <a:rPr lang="ar-DZ" sz="3600" dirty="0" smtClean="0">
                <a:cs typeface="Traditional Arabic" pitchFamily="2" charset="-78"/>
              </a:rPr>
              <a:t>. وهي قرارات </a:t>
            </a:r>
            <a:r>
              <a:rPr lang="ar-DZ" sz="3600" b="1" dirty="0" smtClean="0">
                <a:cs typeface="Traditional Arabic" pitchFamily="2" charset="-78"/>
              </a:rPr>
              <a:t>يصعب في الغالب تقييمها </a:t>
            </a:r>
            <a:r>
              <a:rPr lang="ar-DZ" sz="3600" dirty="0" smtClean="0">
                <a:cs typeface="Traditional Arabic" pitchFamily="2" charset="-78"/>
              </a:rPr>
              <a:t>من حيث الأداء ؛ وترتبط </a:t>
            </a:r>
            <a:r>
              <a:rPr lang="ar-DZ" sz="3600" b="1" dirty="0" smtClean="0">
                <a:cs typeface="Traditional Arabic" pitchFamily="2" charset="-78"/>
              </a:rPr>
              <a:t>بدرجة مخاطرة عالية</a:t>
            </a:r>
            <a:r>
              <a:rPr lang="ar-DZ" sz="3600" dirty="0" smtClean="0">
                <a:cs typeface="Traditional Arabic" pitchFamily="2" charset="-78"/>
              </a:rPr>
              <a:t> وتحمل </a:t>
            </a:r>
            <a:r>
              <a:rPr lang="ar-DZ" sz="3600" b="1" dirty="0" smtClean="0">
                <a:cs typeface="Traditional Arabic" pitchFamily="2" charset="-78"/>
              </a:rPr>
              <a:t>مستويات عالية من عدم اليقين</a:t>
            </a:r>
            <a:r>
              <a:rPr lang="ar-DZ" sz="3600" dirty="0" smtClean="0">
                <a:cs typeface="Traditional Arabic" pitchFamily="2" charset="-78"/>
              </a:rPr>
              <a:t>. </a:t>
            </a:r>
          </a:p>
          <a:p>
            <a:pPr algn="just" rtl="1"/>
            <a:r>
              <a:rPr lang="ar-DZ" sz="3600" b="1" dirty="0" smtClean="0">
                <a:cs typeface="Traditional Arabic" pitchFamily="2" charset="-78"/>
              </a:rPr>
              <a:t>النسبية</a:t>
            </a:r>
            <a:r>
              <a:rPr lang="ar-DZ" sz="3600" dirty="0" smtClean="0">
                <a:cs typeface="Traditional Arabic" pitchFamily="2" charset="-78"/>
              </a:rPr>
              <a:t>: تجدر الإشارة إلى أن القرار الذي </a:t>
            </a:r>
            <a:r>
              <a:rPr lang="ar-DZ" sz="3600" b="1" dirty="0" smtClean="0">
                <a:cs typeface="Traditional Arabic" pitchFamily="2" charset="-78"/>
              </a:rPr>
              <a:t>يعتبر استراتيجيا في صناعة ما قد يكون أقل أو غير استراتيجي على الإطلاق في صناعة أو مجال </a:t>
            </a:r>
            <a:r>
              <a:rPr lang="ar-DZ" sz="3600" b="1" dirty="0" err="1" smtClean="0">
                <a:cs typeface="Traditional Arabic" pitchFamily="2" charset="-78"/>
              </a:rPr>
              <a:t>اخر</a:t>
            </a:r>
            <a:r>
              <a:rPr lang="ar-DZ" sz="3600" b="1" dirty="0" smtClean="0">
                <a:cs typeface="Traditional Arabic" pitchFamily="2" charset="-78"/>
              </a:rPr>
              <a:t>. </a:t>
            </a:r>
            <a:r>
              <a:rPr lang="ar-DZ" sz="3600" dirty="0" smtClean="0">
                <a:cs typeface="Traditional Arabic" pitchFamily="2" charset="-78"/>
              </a:rPr>
              <a:t>فعلى سبيل المثال، قد يكون القرار بإدخال منتج جديد (مثل سيارة) في صناعة السيارات قرارا استراتيجيًا ؛ في حين أن قرار تقديم منتج جديد (على سبيل المثال لعبة أطفال) في مصنع ينتج المئات من الألعاب الجديدة كل عام لا يكون استراتيجيًا.</a:t>
            </a:r>
            <a:endParaRPr lang="fr-FR" sz="3600" dirty="0" smtClean="0"/>
          </a:p>
          <a:p>
            <a:pPr algn="r" rtl="1"/>
            <a:endParaRPr lang="fr-FR"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 xmlns:p14="http://schemas.microsoft.com/office/powerpoint/2010/main" val="536533475"/>
              </p:ext>
            </p:extLst>
          </p:nvPr>
        </p:nvGraphicFramePr>
        <p:xfrm>
          <a:off x="491321" y="1746913"/>
          <a:ext cx="8198892" cy="4252642"/>
        </p:xfrm>
        <a:graphic>
          <a:graphicData uri="http://schemas.openxmlformats.org/drawingml/2006/table">
            <a:tbl>
              <a:tblPr firstRow="1" bandRow="1">
                <a:tableStyleId>{0660B408-B3CF-4A94-85FC-2B1E0A45F4A2}</a:tableStyleId>
              </a:tblPr>
              <a:tblGrid>
                <a:gridCol w="2732964"/>
                <a:gridCol w="2732964"/>
                <a:gridCol w="2732964"/>
              </a:tblGrid>
              <a:tr h="777922">
                <a:tc>
                  <a:txBody>
                    <a:bodyPr/>
                    <a:lstStyle/>
                    <a:p>
                      <a:pPr algn="r" rtl="1"/>
                      <a:r>
                        <a:rPr lang="ar-DZ" sz="3600" b="1" dirty="0" smtClean="0">
                          <a:cs typeface="+mj-cs"/>
                        </a:rPr>
                        <a:t>القرارات الإدارية </a:t>
                      </a:r>
                      <a:endParaRPr lang="fr-FR" sz="3600" b="1" dirty="0">
                        <a:solidFill>
                          <a:schemeClr val="bg1"/>
                        </a:solidFill>
                        <a:cs typeface="+mj-cs"/>
                      </a:endParaRPr>
                    </a:p>
                  </a:txBody>
                  <a:tcPr marL="68580" marR="68580"/>
                </a:tc>
                <a:tc>
                  <a:txBody>
                    <a:bodyPr/>
                    <a:lstStyle/>
                    <a:p>
                      <a:pPr algn="r" rtl="1"/>
                      <a:r>
                        <a:rPr lang="ar-DZ" sz="3600" b="1" dirty="0" smtClean="0">
                          <a:cs typeface="+mj-cs"/>
                        </a:rPr>
                        <a:t>القرارات الاستراتيجية </a:t>
                      </a:r>
                      <a:endParaRPr lang="fr-FR" sz="3600" b="1" dirty="0">
                        <a:solidFill>
                          <a:schemeClr val="bg1"/>
                        </a:solidFill>
                        <a:cs typeface="+mj-cs"/>
                      </a:endParaRPr>
                    </a:p>
                  </a:txBody>
                  <a:tcPr marL="68580" marR="68580"/>
                </a:tc>
                <a:tc>
                  <a:txBody>
                    <a:bodyPr/>
                    <a:lstStyle/>
                    <a:p>
                      <a:pPr algn="r" rtl="1"/>
                      <a:r>
                        <a:rPr lang="ar-DZ" sz="3600" b="1" dirty="0" smtClean="0">
                          <a:cs typeface="+mj-cs"/>
                        </a:rPr>
                        <a:t>الخصائص</a:t>
                      </a:r>
                      <a:r>
                        <a:rPr lang="ar-DZ" sz="3600" b="1" baseline="0" dirty="0" smtClean="0">
                          <a:cs typeface="+mj-cs"/>
                        </a:rPr>
                        <a:t> </a:t>
                      </a:r>
                      <a:endParaRPr lang="fr-FR" sz="3600" b="1" dirty="0">
                        <a:solidFill>
                          <a:schemeClr val="bg1"/>
                        </a:solidFill>
                        <a:cs typeface="+mj-cs"/>
                      </a:endParaRPr>
                    </a:p>
                  </a:txBody>
                  <a:tcPr marL="68580" marR="68580"/>
                </a:tc>
              </a:tr>
              <a:tr h="537210">
                <a:tc>
                  <a:txBody>
                    <a:bodyPr/>
                    <a:lstStyle/>
                    <a:p>
                      <a:pPr algn="r" rtl="1"/>
                      <a:r>
                        <a:rPr lang="ar-DZ" sz="3200" b="1" dirty="0" smtClean="0">
                          <a:cs typeface="+mj-cs"/>
                        </a:rPr>
                        <a:t>روتينية</a:t>
                      </a:r>
                      <a:r>
                        <a:rPr lang="ar-DZ" sz="3200" b="1" baseline="0" dirty="0" smtClean="0">
                          <a:cs typeface="+mj-cs"/>
                        </a:rPr>
                        <a:t> هيكلية </a:t>
                      </a:r>
                    </a:p>
                  </a:txBody>
                  <a:tcPr marL="68580" marR="68580"/>
                </a:tc>
                <a:tc>
                  <a:txBody>
                    <a:bodyPr/>
                    <a:lstStyle/>
                    <a:p>
                      <a:pPr algn="r" rtl="1"/>
                      <a:r>
                        <a:rPr lang="ar-DZ" sz="3200" b="1" dirty="0" smtClean="0">
                          <a:cs typeface="+mj-cs"/>
                        </a:rPr>
                        <a:t>غير روتينية غير هيكلية </a:t>
                      </a:r>
                      <a:endParaRPr lang="fr-FR" sz="3200" b="1" dirty="0">
                        <a:cs typeface="+mj-cs"/>
                      </a:endParaRPr>
                    </a:p>
                  </a:txBody>
                  <a:tcPr marL="68580" marR="68580"/>
                </a:tc>
                <a:tc>
                  <a:txBody>
                    <a:bodyPr/>
                    <a:lstStyle/>
                    <a:p>
                      <a:pPr algn="r" rtl="1"/>
                      <a:r>
                        <a:rPr lang="ar-DZ" sz="3200" b="1" dirty="0" smtClean="0">
                          <a:cs typeface="+mj-cs"/>
                        </a:rPr>
                        <a:t>طبيعة القرار</a:t>
                      </a:r>
                      <a:r>
                        <a:rPr lang="ar-DZ" sz="3200" b="1" baseline="0" dirty="0" smtClean="0">
                          <a:cs typeface="+mj-cs"/>
                        </a:rPr>
                        <a:t> </a:t>
                      </a:r>
                      <a:endParaRPr lang="fr-FR" sz="3200" b="1" dirty="0">
                        <a:cs typeface="+mj-cs"/>
                      </a:endParaRPr>
                    </a:p>
                  </a:txBody>
                  <a:tcPr marL="68580" marR="68580"/>
                </a:tc>
              </a:tr>
              <a:tr h="537210">
                <a:tc>
                  <a:txBody>
                    <a:bodyPr/>
                    <a:lstStyle/>
                    <a:p>
                      <a:pPr algn="r" rtl="1"/>
                      <a:r>
                        <a:rPr lang="ar-DZ" sz="3200" b="1" dirty="0" smtClean="0">
                          <a:cs typeface="+mj-cs"/>
                        </a:rPr>
                        <a:t>جزئية </a:t>
                      </a:r>
                      <a:endParaRPr lang="fr-FR" sz="3200" b="1" dirty="0">
                        <a:cs typeface="+mj-cs"/>
                      </a:endParaRPr>
                    </a:p>
                  </a:txBody>
                  <a:tcPr marL="68580" marR="68580"/>
                </a:tc>
                <a:tc>
                  <a:txBody>
                    <a:bodyPr/>
                    <a:lstStyle/>
                    <a:p>
                      <a:pPr algn="r" rtl="1"/>
                      <a:r>
                        <a:rPr lang="ar-DZ" sz="3200" b="1" dirty="0" smtClean="0">
                          <a:cs typeface="+mj-cs"/>
                        </a:rPr>
                        <a:t>شاملة </a:t>
                      </a:r>
                      <a:endParaRPr lang="fr-FR" sz="3200" b="1" dirty="0">
                        <a:cs typeface="+mj-cs"/>
                      </a:endParaRPr>
                    </a:p>
                  </a:txBody>
                  <a:tcPr marL="68580" marR="68580"/>
                </a:tc>
                <a:tc>
                  <a:txBody>
                    <a:bodyPr/>
                    <a:lstStyle/>
                    <a:p>
                      <a:pPr algn="r" rtl="1"/>
                      <a:r>
                        <a:rPr lang="ar-DZ" sz="3200" b="1" dirty="0" smtClean="0">
                          <a:cs typeface="+mj-cs"/>
                        </a:rPr>
                        <a:t>نطاق القرار</a:t>
                      </a:r>
                      <a:r>
                        <a:rPr lang="ar-DZ" sz="3200" b="1" baseline="0" dirty="0" smtClean="0">
                          <a:cs typeface="+mj-cs"/>
                        </a:rPr>
                        <a:t> </a:t>
                      </a:r>
                      <a:endParaRPr lang="fr-FR" sz="3200" b="1" dirty="0">
                        <a:cs typeface="+mj-cs"/>
                      </a:endParaRPr>
                    </a:p>
                  </a:txBody>
                  <a:tcPr marL="68580" marR="68580"/>
                </a:tc>
              </a:tr>
              <a:tr h="537210">
                <a:tc>
                  <a:txBody>
                    <a:bodyPr/>
                    <a:lstStyle/>
                    <a:p>
                      <a:pPr marL="0" algn="r" rtl="1" eaLnBrk="1" latinLnBrk="0" hangingPunct="1"/>
                      <a:r>
                        <a:rPr kumimoji="0" lang="ar-DZ" sz="3200" b="1" kern="1200" dirty="0" smtClean="0">
                          <a:solidFill>
                            <a:schemeClr val="dk1"/>
                          </a:solidFill>
                          <a:latin typeface="+mn-lt"/>
                          <a:ea typeface="+mn-ea"/>
                          <a:cs typeface="+mj-cs"/>
                        </a:rPr>
                        <a:t>قريبة </a:t>
                      </a:r>
                      <a:r>
                        <a:rPr kumimoji="0" lang="ar-DZ" sz="3200" b="1" kern="1200" dirty="0" err="1" smtClean="0">
                          <a:solidFill>
                            <a:schemeClr val="dk1"/>
                          </a:solidFill>
                          <a:latin typeface="+mn-lt"/>
                          <a:ea typeface="+mn-ea"/>
                          <a:cs typeface="+mj-cs"/>
                        </a:rPr>
                        <a:t>و</a:t>
                      </a:r>
                      <a:r>
                        <a:rPr kumimoji="0" lang="ar-DZ" sz="3200" b="1" kern="1200" dirty="0" smtClean="0">
                          <a:solidFill>
                            <a:schemeClr val="dk1"/>
                          </a:solidFill>
                          <a:latin typeface="+mn-lt"/>
                          <a:ea typeface="+mn-ea"/>
                          <a:cs typeface="+mj-cs"/>
                        </a:rPr>
                        <a:t> متوسطة المدى</a:t>
                      </a:r>
                      <a:endParaRPr kumimoji="0" lang="fr-FR" sz="3200" b="1" kern="1200" dirty="0" smtClean="0">
                        <a:solidFill>
                          <a:schemeClr val="dk1"/>
                        </a:solidFill>
                        <a:latin typeface="+mn-lt"/>
                        <a:ea typeface="+mn-ea"/>
                        <a:cs typeface="+mj-cs"/>
                      </a:endParaRPr>
                    </a:p>
                  </a:txBody>
                  <a:tcPr marL="68580" marR="68580"/>
                </a:tc>
                <a:tc>
                  <a:txBody>
                    <a:bodyPr/>
                    <a:lstStyle/>
                    <a:p>
                      <a:pPr marL="0" algn="r" rtl="1" eaLnBrk="1" latinLnBrk="0" hangingPunct="1"/>
                      <a:r>
                        <a:rPr kumimoji="0" lang="ar-DZ" sz="3200" b="1" kern="1200" dirty="0" smtClean="0">
                          <a:solidFill>
                            <a:schemeClr val="dk1"/>
                          </a:solidFill>
                          <a:latin typeface="+mn-lt"/>
                          <a:ea typeface="+mn-ea"/>
                          <a:cs typeface="+mj-cs"/>
                        </a:rPr>
                        <a:t>بعيدة المدى</a:t>
                      </a:r>
                      <a:endParaRPr kumimoji="0" lang="fr-FR" sz="3200" b="1" kern="1200" dirty="0" smtClean="0">
                        <a:solidFill>
                          <a:schemeClr val="dk1"/>
                        </a:solidFill>
                        <a:latin typeface="+mn-lt"/>
                        <a:ea typeface="+mn-ea"/>
                        <a:cs typeface="+mj-cs"/>
                      </a:endParaRPr>
                    </a:p>
                  </a:txBody>
                  <a:tcPr marL="68580" marR="68580"/>
                </a:tc>
                <a:tc>
                  <a:txBody>
                    <a:bodyPr/>
                    <a:lstStyle/>
                    <a:p>
                      <a:pPr marL="0" algn="r" rtl="1" eaLnBrk="1" latinLnBrk="0" hangingPunct="1"/>
                      <a:r>
                        <a:rPr kumimoji="0" lang="ar-DZ" sz="3200" b="1" kern="1200" dirty="0" err="1" smtClean="0">
                          <a:solidFill>
                            <a:schemeClr val="dk1"/>
                          </a:solidFill>
                          <a:latin typeface="+mn-lt"/>
                          <a:ea typeface="+mn-ea"/>
                          <a:cs typeface="+mj-cs"/>
                        </a:rPr>
                        <a:t>افق</a:t>
                      </a:r>
                      <a:r>
                        <a:rPr kumimoji="0" lang="ar-DZ" sz="3200" b="1" kern="1200" dirty="0" smtClean="0">
                          <a:solidFill>
                            <a:schemeClr val="dk1"/>
                          </a:solidFill>
                          <a:latin typeface="+mn-lt"/>
                          <a:ea typeface="+mn-ea"/>
                          <a:cs typeface="+mj-cs"/>
                        </a:rPr>
                        <a:t> القرار</a:t>
                      </a:r>
                      <a:endParaRPr kumimoji="0" lang="fr-FR" sz="3200" b="1" kern="1200" dirty="0" smtClean="0">
                        <a:solidFill>
                          <a:schemeClr val="dk1"/>
                        </a:solidFill>
                        <a:latin typeface="+mn-lt"/>
                        <a:ea typeface="+mn-ea"/>
                        <a:cs typeface="+mj-cs"/>
                      </a:endParaRPr>
                    </a:p>
                  </a:txBody>
                  <a:tcPr marL="68580" marR="68580"/>
                </a:tc>
              </a:tr>
              <a:tr h="537210">
                <a:tc>
                  <a:txBody>
                    <a:bodyPr/>
                    <a:lstStyle/>
                    <a:p>
                      <a:pPr marL="0" algn="r" rtl="1" eaLnBrk="1" latinLnBrk="0" hangingPunct="1"/>
                      <a:r>
                        <a:rPr kumimoji="0" lang="ar-DZ" sz="3200" b="1" kern="1200" dirty="0" smtClean="0">
                          <a:solidFill>
                            <a:schemeClr val="dk1"/>
                          </a:solidFill>
                          <a:latin typeface="+mn-lt"/>
                          <a:ea typeface="+mn-ea"/>
                          <a:cs typeface="+mj-cs"/>
                        </a:rPr>
                        <a:t>تأكد نسبي</a:t>
                      </a:r>
                      <a:endParaRPr kumimoji="0" lang="fr-FR" sz="3200" b="1" kern="1200" dirty="0" smtClean="0">
                        <a:solidFill>
                          <a:schemeClr val="dk1"/>
                        </a:solidFill>
                        <a:latin typeface="+mn-lt"/>
                        <a:ea typeface="+mn-ea"/>
                        <a:cs typeface="+mj-cs"/>
                      </a:endParaRPr>
                    </a:p>
                  </a:txBody>
                  <a:tcPr marL="68580" marR="68580"/>
                </a:tc>
                <a:tc>
                  <a:txBody>
                    <a:bodyPr/>
                    <a:lstStyle/>
                    <a:p>
                      <a:pPr marL="0" algn="r" rtl="1" eaLnBrk="1" latinLnBrk="0" hangingPunct="1"/>
                      <a:r>
                        <a:rPr kumimoji="0" lang="ar-DZ" sz="3200" b="1" kern="1200" dirty="0" smtClean="0">
                          <a:solidFill>
                            <a:schemeClr val="dk1"/>
                          </a:solidFill>
                          <a:latin typeface="+mn-lt"/>
                          <a:ea typeface="+mn-ea"/>
                          <a:cs typeface="+mj-cs"/>
                        </a:rPr>
                        <a:t>عدم التأكد</a:t>
                      </a:r>
                      <a:endParaRPr kumimoji="0" lang="fr-FR" sz="3200" b="1" kern="1200" dirty="0" smtClean="0">
                        <a:solidFill>
                          <a:schemeClr val="dk1"/>
                        </a:solidFill>
                        <a:latin typeface="+mn-lt"/>
                        <a:ea typeface="+mn-ea"/>
                        <a:cs typeface="+mj-cs"/>
                      </a:endParaRPr>
                    </a:p>
                  </a:txBody>
                  <a:tcPr marL="68580" marR="68580"/>
                </a:tc>
                <a:tc>
                  <a:txBody>
                    <a:bodyPr/>
                    <a:lstStyle/>
                    <a:p>
                      <a:pPr marL="0" algn="r" rtl="1" eaLnBrk="1" latinLnBrk="0" hangingPunct="1"/>
                      <a:r>
                        <a:rPr kumimoji="0" lang="ar-DZ" sz="3200" b="1" kern="1200" dirty="0" smtClean="0">
                          <a:solidFill>
                            <a:schemeClr val="dk1"/>
                          </a:solidFill>
                          <a:latin typeface="+mn-lt"/>
                          <a:ea typeface="+mn-ea"/>
                          <a:cs typeface="+mj-cs"/>
                        </a:rPr>
                        <a:t>نسبة التأكد</a:t>
                      </a:r>
                      <a:endParaRPr kumimoji="0" lang="fr-FR" sz="3200" b="1" kern="1200" dirty="0" smtClean="0">
                        <a:solidFill>
                          <a:schemeClr val="dk1"/>
                        </a:solidFill>
                        <a:latin typeface="+mn-lt"/>
                        <a:ea typeface="+mn-ea"/>
                        <a:cs typeface="+mj-cs"/>
                      </a:endParaRPr>
                    </a:p>
                  </a:txBody>
                  <a:tcPr marL="68580" marR="68580"/>
                </a:tc>
              </a:tr>
              <a:tr h="537210">
                <a:tc>
                  <a:txBody>
                    <a:bodyPr/>
                    <a:lstStyle/>
                    <a:p>
                      <a:pPr algn="r" rtl="1"/>
                      <a:r>
                        <a:rPr lang="ar-DZ" sz="3200" b="1" dirty="0" smtClean="0">
                          <a:cs typeface="+mj-cs"/>
                        </a:rPr>
                        <a:t>دقيقة (لتكرارها)</a:t>
                      </a:r>
                    </a:p>
                  </a:txBody>
                  <a:tcPr marL="68580" marR="68580"/>
                </a:tc>
                <a:tc>
                  <a:txBody>
                    <a:bodyPr/>
                    <a:lstStyle/>
                    <a:p>
                      <a:pPr algn="r" rtl="1"/>
                      <a:r>
                        <a:rPr lang="ar-DZ" sz="3200" b="1" dirty="0" smtClean="0">
                          <a:cs typeface="+mj-cs"/>
                        </a:rPr>
                        <a:t>محدودة </a:t>
                      </a:r>
                      <a:endParaRPr lang="fr-FR" sz="3200" b="1" dirty="0">
                        <a:cs typeface="+mj-cs"/>
                      </a:endParaRPr>
                    </a:p>
                  </a:txBody>
                  <a:tcPr marL="68580" marR="68580"/>
                </a:tc>
                <a:tc>
                  <a:txBody>
                    <a:bodyPr/>
                    <a:lstStyle/>
                    <a:p>
                      <a:pPr algn="r" rtl="1"/>
                      <a:r>
                        <a:rPr lang="ar-DZ" sz="3200" b="1" dirty="0" smtClean="0">
                          <a:cs typeface="+mj-cs"/>
                        </a:rPr>
                        <a:t>دقة المعلومات </a:t>
                      </a:r>
                      <a:endParaRPr lang="fr-FR" sz="3200" b="1" dirty="0">
                        <a:cs typeface="+mj-cs"/>
                      </a:endParaRPr>
                    </a:p>
                  </a:txBody>
                  <a:tcPr marL="68580" marR="68580"/>
                </a:tc>
              </a:tr>
              <a:tr h="537210">
                <a:tc>
                  <a:txBody>
                    <a:bodyPr/>
                    <a:lstStyle/>
                    <a:p>
                      <a:pPr algn="r" rtl="1"/>
                      <a:r>
                        <a:rPr lang="ar-DZ" sz="3200" b="1" dirty="0" smtClean="0">
                          <a:cs typeface="+mj-cs"/>
                        </a:rPr>
                        <a:t>هادئة </a:t>
                      </a:r>
                      <a:endParaRPr lang="fr-FR" sz="3200" b="1" dirty="0">
                        <a:cs typeface="+mj-cs"/>
                      </a:endParaRPr>
                    </a:p>
                  </a:txBody>
                  <a:tcPr marL="68580" marR="68580"/>
                </a:tc>
                <a:tc>
                  <a:txBody>
                    <a:bodyPr/>
                    <a:lstStyle/>
                    <a:p>
                      <a:pPr algn="r" rtl="1"/>
                      <a:r>
                        <a:rPr lang="ar-DZ" sz="3200" b="1" dirty="0" smtClean="0">
                          <a:cs typeface="+mj-cs"/>
                        </a:rPr>
                        <a:t>متغيرة </a:t>
                      </a:r>
                      <a:endParaRPr lang="fr-FR" sz="3200" b="1" dirty="0">
                        <a:cs typeface="+mj-cs"/>
                      </a:endParaRPr>
                    </a:p>
                  </a:txBody>
                  <a:tcPr marL="68580" marR="68580"/>
                </a:tc>
                <a:tc>
                  <a:txBody>
                    <a:bodyPr/>
                    <a:lstStyle/>
                    <a:p>
                      <a:pPr algn="r" rtl="1"/>
                      <a:r>
                        <a:rPr lang="ar-DZ" sz="3200" b="1" dirty="0" smtClean="0">
                          <a:cs typeface="+mj-cs"/>
                        </a:rPr>
                        <a:t>الظروف البيئية </a:t>
                      </a:r>
                      <a:endParaRPr lang="fr-FR" sz="3200" b="1" dirty="0">
                        <a:cs typeface="+mj-cs"/>
                      </a:endParaRPr>
                    </a:p>
                  </a:txBody>
                  <a:tcPr marL="68580" marR="68580"/>
                </a:tc>
              </a:tr>
            </a:tbl>
          </a:graphicData>
        </a:graphic>
      </p:graphicFrame>
      <p:sp>
        <p:nvSpPr>
          <p:cNvPr id="5" name="Ellipse 4"/>
          <p:cNvSpPr/>
          <p:nvPr/>
        </p:nvSpPr>
        <p:spPr>
          <a:xfrm>
            <a:off x="1" y="315581"/>
            <a:ext cx="8270543" cy="144666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3200" b="1" i="1" dirty="0" smtClean="0">
                <a:effectLst>
                  <a:outerShdw blurRad="38100" dist="38100" dir="2700000" algn="tl">
                    <a:srgbClr val="000000">
                      <a:alpha val="43137"/>
                    </a:srgbClr>
                  </a:outerShdw>
                </a:effectLst>
              </a:rPr>
              <a:t>خصائص </a:t>
            </a:r>
            <a:r>
              <a:rPr lang="ar-DZ" sz="3200" b="1" i="1" dirty="0">
                <a:effectLst>
                  <a:outerShdw blurRad="38100" dist="38100" dir="2700000" algn="tl">
                    <a:srgbClr val="000000">
                      <a:alpha val="43137"/>
                    </a:srgbClr>
                  </a:outerShdw>
                </a:effectLst>
              </a:rPr>
              <a:t>القرارات الإستراتيجية مقارنة بخصائص القرارات </a:t>
            </a:r>
            <a:r>
              <a:rPr lang="ar-DZ" sz="3200" b="1" i="1" dirty="0" smtClean="0">
                <a:effectLst>
                  <a:outerShdw blurRad="38100" dist="38100" dir="2700000" algn="tl">
                    <a:srgbClr val="000000">
                      <a:alpha val="43137"/>
                    </a:srgbClr>
                  </a:outerShdw>
                </a:effectLst>
              </a:rPr>
              <a:t>الإدارية</a:t>
            </a:r>
            <a:endParaRPr lang="fr-FR" sz="3200" i="1"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15868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xit" presetSubtype="10" fill="hold" nodeType="clickEffect">
                                  <p:stCondLst>
                                    <p:cond delay="0"/>
                                  </p:stCondLst>
                                  <p:childTnLst>
                                    <p:animEffect transition="out" filter="randombar(horizontal)">
                                      <p:cBhvr>
                                        <p:cTn id="10" dur="500"/>
                                        <p:tgtEl>
                                          <p:spTgt spid="4"/>
                                        </p:tgtEl>
                                      </p:cBhvr>
                                    </p:animEffect>
                                    <p:set>
                                      <p:cBhvr>
                                        <p:cTn id="11"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 xmlns:p14="http://schemas.microsoft.com/office/powerpoint/2010/main" val="536533475"/>
              </p:ext>
            </p:extLst>
          </p:nvPr>
        </p:nvGraphicFramePr>
        <p:xfrm>
          <a:off x="491321" y="1746913"/>
          <a:ext cx="8198892" cy="5319442"/>
        </p:xfrm>
        <a:graphic>
          <a:graphicData uri="http://schemas.openxmlformats.org/drawingml/2006/table">
            <a:tbl>
              <a:tblPr firstRow="1" bandRow="1">
                <a:tableStyleId>{0660B408-B3CF-4A94-85FC-2B1E0A45F4A2}</a:tableStyleId>
              </a:tblPr>
              <a:tblGrid>
                <a:gridCol w="2732964"/>
                <a:gridCol w="2732964"/>
                <a:gridCol w="2732964"/>
              </a:tblGrid>
              <a:tr h="777922">
                <a:tc>
                  <a:txBody>
                    <a:bodyPr/>
                    <a:lstStyle/>
                    <a:p>
                      <a:pPr algn="r" rtl="1"/>
                      <a:r>
                        <a:rPr lang="ar-DZ" sz="3600" b="1" dirty="0" smtClean="0">
                          <a:cs typeface="+mj-cs"/>
                        </a:rPr>
                        <a:t>القرارات الإدارية </a:t>
                      </a:r>
                      <a:endParaRPr lang="fr-FR" sz="3600" b="1" dirty="0">
                        <a:solidFill>
                          <a:schemeClr val="bg1"/>
                        </a:solidFill>
                        <a:cs typeface="+mj-cs"/>
                      </a:endParaRPr>
                    </a:p>
                  </a:txBody>
                  <a:tcPr marL="68580" marR="68580"/>
                </a:tc>
                <a:tc>
                  <a:txBody>
                    <a:bodyPr/>
                    <a:lstStyle/>
                    <a:p>
                      <a:pPr algn="r" rtl="1"/>
                      <a:r>
                        <a:rPr lang="ar-DZ" sz="3600" b="1" dirty="0" smtClean="0">
                          <a:cs typeface="+mj-cs"/>
                        </a:rPr>
                        <a:t>القرارات الاستراتيجية </a:t>
                      </a:r>
                      <a:endParaRPr lang="fr-FR" sz="3600" b="1" dirty="0">
                        <a:solidFill>
                          <a:schemeClr val="bg1"/>
                        </a:solidFill>
                        <a:cs typeface="+mj-cs"/>
                      </a:endParaRPr>
                    </a:p>
                  </a:txBody>
                  <a:tcPr marL="68580" marR="68580"/>
                </a:tc>
                <a:tc>
                  <a:txBody>
                    <a:bodyPr/>
                    <a:lstStyle/>
                    <a:p>
                      <a:pPr algn="r" rtl="1"/>
                      <a:r>
                        <a:rPr lang="ar-DZ" sz="3600" b="1" dirty="0" smtClean="0">
                          <a:cs typeface="+mj-cs"/>
                        </a:rPr>
                        <a:t>الخصائص</a:t>
                      </a:r>
                      <a:r>
                        <a:rPr lang="ar-DZ" sz="3600" b="1" baseline="0" dirty="0" smtClean="0">
                          <a:cs typeface="+mj-cs"/>
                        </a:rPr>
                        <a:t> </a:t>
                      </a:r>
                      <a:endParaRPr lang="fr-FR" sz="3600" b="1" dirty="0">
                        <a:solidFill>
                          <a:schemeClr val="bg1"/>
                        </a:solidFill>
                        <a:cs typeface="+mj-cs"/>
                      </a:endParaRPr>
                    </a:p>
                  </a:txBody>
                  <a:tcPr marL="68580" marR="68580"/>
                </a:tc>
              </a:tr>
              <a:tr h="537210">
                <a:tc>
                  <a:txBody>
                    <a:bodyPr/>
                    <a:lstStyle/>
                    <a:p>
                      <a:pPr algn="r" rtl="1"/>
                      <a:r>
                        <a:rPr lang="ar-DZ" sz="3200" b="1" baseline="0" dirty="0" smtClean="0">
                          <a:cs typeface="+mj-cs"/>
                        </a:rPr>
                        <a:t>اعتيادية</a:t>
                      </a:r>
                    </a:p>
                  </a:txBody>
                  <a:tcPr marL="68580" marR="68580"/>
                </a:tc>
                <a:tc>
                  <a:txBody>
                    <a:bodyPr/>
                    <a:lstStyle/>
                    <a:p>
                      <a:pPr algn="r" rtl="1"/>
                      <a:r>
                        <a:rPr lang="ar-DZ" sz="3200" b="1" dirty="0" smtClean="0">
                          <a:cs typeface="+mj-cs"/>
                        </a:rPr>
                        <a:t>كبيرة</a:t>
                      </a:r>
                      <a:endParaRPr lang="fr-FR" sz="3200" b="1" dirty="0">
                        <a:cs typeface="+mj-cs"/>
                      </a:endParaRPr>
                    </a:p>
                  </a:txBody>
                  <a:tcPr marL="68580" marR="68580"/>
                </a:tc>
                <a:tc>
                  <a:txBody>
                    <a:bodyPr/>
                    <a:lstStyle/>
                    <a:p>
                      <a:pPr algn="r" rtl="1"/>
                      <a:r>
                        <a:rPr lang="ar-DZ" sz="3200" b="1" dirty="0" smtClean="0">
                          <a:cs typeface="+mj-cs"/>
                        </a:rPr>
                        <a:t>نسبة </a:t>
                      </a:r>
                      <a:r>
                        <a:rPr lang="ar-DZ" sz="3200" b="1" dirty="0" err="1" smtClean="0">
                          <a:cs typeface="+mj-cs"/>
                        </a:rPr>
                        <a:t>الابداع</a:t>
                      </a:r>
                      <a:endParaRPr lang="fr-FR" sz="3200" b="1" dirty="0">
                        <a:cs typeface="+mj-cs"/>
                      </a:endParaRPr>
                    </a:p>
                  </a:txBody>
                  <a:tcPr marL="68580" marR="68580"/>
                </a:tc>
              </a:tr>
              <a:tr h="537210">
                <a:tc>
                  <a:txBody>
                    <a:bodyPr/>
                    <a:lstStyle/>
                    <a:p>
                      <a:pPr algn="r" rtl="1"/>
                      <a:r>
                        <a:rPr lang="ar-DZ" sz="3200" b="1" dirty="0" smtClean="0">
                          <a:cs typeface="+mj-cs"/>
                        </a:rPr>
                        <a:t>مبرمجة </a:t>
                      </a:r>
                      <a:endParaRPr lang="fr-FR" sz="3200" b="1" dirty="0">
                        <a:cs typeface="+mj-cs"/>
                      </a:endParaRPr>
                    </a:p>
                  </a:txBody>
                  <a:tcPr marL="68580" marR="68580"/>
                </a:tc>
                <a:tc>
                  <a:txBody>
                    <a:bodyPr/>
                    <a:lstStyle/>
                    <a:p>
                      <a:pPr algn="r" rtl="1"/>
                      <a:r>
                        <a:rPr lang="ar-DZ" sz="3200" b="1" dirty="0" smtClean="0">
                          <a:cs typeface="+mj-cs"/>
                        </a:rPr>
                        <a:t>غير</a:t>
                      </a:r>
                      <a:r>
                        <a:rPr lang="ar-DZ" sz="3200" b="1" baseline="0" dirty="0" smtClean="0">
                          <a:cs typeface="+mj-cs"/>
                        </a:rPr>
                        <a:t> مبرمجة </a:t>
                      </a:r>
                      <a:endParaRPr lang="fr-FR" sz="3200" b="1" dirty="0">
                        <a:cs typeface="+mj-cs"/>
                      </a:endParaRPr>
                    </a:p>
                  </a:txBody>
                  <a:tcPr marL="68580" marR="68580"/>
                </a:tc>
                <a:tc>
                  <a:txBody>
                    <a:bodyPr/>
                    <a:lstStyle/>
                    <a:p>
                      <a:pPr algn="r" rtl="1"/>
                      <a:r>
                        <a:rPr lang="ar-DZ" sz="3200" b="1" dirty="0" smtClean="0">
                          <a:cs typeface="+mj-cs"/>
                        </a:rPr>
                        <a:t>بنا</a:t>
                      </a:r>
                      <a:r>
                        <a:rPr lang="ar-DZ" sz="3200" b="1" baseline="0" dirty="0" smtClean="0">
                          <a:cs typeface="+mj-cs"/>
                        </a:rPr>
                        <a:t>ء الخطوات </a:t>
                      </a:r>
                      <a:endParaRPr lang="fr-FR" sz="3200" b="1" dirty="0">
                        <a:cs typeface="+mj-cs"/>
                      </a:endParaRPr>
                    </a:p>
                  </a:txBody>
                  <a:tcPr marL="68580" marR="68580"/>
                </a:tc>
              </a:tr>
              <a:tr h="537210">
                <a:tc>
                  <a:txBody>
                    <a:bodyPr/>
                    <a:lstStyle/>
                    <a:p>
                      <a:pPr algn="r" rtl="1"/>
                      <a:r>
                        <a:rPr lang="ar-DZ" sz="3200" b="1" dirty="0" smtClean="0">
                          <a:cs typeface="+mj-cs"/>
                        </a:rPr>
                        <a:t>نظامي طبيعي </a:t>
                      </a:r>
                      <a:endParaRPr lang="fr-FR" sz="3200" b="1" dirty="0">
                        <a:cs typeface="+mj-cs"/>
                      </a:endParaRPr>
                    </a:p>
                  </a:txBody>
                  <a:tcPr marL="68580" marR="68580"/>
                </a:tc>
                <a:tc>
                  <a:txBody>
                    <a:bodyPr/>
                    <a:lstStyle/>
                    <a:p>
                      <a:pPr algn="r" rtl="1"/>
                      <a:r>
                        <a:rPr lang="ar-DZ" sz="3200" b="1" dirty="0" smtClean="0">
                          <a:cs typeface="+mj-cs"/>
                        </a:rPr>
                        <a:t>مسيطر</a:t>
                      </a:r>
                      <a:endParaRPr lang="fr-FR" sz="3200" b="1" dirty="0">
                        <a:cs typeface="+mj-cs"/>
                      </a:endParaRPr>
                    </a:p>
                  </a:txBody>
                  <a:tcPr marL="68580" marR="68580"/>
                </a:tc>
                <a:tc>
                  <a:txBody>
                    <a:bodyPr/>
                    <a:lstStyle/>
                    <a:p>
                      <a:pPr algn="r" rtl="1"/>
                      <a:r>
                        <a:rPr lang="ar-DZ" sz="3200" b="1" dirty="0" smtClean="0">
                          <a:cs typeface="+mj-cs"/>
                        </a:rPr>
                        <a:t>شخصية متخذ القرار</a:t>
                      </a:r>
                      <a:endParaRPr lang="fr-FR" sz="3200" b="1" dirty="0">
                        <a:cs typeface="+mj-cs"/>
                      </a:endParaRPr>
                    </a:p>
                  </a:txBody>
                  <a:tcPr marL="68580" marR="68580"/>
                </a:tc>
              </a:tr>
              <a:tr h="537210">
                <a:tc>
                  <a:txBody>
                    <a:bodyPr/>
                    <a:lstStyle/>
                    <a:p>
                      <a:pPr algn="r" rtl="1"/>
                      <a:r>
                        <a:rPr lang="ar-DZ" sz="3200" b="1" dirty="0" smtClean="0">
                          <a:cs typeface="+mj-cs"/>
                        </a:rPr>
                        <a:t>لا تخضع للمناقشة والجدال </a:t>
                      </a:r>
                      <a:endParaRPr lang="fr-FR" sz="3200" b="1" dirty="0">
                        <a:cs typeface="+mj-cs"/>
                      </a:endParaRPr>
                    </a:p>
                  </a:txBody>
                  <a:tcPr marL="68580" marR="68580"/>
                </a:tc>
                <a:tc>
                  <a:txBody>
                    <a:bodyPr/>
                    <a:lstStyle/>
                    <a:p>
                      <a:pPr algn="r" rtl="1"/>
                      <a:r>
                        <a:rPr lang="ar-DZ" sz="3200" b="1" dirty="0" smtClean="0">
                          <a:cs typeface="+mj-cs"/>
                        </a:rPr>
                        <a:t>ذات طبيعة جدلية حوارية </a:t>
                      </a:r>
                      <a:endParaRPr lang="fr-FR" sz="3200" b="1" dirty="0">
                        <a:cs typeface="+mj-cs"/>
                      </a:endParaRPr>
                    </a:p>
                  </a:txBody>
                  <a:tcPr marL="68580" marR="68580"/>
                </a:tc>
                <a:tc>
                  <a:txBody>
                    <a:bodyPr/>
                    <a:lstStyle/>
                    <a:p>
                      <a:pPr algn="r" rtl="1"/>
                      <a:r>
                        <a:rPr lang="ar-DZ" sz="3200" b="1" dirty="0" smtClean="0">
                          <a:cs typeface="+mj-cs"/>
                        </a:rPr>
                        <a:t>المناقشة</a:t>
                      </a:r>
                      <a:r>
                        <a:rPr lang="ar-DZ" sz="3200" b="1" baseline="0" dirty="0" smtClean="0">
                          <a:cs typeface="+mj-cs"/>
                        </a:rPr>
                        <a:t> </a:t>
                      </a:r>
                      <a:endParaRPr lang="fr-FR" sz="3200" b="1" dirty="0">
                        <a:cs typeface="+mj-cs"/>
                      </a:endParaRPr>
                    </a:p>
                  </a:txBody>
                  <a:tcPr marL="68580" marR="68580"/>
                </a:tc>
              </a:tr>
              <a:tr h="537210">
                <a:tc>
                  <a:txBody>
                    <a:bodyPr/>
                    <a:lstStyle/>
                    <a:p>
                      <a:pPr algn="r" rtl="1"/>
                      <a:r>
                        <a:rPr lang="ar-DZ" sz="3200" b="1" dirty="0" smtClean="0">
                          <a:cs typeface="+mj-cs"/>
                        </a:rPr>
                        <a:t>قطعي </a:t>
                      </a:r>
                      <a:r>
                        <a:rPr lang="ar-DZ" sz="3200" b="1" dirty="0" err="1" smtClean="0">
                          <a:cs typeface="+mj-cs"/>
                        </a:rPr>
                        <a:t>و</a:t>
                      </a:r>
                      <a:r>
                        <a:rPr lang="ar-DZ" sz="3200" b="1" dirty="0" smtClean="0">
                          <a:cs typeface="+mj-cs"/>
                        </a:rPr>
                        <a:t> حاسم</a:t>
                      </a:r>
                      <a:endParaRPr lang="fr-FR" sz="3200" b="1" dirty="0">
                        <a:cs typeface="+mj-cs"/>
                      </a:endParaRPr>
                    </a:p>
                  </a:txBody>
                  <a:tcPr marL="68580" marR="68580"/>
                </a:tc>
                <a:tc>
                  <a:txBody>
                    <a:bodyPr/>
                    <a:lstStyle/>
                    <a:p>
                      <a:pPr algn="r" rtl="1"/>
                      <a:r>
                        <a:rPr lang="ar-DZ" sz="3200" b="1" dirty="0" smtClean="0">
                          <a:cs typeface="+mj-cs"/>
                        </a:rPr>
                        <a:t>مرن</a:t>
                      </a:r>
                      <a:endParaRPr lang="fr-FR" sz="3200" b="1" dirty="0">
                        <a:cs typeface="+mj-cs"/>
                      </a:endParaRPr>
                    </a:p>
                  </a:txBody>
                  <a:tcPr marL="68580" marR="68580"/>
                </a:tc>
                <a:tc>
                  <a:txBody>
                    <a:bodyPr/>
                    <a:lstStyle/>
                    <a:p>
                      <a:pPr algn="r" rtl="1"/>
                      <a:r>
                        <a:rPr lang="ar-DZ" sz="3200" b="1" dirty="0" smtClean="0">
                          <a:cs typeface="+mj-cs"/>
                        </a:rPr>
                        <a:t>من حيث المرونة</a:t>
                      </a:r>
                      <a:endParaRPr lang="fr-FR" sz="3200" b="1" dirty="0">
                        <a:cs typeface="+mj-cs"/>
                      </a:endParaRPr>
                    </a:p>
                  </a:txBody>
                  <a:tcPr marL="68580" marR="68580"/>
                </a:tc>
              </a:tr>
              <a:tr h="537210">
                <a:tc>
                  <a:txBody>
                    <a:bodyPr/>
                    <a:lstStyle/>
                    <a:p>
                      <a:pPr algn="r" rtl="1"/>
                      <a:r>
                        <a:rPr lang="ar-DZ" sz="3200" b="1" dirty="0" smtClean="0">
                          <a:cs typeface="+mj-cs"/>
                        </a:rPr>
                        <a:t>منخفضة</a:t>
                      </a:r>
                      <a:endParaRPr lang="fr-FR" sz="3200" b="1" dirty="0">
                        <a:cs typeface="+mj-cs"/>
                      </a:endParaRPr>
                    </a:p>
                  </a:txBody>
                  <a:tcPr marL="68580" marR="68580"/>
                </a:tc>
                <a:tc>
                  <a:txBody>
                    <a:bodyPr/>
                    <a:lstStyle/>
                    <a:p>
                      <a:pPr algn="r" rtl="1"/>
                      <a:r>
                        <a:rPr lang="ar-DZ" sz="3200" b="1" dirty="0" smtClean="0">
                          <a:cs typeface="+mj-cs"/>
                        </a:rPr>
                        <a:t>مرتفعة</a:t>
                      </a:r>
                      <a:endParaRPr lang="fr-FR" sz="3200" b="1" dirty="0">
                        <a:cs typeface="+mj-cs"/>
                      </a:endParaRPr>
                    </a:p>
                  </a:txBody>
                  <a:tcPr marL="68580" marR="68580"/>
                </a:tc>
                <a:tc>
                  <a:txBody>
                    <a:bodyPr/>
                    <a:lstStyle/>
                    <a:p>
                      <a:pPr algn="r" rtl="1"/>
                      <a:r>
                        <a:rPr lang="ar-DZ" sz="3200" b="1" dirty="0" smtClean="0">
                          <a:cs typeface="+mj-cs"/>
                        </a:rPr>
                        <a:t>نسبة المركزية</a:t>
                      </a:r>
                      <a:endParaRPr lang="fr-FR" sz="3200" b="1" dirty="0">
                        <a:cs typeface="+mj-cs"/>
                      </a:endParaRPr>
                    </a:p>
                  </a:txBody>
                  <a:tcPr marL="68580" marR="68580"/>
                </a:tc>
              </a:tr>
              <a:tr h="537210">
                <a:tc>
                  <a:txBody>
                    <a:bodyPr/>
                    <a:lstStyle/>
                    <a:p>
                      <a:pPr algn="r" rtl="1"/>
                      <a:endParaRPr lang="fr-FR" sz="3200" b="1" dirty="0">
                        <a:cs typeface="+mj-cs"/>
                      </a:endParaRPr>
                    </a:p>
                  </a:txBody>
                  <a:tcPr marL="68580" marR="68580"/>
                </a:tc>
                <a:tc>
                  <a:txBody>
                    <a:bodyPr/>
                    <a:lstStyle/>
                    <a:p>
                      <a:pPr algn="r" rtl="1"/>
                      <a:endParaRPr lang="fr-FR" sz="3200" b="1" dirty="0">
                        <a:cs typeface="+mj-cs"/>
                      </a:endParaRPr>
                    </a:p>
                  </a:txBody>
                  <a:tcPr marL="68580" marR="68580"/>
                </a:tc>
                <a:tc>
                  <a:txBody>
                    <a:bodyPr/>
                    <a:lstStyle/>
                    <a:p>
                      <a:pPr algn="r" rtl="1"/>
                      <a:endParaRPr lang="fr-FR" sz="3200" b="1" dirty="0">
                        <a:cs typeface="+mj-cs"/>
                      </a:endParaRPr>
                    </a:p>
                  </a:txBody>
                  <a:tcPr marL="68580" marR="68580"/>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1297</Words>
  <Application>Microsoft Office PowerPoint</Application>
  <PresentationFormat>Affichage à l'écran (4:3)</PresentationFormat>
  <Paragraphs>129</Paragraphs>
  <Slides>17</Slides>
  <Notes>1</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Débit</vt:lpstr>
      <vt:lpstr>Diapositive 1</vt:lpstr>
      <vt:lpstr>Diapositive 2</vt:lpstr>
      <vt:lpstr>Diapositive 3</vt:lpstr>
      <vt:lpstr>خصائص القرارات الاستراتيجية </vt:lpstr>
      <vt:lpstr>Diapositive 5</vt:lpstr>
      <vt:lpstr>Diapositive 6</vt:lpstr>
      <vt:lpstr>Diapositive 7</vt:lpstr>
      <vt:lpstr>Diapositive 8</vt:lpstr>
      <vt:lpstr>Diapositive 9</vt:lpstr>
      <vt:lpstr>أهمية القرارات الاستراتيجية</vt:lpstr>
      <vt:lpstr>Diapositive 11</vt:lpstr>
      <vt:lpstr>اهمية القرارات الاستراتيجية</vt:lpstr>
      <vt:lpstr>العوامل المؤثرة في اتخاذ القرارات الاستراتيجية</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horizon</dc:creator>
  <cp:lastModifiedBy>horizon</cp:lastModifiedBy>
  <cp:revision>1</cp:revision>
  <dcterms:created xsi:type="dcterms:W3CDTF">2024-04-14T20:56:16Z</dcterms:created>
  <dcterms:modified xsi:type="dcterms:W3CDTF">2024-04-14T21:01:43Z</dcterms:modified>
</cp:coreProperties>
</file>