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6" r:id="rId1"/>
  </p:sldMasterIdLst>
  <p:notesMasterIdLst>
    <p:notesMasterId r:id="rId20"/>
  </p:notesMasterIdLst>
  <p:sldIdLst>
    <p:sldId id="256" r:id="rId2"/>
    <p:sldId id="338" r:id="rId3"/>
    <p:sldId id="339" r:id="rId4"/>
    <p:sldId id="358" r:id="rId5"/>
    <p:sldId id="384" r:id="rId6"/>
    <p:sldId id="385" r:id="rId7"/>
    <p:sldId id="379" r:id="rId8"/>
    <p:sldId id="378" r:id="rId9"/>
    <p:sldId id="359" r:id="rId10"/>
    <p:sldId id="372" r:id="rId11"/>
    <p:sldId id="361" r:id="rId12"/>
    <p:sldId id="373" r:id="rId13"/>
    <p:sldId id="342" r:id="rId14"/>
    <p:sldId id="387" r:id="rId15"/>
    <p:sldId id="388" r:id="rId16"/>
    <p:sldId id="375" r:id="rId17"/>
    <p:sldId id="382"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03" autoAdjust="0"/>
    <p:restoredTop sz="94660"/>
  </p:normalViewPr>
  <p:slideViewPr>
    <p:cSldViewPr snapToGrid="0">
      <p:cViewPr varScale="1">
        <p:scale>
          <a:sx n="61" d="100"/>
          <a:sy n="61" d="100"/>
        </p:scale>
        <p:origin x="72"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1/11/2023</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7</a:t>
            </a:fld>
            <a:endParaRPr lang="en-US"/>
          </a:p>
        </p:txBody>
      </p:sp>
    </p:spTree>
    <p:extLst>
      <p:ext uri="{BB962C8B-B14F-4D97-AF65-F5344CB8AC3E}">
        <p14:creationId xmlns:p14="http://schemas.microsoft.com/office/powerpoint/2010/main" val="449801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11</a:t>
            </a:fld>
            <a:endParaRPr lang="en-US"/>
          </a:p>
        </p:txBody>
      </p:sp>
    </p:spTree>
    <p:extLst>
      <p:ext uri="{BB962C8B-B14F-4D97-AF65-F5344CB8AC3E}">
        <p14:creationId xmlns:p14="http://schemas.microsoft.com/office/powerpoint/2010/main" val="24034432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t>1/11/2023</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2465053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968398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623483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3554743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7794176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1652423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BBBB78-C96F-47B7-AB17-D852CA960AC9}" type="datetimeFigureOut">
              <a:rPr lang="en-US" smtClean="0"/>
              <a:t>1/11/2023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902440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2131986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76122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3194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534656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59773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289193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80480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362545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215153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26752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t>1/11/2023</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78239237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 id="2147483753"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62710" y="3698470"/>
            <a:ext cx="8144134" cy="1373070"/>
          </a:xfrm>
        </p:spPr>
        <p:style>
          <a:lnRef idx="2">
            <a:schemeClr val="accent1"/>
          </a:lnRef>
          <a:fillRef idx="1">
            <a:schemeClr val="lt1"/>
          </a:fillRef>
          <a:effectRef idx="0">
            <a:schemeClr val="accent1"/>
          </a:effectRef>
          <a:fontRef idx="minor">
            <a:schemeClr val="dk1"/>
          </a:fontRef>
        </p:style>
        <p:txBody>
          <a:bodyPr/>
          <a:lstStyle/>
          <a:p>
            <a:pPr algn="ctr" rtl="1"/>
            <a:r>
              <a:rPr lang="ar-DZ" b="1" dirty="0" smtClean="0"/>
              <a:t>نظــــام المعلومـــات التسويقية</a:t>
            </a:r>
            <a:endParaRPr lang="en-US" b="1" dirty="0"/>
          </a:p>
        </p:txBody>
      </p:sp>
      <p:sp>
        <p:nvSpPr>
          <p:cNvPr id="4" name="Rectangle 3"/>
          <p:cNvSpPr/>
          <p:nvPr/>
        </p:nvSpPr>
        <p:spPr>
          <a:xfrm>
            <a:off x="4204172" y="2002037"/>
            <a:ext cx="2461209" cy="13730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rgbClr val="002060"/>
                </a:solidFill>
              </a:rPr>
              <a:t>محاضرة رقم 06:</a:t>
            </a:r>
            <a:endParaRPr lang="en-US" sz="3200" b="1" dirty="0">
              <a:solidFill>
                <a:srgbClr val="002060"/>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solidFill>
                  <a:srgbClr val="002060"/>
                </a:solidFill>
              </a:rPr>
              <a:t>مقياس: نظــــام المعلـومات التسويـــــقية </a:t>
            </a:r>
          </a:p>
          <a:p>
            <a:pPr algn="ctr" rtl="1"/>
            <a:r>
              <a:rPr lang="ar-DZ" sz="3200" b="1" dirty="0" smtClean="0">
                <a:solidFill>
                  <a:srgbClr val="002060"/>
                </a:solidFill>
              </a:rPr>
              <a:t>مستوى سنة ثالثة تسويق</a:t>
            </a:r>
            <a:endParaRPr lang="en-US" sz="3200" b="1" dirty="0">
              <a:solidFill>
                <a:srgbClr val="002060"/>
              </a:solidFill>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خصائص </a:t>
            </a:r>
            <a:r>
              <a:rPr lang="ar-SA" b="1" dirty="0"/>
              <a:t>نظام المعلومات التسويقية: </a:t>
            </a:r>
            <a:endParaRPr lang="en-US" dirty="0">
              <a:solidFill>
                <a:schemeClr val="bg1"/>
              </a:solidFill>
            </a:endParaRPr>
          </a:p>
        </p:txBody>
      </p:sp>
      <p:sp>
        <p:nvSpPr>
          <p:cNvPr id="3" name="Espace réservé du contenu 2"/>
          <p:cNvSpPr>
            <a:spLocks noGrp="1"/>
          </p:cNvSpPr>
          <p:nvPr>
            <p:ph idx="1"/>
          </p:nvPr>
        </p:nvSpPr>
        <p:spPr>
          <a:xfrm>
            <a:off x="832514" y="2251881"/>
            <a:ext cx="10126638" cy="4606119"/>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marL="0" indent="0" algn="ctr" rtl="1">
              <a:buNone/>
            </a:pPr>
            <a:r>
              <a:rPr lang="ar-SA" sz="2800" u="sng" dirty="0" smtClean="0"/>
              <a:t>يمكن تلخيص أهم خصائص نظام المعلومات التسويقية فيما يلي:</a:t>
            </a:r>
            <a:endParaRPr lang="en-US" sz="2800" u="sng" dirty="0" smtClean="0"/>
          </a:p>
          <a:p>
            <a:pPr lvl="0" algn="r" rtl="1"/>
            <a:r>
              <a:rPr lang="ar-SA" sz="2800" dirty="0" smtClean="0"/>
              <a:t>هو عبارة عن تطبيق لمفهوم النظم في مجال المعلومات من أجل : تحديد البيانات المطلوبة لاتخاذ القرارات, جمع هذه البيانات، تشغيل البيانات بمساعدة أساليب التحليل الكمية. وتخزين البيانات واسترجاعها مستقبلا.</a:t>
            </a:r>
            <a:endParaRPr lang="en-US" sz="2800" dirty="0" smtClean="0"/>
          </a:p>
          <a:p>
            <a:pPr lvl="0" algn="r" rtl="1"/>
            <a:r>
              <a:rPr lang="ar-SA" sz="2800" dirty="0" smtClean="0"/>
              <a:t>أنه </a:t>
            </a:r>
            <a:r>
              <a:rPr lang="ar-SA" sz="2800" dirty="0"/>
              <a:t>معني بالمستقبل فهو يتوقع ويمنع المشاكل مثلما يحل هذه المشاكل فهو وقائي وعلاجي في نفس الوقت.</a:t>
            </a:r>
            <a:endParaRPr lang="en-US" sz="2800" dirty="0"/>
          </a:p>
          <a:p>
            <a:pPr lvl="0" algn="r" rtl="1"/>
            <a:r>
              <a:rPr lang="ar-SA" sz="2800" dirty="0"/>
              <a:t>انه يتسم بالاستمرارية وليس معالجة أمور متفرقة. </a:t>
            </a:r>
            <a:endParaRPr lang="en-US" sz="2800" dirty="0"/>
          </a:p>
          <a:p>
            <a:pPr lvl="0" algn="r" rtl="1"/>
            <a:r>
              <a:rPr lang="ar-SA" sz="2800" dirty="0"/>
              <a:t>إذا لم تستخدم المعلومات التي يوفرها، فيعتبر إسرافا أو تكلفة ضائعة.</a:t>
            </a:r>
            <a:endParaRPr lang="en-US" sz="2800" dirty="0"/>
          </a:p>
          <a:p>
            <a:pPr lvl="0" algn="r" rtl="1"/>
            <a:r>
              <a:rPr lang="ar-SA" sz="2800" dirty="0"/>
              <a:t>فنظام المعلومات المصمم جيدا يستطيع أن يوفر انسيابا من البيانات الأسرع والأكثر اكتمالا والأقل كلفة. ويستطيع المديرون الحصول على تقارير دورية منظمة و تفصيلية. و بذلك يمكن رصد أداء المنتجات و الأسواق و الجهود </a:t>
            </a:r>
            <a:r>
              <a:rPr lang="ar-SA" sz="2800" dirty="0" err="1"/>
              <a:t>البيعية</a:t>
            </a:r>
            <a:r>
              <a:rPr lang="ar-SA" sz="2800" dirty="0"/>
              <a:t> الشخصية و غير الشخصية و غيرها من المجالات التسويقية الأخرى</a:t>
            </a:r>
            <a:r>
              <a:rPr lang="ar-SA" sz="2400" dirty="0"/>
              <a:t>.</a:t>
            </a:r>
            <a:endParaRPr lang="en-US" sz="24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3074624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2" y="1293696"/>
            <a:ext cx="8761413" cy="706964"/>
          </a:xfrm>
        </p:spPr>
        <p:txBody>
          <a:bodyPr/>
          <a:lstStyle/>
          <a:p>
            <a:pPr algn="ctr" rtl="1"/>
            <a:r>
              <a:rPr lang="ar-DZ" altLang="en-US" b="1" dirty="0" smtClean="0">
                <a:solidFill>
                  <a:schemeClr val="bg1"/>
                </a:solidFill>
              </a:rPr>
              <a:t>خصائص</a:t>
            </a:r>
            <a:r>
              <a:rPr lang="ar-SA" altLang="en-US" b="1" dirty="0" smtClean="0">
                <a:solidFill>
                  <a:schemeClr val="bg1"/>
                </a:solidFill>
              </a:rPr>
              <a:t> </a:t>
            </a:r>
            <a:r>
              <a:rPr lang="ar-SA" altLang="en-US" b="1" dirty="0">
                <a:solidFill>
                  <a:schemeClr val="bg1"/>
                </a:solidFill>
              </a:rPr>
              <a:t>نظام </a:t>
            </a:r>
            <a:r>
              <a:rPr lang="ar-SA" altLang="en-US" b="1" dirty="0" smtClean="0">
                <a:solidFill>
                  <a:schemeClr val="bg1"/>
                </a:solidFill>
              </a:rPr>
              <a:t>المعلومات</a:t>
            </a:r>
            <a:r>
              <a:rPr lang="ar-DZ" altLang="en-US" b="1" dirty="0" smtClean="0">
                <a:solidFill>
                  <a:schemeClr val="bg1"/>
                </a:solidFill>
              </a:rPr>
              <a:t> التسويقية</a:t>
            </a:r>
            <a:r>
              <a:rPr lang="fr-FR" altLang="en-US" b="1" dirty="0" smtClean="0">
                <a:solidFill>
                  <a:schemeClr val="bg1"/>
                </a:solidFill>
              </a:rPr>
              <a:t/>
            </a:r>
            <a:br>
              <a:rPr lang="fr-FR" altLang="en-US" b="1" dirty="0" smtClean="0">
                <a:solidFill>
                  <a:schemeClr val="bg1"/>
                </a:solidFill>
              </a:rPr>
            </a:br>
            <a:r>
              <a:rPr lang="ar-DZ" sz="2800" dirty="0"/>
              <a:t>يتميز نظام المعلومات التسويقية بجملة من الخصائص الأساسية تتمثل في </a:t>
            </a:r>
            <a:r>
              <a:rPr lang="ar-DZ" sz="2800" dirty="0" smtClean="0"/>
              <a:t>أنه</a:t>
            </a:r>
            <a:r>
              <a:rPr lang="fr-FR" altLang="en-US" sz="2800" b="1" dirty="0" smtClean="0">
                <a:solidFill>
                  <a:schemeClr val="bg1"/>
                </a:solidFill>
              </a:rPr>
              <a:t> </a:t>
            </a:r>
            <a:r>
              <a:rPr lang="fr-FR" altLang="en-US" b="1" dirty="0">
                <a:solidFill>
                  <a:schemeClr val="bg1"/>
                </a:solidFill>
              </a:rPr>
              <a:t>:</a:t>
            </a:r>
            <a:r>
              <a:rPr lang="en-US" altLang="en-US" b="1" dirty="0">
                <a:solidFill>
                  <a:schemeClr val="bg1"/>
                </a:solidFill>
              </a:rPr>
              <a:t/>
            </a:r>
            <a:br>
              <a:rPr lang="en-US" altLang="en-US" b="1" dirty="0">
                <a:solidFill>
                  <a:schemeClr val="bg1"/>
                </a:solidFill>
              </a:rPr>
            </a:br>
            <a:endParaRPr lang="en-US" b="1" dirty="0">
              <a:solidFill>
                <a:schemeClr val="bg1"/>
              </a:solidFill>
            </a:endParaRPr>
          </a:p>
        </p:txBody>
      </p:sp>
      <p:sp>
        <p:nvSpPr>
          <p:cNvPr id="4" name="Organigramme : Alternative 3"/>
          <p:cNvSpPr/>
          <p:nvPr/>
        </p:nvSpPr>
        <p:spPr>
          <a:xfrm>
            <a:off x="7670042" y="2445437"/>
            <a:ext cx="3228963" cy="69875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altLang="en-US" sz="2800" b="1" dirty="0" smtClean="0">
                <a:solidFill>
                  <a:schemeClr val="tx1"/>
                </a:solidFill>
              </a:rPr>
              <a:t>نظام دائم</a:t>
            </a:r>
            <a:endParaRPr lang="en-US" altLang="en-US" sz="2800" b="1" dirty="0">
              <a:solidFill>
                <a:schemeClr val="tx1"/>
              </a:solidFill>
            </a:endParaRPr>
          </a:p>
          <a:p>
            <a:pPr algn="ctr"/>
            <a:endParaRPr lang="en-US" dirty="0"/>
          </a:p>
        </p:txBody>
      </p:sp>
      <p:sp>
        <p:nvSpPr>
          <p:cNvPr id="5" name="Organigramme : Alternative 4"/>
          <p:cNvSpPr/>
          <p:nvPr/>
        </p:nvSpPr>
        <p:spPr>
          <a:xfrm>
            <a:off x="4688289" y="3369471"/>
            <a:ext cx="3821374" cy="84666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altLang="en-US" sz="2800" b="1" dirty="0" smtClean="0">
                <a:solidFill>
                  <a:schemeClr val="tx1"/>
                </a:solidFill>
              </a:rPr>
              <a:t>نظام موجه للمستقبل</a:t>
            </a:r>
            <a:endParaRPr lang="en-US" sz="2800" dirty="0"/>
          </a:p>
        </p:txBody>
      </p:sp>
      <p:sp>
        <p:nvSpPr>
          <p:cNvPr id="6" name="Organigramme : Alternative 5"/>
          <p:cNvSpPr/>
          <p:nvPr/>
        </p:nvSpPr>
        <p:spPr>
          <a:xfrm>
            <a:off x="0" y="5704945"/>
            <a:ext cx="4163263" cy="8579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defRPr/>
            </a:pPr>
            <a:r>
              <a:rPr lang="ar-DZ" altLang="en-US" sz="2800" b="1" dirty="0" smtClean="0">
                <a:solidFill>
                  <a:schemeClr val="tx1"/>
                </a:solidFill>
              </a:rPr>
              <a:t>يعتمد على استخدام الاعلام الالي </a:t>
            </a:r>
            <a:endParaRPr lang="en-US" altLang="en-US" sz="2800" b="1" dirty="0">
              <a:solidFill>
                <a:schemeClr val="tx1"/>
              </a:solidFill>
            </a:endParaRPr>
          </a:p>
          <a:p>
            <a:pPr algn="ctr"/>
            <a:endParaRPr lang="en-US" dirty="0"/>
          </a:p>
        </p:txBody>
      </p:sp>
      <p:sp>
        <p:nvSpPr>
          <p:cNvPr id="7" name="Organigramme : Alternative 6"/>
          <p:cNvSpPr/>
          <p:nvPr/>
        </p:nvSpPr>
        <p:spPr>
          <a:xfrm>
            <a:off x="1323833" y="4441418"/>
            <a:ext cx="5126697" cy="8579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altLang="en-US" sz="2800" b="1" dirty="0" smtClean="0">
                <a:solidFill>
                  <a:schemeClr val="tx1"/>
                </a:solidFill>
              </a:rPr>
              <a:t>يعتمد على النماذج الرياضية في عملية تحليل المعلومات</a:t>
            </a:r>
            <a:endParaRPr lang="en-US" sz="2800" dirty="0"/>
          </a:p>
        </p:txBody>
      </p:sp>
      <p:sp>
        <p:nvSpPr>
          <p:cNvPr id="10" name="Flèche angle droit à deux pointes 9"/>
          <p:cNvSpPr/>
          <p:nvPr/>
        </p:nvSpPr>
        <p:spPr>
          <a:xfrm>
            <a:off x="9047238" y="3584040"/>
            <a:ext cx="1738255" cy="1038247"/>
          </a:xfrm>
          <a:prstGeom prst="leftUpArrow">
            <a:avLst>
              <a:gd name="adj1" fmla="val 25000"/>
              <a:gd name="adj2" fmla="val 50000"/>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Flèche angle droit à deux pointes 12"/>
          <p:cNvSpPr/>
          <p:nvPr/>
        </p:nvSpPr>
        <p:spPr>
          <a:xfrm>
            <a:off x="6598976" y="4576531"/>
            <a:ext cx="1738255" cy="1038247"/>
          </a:xfrm>
          <a:prstGeom prst="leftUpArrow">
            <a:avLst>
              <a:gd name="adj1" fmla="val 25000"/>
              <a:gd name="adj2" fmla="val 50000"/>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Flèche angle droit à deux pointes 13"/>
          <p:cNvSpPr/>
          <p:nvPr/>
        </p:nvSpPr>
        <p:spPr>
          <a:xfrm>
            <a:off x="4311709" y="5524610"/>
            <a:ext cx="1738255" cy="1038247"/>
          </a:xfrm>
          <a:prstGeom prst="leftUpArrow">
            <a:avLst>
              <a:gd name="adj1" fmla="val 25000"/>
              <a:gd name="adj2" fmla="val 50000"/>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2387972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641445"/>
            <a:ext cx="8761413" cy="1271199"/>
          </a:xfrm>
        </p:spPr>
        <p:txBody>
          <a:bodyPr/>
          <a:lstStyle/>
          <a:p>
            <a:pPr algn="ctr"/>
            <a:r>
              <a:rPr lang="ar-SA" sz="3200" b="1" dirty="0" smtClean="0"/>
              <a:t>أهمية </a:t>
            </a:r>
            <a:r>
              <a:rPr lang="ar-SA" sz="3200" b="1" dirty="0"/>
              <a:t>نظام المعلومات التسويقية:</a:t>
            </a:r>
            <a:r>
              <a:rPr lang="ar-SA" sz="3200" dirty="0"/>
              <a:t> </a:t>
            </a:r>
            <a:r>
              <a:rPr lang="ar-DZ" sz="2400" dirty="0" smtClean="0"/>
              <a:t/>
            </a:r>
            <a:br>
              <a:rPr lang="ar-DZ" sz="2400" dirty="0" smtClean="0"/>
            </a:br>
            <a:r>
              <a:rPr lang="ar-SA" sz="2400" dirty="0" smtClean="0"/>
              <a:t>تظهر </a:t>
            </a:r>
            <a:r>
              <a:rPr lang="ar-SA" sz="2400" dirty="0"/>
              <a:t>أهمية نظام المعلومات التسويقية من خلال عمل النظام و توفيره المعلومات في الوقت المناسب و بالجودة و الدقة المناسبتين و تتجلى أهمية نظم المعلومات التسويقية فيما يلي:</a:t>
            </a:r>
            <a:endParaRPr lang="en-US" sz="2400" dirty="0"/>
          </a:p>
        </p:txBody>
      </p:sp>
      <p:sp>
        <p:nvSpPr>
          <p:cNvPr id="3" name="Espace réservé du contenu 2"/>
          <p:cNvSpPr>
            <a:spLocks noGrp="1"/>
          </p:cNvSpPr>
          <p:nvPr>
            <p:ph idx="1"/>
          </p:nvPr>
        </p:nvSpPr>
        <p:spPr>
          <a:xfrm>
            <a:off x="313900" y="2402006"/>
            <a:ext cx="10904560" cy="4455994"/>
          </a:xfrm>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lvl="0" algn="r" rtl="1">
              <a:buFont typeface="Wingdings 3" panose="05040102010807070707" pitchFamily="18" charset="2"/>
              <a:buChar char=""/>
            </a:pPr>
            <a:r>
              <a:rPr lang="ar-SA" sz="2400" dirty="0"/>
              <a:t>توفير المعلومات المساعدة في اتخاذ القرارات التسويقية المختلفة إذ أنها  إلى جانب ما يقوم به النظام من إعداد المعلومات بطريقة ملخصة على كل بديل و أثرها على الأهداف المطلوب تحقيقها، فكلما توافرت معلومات كافية و دقيقة كلما ساعد ذلك على تحقيق أحسن النتائج في التخطيط و التنفيذ و الرقابة للأنشطة التسويقية. </a:t>
            </a:r>
            <a:endParaRPr lang="en-US" sz="2400" dirty="0"/>
          </a:p>
          <a:p>
            <a:pPr lvl="0" algn="r" rtl="1">
              <a:buFont typeface="Wingdings 3" panose="05040102010807070707" pitchFamily="18" charset="2"/>
              <a:buChar char=""/>
            </a:pPr>
            <a:r>
              <a:rPr lang="ar-SA" sz="2400" dirty="0"/>
              <a:t>تتميز نظم المعلومات التسويقية بأنها تنظر إلى الأعمال ككل و ليس كأجزاء منفصلة إذ تربط نظم المعلومات بين سياسات المؤسسة الخاصة بالإنتاج و التمويل و الشراء والتخزين و السياسات التسويقية و تضعها في قالب واحد و تحللها بشكل متكامل.</a:t>
            </a:r>
            <a:endParaRPr lang="en-US" sz="2400" dirty="0"/>
          </a:p>
          <a:p>
            <a:pPr lvl="0" algn="r" rtl="1">
              <a:buFont typeface="Wingdings 3" panose="05040102010807070707" pitchFamily="18" charset="2"/>
              <a:buChar char=""/>
            </a:pPr>
            <a:r>
              <a:rPr lang="ar-SA" sz="2400" dirty="0"/>
              <a:t>تمكن نظام المعلومات التسويقية من استخراج مجموعة ضخمة من المعلومات بشكل تلقائي يساعد على حساب جدوى كل الأنشطة التسويقية فيمكن حساب نصيب كل عميل، كل سلعة و كل منطقة بيعيه و مساهمة كل عنصر في الأرباح الكلية للمؤسسة</a:t>
            </a:r>
            <a:r>
              <a:rPr lang="ar-SA" sz="2400" dirty="0" smtClean="0"/>
              <a:t>.</a:t>
            </a:r>
            <a:endParaRPr lang="ar-DZ" sz="2400" dirty="0" smtClean="0"/>
          </a:p>
          <a:p>
            <a:pPr lvl="0" algn="r" rtl="1">
              <a:buFont typeface="Wingdings 3" panose="05040102010807070707" pitchFamily="18" charset="2"/>
              <a:buChar char=""/>
            </a:pPr>
            <a:r>
              <a:rPr lang="ar-SA" sz="2400" dirty="0"/>
              <a:t>إمكانية تعديل المعلومات دون جهد خلال نظام الحاسب الآلي و الإجابة على أي أسئلة تتعلق بالعملاء أو السلع أو رجال البيع بشكل فوري كما يمكن أن تستخدم في تحليل نتائج النشاط اليومي، فضلا عن إمكانيات استخدام هذه المعلومات في تقييم كفاءة السياسات التسويقية.</a:t>
            </a:r>
            <a:endParaRPr lang="en-US" sz="2400" dirty="0"/>
          </a:p>
          <a:p>
            <a:pPr lvl="0" algn="r" rtl="1">
              <a:buFont typeface="Wingdings 3" panose="05040102010807070707" pitchFamily="18" charset="2"/>
              <a:buChar char=""/>
            </a:pPr>
            <a:r>
              <a:rPr lang="ar-SA" sz="2400" dirty="0"/>
              <a:t>يهدف إلى تزويد الإدارة بالمعلومات التي تتصف بالحداثة والدقة للمساعدة في اتخاذ القرارات، والتقليل من </a:t>
            </a:r>
            <a:r>
              <a:rPr lang="ar-SA" sz="2400" dirty="0" smtClean="0"/>
              <a:t>درجة</a:t>
            </a:r>
            <a:r>
              <a:rPr lang="fr-FR" sz="2400" dirty="0" smtClean="0"/>
              <a:t> </a:t>
            </a:r>
            <a:r>
              <a:rPr lang="ar-SA" sz="2400" dirty="0" smtClean="0"/>
              <a:t>المخاطرة</a:t>
            </a:r>
            <a:r>
              <a:rPr lang="ar-SA" sz="2400" dirty="0"/>
              <a:t>.</a:t>
            </a:r>
            <a:endParaRPr lang="en-US" sz="2400" dirty="0"/>
          </a:p>
          <a:p>
            <a:pPr marL="0" lvl="0" indent="0" algn="r" rtl="1">
              <a:buNone/>
            </a:pPr>
            <a:endParaRPr lang="en-US" dirty="0"/>
          </a:p>
          <a:p>
            <a:pPr algn="r" rtl="1"/>
            <a:endParaRPr lang="en-US" dirty="0"/>
          </a:p>
        </p:txBody>
      </p:sp>
    </p:spTree>
    <p:extLst>
      <p:ext uri="{BB962C8B-B14F-4D97-AF65-F5344CB8AC3E}">
        <p14:creationId xmlns:p14="http://schemas.microsoft.com/office/powerpoint/2010/main" val="60261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42170" y="1293696"/>
            <a:ext cx="8761413" cy="706964"/>
          </a:xfrm>
        </p:spPr>
        <p:txBody>
          <a:bodyPr/>
          <a:lstStyle/>
          <a:p>
            <a:pPr algn="ctr" rtl="1"/>
            <a:r>
              <a:rPr lang="ar-DZ" sz="4000" b="1" dirty="0" smtClean="0"/>
              <a:t>أهداف نظام المعلومات التسويقية</a:t>
            </a:r>
            <a:br>
              <a:rPr lang="ar-DZ" sz="4000" b="1" dirty="0" smtClean="0"/>
            </a:br>
            <a:r>
              <a:rPr lang="ar-DZ" sz="2800" dirty="0"/>
              <a:t>يسع</a:t>
            </a:r>
            <a:r>
              <a:rPr lang="ar-DZ" sz="2800" dirty="0" smtClean="0"/>
              <a:t>ى </a:t>
            </a:r>
            <a:r>
              <a:rPr lang="ar-DZ" sz="2800" dirty="0"/>
              <a:t>نظام المعلومات التسويقية لتحقيق جملة من </a:t>
            </a:r>
            <a:r>
              <a:rPr lang="ar-DZ" sz="2800" dirty="0" smtClean="0"/>
              <a:t>الأهداف:</a:t>
            </a:r>
            <a:r>
              <a:rPr lang="ar-DZ" sz="4000" dirty="0"/>
              <a:t/>
            </a:r>
            <a:br>
              <a:rPr lang="ar-DZ" sz="4000" dirty="0"/>
            </a:br>
            <a:endParaRPr lang="en-US" sz="4000" b="1" dirty="0"/>
          </a:p>
        </p:txBody>
      </p:sp>
      <p:sp>
        <p:nvSpPr>
          <p:cNvPr id="4" name="Rectangle à coins arrondis 3"/>
          <p:cNvSpPr/>
          <p:nvPr/>
        </p:nvSpPr>
        <p:spPr>
          <a:xfrm>
            <a:off x="354842" y="2347415"/>
            <a:ext cx="10536071" cy="436728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marL="457200" indent="-457200" algn="r" rtl="1">
              <a:lnSpc>
                <a:spcPct val="150000"/>
              </a:lnSpc>
              <a:buFont typeface="Wingdings" panose="05000000000000000000" pitchFamily="2" charset="2"/>
              <a:buChar char="ü"/>
            </a:pPr>
            <a:r>
              <a:rPr lang="ar-DZ" sz="2400" dirty="0" smtClean="0"/>
              <a:t>التحديد </a:t>
            </a:r>
            <a:r>
              <a:rPr lang="ar-DZ" sz="2400" dirty="0"/>
              <a:t>الدقيق لاحتياجات المستفيدين من مخرجات نظام المعلومات </a:t>
            </a:r>
            <a:r>
              <a:rPr lang="ar-DZ" sz="2400" dirty="0" smtClean="0"/>
              <a:t>التسويقية،</a:t>
            </a:r>
          </a:p>
          <a:p>
            <a:pPr marL="457200" indent="-457200" algn="r" rtl="1">
              <a:lnSpc>
                <a:spcPct val="150000"/>
              </a:lnSpc>
              <a:buFont typeface="Wingdings" panose="05000000000000000000" pitchFamily="2" charset="2"/>
              <a:buChar char="ü"/>
            </a:pPr>
            <a:r>
              <a:rPr lang="ar-DZ" sz="2400" dirty="0" smtClean="0"/>
              <a:t>إنتاج </a:t>
            </a:r>
            <a:r>
              <a:rPr lang="ar-DZ" sz="2400" dirty="0"/>
              <a:t>المعلومة التسويقية بالمواصفات </a:t>
            </a:r>
            <a:r>
              <a:rPr lang="ar-DZ" sz="2400" dirty="0" smtClean="0"/>
              <a:t>المطلوبة،</a:t>
            </a:r>
          </a:p>
          <a:p>
            <a:pPr marL="457200" indent="-457200" algn="r" rtl="1">
              <a:lnSpc>
                <a:spcPct val="150000"/>
              </a:lnSpc>
              <a:buFont typeface="Wingdings" panose="05000000000000000000" pitchFamily="2" charset="2"/>
              <a:buChar char="ü"/>
            </a:pPr>
            <a:r>
              <a:rPr lang="ar-DZ" sz="2400" dirty="0" smtClean="0"/>
              <a:t>توفير </a:t>
            </a:r>
            <a:r>
              <a:rPr lang="ar-DZ" sz="2400" dirty="0"/>
              <a:t>خطة كاملة للتدفق السليم للمعلومات فيما بين نظام المعلومات التسويقية والنظم </a:t>
            </a:r>
            <a:r>
              <a:rPr lang="ar-DZ" sz="2400" dirty="0" smtClean="0"/>
              <a:t>الأخرى،</a:t>
            </a:r>
            <a:endParaRPr lang="ar-DZ" sz="2400" dirty="0"/>
          </a:p>
          <a:p>
            <a:pPr marL="457200" indent="-457200" algn="r" rtl="1">
              <a:lnSpc>
                <a:spcPct val="150000"/>
              </a:lnSpc>
              <a:buFont typeface="Wingdings" panose="05000000000000000000" pitchFamily="2" charset="2"/>
              <a:buChar char="ü"/>
            </a:pPr>
            <a:r>
              <a:rPr lang="ar-DZ" sz="2400" dirty="0" smtClean="0"/>
              <a:t>المساهمة </a:t>
            </a:r>
            <a:r>
              <a:rPr lang="ar-DZ" sz="2400" dirty="0"/>
              <a:t>الفعالة في تدعيم أنشطة تخطيط ومراقبة العمليات التسويقية داخل </a:t>
            </a:r>
            <a:r>
              <a:rPr lang="ar-DZ" sz="2400" dirty="0" smtClean="0"/>
              <a:t>المؤسسة،</a:t>
            </a:r>
          </a:p>
          <a:p>
            <a:pPr marL="457200" indent="-457200" algn="r" rtl="1">
              <a:lnSpc>
                <a:spcPct val="150000"/>
              </a:lnSpc>
              <a:buFont typeface="Wingdings" panose="05000000000000000000" pitchFamily="2" charset="2"/>
              <a:buChar char="ü"/>
            </a:pPr>
            <a:r>
              <a:rPr lang="ar-DZ" sz="2400" dirty="0" smtClean="0"/>
              <a:t>تحسين </a:t>
            </a:r>
            <a:r>
              <a:rPr lang="ar-DZ" sz="2400" dirty="0"/>
              <a:t>الكفاءة التسويقية استغلال الفرص المتاحة </a:t>
            </a:r>
            <a:r>
              <a:rPr lang="ar-DZ" sz="2400" dirty="0" smtClean="0"/>
              <a:t>.</a:t>
            </a:r>
            <a:r>
              <a:rPr lang="ar-DZ" sz="2800" dirty="0"/>
              <a:t/>
            </a:r>
            <a:br>
              <a:rPr lang="ar-DZ" sz="2800" dirty="0"/>
            </a:br>
            <a:endParaRPr lang="en-US" sz="2800" b="1" dirty="0">
              <a:solidFill>
                <a:schemeClr val="tx1"/>
              </a:solidFill>
              <a:latin typeface="Arabic Typesetting" panose="03020402040406030203" pitchFamily="66" charset="-78"/>
              <a:cs typeface="+mj-cs"/>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60305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424923" y="185988"/>
            <a:ext cx="10115081" cy="2644888"/>
          </a:xfrm>
          <a:prstGeom prst="rect">
            <a:avLst/>
          </a:prstGeom>
        </p:spPr>
      </p:pic>
      <p:pic>
        <p:nvPicPr>
          <p:cNvPr id="3" name="Image 2"/>
          <p:cNvPicPr>
            <a:picLocks noChangeAspect="1"/>
          </p:cNvPicPr>
          <p:nvPr/>
        </p:nvPicPr>
        <p:blipFill>
          <a:blip r:embed="rId3"/>
          <a:stretch>
            <a:fillRect/>
          </a:stretch>
        </p:blipFill>
        <p:spPr>
          <a:xfrm>
            <a:off x="3261815" y="2570673"/>
            <a:ext cx="6275259" cy="3893320"/>
          </a:xfrm>
          <a:prstGeom prst="rect">
            <a:avLst/>
          </a:prstGeom>
        </p:spPr>
      </p:pic>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220415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375124" y="1293696"/>
            <a:ext cx="8372676" cy="5527377"/>
          </a:xfrm>
          <a:prstGeom prst="rect">
            <a:avLst/>
          </a:prstGeom>
        </p:spPr>
      </p:pic>
      <p:sp>
        <p:nvSpPr>
          <p:cNvPr id="3" name="Titre 1"/>
          <p:cNvSpPr txBox="1">
            <a:spLocks/>
          </p:cNvSpPr>
          <p:nvPr/>
        </p:nvSpPr>
        <p:spPr>
          <a:xfrm>
            <a:off x="1180756" y="345871"/>
            <a:ext cx="8761413" cy="70696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ar-DZ" sz="4000" b="1" dirty="0" smtClean="0">
                <a:solidFill>
                  <a:schemeClr val="tx1"/>
                </a:solidFill>
              </a:rPr>
              <a:t>شكل رقم 4: وضائف نظام المعلومات التسويقية</a:t>
            </a:r>
            <a:endParaRPr lang="en-US" sz="4000" b="1"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817794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125" y="1049396"/>
            <a:ext cx="10655248" cy="706964"/>
          </a:xfrm>
        </p:spPr>
        <p:txBody>
          <a:bodyPr/>
          <a:lstStyle/>
          <a:p>
            <a:pPr algn="ctr" rtl="1"/>
            <a:r>
              <a:rPr lang="ar-DZ" sz="3200" b="1" dirty="0" smtClean="0"/>
              <a:t>بناء وتطوير نظام المعلومات التسويقية</a:t>
            </a:r>
            <a:br>
              <a:rPr lang="ar-DZ" sz="3200" b="1" dirty="0" smtClean="0"/>
            </a:br>
            <a:r>
              <a:rPr lang="ar-DZ" sz="2400" dirty="0" smtClean="0"/>
              <a:t>يمر </a:t>
            </a:r>
            <a:r>
              <a:rPr lang="ar-DZ" sz="2400" dirty="0"/>
              <a:t>نظام المعلومات التسويقية كغيره من أنظمة المعلومات بدورة حياة، والتي</a:t>
            </a:r>
            <a:br>
              <a:rPr lang="ar-DZ" sz="2400" dirty="0"/>
            </a:br>
            <a:r>
              <a:rPr lang="ar-DZ" sz="2400" dirty="0"/>
              <a:t>يتم فيها بناءه وتطويره بالمرور بعدة مراحل يمكن </a:t>
            </a:r>
            <a:r>
              <a:rPr lang="ar-DZ" sz="2400" dirty="0" smtClean="0"/>
              <a:t>توضيحها كما </a:t>
            </a:r>
            <a:r>
              <a:rPr lang="ar-DZ" sz="2400" dirty="0"/>
              <a:t>يلي </a:t>
            </a:r>
            <a:br>
              <a:rPr lang="ar-DZ" sz="2400" dirty="0"/>
            </a:br>
            <a:r>
              <a:rPr lang="en-US" sz="1800" b="1" dirty="0">
                <a:solidFill>
                  <a:schemeClr val="tx1"/>
                </a:solidFill>
                <a:latin typeface="Arabic Typesetting" panose="03020402040406030203" pitchFamily="66" charset="-78"/>
              </a:rPr>
              <a:t/>
            </a:r>
            <a:br>
              <a:rPr lang="en-US" sz="1800" b="1" dirty="0">
                <a:solidFill>
                  <a:schemeClr val="tx1"/>
                </a:solidFill>
                <a:latin typeface="Arabic Typesetting" panose="03020402040406030203" pitchFamily="66" charset="-78"/>
              </a:rPr>
            </a:br>
            <a:endParaRPr lang="en-US" sz="3200" b="1" dirty="0"/>
          </a:p>
        </p:txBody>
      </p:sp>
      <p:sp>
        <p:nvSpPr>
          <p:cNvPr id="4" name="Rectangle à coins arrondis 3"/>
          <p:cNvSpPr/>
          <p:nvPr/>
        </p:nvSpPr>
        <p:spPr>
          <a:xfrm>
            <a:off x="150125" y="1651379"/>
            <a:ext cx="11791666" cy="5206621"/>
          </a:xfrm>
          <a:prstGeom prst="roundRect">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marL="285750" indent="-285750" algn="r" rtl="1">
              <a:lnSpc>
                <a:spcPct val="150000"/>
              </a:lnSpc>
              <a:buFont typeface="Wingdings" panose="05000000000000000000" pitchFamily="2" charset="2"/>
              <a:buChar char="Ø"/>
            </a:pPr>
            <a:r>
              <a:rPr lang="ar-DZ" sz="2000" b="1" dirty="0" smtClean="0"/>
              <a:t>مرحلة </a:t>
            </a:r>
            <a:r>
              <a:rPr lang="ar-DZ" sz="2000" b="1" dirty="0"/>
              <a:t>التخطيط </a:t>
            </a:r>
            <a:r>
              <a:rPr lang="ar-DZ" sz="2000" b="1"/>
              <a:t>لنظام </a:t>
            </a:r>
            <a:r>
              <a:rPr lang="ar-DZ" sz="2000" b="1" smtClean="0"/>
              <a:t>المعلومات </a:t>
            </a:r>
            <a:r>
              <a:rPr lang="ar-DZ" sz="2000" b="1" dirty="0"/>
              <a:t>التسويقية: </a:t>
            </a:r>
            <a:r>
              <a:rPr lang="ar-DZ" sz="2000" dirty="0" smtClean="0"/>
              <a:t>يتم </a:t>
            </a:r>
            <a:r>
              <a:rPr lang="ar-DZ" sz="2000" dirty="0"/>
              <a:t>دراسة النظام القائم إما لاستبداله </a:t>
            </a:r>
            <a:r>
              <a:rPr lang="ar-DZ" sz="2000" dirty="0" smtClean="0"/>
              <a:t>بنظام معلومات </a:t>
            </a:r>
            <a:r>
              <a:rPr lang="ar-DZ" sz="2000" dirty="0"/>
              <a:t>جديد أو الاحتفاظ به وتطويره ويتم في هذه المرحلة</a:t>
            </a:r>
            <a:r>
              <a:rPr lang="ar-DZ" sz="2000" b="1" dirty="0" smtClean="0"/>
              <a:t>:</a:t>
            </a:r>
            <a:r>
              <a:rPr lang="ar-DZ" sz="1600" dirty="0"/>
              <a:t/>
            </a:r>
            <a:br>
              <a:rPr lang="ar-DZ" sz="1600" dirty="0"/>
            </a:br>
            <a:r>
              <a:rPr lang="ar-DZ" b="1" u="sng" dirty="0"/>
              <a:t>أ- تحديد المشكلة التي يعاني منها النظام القائم (الحالي): </a:t>
            </a:r>
            <a:r>
              <a:rPr lang="ar-DZ" b="1" dirty="0"/>
              <a:t>وكأمثلة عن المشاكل التي يمكن أن يعاني منها نظام </a:t>
            </a:r>
            <a:r>
              <a:rPr lang="ar-DZ" b="1" dirty="0" smtClean="0"/>
              <a:t>المعلومات</a:t>
            </a:r>
            <a:r>
              <a:rPr lang="fr-FR" b="1" dirty="0" smtClean="0"/>
              <a:t> </a:t>
            </a:r>
            <a:r>
              <a:rPr lang="ar-DZ" b="1" dirty="0" smtClean="0"/>
              <a:t>التسويقية </a:t>
            </a:r>
            <a:r>
              <a:rPr lang="ar-DZ" b="1" dirty="0"/>
              <a:t>نجد: مشكلة صحة النتائج، مشكلة الدقة، الإنتاجية و الاستيعاب... وغيرها.</a:t>
            </a:r>
            <a:br>
              <a:rPr lang="ar-DZ" b="1" dirty="0"/>
            </a:br>
            <a:r>
              <a:rPr lang="ar-DZ" b="1" u="sng" dirty="0"/>
              <a:t>ب-دراسة جدوى نظام المعلومات التسويقية</a:t>
            </a:r>
            <a:r>
              <a:rPr lang="ar-DZ" b="1" dirty="0"/>
              <a:t>: الغرض من دراسة الجدوى هو تعريف المشكلة وتحديد ما إذا كان </a:t>
            </a:r>
            <a:r>
              <a:rPr lang="ar-DZ" b="1" dirty="0" smtClean="0"/>
              <a:t>نظام</a:t>
            </a:r>
            <a:r>
              <a:rPr lang="fr-FR" b="1" dirty="0" smtClean="0"/>
              <a:t> </a:t>
            </a:r>
            <a:r>
              <a:rPr lang="ar-DZ" b="1" dirty="0" smtClean="0"/>
              <a:t>المعلومات </a:t>
            </a:r>
            <a:r>
              <a:rPr lang="ar-DZ" b="1" dirty="0"/>
              <a:t>الحالي مجديا أ غير مجدي، حيث تعتمد دراسة الجدوى على نتائج الخطوة الأولى</a:t>
            </a:r>
            <a:r>
              <a:rPr lang="ar-DZ" b="1" dirty="0" smtClean="0"/>
              <a:t>.</a:t>
            </a:r>
            <a:endParaRPr lang="fr-FR" b="1" dirty="0" smtClean="0"/>
          </a:p>
          <a:p>
            <a:pPr marL="285750" indent="-285750" algn="r" rtl="1">
              <a:lnSpc>
                <a:spcPct val="120000"/>
              </a:lnSpc>
              <a:buFont typeface="Wingdings" panose="05000000000000000000" pitchFamily="2" charset="2"/>
              <a:buChar char="Ø"/>
            </a:pPr>
            <a:r>
              <a:rPr lang="ar-DZ" b="1" dirty="0"/>
              <a:t>مرحلة تحليل النظام: </a:t>
            </a:r>
            <a:r>
              <a:rPr lang="ar-DZ" dirty="0"/>
              <a:t>يعرف التحليل بأنه عبارة عن دراسة تفصيلية للنظام القائم وعلاقته بالبيئة المحيطة به، وهذه المرحلة تتطلب التركيز على المشكلة الأساسية التي يعاني منها النظام الحالي و معرفة الأسباب الحقيقية وراء الحاجة إلى تطوير النظام أم تغييره واستبداله بآخر جديد. ويتم في هذه المرحلة</a:t>
            </a:r>
            <a:r>
              <a:rPr lang="ar-DZ" dirty="0" smtClean="0"/>
              <a:t>:</a:t>
            </a:r>
            <a:endParaRPr lang="ar-DZ" dirty="0"/>
          </a:p>
          <a:p>
            <a:pPr algn="r" rtl="1">
              <a:lnSpc>
                <a:spcPct val="120000"/>
              </a:lnSpc>
            </a:pPr>
            <a:r>
              <a:rPr lang="ar-DZ" b="1" u="sng" dirty="0"/>
              <a:t>أ- جمع البيانات عن المؤسسة </a:t>
            </a:r>
            <a:r>
              <a:rPr lang="ar-DZ" b="1" dirty="0"/>
              <a:t>وعن العاملين فيها، وعن سير العمل و إجراءاته و حركة المعاملات والبيانات وبيئة العمل،</a:t>
            </a:r>
            <a:br>
              <a:rPr lang="ar-DZ" b="1" dirty="0"/>
            </a:br>
            <a:r>
              <a:rPr lang="ar-DZ" b="1" u="sng" dirty="0"/>
              <a:t>ب- تحليل البيانات</a:t>
            </a:r>
            <a:r>
              <a:rPr lang="ar-DZ" b="1" dirty="0"/>
              <a:t>: الهدف من مرحلة تحليل البيانات هو فهم النظام القائم ومن ثم إنشاء متطلبات النظام الجديد</a:t>
            </a:r>
            <a:br>
              <a:rPr lang="ar-DZ" b="1" dirty="0"/>
            </a:br>
            <a:r>
              <a:rPr lang="ar-DZ" b="1" dirty="0"/>
              <a:t>بالاستعانة بطرق جمع البيانات التي تعرضنا إليها سابقا.</a:t>
            </a:r>
            <a:br>
              <a:rPr lang="ar-DZ" b="1" dirty="0"/>
            </a:br>
            <a:r>
              <a:rPr lang="ar-DZ" b="1" u="sng" dirty="0"/>
              <a:t>ج- متطلبات النظام</a:t>
            </a:r>
            <a:r>
              <a:rPr lang="ar-DZ" b="1" dirty="0"/>
              <a:t>: وفي هذه المرحلـة يتم تحديد و توثيق متطلبات واحتياجات المستفيدين المستقبلية، ويتم على هذا</a:t>
            </a:r>
            <a:r>
              <a:rPr lang="ar-DZ" sz="2000" b="1" dirty="0"/>
              <a:t/>
            </a:r>
            <a:br>
              <a:rPr lang="ar-DZ" sz="2000" b="1" dirty="0"/>
            </a:br>
            <a:r>
              <a:rPr lang="ar-DZ" sz="2000" b="1" dirty="0"/>
              <a:t>الأساس إنشاء متطلبات النظام الجــــــديد </a:t>
            </a:r>
            <a:r>
              <a:rPr lang="ar-DZ" b="1" dirty="0"/>
              <a:t>.</a:t>
            </a:r>
            <a:br>
              <a:rPr lang="ar-DZ" b="1" dirty="0"/>
            </a:br>
            <a:endParaRPr lang="en-US" b="1" dirty="0">
              <a:solidFill>
                <a:schemeClr val="tx1"/>
              </a:solidFill>
              <a:latin typeface="Arabic Typesetting" panose="03020402040406030203" pitchFamily="66" charset="-78"/>
              <a:cs typeface="+mj-cs"/>
            </a:endParaRPr>
          </a:p>
        </p:txBody>
      </p:sp>
      <p:sp>
        <p:nvSpPr>
          <p:cNvPr id="5" name="Rectangle 4"/>
          <p:cNvSpPr/>
          <p:nvPr/>
        </p:nvSpPr>
        <p:spPr>
          <a:xfrm>
            <a:off x="10904111" y="167112"/>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2467964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a:t>بناء وتطوير نظام المعلومات التسويقية</a:t>
            </a:r>
            <a:endParaRPr lang="en-US" dirty="0"/>
          </a:p>
        </p:txBody>
      </p:sp>
      <p:sp>
        <p:nvSpPr>
          <p:cNvPr id="3" name="Espace réservé du contenu 2"/>
          <p:cNvSpPr>
            <a:spLocks noGrp="1"/>
          </p:cNvSpPr>
          <p:nvPr>
            <p:ph idx="1"/>
          </p:nvPr>
        </p:nvSpPr>
        <p:spPr>
          <a:xfrm>
            <a:off x="641445" y="2412432"/>
            <a:ext cx="10645253" cy="985862"/>
          </a:xfr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a:noAutofit/>
          </a:bodyPr>
          <a:lstStyle/>
          <a:p>
            <a:pPr algn="r" rtl="1">
              <a:buFont typeface="Wingdings" panose="05000000000000000000" pitchFamily="2" charset="2"/>
              <a:buChar char="Ø"/>
            </a:pPr>
            <a:r>
              <a:rPr lang="ar-DZ" sz="2000" b="1" dirty="0"/>
              <a:t>مرحلة التصميم: تعتبر مواصفات المتطلبات التي حـددت في مرحلــــة التحليل هي مـدخلات مرحلة التصميم .</a:t>
            </a:r>
            <a:br>
              <a:rPr lang="ar-DZ" sz="2000" b="1" dirty="0"/>
            </a:br>
            <a:r>
              <a:rPr lang="ar-DZ" sz="2000" b="1" dirty="0"/>
              <a:t>والهدف من هذه المرحلــة هو تهيئة النظام وإعداده للتطبيق، إضافـــة إلى عملـــية اختيار المعدات و الأجهزة والبرامج </a:t>
            </a:r>
            <a:r>
              <a:rPr lang="ar-DZ" sz="2000" b="1" dirty="0" smtClean="0"/>
              <a:t>المناسبة</a:t>
            </a:r>
            <a:r>
              <a:rPr lang="fr-FR" sz="2000" b="1" dirty="0" smtClean="0"/>
              <a:t> </a:t>
            </a:r>
            <a:r>
              <a:rPr lang="ar-DZ" sz="2000" b="1" dirty="0" smtClean="0"/>
              <a:t>لعملية </a:t>
            </a:r>
            <a:r>
              <a:rPr lang="ar-DZ" sz="2000" b="1" dirty="0"/>
              <a:t>التشغيل.</a:t>
            </a:r>
            <a:br>
              <a:rPr lang="ar-DZ" sz="2000" b="1" dirty="0"/>
            </a:br>
            <a:endParaRPr lang="en-US" sz="2000" b="1" dirty="0"/>
          </a:p>
        </p:txBody>
      </p:sp>
      <p:sp>
        <p:nvSpPr>
          <p:cNvPr id="4" name="ZoneTexte 3"/>
          <p:cNvSpPr txBox="1"/>
          <p:nvPr/>
        </p:nvSpPr>
        <p:spPr>
          <a:xfrm>
            <a:off x="641445" y="3643952"/>
            <a:ext cx="10645253" cy="1631216"/>
          </a:xfrm>
          <a:prstGeom prst="rect">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wrap="square" rtlCol="0">
            <a:spAutoFit/>
          </a:bodyPr>
          <a:lstStyle/>
          <a:p>
            <a:pPr marL="342900" indent="-342900" algn="r" rtl="1">
              <a:buFont typeface="Wingdings" panose="05000000000000000000" pitchFamily="2" charset="2"/>
              <a:buChar char="Ø"/>
            </a:pPr>
            <a:r>
              <a:rPr lang="ar-DZ" sz="2000" b="1" dirty="0" smtClean="0"/>
              <a:t>مرحلة </a:t>
            </a:r>
            <a:r>
              <a:rPr lang="ar-DZ" sz="2000" b="1" dirty="0"/>
              <a:t>التنفيذ: عند الانتهاء من مرحلة التصميم واختبار النظام يكون النظام الجديد جاهز للتطبيق. وأهم ما </a:t>
            </a:r>
            <a:r>
              <a:rPr lang="ar-DZ" sz="2000" b="1" dirty="0" smtClean="0"/>
              <a:t>في</a:t>
            </a:r>
            <a:r>
              <a:rPr lang="fr-FR" sz="2000" b="1" dirty="0" smtClean="0"/>
              <a:t> </a:t>
            </a:r>
            <a:r>
              <a:rPr lang="ar-DZ" sz="2000" b="1" dirty="0" smtClean="0"/>
              <a:t>مرحلة </a:t>
            </a:r>
            <a:r>
              <a:rPr lang="ar-DZ" sz="2000" b="1" dirty="0"/>
              <a:t>التطبيق هو تحويل النظام القائم إلى النظام الجديد</a:t>
            </a:r>
            <a:r>
              <a:rPr lang="ar-DZ" sz="2000" b="1" dirty="0" smtClean="0"/>
              <a:t>. فعملية </a:t>
            </a:r>
            <a:r>
              <a:rPr lang="ar-DZ" sz="2000" b="1" dirty="0"/>
              <a:t>التحويل تشمل المعدات والأجهزة وملفات البيانات </a:t>
            </a:r>
            <a:r>
              <a:rPr lang="ar-DZ" sz="2000" b="1" dirty="0" smtClean="0"/>
              <a:t>والإجراءات </a:t>
            </a:r>
            <a:r>
              <a:rPr lang="ar-DZ" sz="2000" b="1" dirty="0"/>
              <a:t>وجمـــــيع الأنشطة المتعلقة بنظام المعلومات التسويقية، في فترة زمنية محددة كما يتم تدريب المستفيدين </a:t>
            </a:r>
            <a:r>
              <a:rPr lang="ar-DZ" sz="2000" b="1" dirty="0" smtClean="0"/>
              <a:t>مـــــن</a:t>
            </a:r>
            <a:r>
              <a:rPr lang="fr-FR" sz="2000" b="1" dirty="0" smtClean="0"/>
              <a:t> </a:t>
            </a:r>
            <a:r>
              <a:rPr lang="ar-DZ" sz="2000" b="1" dirty="0" smtClean="0"/>
              <a:t>النظام </a:t>
            </a:r>
            <a:r>
              <a:rPr lang="ar-DZ" sz="2000" b="1" dirty="0"/>
              <a:t>على كيفية استخدام النظــام الجديد قبل البدء في عملية التحويل </a:t>
            </a:r>
            <a:br>
              <a:rPr lang="ar-DZ" sz="2000" b="1" dirty="0"/>
            </a:br>
            <a:endParaRPr lang="en-US" sz="2000" b="1" dirty="0"/>
          </a:p>
        </p:txBody>
      </p:sp>
      <p:sp>
        <p:nvSpPr>
          <p:cNvPr id="5" name="ZoneTexte 4"/>
          <p:cNvSpPr txBox="1"/>
          <p:nvPr/>
        </p:nvSpPr>
        <p:spPr>
          <a:xfrm>
            <a:off x="641445" y="5315717"/>
            <a:ext cx="10645253" cy="1323439"/>
          </a:xfrm>
          <a:prstGeom prst="rect">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wrap="square" rtlCol="0">
            <a:spAutoFit/>
          </a:bodyPr>
          <a:lstStyle/>
          <a:p>
            <a:pPr marL="342900" indent="-342900" algn="r" rtl="1">
              <a:buFont typeface="Wingdings" panose="05000000000000000000" pitchFamily="2" charset="2"/>
              <a:buChar char="Ø"/>
            </a:pPr>
            <a:r>
              <a:rPr lang="ar-DZ" sz="2000" b="1" dirty="0" smtClean="0"/>
              <a:t>مرحلة </a:t>
            </a:r>
            <a:r>
              <a:rPr lang="ar-DZ" sz="2000" b="1" dirty="0"/>
              <a:t>التقييم والصيانة: تعتبر مرحلة التقييم والصيانة هي المرحلة الأخيرة في دورة حياة نظام المعلومات التسويقية</a:t>
            </a:r>
            <a:br>
              <a:rPr lang="ar-DZ" sz="2000" b="1" dirty="0"/>
            </a:br>
            <a:r>
              <a:rPr lang="ar-DZ" sz="2000" b="1" dirty="0"/>
              <a:t>و تأتي بعد تطبيق النظام كاملا، أي بعد أن يكــــون النظام قد عمل لفترة كافية وبأداء كامل لجميع عملياته. و أخيرا</a:t>
            </a:r>
            <a:br>
              <a:rPr lang="ar-DZ" sz="2000" b="1" dirty="0"/>
            </a:br>
            <a:r>
              <a:rPr lang="ar-DZ" sz="2000" b="1" dirty="0"/>
              <a:t>صيانة النظام للمحافظة علية وتطويره وهي عملية مستمــــرة إلى أن يعجز النظام عن أداء ما هو مطلوب منه </a:t>
            </a:r>
            <a:br>
              <a:rPr lang="ar-DZ" sz="2000" b="1" dirty="0"/>
            </a:br>
            <a:endParaRPr lang="en-US" sz="2000" b="1" dirty="0"/>
          </a:p>
        </p:txBody>
      </p:sp>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4089267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661373" y="390980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12728"/>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3951897">
            <a:off x="5480759" y="1556351"/>
            <a:ext cx="4525853" cy="298522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الاصغاء </a:t>
            </a:r>
            <a:r>
              <a:rPr lang="ar-DZ" sz="4500" b="1" cap="all" dirty="0" smtClean="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والمتابعة يتبــــع...</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192867769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950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par>
                                <p:cTn id="22" presetID="16" presetClass="entr" presetSubtype="21" fill="hold" grpId="0" nodeType="withEffect">
                                  <p:stCondLst>
                                    <p:cond delay="25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smtClean="0">
                <a:effectLst>
                  <a:outerShdw blurRad="38100" dist="38100" dir="2700000" algn="tl">
                    <a:srgbClr val="000000">
                      <a:alpha val="43137"/>
                    </a:srgbClr>
                  </a:outerShdw>
                </a:effectLst>
              </a:rPr>
              <a:t>مقدمــــــــــــة</a:t>
            </a:r>
            <a:endParaRPr lang="en-US" dirty="0"/>
          </a:p>
        </p:txBody>
      </p:sp>
      <p:sp>
        <p:nvSpPr>
          <p:cNvPr id="3" name="Espace réservé du contenu 2"/>
          <p:cNvSpPr>
            <a:spLocks noGrp="1"/>
          </p:cNvSpPr>
          <p:nvPr>
            <p:ph idx="1"/>
          </p:nvPr>
        </p:nvSpPr>
        <p:spPr>
          <a:xfrm>
            <a:off x="603850" y="2346385"/>
            <a:ext cx="10201524" cy="4190892"/>
          </a:xfrm>
        </p:spPr>
        <p:style>
          <a:lnRef idx="1">
            <a:schemeClr val="accent2"/>
          </a:lnRef>
          <a:fillRef idx="2">
            <a:schemeClr val="accent2"/>
          </a:fillRef>
          <a:effectRef idx="1">
            <a:schemeClr val="accent2"/>
          </a:effectRef>
          <a:fontRef idx="minor">
            <a:schemeClr val="dk1"/>
          </a:fontRef>
        </p:style>
        <p:txBody>
          <a:bodyPr numCol="1">
            <a:normAutofit/>
          </a:bodyPr>
          <a:lstStyle/>
          <a:p>
            <a:pPr marL="273050" algn="just" rtl="1">
              <a:spcBef>
                <a:spcPts val="600"/>
              </a:spcBef>
              <a:buClr>
                <a:schemeClr val="accent1"/>
              </a:buClr>
              <a:buSzPct val="70000"/>
              <a:buFont typeface="Wingdings" pitchFamily="2" charset="2"/>
              <a:buNone/>
            </a:pPr>
            <a:endParaRPr lang="ar-SA" sz="100" b="1" dirty="0">
              <a:solidFill>
                <a:srgbClr val="7030A0"/>
              </a:solidFill>
              <a:cs typeface="Times New Roman" pitchFamily="18" charset="0"/>
            </a:endParaRPr>
          </a:p>
          <a:p>
            <a:pPr algn="ctr" rtl="1"/>
            <a:r>
              <a:rPr lang="ar-SA" sz="2400" dirty="0"/>
              <a:t>إن المؤسسات الحديثة تعمل في ظل مخاطرة عالية وتغييرات بيئية سريعة وهناك درجة كبيرة من عدم التأكد وذلك أن المؤسسات تتعرض للكثير من التغييرات والمنافسة والأسواق التي تتعامل معها مما يخلق فرصا معينة لبعضها وتهديدات للبعض الآخر ومن اجل التعامل والتكيف مع التهديدات التي تواجهها واستغلال الفرص المتاحة أمامها لتحقيق أهدافها لا بد من وجود نظام للمعلومات التسويقية الذي يساعد المؤسسة على مسايرة تلك التحولات وذلك من خلال الدور الحيوي الذي يلعبه فهو يعمل على توفير وتزويد المؤسسة بالمعلومات في الوقت المناسب من تخطيط وتنفيذ الخطط والاستراتيجيات التسويقية، إذ تمثل المعلومة التسويقية أهمية بالغة في الوقت الحالي والشيء الذي يزيد من أهميتها هو أساسها في كل قرار يتخذه أي مسئول مهما كان موقعه. فالحاجة إلى المعلومة خاصة التسويقية منها، كبيرة جدا في كل مجال ونشاط، فحسب فيليب </a:t>
            </a:r>
            <a:r>
              <a:rPr lang="ar-SA" sz="2400" dirty="0" err="1" smtClean="0"/>
              <a:t>كوتلر</a:t>
            </a:r>
            <a:endParaRPr lang="fr-FR" sz="2400" dirty="0" smtClean="0"/>
          </a:p>
          <a:p>
            <a:pPr marL="0" indent="0" algn="ctr" rtl="1">
              <a:buNone/>
            </a:pPr>
            <a:r>
              <a:rPr lang="ar-SA" sz="2400" dirty="0" smtClean="0"/>
              <a:t>"</a:t>
            </a:r>
            <a:r>
              <a:rPr lang="ar-SA" sz="2400" b="1" dirty="0"/>
              <a:t>التسويق هو معركة تكون فيها المعلومة أكثر أهمية من القوة التجارية".   </a:t>
            </a:r>
            <a:endParaRPr lang="en-US" sz="24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258392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sz="4000" b="1" dirty="0"/>
              <a:t>تعريف نظام المعلومات </a:t>
            </a:r>
            <a:r>
              <a:rPr lang="ar-SA" sz="4000" b="1" dirty="0" smtClean="0"/>
              <a:t>التسويقية</a:t>
            </a:r>
            <a:endParaRPr lang="en-US" sz="4000" dirty="0"/>
          </a:p>
        </p:txBody>
      </p:sp>
      <p:sp>
        <p:nvSpPr>
          <p:cNvPr id="3" name="Espace réservé du contenu 2"/>
          <p:cNvSpPr>
            <a:spLocks noGrp="1"/>
          </p:cNvSpPr>
          <p:nvPr>
            <p:ph idx="1"/>
          </p:nvPr>
        </p:nvSpPr>
        <p:spPr>
          <a:xfrm>
            <a:off x="680321" y="2347415"/>
            <a:ext cx="11275118" cy="4367284"/>
          </a:xfrm>
        </p:spPr>
        <p:style>
          <a:lnRef idx="2">
            <a:schemeClr val="dk1"/>
          </a:lnRef>
          <a:fillRef idx="1">
            <a:schemeClr val="lt1"/>
          </a:fillRef>
          <a:effectRef idx="0">
            <a:schemeClr val="dk1"/>
          </a:effectRef>
          <a:fontRef idx="minor">
            <a:schemeClr val="dk1"/>
          </a:fontRef>
        </p:style>
        <p:txBody>
          <a:bodyPr numCol="1">
            <a:normAutofit fontScale="92500"/>
          </a:bodyPr>
          <a:lstStyle/>
          <a:p>
            <a:pPr marL="457200" lvl="1" indent="0" algn="r" rtl="1">
              <a:spcBef>
                <a:spcPct val="20000"/>
              </a:spcBef>
              <a:buNone/>
            </a:pPr>
            <a:r>
              <a:rPr lang="ar-SA" sz="2400" b="1" dirty="0"/>
              <a:t>ظهر لأول مرة في بداية الستينات كاتجاه حديث ومتطور ويتوقع منه أن يحدث تغييرات إيجابية في إدارة الأنشطة التسويقية، وترتكز فكرته على ضرورة الاعتماد على نظام محكم لجمع البيانات وتحليلها ومعالجتها لتحويلها إلى معلومة تسهل مهمة مدراء التسويق في اتخاذ القرار. </a:t>
            </a:r>
            <a:endParaRPr lang="ar-DZ" sz="2400" b="1" dirty="0" smtClean="0"/>
          </a:p>
          <a:p>
            <a:pPr marL="457200" lvl="1" indent="0" algn="r" rtl="1">
              <a:spcBef>
                <a:spcPct val="20000"/>
              </a:spcBef>
              <a:buNone/>
            </a:pPr>
            <a:r>
              <a:rPr lang="ar-SA" sz="2400" b="1" u="sng" dirty="0"/>
              <a:t>-وقد عرفه </a:t>
            </a:r>
            <a:r>
              <a:rPr lang="fr-FR" sz="2400" b="1" u="sng" dirty="0" err="1"/>
              <a:t>Kotler</a:t>
            </a:r>
            <a:r>
              <a:rPr lang="ar-DZ" sz="2400" b="1" u="sng" dirty="0"/>
              <a:t> على أنه</a:t>
            </a:r>
            <a:r>
              <a:rPr lang="ar-DZ" sz="2400" b="1" dirty="0"/>
              <a:t>" الهيكل المعقد والمتكامل من الإطارات البشرية والأجهزة والإجراءات والذي يصمم لتجميع البيانات من المصادر الخارجية للمنشأة لتوليد معلومات تساعد الإدارة التسويقية في صنع القرارات السليمة".  </a:t>
            </a:r>
          </a:p>
          <a:p>
            <a:pPr algn="r" rtl="1"/>
            <a:r>
              <a:rPr lang="ar-SA" sz="2400" b="1" dirty="0"/>
              <a:t>-ويعرف كذلك على( أنه هيكل من الأفراد والأجهزة والإجراءات المصممة لجمع وحفظ وتحليل وتقييم وتوزيع المعلومات الدقيقة والتي يحتاجها مدير التسويق لاتخاذ القرارات التسويقية في الوقت المناسب).</a:t>
            </a:r>
            <a:endParaRPr lang="en-US" sz="2400" b="1" dirty="0"/>
          </a:p>
          <a:p>
            <a:pPr algn="r" rtl="1"/>
            <a:r>
              <a:rPr lang="ar-SA" sz="2400" b="1" dirty="0"/>
              <a:t>-وفي تعريف آخر (أنه عملية مستمرة ومنظمة لجمع وتسجيل البيانات وتبويبها وحفظها وتحليلها سواء كانت بيانات ماضية أو حالية أو مستقبلية والمتعلقة بأعمال الشركة والعناصر المؤثرة فيها، والعمل على استرجاعها للحصول على المعلومات اللازمة لاتخاذ القرارات التسويقية في الوقت المناسب والشكل المناسب وبالدقة المناسبة بما يحقق أهداف الشركة).</a:t>
            </a:r>
            <a:endParaRPr lang="en-US" sz="2400" b="1" dirty="0"/>
          </a:p>
          <a:p>
            <a:pPr marL="457200" lvl="1" indent="0" algn="r" rtl="1">
              <a:spcBef>
                <a:spcPct val="20000"/>
              </a:spcBef>
              <a:buNone/>
            </a:pPr>
            <a:endParaRPr lang="en-US" sz="2000" dirty="0"/>
          </a:p>
          <a:p>
            <a:pPr marL="457200" lvl="1" indent="0" algn="r" rtl="1">
              <a:spcBef>
                <a:spcPct val="20000"/>
              </a:spcBef>
              <a:buNone/>
            </a:pPr>
            <a:endParaRPr lang="ar-DZ" sz="2400" dirty="0" smtClean="0"/>
          </a:p>
          <a:p>
            <a:pPr marL="457200" lvl="1" indent="0" algn="ctr" rtl="1">
              <a:lnSpc>
                <a:spcPct val="150000"/>
              </a:lnSpc>
              <a:spcBef>
                <a:spcPct val="20000"/>
              </a:spcBef>
              <a:buNone/>
            </a:pPr>
            <a:endParaRPr lang="en-US" sz="2400" b="1" dirty="0"/>
          </a:p>
          <a:p>
            <a:endParaRPr lang="en-US" dirty="0"/>
          </a:p>
        </p:txBody>
      </p:sp>
      <p:sp>
        <p:nvSpPr>
          <p:cNvPr id="8" name="Rectangle 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245141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مستطيل مستدير الزوايا 6"/>
          <p:cNvSpPr/>
          <p:nvPr/>
        </p:nvSpPr>
        <p:spPr>
          <a:xfrm>
            <a:off x="750628" y="3664100"/>
            <a:ext cx="10495127" cy="2734901"/>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defRPr/>
            </a:pPr>
            <a:endParaRPr lang="ar-SA" dirty="0"/>
          </a:p>
        </p:txBody>
      </p:sp>
      <p:sp>
        <p:nvSpPr>
          <p:cNvPr id="6" name="Rectangle 11"/>
          <p:cNvSpPr>
            <a:spLocks noGrp="1" noChangeArrowheads="1"/>
          </p:cNvSpPr>
          <p:nvPr>
            <p:ph type="body" idx="1"/>
          </p:nvPr>
        </p:nvSpPr>
        <p:spPr>
          <a:xfrm>
            <a:off x="1078172" y="3486391"/>
            <a:ext cx="9840036" cy="3409987"/>
          </a:xfrm>
        </p:spPr>
        <p:txBody>
          <a:bodyPr>
            <a:noAutofit/>
          </a:bodyPr>
          <a:lstStyle/>
          <a:p>
            <a:pPr algn="ctr" rtl="1"/>
            <a:r>
              <a:rPr lang="fr-FR" sz="1800" dirty="0" smtClean="0">
                <a:solidFill>
                  <a:schemeClr val="tx1"/>
                </a:solidFill>
              </a:rPr>
              <a:t>- </a:t>
            </a:r>
            <a:r>
              <a:rPr lang="ar-SA" sz="2400" dirty="0">
                <a:solidFill>
                  <a:schemeClr val="tx1"/>
                </a:solidFill>
              </a:rPr>
              <a:t>أن نظام المعلومات التسويقية يوفر للإدارة المعلومات الضرورية لاتخاذ القرارات التسويقية</a:t>
            </a:r>
            <a:r>
              <a:rPr lang="fr-FR" sz="2400" dirty="0">
                <a:solidFill>
                  <a:schemeClr val="tx1"/>
                </a:solidFill>
              </a:rPr>
              <a:t>.</a:t>
            </a:r>
            <a:endParaRPr lang="en-US" sz="2400" dirty="0">
              <a:solidFill>
                <a:schemeClr val="tx1"/>
              </a:solidFill>
            </a:endParaRPr>
          </a:p>
          <a:p>
            <a:pPr algn="ctr" rtl="1"/>
            <a:r>
              <a:rPr lang="fr-FR" sz="2400" dirty="0">
                <a:solidFill>
                  <a:schemeClr val="tx1"/>
                </a:solidFill>
              </a:rPr>
              <a:t>- </a:t>
            </a:r>
            <a:r>
              <a:rPr lang="ar-SA" sz="2400" dirty="0">
                <a:solidFill>
                  <a:schemeClr val="tx1"/>
                </a:solidFill>
              </a:rPr>
              <a:t>أن نظام المعلومات التسويقية يبنى على الأفراد، والآلات والإجراءات المستخدمة داخل النظام.  </a:t>
            </a:r>
            <a:endParaRPr lang="en-US" sz="2400" dirty="0">
              <a:solidFill>
                <a:schemeClr val="tx1"/>
              </a:solidFill>
            </a:endParaRPr>
          </a:p>
          <a:p>
            <a:pPr algn="ctr" rtl="1"/>
            <a:r>
              <a:rPr lang="ar-SA" sz="2400" dirty="0">
                <a:solidFill>
                  <a:schemeClr val="tx1"/>
                </a:solidFill>
              </a:rPr>
              <a:t> -أن نظام المعلومات التسويقية يقوم بتحويل البيانات التي تم جمعها من البيئة الخارجية والداخلية عن الأسواق، والسلع والعملاء والبيئة إلى معلومات يستفيد منها متخذ القرار في توجيه السياسة التسويقية</a:t>
            </a:r>
            <a:r>
              <a:rPr lang="fr-FR" sz="2400" dirty="0">
                <a:solidFill>
                  <a:schemeClr val="tx1"/>
                </a:solidFill>
              </a:rPr>
              <a:t>.</a:t>
            </a:r>
            <a:endParaRPr lang="en-US" sz="2400" dirty="0">
              <a:solidFill>
                <a:schemeClr val="tx1"/>
              </a:solidFill>
            </a:endParaRPr>
          </a:p>
          <a:p>
            <a:pPr algn="ctr" rtl="1"/>
            <a:r>
              <a:rPr lang="fr-FR" sz="2400" dirty="0">
                <a:solidFill>
                  <a:schemeClr val="tx1"/>
                </a:solidFill>
              </a:rPr>
              <a:t>- </a:t>
            </a:r>
            <a:r>
              <a:rPr lang="ar-SA" sz="2400" dirty="0">
                <a:solidFill>
                  <a:schemeClr val="tx1"/>
                </a:solidFill>
              </a:rPr>
              <a:t>إن نظام المعلومات لا يتعامل فقط مع معلومات الماضي والحاضر ولكن يستطيع التنبؤ بالمستقبل</a:t>
            </a:r>
            <a:r>
              <a:rPr lang="fr-FR" sz="2400" dirty="0">
                <a:solidFill>
                  <a:schemeClr val="tx1"/>
                </a:solidFill>
              </a:rPr>
              <a:t>.</a:t>
            </a:r>
            <a:endParaRPr lang="en-US" sz="2400" dirty="0">
              <a:solidFill>
                <a:schemeClr val="tx1"/>
              </a:solidFill>
            </a:endParaRPr>
          </a:p>
          <a:p>
            <a:pPr algn="ctr" rtl="1"/>
            <a:r>
              <a:rPr lang="fr-FR" sz="2400" dirty="0">
                <a:solidFill>
                  <a:schemeClr val="tx1"/>
                </a:solidFill>
              </a:rPr>
              <a:t>- </a:t>
            </a:r>
            <a:r>
              <a:rPr lang="ar-SA" sz="2400" dirty="0">
                <a:solidFill>
                  <a:schemeClr val="tx1"/>
                </a:solidFill>
              </a:rPr>
              <a:t>تتوقف كفاءة النظام على </a:t>
            </a:r>
            <a:r>
              <a:rPr lang="ar-SA" sz="2400" dirty="0" err="1">
                <a:solidFill>
                  <a:schemeClr val="tx1"/>
                </a:solidFill>
              </a:rPr>
              <a:t>ﺷكل</a:t>
            </a:r>
            <a:r>
              <a:rPr lang="ar-SA" sz="2400" dirty="0">
                <a:solidFill>
                  <a:schemeClr val="tx1"/>
                </a:solidFill>
              </a:rPr>
              <a:t> المعلومات ودقتها والوقت المطلوب فيه</a:t>
            </a:r>
            <a:r>
              <a:rPr lang="fr-FR" sz="2400" dirty="0">
                <a:solidFill>
                  <a:schemeClr val="tx1"/>
                </a:solidFill>
              </a:rPr>
              <a:t>.</a:t>
            </a:r>
            <a:endParaRPr lang="en-US" sz="2400" dirty="0">
              <a:solidFill>
                <a:schemeClr val="tx1"/>
              </a:solidFill>
            </a:endParaRPr>
          </a:p>
          <a:p>
            <a:pPr marL="609600" indent="-609600" algn="ctr"/>
            <a:endParaRPr lang="ar-SA" altLang="en-US" sz="1800" dirty="0">
              <a:solidFill>
                <a:schemeClr val="tx1"/>
              </a:solidFill>
            </a:endParaRPr>
          </a:p>
        </p:txBody>
      </p:sp>
      <p:sp>
        <p:nvSpPr>
          <p:cNvPr id="9" name="عنوان 3"/>
          <p:cNvSpPr txBox="1">
            <a:spLocks/>
          </p:cNvSpPr>
          <p:nvPr/>
        </p:nvSpPr>
        <p:spPr>
          <a:xfrm>
            <a:off x="2695433" y="1147763"/>
            <a:ext cx="7772400" cy="1252538"/>
          </a:xfrm>
          <a:prstGeom prst="rect">
            <a:avLst/>
          </a:prstGeom>
        </p:spPr>
        <p:txBody>
          <a:bodyPr bIns="91440" anchor="b">
            <a:normAutofit/>
          </a:bodyPr>
          <a:lstStyle/>
          <a:p>
            <a:pPr algn="ctr">
              <a:defRPr/>
            </a:pPr>
            <a:endParaRPr lang="ar-SA" sz="4800" b="1" dirty="0">
              <a:latin typeface="+mj-lt"/>
              <a:ea typeface="+mj-ea"/>
              <a:cs typeface="+mj-cs"/>
            </a:endParaRPr>
          </a:p>
        </p:txBody>
      </p:sp>
      <p:sp>
        <p:nvSpPr>
          <p:cNvPr id="2" name="ZoneTexte 1"/>
          <p:cNvSpPr txBox="1"/>
          <p:nvPr/>
        </p:nvSpPr>
        <p:spPr>
          <a:xfrm>
            <a:off x="1927745" y="2812780"/>
            <a:ext cx="8140889"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rtl="1"/>
            <a:r>
              <a:rPr lang="ar-SA" sz="3600" b="1" dirty="0"/>
              <a:t>ومن العرض السابق للتعاريف نستخلص ما يلي</a:t>
            </a:r>
            <a:r>
              <a:rPr lang="fr-FR" sz="3600" b="1" dirty="0"/>
              <a:t>:</a:t>
            </a:r>
            <a:endParaRPr lang="en-US" sz="3600" b="1" dirty="0"/>
          </a:p>
        </p:txBody>
      </p:sp>
      <p:sp>
        <p:nvSpPr>
          <p:cNvPr id="8" name="Rectangle 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
        <p:nvSpPr>
          <p:cNvPr id="10" name="ZoneTexte 9"/>
          <p:cNvSpPr txBox="1"/>
          <p:nvPr/>
        </p:nvSpPr>
        <p:spPr>
          <a:xfrm>
            <a:off x="750628" y="107844"/>
            <a:ext cx="9563424" cy="2677656"/>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r" rtl="1"/>
            <a:r>
              <a:rPr lang="ar-DZ" sz="2000" cap="all" dirty="0">
                <a:solidFill>
                  <a:schemeClr val="tx1"/>
                </a:solidFill>
              </a:rPr>
              <a:t>	</a:t>
            </a:r>
            <a:r>
              <a:rPr lang="ar-DZ" sz="2400" cap="all" dirty="0" err="1" smtClean="0">
                <a:solidFill>
                  <a:schemeClr val="tx1"/>
                </a:solidFill>
              </a:rPr>
              <a:t>وبناءا</a:t>
            </a:r>
            <a:r>
              <a:rPr lang="ar-DZ" sz="2400" cap="all" dirty="0" smtClean="0">
                <a:solidFill>
                  <a:schemeClr val="tx1"/>
                </a:solidFill>
              </a:rPr>
              <a:t> عليه فقد تعددت وجهات النظر في تعريف لـ </a:t>
            </a:r>
            <a:r>
              <a:rPr lang="fr-FR" sz="2400" cap="all" dirty="0" smtClean="0">
                <a:solidFill>
                  <a:schemeClr val="tx1"/>
                </a:solidFill>
              </a:rPr>
              <a:t>SIM</a:t>
            </a:r>
            <a:r>
              <a:rPr lang="ar-DZ" sz="2400" cap="all" dirty="0" smtClean="0">
                <a:solidFill>
                  <a:schemeClr val="tx1"/>
                </a:solidFill>
              </a:rPr>
              <a:t> ولعل بدايتها كان سنة 1966من خلال تعريف </a:t>
            </a:r>
            <a:r>
              <a:rPr lang="ar-DZ" sz="2400" cap="all" dirty="0" err="1" smtClean="0">
                <a:solidFill>
                  <a:schemeClr val="tx1"/>
                </a:solidFill>
              </a:rPr>
              <a:t>كوتلربؽا</a:t>
            </a:r>
            <a:r>
              <a:rPr lang="ar-DZ" sz="2400" cap="all" dirty="0" smtClean="0">
                <a:solidFill>
                  <a:schemeClr val="tx1"/>
                </a:solidFill>
              </a:rPr>
              <a:t> بأنها: وحدة أو مركز أعصاب التسويق، يصف عملية جديدة خاصة بجمع </a:t>
            </a:r>
            <a:r>
              <a:rPr lang="ar-DZ" sz="2800" cap="all" dirty="0" smtClean="0">
                <a:solidFill>
                  <a:schemeClr val="tx1"/>
                </a:solidFill>
              </a:rPr>
              <a:t>لمعلومات التسويقية، حيث حدد في ثلاث عناصر</a:t>
            </a:r>
            <a:r>
              <a:rPr lang="fr-FR" sz="2800" cap="all" dirty="0" smtClean="0">
                <a:solidFill>
                  <a:schemeClr val="tx1"/>
                </a:solidFill>
              </a:rPr>
              <a:t> </a:t>
            </a:r>
            <a:r>
              <a:rPr lang="ar-DZ" sz="2800" cap="all" dirty="0" smtClean="0">
                <a:solidFill>
                  <a:schemeClr val="tx1"/>
                </a:solidFill>
              </a:rPr>
              <a:t>أساسية وهي</a:t>
            </a:r>
            <a:r>
              <a:rPr lang="ar-DZ" sz="2400" dirty="0" smtClean="0"/>
              <a:t>: </a:t>
            </a:r>
            <a:br>
              <a:rPr lang="ar-DZ" sz="2400" dirty="0" smtClean="0"/>
            </a:br>
            <a:r>
              <a:rPr lang="ar-DZ" sz="2000" b="1" dirty="0" smtClean="0"/>
              <a:t></a:t>
            </a:r>
            <a:r>
              <a:rPr lang="ar-DZ" sz="2400" b="1" dirty="0"/>
              <a:t>المحيط الخارجي </a:t>
            </a:r>
            <a:r>
              <a:rPr lang="ar-DZ" sz="2400" b="1" dirty="0" smtClean="0"/>
              <a:t>للمؤسسة؛</a:t>
            </a:r>
            <a:r>
              <a:rPr lang="ar-DZ" sz="2400" b="1" dirty="0"/>
              <a:t/>
            </a:r>
            <a:br>
              <a:rPr lang="ar-DZ" sz="2400" b="1" dirty="0"/>
            </a:br>
            <a:r>
              <a:rPr lang="ar-DZ" sz="2400" b="1" dirty="0" smtClean="0"/>
              <a:t>المؤسسة؛</a:t>
            </a:r>
            <a:r>
              <a:rPr lang="ar-DZ" sz="2400" b="1" dirty="0"/>
              <a:t/>
            </a:r>
            <a:br>
              <a:rPr lang="ar-DZ" sz="2400" b="1" dirty="0"/>
            </a:br>
            <a:r>
              <a:rPr lang="ar-DZ" sz="2400" b="1" dirty="0"/>
              <a:t>قنوات </a:t>
            </a:r>
            <a:r>
              <a:rPr lang="ar-DZ" sz="2400" b="1" dirty="0" smtClean="0"/>
              <a:t>الاتصال بين المؤسسة ومحيطها الخارجي </a:t>
            </a:r>
            <a:r>
              <a:rPr lang="ar-DZ" sz="2000" dirty="0"/>
              <a:t/>
            </a:r>
            <a:br>
              <a:rPr lang="ar-DZ" sz="2000" dirty="0"/>
            </a:br>
            <a:endParaRPr lang="en-US" sz="2000" dirty="0"/>
          </a:p>
        </p:txBody>
      </p:sp>
    </p:spTree>
    <p:extLst>
      <p:ext uri="{BB962C8B-B14F-4D97-AF65-F5344CB8AC3E}">
        <p14:creationId xmlns:p14="http://schemas.microsoft.com/office/powerpoint/2010/main" val="1634376677"/>
      </p:ext>
    </p:extLst>
  </p:cSld>
  <p:clrMapOvr>
    <a:masterClrMapping/>
  </p:clrMapOvr>
  <p:transition>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nodePh="1">
                                  <p:stCondLst>
                                    <p:cond delay="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iterate type="lt">
                                    <p:tmPct val="0"/>
                                  </p:iterate>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strVal val="#ppt_w*0.70"/>
                                          </p:val>
                                        </p:tav>
                                        <p:tav tm="100000">
                                          <p:val>
                                            <p:strVal val="#ppt_w"/>
                                          </p:val>
                                        </p:tav>
                                      </p:tavLst>
                                    </p:anim>
                                    <p:anim calcmode="lin" valueType="num">
                                      <p:cBhvr>
                                        <p:cTn id="15" dur="1000" fill="hold"/>
                                        <p:tgtEl>
                                          <p:spTgt spid="7"/>
                                        </p:tgtEl>
                                        <p:attrNameLst>
                                          <p:attrName>ppt_h</p:attrName>
                                        </p:attrNameLst>
                                      </p:cBhvr>
                                      <p:tavLst>
                                        <p:tav tm="0">
                                          <p:val>
                                            <p:strVal val="#ppt_h"/>
                                          </p:val>
                                        </p:tav>
                                        <p:tav tm="100000">
                                          <p:val>
                                            <p:strVal val="#ppt_h"/>
                                          </p:val>
                                        </p:tav>
                                      </p:tavLst>
                                    </p:anim>
                                    <p:animEffect transition="in" filter="fade">
                                      <p:cBhvr>
                                        <p:cTn id="16" dur="1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p:cTn id="21" dur="1000" fill="hold"/>
                                        <p:tgtEl>
                                          <p:spTgt spid="6">
                                            <p:txEl>
                                              <p:pRg st="0" end="0"/>
                                            </p:txEl>
                                          </p:spTgt>
                                        </p:tgtEl>
                                        <p:attrNameLst>
                                          <p:attrName>ppt_w</p:attrName>
                                        </p:attrNameLst>
                                      </p:cBhvr>
                                      <p:tavLst>
                                        <p:tav tm="0">
                                          <p:val>
                                            <p:strVal val="#ppt_w+.3"/>
                                          </p:val>
                                        </p:tav>
                                        <p:tav tm="100000">
                                          <p:val>
                                            <p:strVal val="#ppt_w"/>
                                          </p:val>
                                        </p:tav>
                                      </p:tavLst>
                                    </p:anim>
                                    <p:anim calcmode="lin" valueType="num">
                                      <p:cBhvr>
                                        <p:cTn id="22"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 calcmode="lin" valueType="num">
                                      <p:cBhvr>
                                        <p:cTn id="28" dur="1000" fill="hold"/>
                                        <p:tgtEl>
                                          <p:spTgt spid="6">
                                            <p:txEl>
                                              <p:pRg st="1" end="1"/>
                                            </p:txEl>
                                          </p:spTgt>
                                        </p:tgtEl>
                                        <p:attrNameLst>
                                          <p:attrName>ppt_w</p:attrName>
                                        </p:attrNameLst>
                                      </p:cBhvr>
                                      <p:tavLst>
                                        <p:tav tm="0">
                                          <p:val>
                                            <p:strVal val="#ppt_w+.3"/>
                                          </p:val>
                                        </p:tav>
                                        <p:tav tm="100000">
                                          <p:val>
                                            <p:strVal val="#ppt_w"/>
                                          </p:val>
                                        </p:tav>
                                      </p:tavLst>
                                    </p:anim>
                                    <p:anim calcmode="lin" valueType="num">
                                      <p:cBhvr>
                                        <p:cTn id="29"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30" dur="1000"/>
                                        <p:tgtEl>
                                          <p:spTgt spid="6">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anim calcmode="lin" valueType="num">
                                      <p:cBhvr>
                                        <p:cTn id="35" dur="1000" fill="hold"/>
                                        <p:tgtEl>
                                          <p:spTgt spid="6">
                                            <p:txEl>
                                              <p:pRg st="2" end="2"/>
                                            </p:txEl>
                                          </p:spTgt>
                                        </p:tgtEl>
                                        <p:attrNameLst>
                                          <p:attrName>ppt_w</p:attrName>
                                        </p:attrNameLst>
                                      </p:cBhvr>
                                      <p:tavLst>
                                        <p:tav tm="0">
                                          <p:val>
                                            <p:strVal val="#ppt_w+.3"/>
                                          </p:val>
                                        </p:tav>
                                        <p:tav tm="100000">
                                          <p:val>
                                            <p:strVal val="#ppt_w"/>
                                          </p:val>
                                        </p:tav>
                                      </p:tavLst>
                                    </p:anim>
                                    <p:anim calcmode="lin" valueType="num">
                                      <p:cBhvr>
                                        <p:cTn id="36"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37" dur="1000"/>
                                        <p:tgtEl>
                                          <p:spTgt spid="6">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6">
                                            <p:txEl>
                                              <p:pRg st="3" end="3"/>
                                            </p:txEl>
                                          </p:spTgt>
                                        </p:tgtEl>
                                        <p:attrNameLst>
                                          <p:attrName>style.visibility</p:attrName>
                                        </p:attrNameLst>
                                      </p:cBhvr>
                                      <p:to>
                                        <p:strVal val="visible"/>
                                      </p:to>
                                    </p:set>
                                    <p:anim calcmode="lin" valueType="num">
                                      <p:cBhvr>
                                        <p:cTn id="42" dur="1000" fill="hold"/>
                                        <p:tgtEl>
                                          <p:spTgt spid="6">
                                            <p:txEl>
                                              <p:pRg st="3" end="3"/>
                                            </p:txEl>
                                          </p:spTgt>
                                        </p:tgtEl>
                                        <p:attrNameLst>
                                          <p:attrName>ppt_w</p:attrName>
                                        </p:attrNameLst>
                                      </p:cBhvr>
                                      <p:tavLst>
                                        <p:tav tm="0">
                                          <p:val>
                                            <p:strVal val="#ppt_w+.3"/>
                                          </p:val>
                                        </p:tav>
                                        <p:tav tm="100000">
                                          <p:val>
                                            <p:strVal val="#ppt_w"/>
                                          </p:val>
                                        </p:tav>
                                      </p:tavLst>
                                    </p:anim>
                                    <p:anim calcmode="lin" valueType="num">
                                      <p:cBhvr>
                                        <p:cTn id="43"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44" dur="1000"/>
                                        <p:tgtEl>
                                          <p:spTgt spid="6">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6">
                                            <p:txEl>
                                              <p:pRg st="4" end="4"/>
                                            </p:txEl>
                                          </p:spTgt>
                                        </p:tgtEl>
                                        <p:attrNameLst>
                                          <p:attrName>style.visibility</p:attrName>
                                        </p:attrNameLst>
                                      </p:cBhvr>
                                      <p:to>
                                        <p:strVal val="visible"/>
                                      </p:to>
                                    </p:set>
                                    <p:anim calcmode="lin" valueType="num">
                                      <p:cBhvr>
                                        <p:cTn id="49" dur="1000" fill="hold"/>
                                        <p:tgtEl>
                                          <p:spTgt spid="6">
                                            <p:txEl>
                                              <p:pRg st="4" end="4"/>
                                            </p:txEl>
                                          </p:spTgt>
                                        </p:tgtEl>
                                        <p:attrNameLst>
                                          <p:attrName>ppt_w</p:attrName>
                                        </p:attrNameLst>
                                      </p:cBhvr>
                                      <p:tavLst>
                                        <p:tav tm="0">
                                          <p:val>
                                            <p:strVal val="#ppt_w+.3"/>
                                          </p:val>
                                        </p:tav>
                                        <p:tav tm="100000">
                                          <p:val>
                                            <p:strVal val="#ppt_w"/>
                                          </p:val>
                                        </p:tav>
                                      </p:tavLst>
                                    </p:anim>
                                    <p:anim calcmode="lin" valueType="num">
                                      <p:cBhvr>
                                        <p:cTn id="50" dur="1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51" dur="1000"/>
                                        <p:tgtEl>
                                          <p:spTgt spid="6">
                                            <p:txEl>
                                              <p:pRg st="4" end="4"/>
                                            </p:txEl>
                                          </p:spTgt>
                                        </p:tgtEl>
                                      </p:cBhvr>
                                    </p:animEffect>
                                  </p:childTnLst>
                                </p:cTn>
                              </p:par>
                              <p:par>
                                <p:cTn id="52" presetID="16" presetClass="entr" presetSubtype="21" fill="hold" grpId="0" nodeType="withEffect">
                                  <p:stCondLst>
                                    <p:cond delay="250"/>
                                  </p:stCondLst>
                                  <p:childTnLst>
                                    <p:set>
                                      <p:cBhvr>
                                        <p:cTn id="53" dur="1" fill="hold">
                                          <p:stCondLst>
                                            <p:cond delay="0"/>
                                          </p:stCondLst>
                                        </p:cTn>
                                        <p:tgtEl>
                                          <p:spTgt spid="8"/>
                                        </p:tgtEl>
                                        <p:attrNameLst>
                                          <p:attrName>style.visibility</p:attrName>
                                        </p:attrNameLst>
                                      </p:cBhvr>
                                      <p:to>
                                        <p:strVal val="visible"/>
                                      </p:to>
                                    </p:set>
                                    <p:animEffect transition="in" filter="barn(inVertical)">
                                      <p:cBhvr>
                                        <p:cTn id="5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76950" y="1266830"/>
            <a:ext cx="9314796" cy="3976324"/>
          </a:xfrm>
          <a:prstGeom prst="rect">
            <a:avLst/>
          </a:prstGeom>
          <a:ln w="228600" cap="sq" cmpd="thickThin">
            <a:solidFill>
              <a:srgbClr val="000000"/>
            </a:solidFill>
            <a:prstDash val="solid"/>
            <a:miter lim="800000"/>
          </a:ln>
          <a:effectLst>
            <a:innerShdw blurRad="76200">
              <a:srgbClr val="000000"/>
            </a:innerShdw>
          </a:effectLst>
        </p:spPr>
      </p:pic>
      <p:sp>
        <p:nvSpPr>
          <p:cNvPr id="3" name="Rectangle 2"/>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
        <p:nvSpPr>
          <p:cNvPr id="4" name="ZoneTexte 3"/>
          <p:cNvSpPr txBox="1"/>
          <p:nvPr/>
        </p:nvSpPr>
        <p:spPr>
          <a:xfrm>
            <a:off x="1494428" y="274494"/>
            <a:ext cx="7683690" cy="646331"/>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ar-DZ" sz="3600" b="1" dirty="0" smtClean="0">
                <a:ln w="0"/>
                <a:solidFill>
                  <a:schemeClr val="tx1"/>
                </a:solidFill>
                <a:effectLst>
                  <a:outerShdw blurRad="38100" dist="19050" dir="2700000" algn="tl" rotWithShape="0">
                    <a:schemeClr val="dk1">
                      <a:alpha val="40000"/>
                    </a:schemeClr>
                  </a:outerShdw>
                </a:effectLst>
              </a:rPr>
              <a:t>شكل رقم 1: مخطط المعلومات التسويقية لـ: </a:t>
            </a:r>
            <a:r>
              <a:rPr lang="ar-DZ" sz="3600" b="1" dirty="0" err="1" smtClean="0">
                <a:ln w="0"/>
                <a:solidFill>
                  <a:schemeClr val="tx1"/>
                </a:solidFill>
                <a:effectLst>
                  <a:outerShdw blurRad="38100" dist="19050" dir="2700000" algn="tl" rotWithShape="0">
                    <a:schemeClr val="dk1">
                      <a:alpha val="40000"/>
                    </a:schemeClr>
                  </a:outerShdw>
                </a:effectLst>
              </a:rPr>
              <a:t>كوتلر</a:t>
            </a:r>
            <a:endParaRPr lang="en-US" sz="3600" b="1" dirty="0">
              <a:ln w="0"/>
              <a:solidFill>
                <a:schemeClr val="tx1"/>
              </a:solidFill>
              <a:effectLst>
                <a:outerShdw blurRad="38100" dist="19050" dir="2700000" algn="tl" rotWithShape="0">
                  <a:schemeClr val="dk1">
                    <a:alpha val="40000"/>
                  </a:schemeClr>
                </a:outerShdw>
              </a:effectLst>
            </a:endParaRPr>
          </a:p>
        </p:txBody>
      </p:sp>
      <p:sp>
        <p:nvSpPr>
          <p:cNvPr id="5" name="ZoneTexte 4"/>
          <p:cNvSpPr txBox="1"/>
          <p:nvPr/>
        </p:nvSpPr>
        <p:spPr>
          <a:xfrm>
            <a:off x="246195" y="5589160"/>
            <a:ext cx="10686197" cy="101566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rtl="1"/>
            <a:r>
              <a:rPr lang="ar-DZ" sz="2000" b="1" dirty="0"/>
              <a:t>من </a:t>
            </a:r>
            <a:r>
              <a:rPr lang="ar-DZ" sz="2000" b="1" dirty="0" smtClean="0"/>
              <a:t>خلال الشكل </a:t>
            </a:r>
            <a:r>
              <a:rPr lang="ar-DZ" sz="2000" b="1" dirty="0"/>
              <a:t>السابق </a:t>
            </a:r>
            <a:r>
              <a:rPr lang="ar-DZ" sz="2000" b="1" dirty="0" smtClean="0"/>
              <a:t>يمكن القو</a:t>
            </a:r>
            <a:r>
              <a:rPr lang="ar-DZ" sz="2000" b="1" dirty="0"/>
              <a:t>ل</a:t>
            </a:r>
            <a:r>
              <a:rPr lang="ar-DZ" sz="2000" b="1" dirty="0" smtClean="0"/>
              <a:t> بأن  المعلومات </a:t>
            </a:r>
            <a:r>
              <a:rPr lang="ar-DZ" sz="2000" b="1" dirty="0"/>
              <a:t>التسويقية حسب </a:t>
            </a:r>
            <a:r>
              <a:rPr lang="ar-DZ" sz="2000" b="1" dirty="0" err="1"/>
              <a:t>كوتلر</a:t>
            </a:r>
            <a:r>
              <a:rPr lang="ar-DZ" sz="2000" b="1" dirty="0"/>
              <a:t> </a:t>
            </a:r>
            <a:r>
              <a:rPr lang="ar-DZ" sz="2000" b="1" dirty="0" err="1" smtClean="0"/>
              <a:t>تمرعبر</a:t>
            </a:r>
            <a:r>
              <a:rPr lang="ar-DZ" sz="2000" b="1" dirty="0" smtClean="0"/>
              <a:t> توفير المعلومات من </a:t>
            </a:r>
            <a:r>
              <a:rPr lang="ar-DZ" sz="2000" b="1" dirty="0"/>
              <a:t>البيئة الداخلية </a:t>
            </a:r>
            <a:r>
              <a:rPr lang="ar-DZ" sz="2000" b="1" dirty="0" smtClean="0"/>
              <a:t>و الخارجية</a:t>
            </a:r>
            <a:r>
              <a:rPr lang="ar-DZ" sz="2000" b="1" dirty="0"/>
              <a:t> </a:t>
            </a:r>
            <a:r>
              <a:rPr lang="ar-DZ" sz="2000" b="1" dirty="0" smtClean="0"/>
              <a:t>للمؤسسة </a:t>
            </a:r>
            <a:r>
              <a:rPr lang="ar-DZ" sz="2000" b="1" dirty="0"/>
              <a:t>والتي </a:t>
            </a:r>
            <a:r>
              <a:rPr lang="ar-DZ" sz="2000" b="1" dirty="0" smtClean="0"/>
              <a:t>يمكن ايجازها في المخطط التالي:</a:t>
            </a:r>
            <a:r>
              <a:rPr lang="ar-DZ" sz="2000" b="1" dirty="0"/>
              <a:t/>
            </a:r>
            <a:br>
              <a:rPr lang="ar-DZ" sz="2000" b="1" dirty="0"/>
            </a:br>
            <a:endParaRPr lang="en-US" sz="2000" b="1" dirty="0"/>
          </a:p>
        </p:txBody>
      </p:sp>
    </p:spTree>
    <p:extLst>
      <p:ext uri="{BB962C8B-B14F-4D97-AF65-F5344CB8AC3E}">
        <p14:creationId xmlns:p14="http://schemas.microsoft.com/office/powerpoint/2010/main" val="172527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pic>
        <p:nvPicPr>
          <p:cNvPr id="3" name="Image 2"/>
          <p:cNvPicPr>
            <a:picLocks noChangeAspect="1"/>
          </p:cNvPicPr>
          <p:nvPr/>
        </p:nvPicPr>
        <p:blipFill>
          <a:blip r:embed="rId2"/>
          <a:stretch>
            <a:fillRect/>
          </a:stretch>
        </p:blipFill>
        <p:spPr>
          <a:xfrm>
            <a:off x="144752" y="1434353"/>
            <a:ext cx="10447278" cy="5094239"/>
          </a:xfrm>
          <a:prstGeom prst="rect">
            <a:avLst/>
          </a:prstGeom>
        </p:spPr>
      </p:pic>
      <p:sp>
        <p:nvSpPr>
          <p:cNvPr id="4" name="ZoneTexte 3"/>
          <p:cNvSpPr txBox="1"/>
          <p:nvPr/>
        </p:nvSpPr>
        <p:spPr>
          <a:xfrm>
            <a:off x="1719617" y="702059"/>
            <a:ext cx="7478974"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ar-DZ" sz="2800" b="1" dirty="0" smtClean="0"/>
              <a:t>شكل رقم 2: تفسير مخطط المعلومات التسويقية </a:t>
            </a:r>
            <a:r>
              <a:rPr lang="ar-DZ" sz="2800" b="1" dirty="0" err="1" smtClean="0"/>
              <a:t>لـكوتلر</a:t>
            </a:r>
            <a:endParaRPr lang="en-US" sz="2800" b="1" dirty="0"/>
          </a:p>
        </p:txBody>
      </p:sp>
    </p:spTree>
    <p:extLst>
      <p:ext uri="{BB962C8B-B14F-4D97-AF65-F5344CB8AC3E}">
        <p14:creationId xmlns:p14="http://schemas.microsoft.com/office/powerpoint/2010/main" val="1849890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7907" y="1069203"/>
            <a:ext cx="8761413" cy="706964"/>
          </a:xfrm>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ar-DZ" sz="4800" b="1" dirty="0" smtClean="0"/>
              <a:t>يمكن القول أن: </a:t>
            </a:r>
            <a:endParaRPr lang="en-US" sz="4800" b="1" dirty="0"/>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
        <p:nvSpPr>
          <p:cNvPr id="6" name="Espace réservé du contenu 5"/>
          <p:cNvSpPr>
            <a:spLocks noGrp="1"/>
          </p:cNvSpPr>
          <p:nvPr>
            <p:ph idx="1"/>
          </p:nvPr>
        </p:nvSpPr>
        <p:spPr>
          <a:xfrm>
            <a:off x="614150" y="2603500"/>
            <a:ext cx="10358650" cy="3346924"/>
          </a:xfrm>
          <a:ln w="57150">
            <a:solidFill>
              <a:schemeClr val="tx1"/>
            </a:solidFill>
          </a:ln>
        </p:spPr>
        <p:txBody>
          <a:bodyPr>
            <a:normAutofit/>
          </a:bodyPr>
          <a:lstStyle/>
          <a:p>
            <a:pPr algn="r" rtl="1"/>
            <a:r>
              <a:rPr lang="ar-DZ" sz="2400" dirty="0">
                <a:solidFill>
                  <a:schemeClr val="tx1"/>
                </a:solidFill>
              </a:rPr>
              <a:t>الهدف  الجوهري لنظام المعلومات التسويقية هو توفير المعلومة الضرورية </a:t>
            </a:r>
            <a:r>
              <a:rPr lang="ar-DZ" sz="2400" dirty="0" err="1">
                <a:solidFill>
                  <a:schemeClr val="tx1"/>
                </a:solidFill>
              </a:rPr>
              <a:t>لادارة</a:t>
            </a:r>
            <a:r>
              <a:rPr lang="ar-DZ" sz="2400" dirty="0">
                <a:solidFill>
                  <a:schemeClr val="tx1"/>
                </a:solidFill>
              </a:rPr>
              <a:t> التسويق؛</a:t>
            </a:r>
          </a:p>
          <a:p>
            <a:pPr algn="r" rtl="1"/>
            <a:r>
              <a:rPr lang="ar-DZ" sz="2400" dirty="0">
                <a:solidFill>
                  <a:schemeClr val="tx1"/>
                </a:solidFill>
              </a:rPr>
              <a:t>لتوفير هذه المعلومة التسويقية من الضروري جمع البيانات من مصادرها المختلفة الداخلية والخارجية؛</a:t>
            </a:r>
          </a:p>
          <a:p>
            <a:pPr algn="r" rtl="1"/>
            <a:r>
              <a:rPr lang="ar-DZ" sz="2400" dirty="0">
                <a:solidFill>
                  <a:schemeClr val="tx1"/>
                </a:solidFill>
              </a:rPr>
              <a:t>يساهم نظام المعلومات التسويقية من خلال ما يوفره من معلومات تسويقية في تحقيق أهداف المؤسسة؛</a:t>
            </a:r>
          </a:p>
          <a:p>
            <a:pPr algn="r" rtl="1"/>
            <a:r>
              <a:rPr lang="ar-DZ" sz="2400" dirty="0">
                <a:solidFill>
                  <a:schemeClr val="tx1"/>
                </a:solidFill>
              </a:rPr>
              <a:t>يمكن رجل التسويق من تحديد وتقييم فرص البيع، والتحكم في التكاليف؛</a:t>
            </a:r>
          </a:p>
          <a:p>
            <a:pPr algn="r" rtl="1"/>
            <a:r>
              <a:rPr lang="ar-DZ" sz="2400" dirty="0">
                <a:solidFill>
                  <a:schemeClr val="tx1"/>
                </a:solidFill>
              </a:rPr>
              <a:t>يستلزم إدارة وتشغيل نظام المعلومات التسويقية وجود مجموعة من المتطلبات</a:t>
            </a:r>
            <a:endParaRPr lang="en-US" sz="2400" dirty="0">
              <a:solidFill>
                <a:schemeClr val="tx1"/>
              </a:solidFill>
            </a:endParaRPr>
          </a:p>
          <a:p>
            <a:endParaRPr lang="en-US" dirty="0"/>
          </a:p>
        </p:txBody>
      </p:sp>
    </p:spTree>
    <p:extLst>
      <p:ext uri="{BB962C8B-B14F-4D97-AF65-F5344CB8AC3E}">
        <p14:creationId xmlns:p14="http://schemas.microsoft.com/office/powerpoint/2010/main" val="90098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910687" y="1648539"/>
            <a:ext cx="7659815" cy="4084426"/>
          </a:xfrm>
          <a:prstGeom prst="rect">
            <a:avLst/>
          </a:prstGeom>
          <a:ln w="228600" cap="sq" cmpd="thickThin">
            <a:solidFill>
              <a:srgbClr val="000000"/>
            </a:solidFill>
            <a:prstDash val="solid"/>
            <a:miter lim="800000"/>
          </a:ln>
          <a:effectLst>
            <a:innerShdw blurRad="76200">
              <a:srgbClr val="000000"/>
            </a:innerShdw>
          </a:effectLst>
        </p:spPr>
      </p:pic>
      <p:sp>
        <p:nvSpPr>
          <p:cNvPr id="3" name="ZoneTexte 2"/>
          <p:cNvSpPr txBox="1"/>
          <p:nvPr/>
        </p:nvSpPr>
        <p:spPr>
          <a:xfrm>
            <a:off x="1235121" y="519752"/>
            <a:ext cx="8570794" cy="646331"/>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ar-DZ" sz="3600" dirty="0" smtClean="0">
                <a:ln w="0"/>
                <a:solidFill>
                  <a:schemeClr val="tx1"/>
                </a:solidFill>
                <a:effectLst>
                  <a:outerShdw blurRad="38100" dist="19050" dir="2700000" algn="tl" rotWithShape="0">
                    <a:schemeClr val="dk1">
                      <a:alpha val="40000"/>
                    </a:schemeClr>
                  </a:outerShdw>
                </a:effectLst>
              </a:rPr>
              <a:t>شكل رقم 3: النظرة الشاملة لنظام المعلومات التسويقية</a:t>
            </a:r>
            <a:endParaRPr lang="en-US" sz="3600" dirty="0">
              <a:ln w="0"/>
              <a:solidFill>
                <a:schemeClr val="tx1"/>
              </a:solidFill>
              <a:effectLst>
                <a:outerShdw blurRad="38100" dist="19050" dir="2700000" algn="tl" rotWithShape="0">
                  <a:schemeClr val="dk1">
                    <a:alpha val="40000"/>
                  </a:schemeClr>
                </a:outerShdw>
              </a:effectLst>
            </a:endParaRPr>
          </a:p>
        </p:txBody>
      </p:sp>
      <p:sp>
        <p:nvSpPr>
          <p:cNvPr id="4" name="Rectangle 3"/>
          <p:cNvSpPr/>
          <p:nvPr/>
        </p:nvSpPr>
        <p:spPr>
          <a:xfrm>
            <a:off x="10904111" y="110421"/>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1738464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2374" y="940214"/>
            <a:ext cx="8761413" cy="706964"/>
          </a:xfrm>
        </p:spPr>
        <p:txBody>
          <a:bodyPr/>
          <a:lstStyle/>
          <a:p>
            <a:pPr algn="ctr" rtl="1"/>
            <a:r>
              <a:rPr lang="ar-SA" b="1" dirty="0"/>
              <a:t>أسباب الاهتمام بنظام المعلومات التسويقية</a:t>
            </a:r>
            <a:r>
              <a:rPr lang="ar-SA" b="1" dirty="0" smtClean="0"/>
              <a:t>:</a:t>
            </a:r>
            <a:r>
              <a:rPr lang="ar-DZ" b="1" dirty="0" smtClean="0"/>
              <a:t/>
            </a:r>
            <a:br>
              <a:rPr lang="ar-DZ" b="1" dirty="0" smtClean="0"/>
            </a:br>
            <a:r>
              <a:rPr lang="ar-SA" sz="2400" b="1" dirty="0">
                <a:solidFill>
                  <a:schemeClr val="bg1"/>
                </a:solidFill>
              </a:rPr>
              <a:t>إن الاهتمام بنظام المعلومات التسويقية لم يأتي من فراغ وإنما محصلة للعديد من الأسباب أهمها:</a:t>
            </a:r>
            <a:endParaRPr lang="en-US" sz="2400" b="1" dirty="0">
              <a:solidFill>
                <a:schemeClr val="bg1"/>
              </a:solidFill>
            </a:endParaRPr>
          </a:p>
        </p:txBody>
      </p:sp>
      <p:sp>
        <p:nvSpPr>
          <p:cNvPr id="3" name="Espace réservé du contenu 2"/>
          <p:cNvSpPr>
            <a:spLocks noGrp="1"/>
          </p:cNvSpPr>
          <p:nvPr>
            <p:ph idx="1"/>
          </p:nvPr>
        </p:nvSpPr>
        <p:spPr>
          <a:xfrm>
            <a:off x="259307" y="1885334"/>
            <a:ext cx="11682484" cy="4829365"/>
          </a:xfrm>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pPr lvl="0" algn="r" rtl="1">
              <a:lnSpc>
                <a:spcPct val="120000"/>
              </a:lnSpc>
            </a:pPr>
            <a:r>
              <a:rPr lang="ar-SA" sz="2900" b="1" u="sng" dirty="0"/>
              <a:t>الاهتمام بالزبون: </a:t>
            </a:r>
            <a:r>
              <a:rPr lang="ar-SA" sz="2900" dirty="0"/>
              <a:t>لقد أصبح الزبون جوهر النشاط التسويقي ولذلك </a:t>
            </a:r>
            <a:r>
              <a:rPr lang="ar-DZ" sz="2900" dirty="0" err="1"/>
              <a:t>ي</a:t>
            </a:r>
            <a:r>
              <a:rPr lang="ar-SA" sz="2900" dirty="0" smtClean="0"/>
              <a:t>ستلزم </a:t>
            </a:r>
            <a:r>
              <a:rPr lang="ar-SA" sz="2900" dirty="0"/>
              <a:t>معرفة سلوكه وتوقع هذا السلوك من خلال السعي لتحديد حاجاته ورغباته ويفترض أن تكون هذه المعرفة متجددة تبعا لتغيير أذواق الزبائن، فبدون توفر المعلومات المطلوبة عن طبيعة وخاصية حجم الزبائن فإن إدارة التسويق سوف لن تكون لها الفعالية في اتخاذ القرارات الصائبة.</a:t>
            </a:r>
            <a:endParaRPr lang="en-US" sz="2900" dirty="0"/>
          </a:p>
          <a:p>
            <a:pPr lvl="0" algn="r" rtl="1">
              <a:lnSpc>
                <a:spcPct val="120000"/>
              </a:lnSpc>
            </a:pPr>
            <a:r>
              <a:rPr lang="ar-SA" sz="2900" b="1" u="sng" dirty="0"/>
              <a:t>كبر الأسواق</a:t>
            </a:r>
            <a:r>
              <a:rPr lang="ar-SA" sz="2900" b="1" dirty="0"/>
              <a:t>: </a:t>
            </a:r>
            <a:r>
              <a:rPr lang="ar-SA" sz="2900" dirty="0"/>
              <a:t>أي اتساع فجوة المعلوماتية بين المؤسسة والزبائن، حيث مع كبر الإنتاج وتوسيع نطاق التوزيع للأسواق الكبيرة، يستلزم وجود العديد من الوسطاء هؤلاء قد يشكلون حاجز أمام تدفق البيانات باتجاه إدارة التسويق والتي من خلالها يمكن التعرف على حاجات ورغبات الزبائن، وهنا تبرز أهمية نظام المعلومات التسويقية في سد هذه الفجوة.</a:t>
            </a:r>
            <a:endParaRPr lang="en-US" sz="2900" dirty="0"/>
          </a:p>
          <a:p>
            <a:pPr lvl="0" algn="r" rtl="1">
              <a:lnSpc>
                <a:spcPct val="120000"/>
              </a:lnSpc>
            </a:pPr>
            <a:r>
              <a:rPr lang="ar-SA" sz="2900" b="1" u="sng" dirty="0"/>
              <a:t>شدة المنافسة: </a:t>
            </a:r>
            <a:r>
              <a:rPr lang="ar-SA" sz="2900" dirty="0"/>
              <a:t>فبازدياد شدة المنافسة في الأسواق المعاصرة وخاصة في مجال التسويق، الأمر الذي يستدعي إعداد </a:t>
            </a:r>
            <a:r>
              <a:rPr lang="ar-SA" sz="2900" dirty="0" smtClean="0"/>
              <a:t>استراتيجية </a:t>
            </a:r>
            <a:r>
              <a:rPr lang="ar-SA" sz="2900" dirty="0"/>
              <a:t>تسويقية ملائمة عن السوق أو الزبون بصفة خاصة، إذ أصبح اكتساب المعلومة التسويقية يشكل ميزة تنافسية في هذا الوقت.</a:t>
            </a:r>
            <a:endParaRPr lang="en-US" sz="2900" dirty="0"/>
          </a:p>
          <a:p>
            <a:pPr lvl="0" algn="r" rtl="1">
              <a:lnSpc>
                <a:spcPct val="120000"/>
              </a:lnSpc>
            </a:pPr>
            <a:r>
              <a:rPr lang="ar-SA" sz="2900" b="1" u="sng" dirty="0"/>
              <a:t>تعقد النشاط التسويقي: </a:t>
            </a:r>
            <a:r>
              <a:rPr lang="ar-SA" sz="2900" dirty="0"/>
              <a:t>ضمن البيئة المعقدة والسريعة التغيير، هذا ما أدى بالنشاط التسويقي إلى التعقيد من خلال توافر المعلومات المتغيرة باستمرار، ولهذا لن يتأتى التحكم في كمية المعلومات عن البيئة المعقدة إلا من خلال وجود نظام معلومات تسويقي يكفل هذه المهمة.</a:t>
            </a:r>
            <a:endParaRPr lang="en-US" sz="2900" dirty="0"/>
          </a:p>
          <a:p>
            <a:pPr lvl="0" algn="r" rtl="1">
              <a:lnSpc>
                <a:spcPct val="120000"/>
              </a:lnSpc>
            </a:pPr>
            <a:r>
              <a:rPr lang="ar-SA" sz="2900" b="1" u="sng" dirty="0"/>
              <a:t>ظاهرة انفجار المعلومة:</a:t>
            </a:r>
            <a:r>
              <a:rPr lang="ar-SA" sz="2900" u="sng" dirty="0"/>
              <a:t> </a:t>
            </a:r>
            <a:r>
              <a:rPr lang="ar-SA" sz="2900" dirty="0"/>
              <a:t>تمارس إدارة التسويق نشاطها في ظل ثورة المعلومات إذ تواجه كميات هائلة من البيانات التي قد يتعذر الاستفادة منها بصيغتها الأولية لعدم تلاؤمها مع احتياجات إدارة التسويق ولذا وجب وجود نظام معلومات تسويقي يقوم بتحويل البيانات للمعلومات وتحديثها وفق أسس علمية سليمة من أجل عدم إغراق إدارة التسويق بالمعلومات الخاطئة</a:t>
            </a:r>
            <a:r>
              <a:rPr lang="ar-SA" sz="2900" dirty="0" smtClean="0"/>
              <a:t>.</a:t>
            </a:r>
            <a:endParaRPr lang="en-US" sz="29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06:</a:t>
            </a:r>
            <a:endParaRPr lang="en-US" sz="2400" b="1" dirty="0">
              <a:solidFill>
                <a:schemeClr val="tx1"/>
              </a:solidFill>
            </a:endParaRPr>
          </a:p>
        </p:txBody>
      </p:sp>
    </p:spTree>
    <p:extLst>
      <p:ext uri="{BB962C8B-B14F-4D97-AF65-F5344CB8AC3E}">
        <p14:creationId xmlns:p14="http://schemas.microsoft.com/office/powerpoint/2010/main" val="3559271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12381</TotalTime>
  <Words>1429</Words>
  <Application>Microsoft Office PowerPoint</Application>
  <PresentationFormat>Grand écran</PresentationFormat>
  <Paragraphs>90</Paragraphs>
  <Slides>18</Slides>
  <Notes>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18</vt:i4>
      </vt:variant>
    </vt:vector>
  </HeadingPairs>
  <TitlesOfParts>
    <vt:vector size="26" baseType="lpstr">
      <vt:lpstr>Arabic Typesetting</vt:lpstr>
      <vt:lpstr>Arial</vt:lpstr>
      <vt:lpstr>Calibri</vt:lpstr>
      <vt:lpstr>Century Gothic</vt:lpstr>
      <vt:lpstr>Times New Roman</vt:lpstr>
      <vt:lpstr>Wingdings</vt:lpstr>
      <vt:lpstr>Wingdings 3</vt:lpstr>
      <vt:lpstr>Direction Ion</vt:lpstr>
      <vt:lpstr>نظــــام المعلومـــات التسويقية</vt:lpstr>
      <vt:lpstr>مقدمــــــــــــة</vt:lpstr>
      <vt:lpstr>تعريف نظام المعلومات التسويقية</vt:lpstr>
      <vt:lpstr>Présentation PowerPoint</vt:lpstr>
      <vt:lpstr>Présentation PowerPoint</vt:lpstr>
      <vt:lpstr>Présentation PowerPoint</vt:lpstr>
      <vt:lpstr>يمكن القول أن: </vt:lpstr>
      <vt:lpstr>Présentation PowerPoint</vt:lpstr>
      <vt:lpstr>أسباب الاهتمام بنظام المعلومات التسويقية: إن الاهتمام بنظام المعلومات التسويقية لم يأتي من فراغ وإنما محصلة للعديد من الأسباب أهمها:</vt:lpstr>
      <vt:lpstr>خصائص نظام المعلومات التسويقية: </vt:lpstr>
      <vt:lpstr>خصائص نظام المعلومات التسويقية يتميز نظام المعلومات التسويقية بجملة من الخصائص الأساسية تتمثل في أنه : </vt:lpstr>
      <vt:lpstr>أهمية نظام المعلومات التسويقية:  تظهر أهمية نظام المعلومات التسويقية من خلال عمل النظام و توفيره المعلومات في الوقت المناسب و بالجودة و الدقة المناسبتين و تتجلى أهمية نظم المعلومات التسويقية فيما يلي:</vt:lpstr>
      <vt:lpstr>أهداف نظام المعلومات التسويقية يسعى نظام المعلومات التسويقية لتحقيق جملة من الأهداف: </vt:lpstr>
      <vt:lpstr>Présentation PowerPoint</vt:lpstr>
      <vt:lpstr>Présentation PowerPoint</vt:lpstr>
      <vt:lpstr>بناء وتطوير نظام المعلومات التسويقية يمر نظام المعلومات التسويقية كغيره من أنظمة المعلومات بدورة حياة، والتي يتم فيها بناءه وتطويره بالمرور بعدة مراحل يمكن توضيحها كما يلي   </vt:lpstr>
      <vt:lpstr>بناء وتطوير نظام المعلومات التسويقية</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388</cp:revision>
  <dcterms:created xsi:type="dcterms:W3CDTF">2022-09-20T18:14:57Z</dcterms:created>
  <dcterms:modified xsi:type="dcterms:W3CDTF">2023-01-11T19:20:54Z</dcterms:modified>
</cp:coreProperties>
</file>