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tl="1" saveSubsetFonts="1">
  <p:sldMasterIdLst>
    <p:sldMasterId id="2147483648" r:id="rId1"/>
  </p:sldMasterIdLst>
  <p:notesMasterIdLst>
    <p:notesMasterId r:id="rId15"/>
  </p:notesMasterIdLst>
  <p:sldIdLst>
    <p:sldId id="256" r:id="rId2"/>
    <p:sldId id="456" r:id="rId3"/>
    <p:sldId id="458" r:id="rId4"/>
    <p:sldId id="457" r:id="rId5"/>
    <p:sldId id="464" r:id="rId6"/>
    <p:sldId id="459" r:id="rId7"/>
    <p:sldId id="460" r:id="rId8"/>
    <p:sldId id="461" r:id="rId9"/>
    <p:sldId id="462" r:id="rId10"/>
    <p:sldId id="463" r:id="rId11"/>
    <p:sldId id="465" r:id="rId12"/>
    <p:sldId id="466" r:id="rId13"/>
    <p:sldId id="467" r:id="rId14"/>
  </p:sldIdLst>
  <p:sldSz cx="9144000" cy="6858000" type="screen4x3"/>
  <p:notesSz cx="6735763" cy="9869488"/>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A08B8"/>
    <a:srgbClr val="0A0ACC"/>
    <a:srgbClr val="2F1BA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706" autoAdjust="0"/>
    <p:restoredTop sz="99821" autoAdjust="0"/>
  </p:normalViewPr>
  <p:slideViewPr>
    <p:cSldViewPr>
      <p:cViewPr varScale="1">
        <p:scale>
          <a:sx n="67" d="100"/>
          <a:sy n="67" d="100"/>
        </p:scale>
        <p:origin x="1272" y="44"/>
      </p:cViewPr>
      <p:guideLst>
        <p:guide orient="horz" pos="2160"/>
        <p:guide pos="2880"/>
      </p:guideLst>
    </p:cSldViewPr>
  </p:slideViewPr>
  <p:notesTextViewPr>
    <p:cViewPr>
      <p:scale>
        <a:sx n="100" d="100"/>
        <a:sy n="100" d="100"/>
      </p:scale>
      <p:origin x="0" y="0"/>
    </p:cViewPr>
  </p:notesTextViewPr>
  <p:sorterViewPr>
    <p:cViewPr>
      <p:scale>
        <a:sx n="66" d="100"/>
        <a:sy n="66" d="100"/>
      </p:scale>
      <p:origin x="-114" y="330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0" y="0"/>
            <a:ext cx="2918831" cy="493474"/>
          </a:xfrm>
          <a:prstGeom prst="rect">
            <a:avLst/>
          </a:prstGeom>
        </p:spPr>
        <p:txBody>
          <a:bodyPr vert="horz" lIns="91440" tIns="45720" rIns="91440" bIns="45720" rtlCol="0"/>
          <a:lstStyle>
            <a:lvl1pPr algn="l">
              <a:defRPr sz="1200"/>
            </a:lvl1pPr>
          </a:lstStyle>
          <a:p>
            <a:endParaRPr lang="fr-FR"/>
          </a:p>
        </p:txBody>
      </p:sp>
      <p:sp>
        <p:nvSpPr>
          <p:cNvPr id="3" name="عنصر نائب للتاريخ 2"/>
          <p:cNvSpPr>
            <a:spLocks noGrp="1"/>
          </p:cNvSpPr>
          <p:nvPr>
            <p:ph type="dt" idx="1"/>
          </p:nvPr>
        </p:nvSpPr>
        <p:spPr>
          <a:xfrm>
            <a:off x="3815373" y="0"/>
            <a:ext cx="2918831" cy="493474"/>
          </a:xfrm>
          <a:prstGeom prst="rect">
            <a:avLst/>
          </a:prstGeom>
        </p:spPr>
        <p:txBody>
          <a:bodyPr vert="horz" lIns="91440" tIns="45720" rIns="91440" bIns="45720" rtlCol="0"/>
          <a:lstStyle>
            <a:lvl1pPr algn="r">
              <a:defRPr sz="1200"/>
            </a:lvl1pPr>
          </a:lstStyle>
          <a:p>
            <a:fld id="{74D241DE-BDC9-4335-80EF-18AADFC7618F}" type="datetimeFigureOut">
              <a:rPr lang="fr-FR" smtClean="0"/>
              <a:pPr/>
              <a:t>14/05/2024</a:t>
            </a:fld>
            <a:endParaRPr lang="fr-FR"/>
          </a:p>
        </p:txBody>
      </p:sp>
      <p:sp>
        <p:nvSpPr>
          <p:cNvPr id="4" name="عنصر نائب لصورة الشريحة 3"/>
          <p:cNvSpPr>
            <a:spLocks noGrp="1" noRot="1" noChangeAspect="1"/>
          </p:cNvSpPr>
          <p:nvPr>
            <p:ph type="sldImg" idx="2"/>
          </p:nvPr>
        </p:nvSpPr>
        <p:spPr>
          <a:xfrm>
            <a:off x="900113" y="739775"/>
            <a:ext cx="4935537" cy="3702050"/>
          </a:xfrm>
          <a:prstGeom prst="rect">
            <a:avLst/>
          </a:prstGeom>
          <a:noFill/>
          <a:ln w="12700">
            <a:solidFill>
              <a:prstClr val="black"/>
            </a:solidFill>
          </a:ln>
        </p:spPr>
        <p:txBody>
          <a:bodyPr vert="horz" lIns="91440" tIns="45720" rIns="91440" bIns="45720" rtlCol="0" anchor="ctr"/>
          <a:lstStyle/>
          <a:p>
            <a:endParaRPr lang="fr-FR"/>
          </a:p>
        </p:txBody>
      </p:sp>
      <p:sp>
        <p:nvSpPr>
          <p:cNvPr id="5" name="عنصر نائب للملاحظات 4"/>
          <p:cNvSpPr>
            <a:spLocks noGrp="1"/>
          </p:cNvSpPr>
          <p:nvPr>
            <p:ph type="body" sz="quarter" idx="3"/>
          </p:nvPr>
        </p:nvSpPr>
        <p:spPr>
          <a:xfrm>
            <a:off x="673577" y="4688007"/>
            <a:ext cx="5388610" cy="4441270"/>
          </a:xfrm>
          <a:prstGeom prst="rect">
            <a:avLst/>
          </a:prstGeom>
        </p:spPr>
        <p:txBody>
          <a:bodyPr vert="horz" lIns="91440" tIns="45720" rIns="91440" bIns="45720" rtlCol="0">
            <a:normAutofit/>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fr-FR"/>
          </a:p>
        </p:txBody>
      </p:sp>
      <p:sp>
        <p:nvSpPr>
          <p:cNvPr id="6" name="عنصر نائب للتذييل 5"/>
          <p:cNvSpPr>
            <a:spLocks noGrp="1"/>
          </p:cNvSpPr>
          <p:nvPr>
            <p:ph type="ftr" sz="quarter" idx="4"/>
          </p:nvPr>
        </p:nvSpPr>
        <p:spPr>
          <a:xfrm>
            <a:off x="0" y="9374301"/>
            <a:ext cx="2918831" cy="493474"/>
          </a:xfrm>
          <a:prstGeom prst="rect">
            <a:avLst/>
          </a:prstGeom>
        </p:spPr>
        <p:txBody>
          <a:bodyPr vert="horz" lIns="91440" tIns="45720" rIns="91440" bIns="45720" rtlCol="0" anchor="b"/>
          <a:lstStyle>
            <a:lvl1pPr algn="l">
              <a:defRPr sz="1200"/>
            </a:lvl1pPr>
          </a:lstStyle>
          <a:p>
            <a:endParaRPr lang="fr-FR"/>
          </a:p>
        </p:txBody>
      </p:sp>
      <p:sp>
        <p:nvSpPr>
          <p:cNvPr id="7" name="عنصر نائب لرقم الشريحة 6"/>
          <p:cNvSpPr>
            <a:spLocks noGrp="1"/>
          </p:cNvSpPr>
          <p:nvPr>
            <p:ph type="sldNum" sz="quarter" idx="5"/>
          </p:nvPr>
        </p:nvSpPr>
        <p:spPr>
          <a:xfrm>
            <a:off x="3815373" y="9374301"/>
            <a:ext cx="2918831" cy="493474"/>
          </a:xfrm>
          <a:prstGeom prst="rect">
            <a:avLst/>
          </a:prstGeom>
        </p:spPr>
        <p:txBody>
          <a:bodyPr vert="horz" lIns="91440" tIns="45720" rIns="91440" bIns="45720" rtlCol="0" anchor="b"/>
          <a:lstStyle>
            <a:lvl1pPr algn="r">
              <a:defRPr sz="1200"/>
            </a:lvl1pPr>
          </a:lstStyle>
          <a:p>
            <a:fld id="{2A8A29DF-9DC2-402B-A1B2-37A6726F7DA9}" type="slidenum">
              <a:rPr lang="fr-FR" smtClean="0"/>
              <a:pPr/>
              <a:t>‹#›</a:t>
            </a:fld>
            <a:endParaRPr lang="fr-FR"/>
          </a:p>
        </p:txBody>
      </p:sp>
    </p:spTree>
    <p:extLst>
      <p:ext uri="{BB962C8B-B14F-4D97-AF65-F5344CB8AC3E}">
        <p14:creationId xmlns:p14="http://schemas.microsoft.com/office/powerpoint/2010/main" val="4738235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fr-FR" dirty="0"/>
          </a:p>
        </p:txBody>
      </p:sp>
      <p:sp>
        <p:nvSpPr>
          <p:cNvPr id="4" name="عنصر نائب لرقم الشريحة 3"/>
          <p:cNvSpPr>
            <a:spLocks noGrp="1"/>
          </p:cNvSpPr>
          <p:nvPr>
            <p:ph type="sldNum" sz="quarter" idx="10"/>
          </p:nvPr>
        </p:nvSpPr>
        <p:spPr/>
        <p:txBody>
          <a:bodyPr/>
          <a:lstStyle/>
          <a:p>
            <a:fld id="{2A8A29DF-9DC2-402B-A1B2-37A6726F7DA9}" type="slidenum">
              <a:rPr lang="fr-FR" smtClean="0"/>
              <a:pPr/>
              <a:t>1</a:t>
            </a:fld>
            <a:endParaRPr 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fr-FR"/>
          </a:p>
        </p:txBody>
      </p:sp>
      <p:sp>
        <p:nvSpPr>
          <p:cNvPr id="4" name="عنصر نائب لرقم الشريحة 3"/>
          <p:cNvSpPr>
            <a:spLocks noGrp="1"/>
          </p:cNvSpPr>
          <p:nvPr>
            <p:ph type="sldNum" sz="quarter" idx="10"/>
          </p:nvPr>
        </p:nvSpPr>
        <p:spPr/>
        <p:txBody>
          <a:bodyPr/>
          <a:lstStyle/>
          <a:p>
            <a:fld id="{2A8A29DF-9DC2-402B-A1B2-37A6726F7DA9}" type="slidenum">
              <a:rPr lang="fr-FR" smtClean="0"/>
              <a:pPr/>
              <a:t>10</a:t>
            </a:fld>
            <a:endParaRPr lang="fr-FR"/>
          </a:p>
        </p:txBody>
      </p:sp>
    </p:spTree>
    <p:extLst>
      <p:ext uri="{BB962C8B-B14F-4D97-AF65-F5344CB8AC3E}">
        <p14:creationId xmlns:p14="http://schemas.microsoft.com/office/powerpoint/2010/main" val="420720775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fr-FR"/>
          </a:p>
        </p:txBody>
      </p:sp>
      <p:sp>
        <p:nvSpPr>
          <p:cNvPr id="4" name="عنصر نائب لرقم الشريحة 3"/>
          <p:cNvSpPr>
            <a:spLocks noGrp="1"/>
          </p:cNvSpPr>
          <p:nvPr>
            <p:ph type="sldNum" sz="quarter" idx="10"/>
          </p:nvPr>
        </p:nvSpPr>
        <p:spPr/>
        <p:txBody>
          <a:bodyPr/>
          <a:lstStyle/>
          <a:p>
            <a:fld id="{2A8A29DF-9DC2-402B-A1B2-37A6726F7DA9}" type="slidenum">
              <a:rPr lang="fr-FR" smtClean="0"/>
              <a:pPr/>
              <a:t>11</a:t>
            </a:fld>
            <a:endParaRPr lang="fr-FR"/>
          </a:p>
        </p:txBody>
      </p:sp>
    </p:spTree>
    <p:extLst>
      <p:ext uri="{BB962C8B-B14F-4D97-AF65-F5344CB8AC3E}">
        <p14:creationId xmlns:p14="http://schemas.microsoft.com/office/powerpoint/2010/main" val="202379462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fr-FR"/>
          </a:p>
        </p:txBody>
      </p:sp>
      <p:sp>
        <p:nvSpPr>
          <p:cNvPr id="4" name="عنصر نائب لرقم الشريحة 3"/>
          <p:cNvSpPr>
            <a:spLocks noGrp="1"/>
          </p:cNvSpPr>
          <p:nvPr>
            <p:ph type="sldNum" sz="quarter" idx="10"/>
          </p:nvPr>
        </p:nvSpPr>
        <p:spPr/>
        <p:txBody>
          <a:bodyPr/>
          <a:lstStyle/>
          <a:p>
            <a:fld id="{2A8A29DF-9DC2-402B-A1B2-37A6726F7DA9}" type="slidenum">
              <a:rPr lang="fr-FR" smtClean="0"/>
              <a:pPr/>
              <a:t>12</a:t>
            </a:fld>
            <a:endParaRPr lang="fr-FR"/>
          </a:p>
        </p:txBody>
      </p:sp>
    </p:spTree>
    <p:extLst>
      <p:ext uri="{BB962C8B-B14F-4D97-AF65-F5344CB8AC3E}">
        <p14:creationId xmlns:p14="http://schemas.microsoft.com/office/powerpoint/2010/main" val="293726428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fr-FR"/>
          </a:p>
        </p:txBody>
      </p:sp>
      <p:sp>
        <p:nvSpPr>
          <p:cNvPr id="4" name="عنصر نائب لرقم الشريحة 3"/>
          <p:cNvSpPr>
            <a:spLocks noGrp="1"/>
          </p:cNvSpPr>
          <p:nvPr>
            <p:ph type="sldNum" sz="quarter" idx="10"/>
          </p:nvPr>
        </p:nvSpPr>
        <p:spPr/>
        <p:txBody>
          <a:bodyPr/>
          <a:lstStyle/>
          <a:p>
            <a:fld id="{2A8A29DF-9DC2-402B-A1B2-37A6726F7DA9}" type="slidenum">
              <a:rPr lang="fr-FR" smtClean="0"/>
              <a:pPr/>
              <a:t>13</a:t>
            </a:fld>
            <a:endParaRPr lang="fr-FR"/>
          </a:p>
        </p:txBody>
      </p:sp>
    </p:spTree>
    <p:extLst>
      <p:ext uri="{BB962C8B-B14F-4D97-AF65-F5344CB8AC3E}">
        <p14:creationId xmlns:p14="http://schemas.microsoft.com/office/powerpoint/2010/main" val="36677508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fr-FR"/>
          </a:p>
        </p:txBody>
      </p:sp>
      <p:sp>
        <p:nvSpPr>
          <p:cNvPr id="4" name="عنصر نائب لرقم الشريحة 3"/>
          <p:cNvSpPr>
            <a:spLocks noGrp="1"/>
          </p:cNvSpPr>
          <p:nvPr>
            <p:ph type="sldNum" sz="quarter" idx="10"/>
          </p:nvPr>
        </p:nvSpPr>
        <p:spPr/>
        <p:txBody>
          <a:bodyPr/>
          <a:lstStyle/>
          <a:p>
            <a:fld id="{2A8A29DF-9DC2-402B-A1B2-37A6726F7DA9}" type="slidenum">
              <a:rPr lang="fr-FR" smtClean="0"/>
              <a:pPr/>
              <a:t>2</a:t>
            </a:fld>
            <a:endParaRPr lang="fr-FR"/>
          </a:p>
        </p:txBody>
      </p:sp>
    </p:spTree>
    <p:extLst>
      <p:ext uri="{BB962C8B-B14F-4D97-AF65-F5344CB8AC3E}">
        <p14:creationId xmlns:p14="http://schemas.microsoft.com/office/powerpoint/2010/main" val="29653760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fr-FR"/>
          </a:p>
        </p:txBody>
      </p:sp>
      <p:sp>
        <p:nvSpPr>
          <p:cNvPr id="4" name="عنصر نائب لرقم الشريحة 3"/>
          <p:cNvSpPr>
            <a:spLocks noGrp="1"/>
          </p:cNvSpPr>
          <p:nvPr>
            <p:ph type="sldNum" sz="quarter" idx="10"/>
          </p:nvPr>
        </p:nvSpPr>
        <p:spPr/>
        <p:txBody>
          <a:bodyPr/>
          <a:lstStyle/>
          <a:p>
            <a:fld id="{2A8A29DF-9DC2-402B-A1B2-37A6726F7DA9}" type="slidenum">
              <a:rPr lang="fr-FR" smtClean="0"/>
              <a:pPr/>
              <a:t>3</a:t>
            </a:fld>
            <a:endParaRPr lang="fr-FR"/>
          </a:p>
        </p:txBody>
      </p:sp>
    </p:spTree>
    <p:extLst>
      <p:ext uri="{BB962C8B-B14F-4D97-AF65-F5344CB8AC3E}">
        <p14:creationId xmlns:p14="http://schemas.microsoft.com/office/powerpoint/2010/main" val="23655606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fr-FR"/>
          </a:p>
        </p:txBody>
      </p:sp>
      <p:sp>
        <p:nvSpPr>
          <p:cNvPr id="4" name="عنصر نائب لرقم الشريحة 3"/>
          <p:cNvSpPr>
            <a:spLocks noGrp="1"/>
          </p:cNvSpPr>
          <p:nvPr>
            <p:ph type="sldNum" sz="quarter" idx="10"/>
          </p:nvPr>
        </p:nvSpPr>
        <p:spPr/>
        <p:txBody>
          <a:bodyPr/>
          <a:lstStyle/>
          <a:p>
            <a:fld id="{2A8A29DF-9DC2-402B-A1B2-37A6726F7DA9}" type="slidenum">
              <a:rPr lang="fr-FR" smtClean="0"/>
              <a:pPr/>
              <a:t>4</a:t>
            </a:fld>
            <a:endParaRPr lang="fr-FR"/>
          </a:p>
        </p:txBody>
      </p:sp>
    </p:spTree>
    <p:extLst>
      <p:ext uri="{BB962C8B-B14F-4D97-AF65-F5344CB8AC3E}">
        <p14:creationId xmlns:p14="http://schemas.microsoft.com/office/powerpoint/2010/main" val="26914021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fr-FR"/>
          </a:p>
        </p:txBody>
      </p:sp>
      <p:sp>
        <p:nvSpPr>
          <p:cNvPr id="4" name="عنصر نائب لرقم الشريحة 3"/>
          <p:cNvSpPr>
            <a:spLocks noGrp="1"/>
          </p:cNvSpPr>
          <p:nvPr>
            <p:ph type="sldNum" sz="quarter" idx="10"/>
          </p:nvPr>
        </p:nvSpPr>
        <p:spPr/>
        <p:txBody>
          <a:bodyPr/>
          <a:lstStyle/>
          <a:p>
            <a:fld id="{2A8A29DF-9DC2-402B-A1B2-37A6726F7DA9}" type="slidenum">
              <a:rPr lang="fr-FR" smtClean="0"/>
              <a:pPr/>
              <a:t>5</a:t>
            </a:fld>
            <a:endParaRPr lang="fr-FR"/>
          </a:p>
        </p:txBody>
      </p:sp>
    </p:spTree>
    <p:extLst>
      <p:ext uri="{BB962C8B-B14F-4D97-AF65-F5344CB8AC3E}">
        <p14:creationId xmlns:p14="http://schemas.microsoft.com/office/powerpoint/2010/main" val="20523497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fr-FR"/>
          </a:p>
        </p:txBody>
      </p:sp>
      <p:sp>
        <p:nvSpPr>
          <p:cNvPr id="4" name="عنصر نائب لرقم الشريحة 3"/>
          <p:cNvSpPr>
            <a:spLocks noGrp="1"/>
          </p:cNvSpPr>
          <p:nvPr>
            <p:ph type="sldNum" sz="quarter" idx="10"/>
          </p:nvPr>
        </p:nvSpPr>
        <p:spPr/>
        <p:txBody>
          <a:bodyPr/>
          <a:lstStyle/>
          <a:p>
            <a:fld id="{2A8A29DF-9DC2-402B-A1B2-37A6726F7DA9}" type="slidenum">
              <a:rPr lang="fr-FR" smtClean="0"/>
              <a:pPr/>
              <a:t>6</a:t>
            </a:fld>
            <a:endParaRPr lang="fr-FR"/>
          </a:p>
        </p:txBody>
      </p:sp>
    </p:spTree>
    <p:extLst>
      <p:ext uri="{BB962C8B-B14F-4D97-AF65-F5344CB8AC3E}">
        <p14:creationId xmlns:p14="http://schemas.microsoft.com/office/powerpoint/2010/main" val="1718436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fr-FR"/>
          </a:p>
        </p:txBody>
      </p:sp>
      <p:sp>
        <p:nvSpPr>
          <p:cNvPr id="4" name="عنصر نائب لرقم الشريحة 3"/>
          <p:cNvSpPr>
            <a:spLocks noGrp="1"/>
          </p:cNvSpPr>
          <p:nvPr>
            <p:ph type="sldNum" sz="quarter" idx="10"/>
          </p:nvPr>
        </p:nvSpPr>
        <p:spPr/>
        <p:txBody>
          <a:bodyPr/>
          <a:lstStyle/>
          <a:p>
            <a:fld id="{2A8A29DF-9DC2-402B-A1B2-37A6726F7DA9}" type="slidenum">
              <a:rPr lang="fr-FR" smtClean="0"/>
              <a:pPr/>
              <a:t>7</a:t>
            </a:fld>
            <a:endParaRPr lang="fr-FR"/>
          </a:p>
        </p:txBody>
      </p:sp>
    </p:spTree>
    <p:extLst>
      <p:ext uri="{BB962C8B-B14F-4D97-AF65-F5344CB8AC3E}">
        <p14:creationId xmlns:p14="http://schemas.microsoft.com/office/powerpoint/2010/main" val="38966695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fr-FR"/>
          </a:p>
        </p:txBody>
      </p:sp>
      <p:sp>
        <p:nvSpPr>
          <p:cNvPr id="4" name="عنصر نائب لرقم الشريحة 3"/>
          <p:cNvSpPr>
            <a:spLocks noGrp="1"/>
          </p:cNvSpPr>
          <p:nvPr>
            <p:ph type="sldNum" sz="quarter" idx="10"/>
          </p:nvPr>
        </p:nvSpPr>
        <p:spPr/>
        <p:txBody>
          <a:bodyPr/>
          <a:lstStyle/>
          <a:p>
            <a:fld id="{2A8A29DF-9DC2-402B-A1B2-37A6726F7DA9}" type="slidenum">
              <a:rPr lang="fr-FR" smtClean="0"/>
              <a:pPr/>
              <a:t>8</a:t>
            </a:fld>
            <a:endParaRPr lang="fr-FR"/>
          </a:p>
        </p:txBody>
      </p:sp>
    </p:spTree>
    <p:extLst>
      <p:ext uri="{BB962C8B-B14F-4D97-AF65-F5344CB8AC3E}">
        <p14:creationId xmlns:p14="http://schemas.microsoft.com/office/powerpoint/2010/main" val="8920481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fr-FR"/>
          </a:p>
        </p:txBody>
      </p:sp>
      <p:sp>
        <p:nvSpPr>
          <p:cNvPr id="4" name="عنصر نائب لرقم الشريحة 3"/>
          <p:cNvSpPr>
            <a:spLocks noGrp="1"/>
          </p:cNvSpPr>
          <p:nvPr>
            <p:ph type="sldNum" sz="quarter" idx="10"/>
          </p:nvPr>
        </p:nvSpPr>
        <p:spPr/>
        <p:txBody>
          <a:bodyPr/>
          <a:lstStyle/>
          <a:p>
            <a:fld id="{2A8A29DF-9DC2-402B-A1B2-37A6726F7DA9}" type="slidenum">
              <a:rPr lang="fr-FR" smtClean="0"/>
              <a:pPr/>
              <a:t>9</a:t>
            </a:fld>
            <a:endParaRPr lang="fr-FR"/>
          </a:p>
        </p:txBody>
      </p:sp>
    </p:spTree>
    <p:extLst>
      <p:ext uri="{BB962C8B-B14F-4D97-AF65-F5344CB8AC3E}">
        <p14:creationId xmlns:p14="http://schemas.microsoft.com/office/powerpoint/2010/main" val="6157715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a:t>انقر لتحرير نمط العنوان الرئيسي</a:t>
            </a:r>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a:t>انقر لتحرير نمط العنوان الثانوي الرئيسي</a:t>
            </a:r>
          </a:p>
        </p:txBody>
      </p:sp>
      <p:sp>
        <p:nvSpPr>
          <p:cNvPr id="4" name="عنصر نائب للتاريخ 3"/>
          <p:cNvSpPr>
            <a:spLocks noGrp="1"/>
          </p:cNvSpPr>
          <p:nvPr>
            <p:ph type="dt" sz="half" idx="10"/>
          </p:nvPr>
        </p:nvSpPr>
        <p:spPr/>
        <p:txBody>
          <a:bodyPr/>
          <a:lstStyle/>
          <a:p>
            <a:fld id="{B605279C-559D-4F21-B6DF-62FCB7227E04}" type="datetime1">
              <a:rPr lang="ar-SA" smtClean="0"/>
              <a:pPr/>
              <a:t>07/11/1445</a:t>
            </a:fld>
            <a:endParaRPr lang="ar-SA"/>
          </a:p>
        </p:txBody>
      </p:sp>
      <p:sp>
        <p:nvSpPr>
          <p:cNvPr id="5" name="عنصر نائب للتذييل 4"/>
          <p:cNvSpPr>
            <a:spLocks noGrp="1"/>
          </p:cNvSpPr>
          <p:nvPr>
            <p:ph type="ftr" sz="quarter" idx="11"/>
          </p:nvPr>
        </p:nvSpPr>
        <p:spPr/>
        <p:txBody>
          <a:bodyPr/>
          <a:lstStyle/>
          <a:p>
            <a:r>
              <a:rPr lang="ar-SA"/>
              <a:t>مقرر: نظريات إدارة الأعمال ــــــــــــــــــــــــــــــ أ/ محمد السعيد جوال</a:t>
            </a:r>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عنوان العمودي 2"/>
          <p:cNvSpPr>
            <a:spLocks noGrp="1"/>
          </p:cNvSpPr>
          <p:nvPr>
            <p:ph type="body" orient="vert" idx="1"/>
          </p:nvPr>
        </p:nvSpPr>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fld id="{CC19F99C-297D-42BD-B938-FFCA28F6E065}" type="datetime1">
              <a:rPr lang="ar-SA" smtClean="0"/>
              <a:pPr/>
              <a:t>07/11/1445</a:t>
            </a:fld>
            <a:endParaRPr lang="ar-SA"/>
          </a:p>
        </p:txBody>
      </p:sp>
      <p:sp>
        <p:nvSpPr>
          <p:cNvPr id="5" name="عنصر نائب للتذييل 4"/>
          <p:cNvSpPr>
            <a:spLocks noGrp="1"/>
          </p:cNvSpPr>
          <p:nvPr>
            <p:ph type="ftr" sz="quarter" idx="11"/>
          </p:nvPr>
        </p:nvSpPr>
        <p:spPr/>
        <p:txBody>
          <a:bodyPr/>
          <a:lstStyle/>
          <a:p>
            <a:r>
              <a:rPr lang="ar-SA"/>
              <a:t>مقرر: نظريات إدارة الأعمال ــــــــــــــــــــــــــــــ أ/ محمد السعيد جوال</a:t>
            </a:r>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a:t>انقر لتحرير نمط العنوان الرئيسي</a:t>
            </a:r>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fld id="{D4F74600-86D7-469D-8DD9-2954B6B39C08}" type="datetime1">
              <a:rPr lang="ar-SA" smtClean="0"/>
              <a:pPr/>
              <a:t>07/11/1445</a:t>
            </a:fld>
            <a:endParaRPr lang="ar-SA"/>
          </a:p>
        </p:txBody>
      </p:sp>
      <p:sp>
        <p:nvSpPr>
          <p:cNvPr id="5" name="عنصر نائب للتذييل 4"/>
          <p:cNvSpPr>
            <a:spLocks noGrp="1"/>
          </p:cNvSpPr>
          <p:nvPr>
            <p:ph type="ftr" sz="quarter" idx="11"/>
          </p:nvPr>
        </p:nvSpPr>
        <p:spPr/>
        <p:txBody>
          <a:bodyPr/>
          <a:lstStyle/>
          <a:p>
            <a:r>
              <a:rPr lang="ar-SA"/>
              <a:t>مقرر: نظريات إدارة الأعمال ــــــــــــــــــــــــــــــ أ/ محمد السعيد جوال</a:t>
            </a:r>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محتوى 2"/>
          <p:cNvSpPr>
            <a:spLocks noGrp="1"/>
          </p:cNvSpPr>
          <p:nvPr>
            <p:ph idx="1"/>
          </p:nvPr>
        </p:nvSpPr>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fld id="{2A6F5865-32D2-4A80-A6FF-5714CF427984}" type="datetime1">
              <a:rPr lang="ar-SA" smtClean="0"/>
              <a:pPr/>
              <a:t>07/11/1445</a:t>
            </a:fld>
            <a:endParaRPr lang="ar-SA"/>
          </a:p>
        </p:txBody>
      </p:sp>
      <p:sp>
        <p:nvSpPr>
          <p:cNvPr id="5" name="عنصر نائب للتذييل 4"/>
          <p:cNvSpPr>
            <a:spLocks noGrp="1"/>
          </p:cNvSpPr>
          <p:nvPr>
            <p:ph type="ftr" sz="quarter" idx="11"/>
          </p:nvPr>
        </p:nvSpPr>
        <p:spPr/>
        <p:txBody>
          <a:bodyPr/>
          <a:lstStyle/>
          <a:p>
            <a:r>
              <a:rPr lang="ar-SA"/>
              <a:t>مقرر: نظريات إدارة الأعمال ــــــــــــــــــــــــــــــ أ/ محمد السعيد جوال</a:t>
            </a:r>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a:t>انقر لتحرير نمط العنوان الرئيسي</a:t>
            </a:r>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النص الرئيسي</a:t>
            </a:r>
          </a:p>
        </p:txBody>
      </p:sp>
      <p:sp>
        <p:nvSpPr>
          <p:cNvPr id="4" name="عنصر نائب للتاريخ 3"/>
          <p:cNvSpPr>
            <a:spLocks noGrp="1"/>
          </p:cNvSpPr>
          <p:nvPr>
            <p:ph type="dt" sz="half" idx="10"/>
          </p:nvPr>
        </p:nvSpPr>
        <p:spPr/>
        <p:txBody>
          <a:bodyPr/>
          <a:lstStyle/>
          <a:p>
            <a:fld id="{17CB1E45-6B68-46D6-8AE6-7D780C6CB39E}" type="datetime1">
              <a:rPr lang="ar-SA" smtClean="0"/>
              <a:pPr/>
              <a:t>07/11/1445</a:t>
            </a:fld>
            <a:endParaRPr lang="ar-SA"/>
          </a:p>
        </p:txBody>
      </p:sp>
      <p:sp>
        <p:nvSpPr>
          <p:cNvPr id="5" name="عنصر نائب للتذييل 4"/>
          <p:cNvSpPr>
            <a:spLocks noGrp="1"/>
          </p:cNvSpPr>
          <p:nvPr>
            <p:ph type="ftr" sz="quarter" idx="11"/>
          </p:nvPr>
        </p:nvSpPr>
        <p:spPr/>
        <p:txBody>
          <a:bodyPr/>
          <a:lstStyle/>
          <a:p>
            <a:r>
              <a:rPr lang="ar-SA"/>
              <a:t>مقرر: نظريات إدارة الأعمال ــــــــــــــــــــــــــــــ أ/ محمد السعيد جوال</a:t>
            </a:r>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تاريخ 4"/>
          <p:cNvSpPr>
            <a:spLocks noGrp="1"/>
          </p:cNvSpPr>
          <p:nvPr>
            <p:ph type="dt" sz="half" idx="10"/>
          </p:nvPr>
        </p:nvSpPr>
        <p:spPr/>
        <p:txBody>
          <a:bodyPr/>
          <a:lstStyle/>
          <a:p>
            <a:fld id="{69FD5883-1F2F-48B0-A04E-E22B16894AB0}" type="datetime1">
              <a:rPr lang="ar-SA" smtClean="0"/>
              <a:pPr/>
              <a:t>07/11/1445</a:t>
            </a:fld>
            <a:endParaRPr lang="ar-SA"/>
          </a:p>
        </p:txBody>
      </p:sp>
      <p:sp>
        <p:nvSpPr>
          <p:cNvPr id="6" name="عنصر نائب للتذييل 5"/>
          <p:cNvSpPr>
            <a:spLocks noGrp="1"/>
          </p:cNvSpPr>
          <p:nvPr>
            <p:ph type="ftr" sz="quarter" idx="11"/>
          </p:nvPr>
        </p:nvSpPr>
        <p:spPr/>
        <p:txBody>
          <a:bodyPr/>
          <a:lstStyle/>
          <a:p>
            <a:r>
              <a:rPr lang="ar-SA"/>
              <a:t>مقرر: نظريات إدارة الأعمال ــــــــــــــــــــــــــــــ أ/ محمد السعيد جوال</a:t>
            </a:r>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a:t>انقر لتحرير نمط العنوان الرئيسي</a:t>
            </a:r>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7" name="عنصر نائب للتاريخ 6"/>
          <p:cNvSpPr>
            <a:spLocks noGrp="1"/>
          </p:cNvSpPr>
          <p:nvPr>
            <p:ph type="dt" sz="half" idx="10"/>
          </p:nvPr>
        </p:nvSpPr>
        <p:spPr/>
        <p:txBody>
          <a:bodyPr/>
          <a:lstStyle/>
          <a:p>
            <a:fld id="{D5BD4CC2-CA65-4E10-9DC1-BE564FDA58F0}" type="datetime1">
              <a:rPr lang="ar-SA" smtClean="0"/>
              <a:pPr/>
              <a:t>07/11/1445</a:t>
            </a:fld>
            <a:endParaRPr lang="ar-SA"/>
          </a:p>
        </p:txBody>
      </p:sp>
      <p:sp>
        <p:nvSpPr>
          <p:cNvPr id="8" name="عنصر نائب للتذييل 7"/>
          <p:cNvSpPr>
            <a:spLocks noGrp="1"/>
          </p:cNvSpPr>
          <p:nvPr>
            <p:ph type="ftr" sz="quarter" idx="11"/>
          </p:nvPr>
        </p:nvSpPr>
        <p:spPr/>
        <p:txBody>
          <a:bodyPr/>
          <a:lstStyle/>
          <a:p>
            <a:r>
              <a:rPr lang="ar-SA"/>
              <a:t>مقرر: نظريات إدارة الأعمال ــــــــــــــــــــــــــــــ أ/ محمد السعيد جوال</a:t>
            </a:r>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تاريخ 2"/>
          <p:cNvSpPr>
            <a:spLocks noGrp="1"/>
          </p:cNvSpPr>
          <p:nvPr>
            <p:ph type="dt" sz="half" idx="10"/>
          </p:nvPr>
        </p:nvSpPr>
        <p:spPr/>
        <p:txBody>
          <a:bodyPr/>
          <a:lstStyle/>
          <a:p>
            <a:fld id="{E784CA9B-2506-4D9D-B200-2EB22D419A7C}" type="datetime1">
              <a:rPr lang="ar-SA" smtClean="0"/>
              <a:pPr/>
              <a:t>07/11/1445</a:t>
            </a:fld>
            <a:endParaRPr lang="ar-SA"/>
          </a:p>
        </p:txBody>
      </p:sp>
      <p:sp>
        <p:nvSpPr>
          <p:cNvPr id="4" name="عنصر نائب للتذييل 3"/>
          <p:cNvSpPr>
            <a:spLocks noGrp="1"/>
          </p:cNvSpPr>
          <p:nvPr>
            <p:ph type="ftr" sz="quarter" idx="11"/>
          </p:nvPr>
        </p:nvSpPr>
        <p:spPr/>
        <p:txBody>
          <a:bodyPr/>
          <a:lstStyle/>
          <a:p>
            <a:r>
              <a:rPr lang="ar-SA"/>
              <a:t>مقرر: نظريات إدارة الأعمال ــــــــــــــــــــــــــــــ أ/ محمد السعيد جوال</a:t>
            </a:r>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E4952D05-A59B-43A4-B6D3-C9E989809CF5}" type="datetime1">
              <a:rPr lang="ar-SA" smtClean="0"/>
              <a:pPr/>
              <a:t>07/11/1445</a:t>
            </a:fld>
            <a:endParaRPr lang="ar-SA"/>
          </a:p>
        </p:txBody>
      </p:sp>
      <p:sp>
        <p:nvSpPr>
          <p:cNvPr id="3" name="عنصر نائب للتذييل 2"/>
          <p:cNvSpPr>
            <a:spLocks noGrp="1"/>
          </p:cNvSpPr>
          <p:nvPr>
            <p:ph type="ftr" sz="quarter" idx="11"/>
          </p:nvPr>
        </p:nvSpPr>
        <p:spPr/>
        <p:txBody>
          <a:bodyPr/>
          <a:lstStyle/>
          <a:p>
            <a:r>
              <a:rPr lang="ar-SA"/>
              <a:t>مقرر: نظريات إدارة الأعمال ــــــــــــــــــــــــــــــ أ/ محمد السعيد جوال</a:t>
            </a:r>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a:t>انقر لتحرير نمط العنوان الرئيسي</a:t>
            </a:r>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عنصر نائب للتاريخ 4"/>
          <p:cNvSpPr>
            <a:spLocks noGrp="1"/>
          </p:cNvSpPr>
          <p:nvPr>
            <p:ph type="dt" sz="half" idx="10"/>
          </p:nvPr>
        </p:nvSpPr>
        <p:spPr/>
        <p:txBody>
          <a:bodyPr/>
          <a:lstStyle/>
          <a:p>
            <a:fld id="{8717D734-D4FD-4FA2-81F2-3510EF78E4AB}" type="datetime1">
              <a:rPr lang="ar-SA" smtClean="0"/>
              <a:pPr/>
              <a:t>07/11/1445</a:t>
            </a:fld>
            <a:endParaRPr lang="ar-SA"/>
          </a:p>
        </p:txBody>
      </p:sp>
      <p:sp>
        <p:nvSpPr>
          <p:cNvPr id="6" name="عنصر نائب للتذييل 5"/>
          <p:cNvSpPr>
            <a:spLocks noGrp="1"/>
          </p:cNvSpPr>
          <p:nvPr>
            <p:ph type="ftr" sz="quarter" idx="11"/>
          </p:nvPr>
        </p:nvSpPr>
        <p:spPr/>
        <p:txBody>
          <a:bodyPr/>
          <a:lstStyle/>
          <a:p>
            <a:r>
              <a:rPr lang="ar-SA"/>
              <a:t>مقرر: نظريات إدارة الأعمال ــــــــــــــــــــــــــــــ أ/ محمد السعيد جوال</a:t>
            </a:r>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a:t>انقر لتحرير نمط العنوان الرئيسي</a:t>
            </a:r>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عنصر نائب للتاريخ 4"/>
          <p:cNvSpPr>
            <a:spLocks noGrp="1"/>
          </p:cNvSpPr>
          <p:nvPr>
            <p:ph type="dt" sz="half" idx="10"/>
          </p:nvPr>
        </p:nvSpPr>
        <p:spPr/>
        <p:txBody>
          <a:bodyPr/>
          <a:lstStyle/>
          <a:p>
            <a:fld id="{940C62F7-1AE7-453B-954B-8E7D604A7840}" type="datetime1">
              <a:rPr lang="ar-SA" smtClean="0"/>
              <a:pPr/>
              <a:t>07/11/1445</a:t>
            </a:fld>
            <a:endParaRPr lang="ar-SA"/>
          </a:p>
        </p:txBody>
      </p:sp>
      <p:sp>
        <p:nvSpPr>
          <p:cNvPr id="6" name="عنصر نائب للتذييل 5"/>
          <p:cNvSpPr>
            <a:spLocks noGrp="1"/>
          </p:cNvSpPr>
          <p:nvPr>
            <p:ph type="ftr" sz="quarter" idx="11"/>
          </p:nvPr>
        </p:nvSpPr>
        <p:spPr/>
        <p:txBody>
          <a:bodyPr/>
          <a:lstStyle/>
          <a:p>
            <a:r>
              <a:rPr lang="ar-SA"/>
              <a:t>مقرر: نظريات إدارة الأعمال ــــــــــــــــــــــــــــــ أ/ محمد السعيد جوال</a:t>
            </a:r>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a:t>انقر لتحرير نمط العنوان الرئيسي</a:t>
            </a:r>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B5DBAC7C-DF1F-402E-96DD-F6C1A9F293B6}" type="datetime1">
              <a:rPr lang="ar-SA" smtClean="0"/>
              <a:pPr/>
              <a:t>07/11/1445</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r>
              <a:rPr lang="ar-SA"/>
              <a:t>مقرر: نظريات إدارة الأعمال ــــــــــــــــــــــــــــــ أ/ محمد السعيد جوال</a:t>
            </a:r>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B34F065-1154-456A-91E3-76DE8E75E17B}" type="slidenum">
              <a:rPr lang="ar-SA" smtClean="0"/>
              <a:pPr/>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مستطيل 5"/>
          <p:cNvSpPr/>
          <p:nvPr/>
        </p:nvSpPr>
        <p:spPr>
          <a:xfrm>
            <a:off x="3714744" y="214290"/>
            <a:ext cx="5000660" cy="1214446"/>
          </a:xfrm>
          <a:prstGeom prst="rect">
            <a:avLst/>
          </a:prstGeom>
          <a:ln>
            <a:solidFill>
              <a:schemeClr val="bg1"/>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ar-DZ" sz="3200" b="1" dirty="0">
                <a:cs typeface="Simplified Arabic" pitchFamily="2" charset="-78"/>
              </a:rPr>
              <a:t>جامعة محمد </a:t>
            </a:r>
            <a:r>
              <a:rPr lang="ar-DZ" sz="3200" b="1" dirty="0" err="1">
                <a:cs typeface="Simplified Arabic" pitchFamily="2" charset="-78"/>
              </a:rPr>
              <a:t>خيضر</a:t>
            </a:r>
            <a:r>
              <a:rPr lang="ar-DZ" sz="3200" b="1" dirty="0">
                <a:cs typeface="Simplified Arabic" pitchFamily="2" charset="-78"/>
              </a:rPr>
              <a:t> بسكرة</a:t>
            </a:r>
            <a:br>
              <a:rPr lang="ar-DZ" sz="3200" b="1" dirty="0">
                <a:cs typeface="Simplified Arabic" pitchFamily="2" charset="-78"/>
              </a:rPr>
            </a:br>
            <a:r>
              <a:rPr lang="ar-DZ" sz="2800" b="1" dirty="0">
                <a:cs typeface="Simplified Arabic" pitchFamily="2" charset="-78"/>
              </a:rPr>
              <a:t>كلية العلوم الإنسانية والاجتماعية </a:t>
            </a:r>
            <a:endParaRPr lang="fr-FR" sz="2800" b="1" dirty="0"/>
          </a:p>
        </p:txBody>
      </p:sp>
      <p:sp>
        <p:nvSpPr>
          <p:cNvPr id="7" name="مستطيل مستدير الزوايا 6"/>
          <p:cNvSpPr/>
          <p:nvPr/>
        </p:nvSpPr>
        <p:spPr>
          <a:xfrm>
            <a:off x="2000232" y="1500174"/>
            <a:ext cx="5429288" cy="1785950"/>
          </a:xfrm>
          <a:prstGeom prst="roundRect">
            <a:avLst/>
          </a:prstGeom>
          <a:ln>
            <a:solidFill>
              <a:schemeClr val="bg1"/>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ar-DZ" sz="6000" b="1" dirty="0">
                <a:solidFill>
                  <a:srgbClr val="0A0ACC"/>
                </a:solidFill>
                <a:cs typeface="DecoType Naskh" pitchFamily="2" charset="-78"/>
              </a:rPr>
              <a:t>الفلسفة واليومي: </a:t>
            </a:r>
          </a:p>
          <a:p>
            <a:pPr algn="ctr"/>
            <a:r>
              <a:rPr lang="ar-DZ" sz="4000" b="1" dirty="0">
                <a:solidFill>
                  <a:srgbClr val="0A0ACC"/>
                </a:solidFill>
                <a:cs typeface="DecoType Naskh" pitchFamily="2" charset="-78"/>
              </a:rPr>
              <a:t>اليومي والحياة اليومية كموضوع فلسفي</a:t>
            </a:r>
            <a:endParaRPr lang="fr-FR" sz="4000" b="1" dirty="0">
              <a:solidFill>
                <a:srgbClr val="0070C0"/>
              </a:solidFill>
              <a:cs typeface="Simplified Arabic" pitchFamily="2" charset="-78"/>
            </a:endParaRPr>
          </a:p>
        </p:txBody>
      </p:sp>
      <p:sp>
        <p:nvSpPr>
          <p:cNvPr id="15" name="مستطيل 14"/>
          <p:cNvSpPr/>
          <p:nvPr/>
        </p:nvSpPr>
        <p:spPr>
          <a:xfrm>
            <a:off x="2285984" y="5497282"/>
            <a:ext cx="4572032" cy="1003552"/>
          </a:xfrm>
          <a:prstGeom prst="rect">
            <a:avLst/>
          </a:prstGeom>
          <a:ln>
            <a:solidFill>
              <a:schemeClr val="bg1"/>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ar-DZ" sz="2400" b="1" dirty="0">
                <a:solidFill>
                  <a:schemeClr val="tx1"/>
                </a:solidFill>
                <a:cs typeface="Simplified Arabic" pitchFamily="2" charset="-78"/>
              </a:rPr>
              <a:t>من إعداد الدكتور: </a:t>
            </a:r>
            <a:r>
              <a:rPr lang="ar-DZ" sz="2400" b="1" dirty="0">
                <a:solidFill>
                  <a:srgbClr val="0A0ACC"/>
                </a:solidFill>
                <a:cs typeface="Simplified Arabic" pitchFamily="2" charset="-78"/>
              </a:rPr>
              <a:t>جمال الدين بن سليمان</a:t>
            </a:r>
          </a:p>
        </p:txBody>
      </p:sp>
      <p:sp>
        <p:nvSpPr>
          <p:cNvPr id="12" name="وسيلة شرح على شكل سحابة 11"/>
          <p:cNvSpPr/>
          <p:nvPr/>
        </p:nvSpPr>
        <p:spPr>
          <a:xfrm>
            <a:off x="6786578" y="3857628"/>
            <a:ext cx="2214546" cy="1214446"/>
          </a:xfrm>
          <a:prstGeom prst="cloudCallout">
            <a:avLst>
              <a:gd name="adj1" fmla="val -34312"/>
              <a:gd name="adj2" fmla="val -104693"/>
            </a:avLst>
          </a:prstGeom>
        </p:spPr>
        <p:style>
          <a:lnRef idx="1">
            <a:schemeClr val="accent1"/>
          </a:lnRef>
          <a:fillRef idx="2">
            <a:schemeClr val="accent1"/>
          </a:fillRef>
          <a:effectRef idx="1">
            <a:schemeClr val="accent1"/>
          </a:effectRef>
          <a:fontRef idx="minor">
            <a:schemeClr val="dk1"/>
          </a:fontRef>
        </p:style>
        <p:txBody>
          <a:bodyPr rtlCol="1" anchor="ctr"/>
          <a:lstStyle/>
          <a:p>
            <a:pPr algn="ctr"/>
            <a:r>
              <a:rPr lang="ar-DZ" sz="2800" dirty="0">
                <a:latin typeface="Monotype Koufi" pitchFamily="2" charset="-78"/>
                <a:ea typeface="Monotype Koufi" pitchFamily="2" charset="-78"/>
                <a:cs typeface="PT Bold Heading" pitchFamily="2" charset="-78"/>
              </a:rPr>
              <a:t>المحاضرة: </a:t>
            </a:r>
            <a:r>
              <a:rPr lang="ar-DZ" sz="2800" dirty="0">
                <a:latin typeface="Monotype Koufi" pitchFamily="2" charset="-78"/>
                <a:ea typeface="Monotype Koufi" pitchFamily="2" charset="-78"/>
                <a:cs typeface="+mj-cs"/>
              </a:rPr>
              <a:t>(</a:t>
            </a:r>
            <a:r>
              <a:rPr lang="en-US" sz="2800" dirty="0">
                <a:latin typeface="Monotype Koufi" pitchFamily="2" charset="-78"/>
                <a:ea typeface="Monotype Koufi" pitchFamily="2" charset="-78"/>
                <a:cs typeface="+mj-cs"/>
              </a:rPr>
              <a:t>02</a:t>
            </a:r>
            <a:r>
              <a:rPr lang="ar-DZ" sz="2800" dirty="0">
                <a:latin typeface="Monotype Koufi" pitchFamily="2" charset="-78"/>
                <a:ea typeface="Monotype Koufi" pitchFamily="2" charset="-78"/>
                <a:cs typeface="+mj-cs"/>
              </a:rPr>
              <a:t>)</a:t>
            </a:r>
          </a:p>
        </p:txBody>
      </p:sp>
      <p:sp>
        <p:nvSpPr>
          <p:cNvPr id="18" name="مستطيل 17"/>
          <p:cNvSpPr/>
          <p:nvPr/>
        </p:nvSpPr>
        <p:spPr>
          <a:xfrm>
            <a:off x="1142976" y="3429000"/>
            <a:ext cx="4500594" cy="1785950"/>
          </a:xfrm>
          <a:prstGeom prst="rect">
            <a:avLst/>
          </a:prstGeom>
          <a:ln>
            <a:solidFill>
              <a:schemeClr val="bg1"/>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ar-DZ" sz="2200" b="1" dirty="0">
                <a:solidFill>
                  <a:srgbClr val="FF0000"/>
                </a:solidFill>
                <a:cs typeface="Simplified Arabic" pitchFamily="2" charset="-78"/>
              </a:rPr>
              <a:t>سنة ثالثة </a:t>
            </a:r>
            <a:r>
              <a:rPr lang="ar-DZ" sz="2200" b="1" dirty="0">
                <a:solidFill>
                  <a:srgbClr val="0A0ACC"/>
                </a:solidFill>
                <a:cs typeface="Simplified Arabic" pitchFamily="2" charset="-78"/>
              </a:rPr>
              <a:t>فلسفة عامة</a:t>
            </a:r>
          </a:p>
          <a:p>
            <a:pPr algn="ctr"/>
            <a:endParaRPr lang="ar-DZ" sz="1400" b="1" dirty="0">
              <a:solidFill>
                <a:srgbClr val="FF0000"/>
              </a:solidFill>
              <a:cs typeface="Simplified Arabic" pitchFamily="2" charset="-78"/>
            </a:endParaRPr>
          </a:p>
          <a:p>
            <a:pPr algn="ctr"/>
            <a:r>
              <a:rPr lang="ar-DZ" sz="2200" b="1" dirty="0">
                <a:solidFill>
                  <a:srgbClr val="FF0000"/>
                </a:solidFill>
                <a:cs typeface="Simplified Arabic" pitchFamily="2" charset="-78"/>
              </a:rPr>
              <a:t>مقرر:  </a:t>
            </a:r>
            <a:r>
              <a:rPr lang="ar-DZ" sz="2200" b="1" dirty="0">
                <a:solidFill>
                  <a:srgbClr val="0A0ACC"/>
                </a:solidFill>
                <a:cs typeface="Simplified Arabic" pitchFamily="2" charset="-78"/>
              </a:rPr>
              <a:t>الفلسفة واليومي</a:t>
            </a:r>
          </a:p>
          <a:p>
            <a:pPr algn="ctr"/>
            <a:endParaRPr lang="ar-DZ" sz="1200" b="1" dirty="0">
              <a:solidFill>
                <a:srgbClr val="0A0ACC"/>
              </a:solidFill>
              <a:cs typeface="Simplified Arabic" pitchFamily="2" charset="-78"/>
            </a:endParaRPr>
          </a:p>
          <a:p>
            <a:pPr algn="ctr"/>
            <a:r>
              <a:rPr lang="ar-DZ" sz="2200" b="1" dirty="0">
                <a:solidFill>
                  <a:srgbClr val="FF0000"/>
                </a:solidFill>
                <a:cs typeface="Simplified Arabic" pitchFamily="2" charset="-78"/>
              </a:rPr>
              <a:t>السنة الجامعية: 2024/2023</a:t>
            </a:r>
            <a:endParaRPr lang="fr-FR" sz="2200" b="1" dirty="0">
              <a:solidFill>
                <a:srgbClr val="FF0000"/>
              </a:solidFill>
              <a:cs typeface="Simplified Arabic" pitchFamily="2" charset="-78"/>
            </a:endParaRPr>
          </a:p>
        </p:txBody>
      </p:sp>
      <p:pic>
        <p:nvPicPr>
          <p:cNvPr id="1026" name="Picture 2" descr="C:\Users\Djamel\Desktop\541141_241638465937138_377928302_n.jpg"/>
          <p:cNvPicPr>
            <a:picLocks noChangeAspect="1" noChangeArrowheads="1"/>
          </p:cNvPicPr>
          <p:nvPr/>
        </p:nvPicPr>
        <p:blipFill>
          <a:blip r:embed="rId3"/>
          <a:srcRect/>
          <a:stretch>
            <a:fillRect/>
          </a:stretch>
        </p:blipFill>
        <p:spPr bwMode="auto">
          <a:xfrm>
            <a:off x="214282" y="142852"/>
            <a:ext cx="2357454" cy="1928826"/>
          </a:xfrm>
          <a:prstGeom prst="rect">
            <a:avLst/>
          </a:prstGeom>
          <a:noFill/>
        </p:spPr>
      </p:pic>
    </p:spTree>
  </p:cSld>
  <p:clrMapOvr>
    <a:masterClrMapping/>
  </p:clrMapOvr>
  <p:transition>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checkerboard(across)">
                                      <p:cBhvr>
                                        <p:cTn id="7" dur="500"/>
                                        <p:tgtEl>
                                          <p:spTgt spid="18"/>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 calcmode="lin" valueType="num">
                                      <p:cBhvr additive="base">
                                        <p:cTn id="12" dur="500" fill="hold"/>
                                        <p:tgtEl>
                                          <p:spTgt spid="12"/>
                                        </p:tgtEl>
                                        <p:attrNameLst>
                                          <p:attrName>ppt_x</p:attrName>
                                        </p:attrNameLst>
                                      </p:cBhvr>
                                      <p:tavLst>
                                        <p:tav tm="0">
                                          <p:val>
                                            <p:strVal val="0-#ppt_w/2"/>
                                          </p:val>
                                        </p:tav>
                                        <p:tav tm="100000">
                                          <p:val>
                                            <p:strVal val="#ppt_x"/>
                                          </p:val>
                                        </p:tav>
                                      </p:tavLst>
                                    </p:anim>
                                    <p:anim calcmode="lin" valueType="num">
                                      <p:cBhvr additive="base">
                                        <p:cTn id="13" dur="500" fill="hold"/>
                                        <p:tgtEl>
                                          <p:spTgt spid="12"/>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blinds(horizontal)">
                                      <p:cBhvr>
                                        <p:cTn id="18" dur="500"/>
                                        <p:tgtEl>
                                          <p:spTgt spid="7"/>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1"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anim calcmode="lin" valueType="num">
                                      <p:cBhvr additive="base">
                                        <p:cTn id="23" dur="500" fill="hold"/>
                                        <p:tgtEl>
                                          <p:spTgt spid="15"/>
                                        </p:tgtEl>
                                        <p:attrNameLst>
                                          <p:attrName>ppt_x</p:attrName>
                                        </p:attrNameLst>
                                      </p:cBhvr>
                                      <p:tavLst>
                                        <p:tav tm="0">
                                          <p:val>
                                            <p:strVal val="#ppt_x"/>
                                          </p:val>
                                        </p:tav>
                                        <p:tav tm="100000">
                                          <p:val>
                                            <p:strVal val="#ppt_x"/>
                                          </p:val>
                                        </p:tav>
                                      </p:tavLst>
                                    </p:anim>
                                    <p:anim calcmode="lin" valueType="num">
                                      <p:cBhvr additive="base">
                                        <p:cTn id="24" dur="500" fill="hold"/>
                                        <p:tgtEl>
                                          <p:spTgt spid="15"/>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5" grpId="0" animBg="1"/>
      <p:bldP spid="12" grpId="0" animBg="1"/>
      <p:bldP spid="18"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3" cstate="print"/>
          <a:srcRect/>
          <a:stretch>
            <a:fillRect/>
          </a:stretch>
        </p:blipFill>
        <p:spPr bwMode="auto">
          <a:xfrm>
            <a:off x="0" y="214291"/>
            <a:ext cx="5214974" cy="1486518"/>
          </a:xfrm>
          <a:prstGeom prst="rect">
            <a:avLst/>
          </a:prstGeom>
          <a:noFill/>
          <a:ln w="9525">
            <a:noFill/>
            <a:miter lim="800000"/>
            <a:headEnd/>
            <a:tailEnd/>
          </a:ln>
        </p:spPr>
      </p:pic>
      <p:sp>
        <p:nvSpPr>
          <p:cNvPr id="6" name="مستطيل 5"/>
          <p:cNvSpPr/>
          <p:nvPr/>
        </p:nvSpPr>
        <p:spPr>
          <a:xfrm>
            <a:off x="2428860" y="428604"/>
            <a:ext cx="1714512" cy="551554"/>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r>
              <a:rPr lang="ar-DZ" sz="2800" b="1" dirty="0">
                <a:solidFill>
                  <a:srgbClr val="FF0000"/>
                </a:solidFill>
                <a:cs typeface="Simplified Arabic" pitchFamily="2" charset="-78"/>
              </a:rPr>
              <a:t>توطئة:</a:t>
            </a:r>
            <a:endParaRPr lang="fr-FR" sz="2800" b="1" dirty="0">
              <a:solidFill>
                <a:srgbClr val="FF0000"/>
              </a:solidFill>
              <a:cs typeface="Simplified Arabic" pitchFamily="2" charset="-78"/>
            </a:endParaRPr>
          </a:p>
        </p:txBody>
      </p:sp>
      <p:sp>
        <p:nvSpPr>
          <p:cNvPr id="10" name="عنصر نائب للتذييل 6"/>
          <p:cNvSpPr>
            <a:spLocks noGrp="1"/>
          </p:cNvSpPr>
          <p:nvPr>
            <p:ph type="ftr" sz="quarter" idx="11"/>
          </p:nvPr>
        </p:nvSpPr>
        <p:spPr>
          <a:xfrm>
            <a:off x="500034" y="6286520"/>
            <a:ext cx="8208912" cy="365125"/>
          </a:xfrm>
        </p:spPr>
        <p:txBody>
          <a:bodyPr/>
          <a:lstStyle/>
          <a:p>
            <a:r>
              <a:rPr lang="ar-DZ" sz="1800" b="1" dirty="0">
                <a:solidFill>
                  <a:srgbClr val="0A0ACC"/>
                </a:solidFill>
                <a:cs typeface="Simplified Arabic" pitchFamily="2" charset="-78"/>
              </a:rPr>
              <a:t>مقرر: الفلسفة واليومي </a:t>
            </a:r>
            <a:r>
              <a:rPr lang="ar-SA" sz="1800" b="1" dirty="0">
                <a:cs typeface="Simplified Arabic" pitchFamily="2" charset="-78"/>
              </a:rPr>
              <a:t>ــــــــــــــــــــــــــــــ </a:t>
            </a:r>
            <a:r>
              <a:rPr lang="ar-DZ" sz="1800" b="1" dirty="0">
                <a:solidFill>
                  <a:srgbClr val="0A0ACC"/>
                </a:solidFill>
                <a:cs typeface="Simplified Arabic" pitchFamily="2" charset="-78"/>
              </a:rPr>
              <a:t>د</a:t>
            </a:r>
            <a:r>
              <a:rPr lang="ar-SA" sz="1800" b="1" dirty="0">
                <a:solidFill>
                  <a:srgbClr val="0A0ACC"/>
                </a:solidFill>
                <a:cs typeface="Simplified Arabic" pitchFamily="2" charset="-78"/>
              </a:rPr>
              <a:t>/ </a:t>
            </a:r>
            <a:r>
              <a:rPr lang="ar-DZ" sz="1800" b="1" dirty="0">
                <a:solidFill>
                  <a:srgbClr val="0A0ACC"/>
                </a:solidFill>
                <a:cs typeface="Simplified Arabic" pitchFamily="2" charset="-78"/>
              </a:rPr>
              <a:t>جمال الدين بن سليمان</a:t>
            </a:r>
            <a:endParaRPr lang="ar-SA" sz="1800" b="1" dirty="0">
              <a:solidFill>
                <a:srgbClr val="0A0ACC"/>
              </a:solidFill>
              <a:cs typeface="Simplified Arabic" pitchFamily="2" charset="-78"/>
            </a:endParaRPr>
          </a:p>
        </p:txBody>
      </p:sp>
      <p:sp>
        <p:nvSpPr>
          <p:cNvPr id="11" name="عنصر نائب لرقم الشريحة 7"/>
          <p:cNvSpPr>
            <a:spLocks noGrp="1"/>
          </p:cNvSpPr>
          <p:nvPr>
            <p:ph type="sldNum" sz="quarter" idx="12"/>
          </p:nvPr>
        </p:nvSpPr>
        <p:spPr>
          <a:xfrm>
            <a:off x="3500430" y="6492875"/>
            <a:ext cx="2133600" cy="365125"/>
          </a:xfrm>
        </p:spPr>
        <p:txBody>
          <a:bodyPr/>
          <a:lstStyle/>
          <a:p>
            <a:pPr algn="ctr"/>
            <a:fld id="{0B34F065-1154-456A-91E3-76DE8E75E17B}" type="slidenum">
              <a:rPr lang="ar-SA" sz="2000" b="1" smtClean="0">
                <a:solidFill>
                  <a:srgbClr val="FF0000"/>
                </a:solidFill>
                <a:cs typeface="+mj-cs"/>
              </a:rPr>
              <a:pPr algn="ctr"/>
              <a:t>10</a:t>
            </a:fld>
            <a:endParaRPr lang="ar-SA" sz="2000" b="1" dirty="0">
              <a:solidFill>
                <a:srgbClr val="FF0000"/>
              </a:solidFill>
              <a:cs typeface="+mj-cs"/>
            </a:endParaRPr>
          </a:p>
        </p:txBody>
      </p:sp>
      <p:sp>
        <p:nvSpPr>
          <p:cNvPr id="12" name="وسيلة شرح على شكل سحابة 11"/>
          <p:cNvSpPr/>
          <p:nvPr/>
        </p:nvSpPr>
        <p:spPr>
          <a:xfrm>
            <a:off x="4644008" y="620688"/>
            <a:ext cx="4320480" cy="857256"/>
          </a:xfrm>
          <a:prstGeom prst="cloudCallout">
            <a:avLst>
              <a:gd name="adj1" fmla="val 25664"/>
              <a:gd name="adj2" fmla="val 73880"/>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ar-DZ" sz="2400" b="1" dirty="0">
                <a:solidFill>
                  <a:srgbClr val="0A0ACC"/>
                </a:solidFill>
                <a:cs typeface="Simplified Arabic" pitchFamily="2" charset="-78"/>
              </a:rPr>
              <a:t>موضوع الفلسفة واليومي</a:t>
            </a:r>
            <a:endParaRPr lang="fr-FR" sz="2400" b="1" dirty="0">
              <a:solidFill>
                <a:srgbClr val="0A0ACC"/>
              </a:solidFill>
              <a:cs typeface="Simplified Arabic" pitchFamily="2" charset="-78"/>
            </a:endParaRPr>
          </a:p>
        </p:txBody>
      </p:sp>
      <p:sp>
        <p:nvSpPr>
          <p:cNvPr id="14" name="مستطيل 13"/>
          <p:cNvSpPr/>
          <p:nvPr/>
        </p:nvSpPr>
        <p:spPr>
          <a:xfrm>
            <a:off x="500034" y="1700809"/>
            <a:ext cx="8208912" cy="4379356"/>
          </a:xfrm>
          <a:prstGeom prst="rect">
            <a:avLst/>
          </a:prstGeom>
          <a:ln>
            <a:solidFill>
              <a:schemeClr val="bg1"/>
            </a:solidFill>
          </a:ln>
        </p:spPr>
        <p:style>
          <a:lnRef idx="1">
            <a:schemeClr val="dk1"/>
          </a:lnRef>
          <a:fillRef idx="2">
            <a:schemeClr val="dk1"/>
          </a:fillRef>
          <a:effectRef idx="1">
            <a:schemeClr val="dk1"/>
          </a:effectRef>
          <a:fontRef idx="minor">
            <a:schemeClr val="dk1"/>
          </a:fontRef>
        </p:style>
        <p:txBody>
          <a:bodyPr rtlCol="0" anchor="ctr"/>
          <a:lstStyle/>
          <a:p>
            <a:pPr algn="just"/>
            <a:r>
              <a:rPr lang="ar-DZ" sz="2800" dirty="0">
                <a:cs typeface="Simplified Arabic" pitchFamily="2" charset="-78"/>
              </a:rPr>
              <a:t>ولنلاحظ مثلا تشكيلة مؤلفات ميشيل </a:t>
            </a:r>
            <a:r>
              <a:rPr lang="ar-DZ" sz="2800" dirty="0" err="1">
                <a:cs typeface="Simplified Arabic" pitchFamily="2" charset="-78"/>
              </a:rPr>
              <a:t>مافيزولي</a:t>
            </a:r>
            <a:r>
              <a:rPr lang="ar-DZ" sz="2800" dirty="0">
                <a:cs typeface="Simplified Arabic" pitchFamily="2" charset="-78"/>
              </a:rPr>
              <a:t>: </a:t>
            </a:r>
          </a:p>
          <a:p>
            <a:pPr algn="just"/>
            <a:r>
              <a:rPr lang="ar-DZ" sz="2800" dirty="0">
                <a:cs typeface="Simplified Arabic" pitchFamily="2" charset="-78"/>
              </a:rPr>
              <a:t>تأمل العالم: الصورة والأسلوب في الحياة الاجتماعية· </a:t>
            </a:r>
          </a:p>
          <a:p>
            <a:pPr algn="just"/>
            <a:r>
              <a:rPr lang="ar-DZ" sz="2800" dirty="0">
                <a:cs typeface="Simplified Arabic" pitchFamily="2" charset="-78"/>
              </a:rPr>
              <a:t>في الحل والترحال عن أشكال التيه المعاصرة · </a:t>
            </a:r>
          </a:p>
          <a:p>
            <a:pPr algn="just"/>
            <a:r>
              <a:rPr lang="ar-DZ" sz="2800" dirty="0">
                <a:cs typeface="Simplified Arabic" pitchFamily="2" charset="-78"/>
              </a:rPr>
              <a:t>نظام الأشياء: التفكير في ما بعد الحداثة. </a:t>
            </a:r>
          </a:p>
          <a:p>
            <a:pPr algn="just"/>
            <a:r>
              <a:rPr lang="ar-DZ" sz="2800" dirty="0">
                <a:cs typeface="Simplified Arabic" pitchFamily="2" charset="-78"/>
                <a:sym typeface="Wingdings" pitchFamily="2" charset="2"/>
              </a:rPr>
              <a:t>بمقاربة </a:t>
            </a:r>
            <a:r>
              <a:rPr lang="ar-DZ" sz="2800" dirty="0" err="1">
                <a:cs typeface="Simplified Arabic" pitchFamily="2" charset="-78"/>
                <a:sym typeface="Wingdings" pitchFamily="2" charset="2"/>
              </a:rPr>
              <a:t>سوسيولوجية</a:t>
            </a:r>
            <a:r>
              <a:rPr lang="ar-DZ" sz="2800" dirty="0">
                <a:cs typeface="Simplified Arabic" pitchFamily="2" charset="-78"/>
                <a:sym typeface="Wingdings" pitchFamily="2" charset="2"/>
              </a:rPr>
              <a:t> لما بعد الحداثة يحاول التوجه إلى اليومي وسبر أغواره وفهم محتواه في خطه العام ومعرفة تغيراته الطارئة. </a:t>
            </a:r>
          </a:p>
        </p:txBody>
      </p:sp>
    </p:spTree>
    <p:extLst>
      <p:ext uri="{BB962C8B-B14F-4D97-AF65-F5344CB8AC3E}">
        <p14:creationId xmlns:p14="http://schemas.microsoft.com/office/powerpoint/2010/main" val="4072385270"/>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anim calcmode="lin" valueType="num">
                                      <p:cBhvr additive="base">
                                        <p:cTn id="13" dur="500" fill="hold"/>
                                        <p:tgtEl>
                                          <p:spTgt spid="12"/>
                                        </p:tgtEl>
                                        <p:attrNameLst>
                                          <p:attrName>ppt_x</p:attrName>
                                        </p:attrNameLst>
                                      </p:cBhvr>
                                      <p:tavLst>
                                        <p:tav tm="0">
                                          <p:val>
                                            <p:strVal val="0-#ppt_w/2"/>
                                          </p:val>
                                        </p:tav>
                                        <p:tav tm="100000">
                                          <p:val>
                                            <p:strVal val="#ppt_x"/>
                                          </p:val>
                                        </p:tav>
                                      </p:tavLst>
                                    </p:anim>
                                    <p:anim calcmode="lin" valueType="num">
                                      <p:cBhvr additive="base">
                                        <p:cTn id="14" dur="500" fill="hold"/>
                                        <p:tgtEl>
                                          <p:spTgt spid="12"/>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anim calcmode="lin" valueType="num">
                                      <p:cBhvr additive="base">
                                        <p:cTn id="19" dur="500" fill="hold"/>
                                        <p:tgtEl>
                                          <p:spTgt spid="14"/>
                                        </p:tgtEl>
                                        <p:attrNameLst>
                                          <p:attrName>ppt_x</p:attrName>
                                        </p:attrNameLst>
                                      </p:cBhvr>
                                      <p:tavLst>
                                        <p:tav tm="0">
                                          <p:val>
                                            <p:strVal val="#ppt_x"/>
                                          </p:val>
                                        </p:tav>
                                        <p:tav tm="100000">
                                          <p:val>
                                            <p:strVal val="#ppt_x"/>
                                          </p:val>
                                        </p:tav>
                                      </p:tavLst>
                                    </p:anim>
                                    <p:anim calcmode="lin" valueType="num">
                                      <p:cBhvr additive="base">
                                        <p:cTn id="20"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2" grpId="0" animBg="1"/>
      <p:bldP spid="1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3" cstate="print"/>
          <a:srcRect/>
          <a:stretch>
            <a:fillRect/>
          </a:stretch>
        </p:blipFill>
        <p:spPr bwMode="auto">
          <a:xfrm>
            <a:off x="0" y="214291"/>
            <a:ext cx="5214974" cy="1055675"/>
          </a:xfrm>
          <a:prstGeom prst="rect">
            <a:avLst/>
          </a:prstGeom>
          <a:noFill/>
          <a:ln w="9525">
            <a:noFill/>
            <a:miter lim="800000"/>
            <a:headEnd/>
            <a:tailEnd/>
          </a:ln>
        </p:spPr>
      </p:pic>
      <p:sp>
        <p:nvSpPr>
          <p:cNvPr id="10" name="عنصر نائب للتذييل 6"/>
          <p:cNvSpPr>
            <a:spLocks noGrp="1"/>
          </p:cNvSpPr>
          <p:nvPr>
            <p:ph type="ftr" sz="quarter" idx="11"/>
          </p:nvPr>
        </p:nvSpPr>
        <p:spPr>
          <a:xfrm>
            <a:off x="500034" y="6286520"/>
            <a:ext cx="8208912" cy="365125"/>
          </a:xfrm>
        </p:spPr>
        <p:txBody>
          <a:bodyPr/>
          <a:lstStyle/>
          <a:p>
            <a:r>
              <a:rPr lang="ar-DZ" sz="1800" b="1" dirty="0">
                <a:solidFill>
                  <a:srgbClr val="0A0ACC"/>
                </a:solidFill>
                <a:cs typeface="Simplified Arabic" pitchFamily="2" charset="-78"/>
              </a:rPr>
              <a:t>مقرر: الفلسفة واليومي </a:t>
            </a:r>
            <a:r>
              <a:rPr lang="ar-SA" sz="1800" b="1" dirty="0">
                <a:cs typeface="Simplified Arabic" pitchFamily="2" charset="-78"/>
              </a:rPr>
              <a:t>ــــــــــــــــــــــــــــــ </a:t>
            </a:r>
            <a:r>
              <a:rPr lang="ar-DZ" sz="1800" b="1" dirty="0">
                <a:solidFill>
                  <a:srgbClr val="0A0ACC"/>
                </a:solidFill>
                <a:cs typeface="Simplified Arabic" pitchFamily="2" charset="-78"/>
              </a:rPr>
              <a:t>د</a:t>
            </a:r>
            <a:r>
              <a:rPr lang="ar-SA" sz="1800" b="1" dirty="0">
                <a:solidFill>
                  <a:srgbClr val="0A0ACC"/>
                </a:solidFill>
                <a:cs typeface="Simplified Arabic" pitchFamily="2" charset="-78"/>
              </a:rPr>
              <a:t>/ </a:t>
            </a:r>
            <a:r>
              <a:rPr lang="ar-DZ" sz="1800" b="1" dirty="0">
                <a:solidFill>
                  <a:srgbClr val="0A0ACC"/>
                </a:solidFill>
                <a:cs typeface="Simplified Arabic" pitchFamily="2" charset="-78"/>
              </a:rPr>
              <a:t>جمال الدين بن سليمان</a:t>
            </a:r>
            <a:endParaRPr lang="ar-SA" sz="1800" b="1" dirty="0">
              <a:solidFill>
                <a:srgbClr val="0A0ACC"/>
              </a:solidFill>
              <a:cs typeface="Simplified Arabic" pitchFamily="2" charset="-78"/>
            </a:endParaRPr>
          </a:p>
        </p:txBody>
      </p:sp>
      <p:sp>
        <p:nvSpPr>
          <p:cNvPr id="11" name="عنصر نائب لرقم الشريحة 7"/>
          <p:cNvSpPr>
            <a:spLocks noGrp="1"/>
          </p:cNvSpPr>
          <p:nvPr>
            <p:ph type="sldNum" sz="quarter" idx="12"/>
          </p:nvPr>
        </p:nvSpPr>
        <p:spPr>
          <a:xfrm>
            <a:off x="3500430" y="6492875"/>
            <a:ext cx="2133600" cy="365125"/>
          </a:xfrm>
        </p:spPr>
        <p:txBody>
          <a:bodyPr/>
          <a:lstStyle/>
          <a:p>
            <a:pPr algn="ctr"/>
            <a:fld id="{0B34F065-1154-456A-91E3-76DE8E75E17B}" type="slidenum">
              <a:rPr lang="ar-SA" sz="2000" b="1" smtClean="0">
                <a:solidFill>
                  <a:srgbClr val="FF0000"/>
                </a:solidFill>
                <a:cs typeface="+mj-cs"/>
              </a:rPr>
              <a:pPr algn="ctr"/>
              <a:t>11</a:t>
            </a:fld>
            <a:endParaRPr lang="ar-SA" sz="2000" b="1" dirty="0">
              <a:solidFill>
                <a:srgbClr val="FF0000"/>
              </a:solidFill>
              <a:cs typeface="+mj-cs"/>
            </a:endParaRPr>
          </a:p>
        </p:txBody>
      </p:sp>
      <p:sp>
        <p:nvSpPr>
          <p:cNvPr id="12" name="وسيلة شرح على شكل سحابة 11"/>
          <p:cNvSpPr/>
          <p:nvPr/>
        </p:nvSpPr>
        <p:spPr>
          <a:xfrm>
            <a:off x="4604490" y="206355"/>
            <a:ext cx="4320480" cy="857256"/>
          </a:xfrm>
          <a:prstGeom prst="cloudCallout">
            <a:avLst>
              <a:gd name="adj1" fmla="val 25664"/>
              <a:gd name="adj2" fmla="val 73880"/>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ar-DZ" sz="2400" b="1" dirty="0">
                <a:solidFill>
                  <a:srgbClr val="0A0ACC"/>
                </a:solidFill>
                <a:cs typeface="Simplified Arabic" pitchFamily="2" charset="-78"/>
              </a:rPr>
              <a:t>موضوع الفلسفة واليومي</a:t>
            </a:r>
            <a:endParaRPr lang="fr-FR" sz="2400" b="1" dirty="0">
              <a:solidFill>
                <a:srgbClr val="0A0ACC"/>
              </a:solidFill>
              <a:cs typeface="Simplified Arabic" pitchFamily="2" charset="-78"/>
            </a:endParaRPr>
          </a:p>
        </p:txBody>
      </p:sp>
      <p:sp>
        <p:nvSpPr>
          <p:cNvPr id="14" name="مستطيل 13"/>
          <p:cNvSpPr/>
          <p:nvPr/>
        </p:nvSpPr>
        <p:spPr>
          <a:xfrm>
            <a:off x="500034" y="1277902"/>
            <a:ext cx="8208912" cy="4959410"/>
          </a:xfrm>
          <a:prstGeom prst="rect">
            <a:avLst/>
          </a:prstGeom>
          <a:ln>
            <a:solidFill>
              <a:schemeClr val="bg1"/>
            </a:solidFill>
          </a:ln>
        </p:spPr>
        <p:style>
          <a:lnRef idx="1">
            <a:schemeClr val="dk1"/>
          </a:lnRef>
          <a:fillRef idx="2">
            <a:schemeClr val="dk1"/>
          </a:fillRef>
          <a:effectRef idx="1">
            <a:schemeClr val="dk1"/>
          </a:effectRef>
          <a:fontRef idx="minor">
            <a:schemeClr val="dk1"/>
          </a:fontRef>
        </p:style>
        <p:txBody>
          <a:bodyPr rtlCol="0" anchor="ctr"/>
          <a:lstStyle/>
          <a:p>
            <a:pPr algn="just"/>
            <a:r>
              <a:rPr lang="ar-DZ" sz="2800" dirty="0">
                <a:cs typeface="Simplified Arabic" pitchFamily="2" charset="-78"/>
              </a:rPr>
              <a:t>يأتي أيضا </a:t>
            </a:r>
            <a:r>
              <a:rPr lang="ar-DZ" sz="2800" dirty="0" err="1">
                <a:cs typeface="Simplified Arabic" pitchFamily="2" charset="-78"/>
              </a:rPr>
              <a:t>زيجمونت</a:t>
            </a:r>
            <a:r>
              <a:rPr lang="ar-DZ" sz="2800" dirty="0">
                <a:cs typeface="Simplified Arabic" pitchFamily="2" charset="-78"/>
              </a:rPr>
              <a:t> باومان </a:t>
            </a:r>
            <a:r>
              <a:rPr lang="en-US" sz="2800" dirty="0">
                <a:cs typeface="Simplified Arabic" pitchFamily="2" charset="-78"/>
              </a:rPr>
              <a:t>Zygmunt Bauman (1925 – 2017)</a:t>
            </a:r>
            <a:r>
              <a:rPr lang="ar-DZ" sz="2800" dirty="0">
                <a:cs typeface="Simplified Arabic" pitchFamily="2" charset="-78"/>
              </a:rPr>
              <a:t> في سلسلة السيولة عن عصر الاستهلاك، يتناول "باومان"، بترجمة </a:t>
            </a:r>
            <a:r>
              <a:rPr lang="ar-DZ" sz="2800" dirty="0" err="1">
                <a:cs typeface="Simplified Arabic" pitchFamily="2" charset="-78"/>
              </a:rPr>
              <a:t>للدكتور"حجاج</a:t>
            </a:r>
            <a:r>
              <a:rPr lang="ar-DZ" sz="2800" dirty="0">
                <a:cs typeface="Simplified Arabic" pitchFamily="2" charset="-78"/>
              </a:rPr>
              <a:t> أبو جبر وتقديم للدكتورة "هبة رؤوف عزت"، مفهومي الحداثة وما بعد الحداثة بنظرته الخاصة، ليحولهما إلى مصطلحين جديدين على القارئ العربي، فيبدل الحداثة (وهي مرحلة سيادة العقل على كل شيء) بتعبير الحداثة الصلبة، ويعبّر عن مرحلة ما بعد الحداثة (وهي مرحلة تفكك المفاهيم الصلبة والتحرر من كل الحقائق والمفاهيم والمقدسات) بتعبير الحداثة السائلة، ليخرج لنا بسلسلة السيولة التي كونتها كُتبه الثمانية عن هذه الظاهرة، فمن كتابه الأول "الحداثة السائلة" ينطلق "باومان" إلى ما طالته السيولة من "الحياة، والحب، والأخلاق، والأزمنة، والخوف، والمراقبة، والشر". </a:t>
            </a:r>
            <a:r>
              <a:rPr lang="ar-DZ" sz="2800" b="1" dirty="0">
                <a:cs typeface="Simplified Arabic" pitchFamily="2" charset="-78"/>
                <a:sym typeface="Wingdings" pitchFamily="2" charset="2"/>
              </a:rPr>
              <a:t></a:t>
            </a:r>
          </a:p>
        </p:txBody>
      </p:sp>
    </p:spTree>
    <p:extLst>
      <p:ext uri="{BB962C8B-B14F-4D97-AF65-F5344CB8AC3E}">
        <p14:creationId xmlns:p14="http://schemas.microsoft.com/office/powerpoint/2010/main" val="1231963139"/>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0-#ppt_w/2"/>
                                          </p:val>
                                        </p:tav>
                                        <p:tav tm="100000">
                                          <p:val>
                                            <p:strVal val="#ppt_x"/>
                                          </p:val>
                                        </p:tav>
                                      </p:tavLst>
                                    </p:anim>
                                    <p:anim calcmode="lin" valueType="num">
                                      <p:cBhvr additive="base">
                                        <p:cTn id="8" dur="500" fill="hold"/>
                                        <p:tgtEl>
                                          <p:spTgt spid="1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4"/>
                                        </p:tgtEl>
                                        <p:attrNameLst>
                                          <p:attrName>style.visibility</p:attrName>
                                        </p:attrNameLst>
                                      </p:cBhvr>
                                      <p:to>
                                        <p:strVal val="visible"/>
                                      </p:to>
                                    </p:set>
                                    <p:anim calcmode="lin" valueType="num">
                                      <p:cBhvr additive="base">
                                        <p:cTn id="13" dur="500" fill="hold"/>
                                        <p:tgtEl>
                                          <p:spTgt spid="14"/>
                                        </p:tgtEl>
                                        <p:attrNameLst>
                                          <p:attrName>ppt_x</p:attrName>
                                        </p:attrNameLst>
                                      </p:cBhvr>
                                      <p:tavLst>
                                        <p:tav tm="0">
                                          <p:val>
                                            <p:strVal val="#ppt_x"/>
                                          </p:val>
                                        </p:tav>
                                        <p:tav tm="100000">
                                          <p:val>
                                            <p:strVal val="#ppt_x"/>
                                          </p:val>
                                        </p:tav>
                                      </p:tavLst>
                                    </p:anim>
                                    <p:anim calcmode="lin" valueType="num">
                                      <p:cBhvr additive="base">
                                        <p:cTn id="1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3" cstate="print"/>
          <a:srcRect/>
          <a:stretch>
            <a:fillRect/>
          </a:stretch>
        </p:blipFill>
        <p:spPr bwMode="auto">
          <a:xfrm>
            <a:off x="0" y="214291"/>
            <a:ext cx="5214974" cy="1486518"/>
          </a:xfrm>
          <a:prstGeom prst="rect">
            <a:avLst/>
          </a:prstGeom>
          <a:noFill/>
          <a:ln w="9525">
            <a:noFill/>
            <a:miter lim="800000"/>
            <a:headEnd/>
            <a:tailEnd/>
          </a:ln>
        </p:spPr>
      </p:pic>
      <p:sp>
        <p:nvSpPr>
          <p:cNvPr id="6" name="مستطيل 5"/>
          <p:cNvSpPr/>
          <p:nvPr/>
        </p:nvSpPr>
        <p:spPr>
          <a:xfrm>
            <a:off x="2428860" y="428604"/>
            <a:ext cx="1714512" cy="551554"/>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r>
              <a:rPr lang="ar-DZ" sz="2800" b="1" dirty="0">
                <a:solidFill>
                  <a:srgbClr val="FF0000"/>
                </a:solidFill>
                <a:cs typeface="Simplified Arabic" pitchFamily="2" charset="-78"/>
              </a:rPr>
              <a:t>توطئة:</a:t>
            </a:r>
            <a:endParaRPr lang="fr-FR" sz="2800" b="1" dirty="0">
              <a:solidFill>
                <a:srgbClr val="FF0000"/>
              </a:solidFill>
              <a:cs typeface="Simplified Arabic" pitchFamily="2" charset="-78"/>
            </a:endParaRPr>
          </a:p>
        </p:txBody>
      </p:sp>
      <p:sp>
        <p:nvSpPr>
          <p:cNvPr id="10" name="عنصر نائب للتذييل 6"/>
          <p:cNvSpPr>
            <a:spLocks noGrp="1"/>
          </p:cNvSpPr>
          <p:nvPr>
            <p:ph type="ftr" sz="quarter" idx="11"/>
          </p:nvPr>
        </p:nvSpPr>
        <p:spPr>
          <a:xfrm>
            <a:off x="500034" y="6286520"/>
            <a:ext cx="8208912" cy="365125"/>
          </a:xfrm>
        </p:spPr>
        <p:txBody>
          <a:bodyPr/>
          <a:lstStyle/>
          <a:p>
            <a:r>
              <a:rPr lang="ar-DZ" sz="1800" b="1" dirty="0">
                <a:solidFill>
                  <a:srgbClr val="0A0ACC"/>
                </a:solidFill>
                <a:cs typeface="Simplified Arabic" pitchFamily="2" charset="-78"/>
              </a:rPr>
              <a:t>مقرر: الفلسفة واليومي </a:t>
            </a:r>
            <a:r>
              <a:rPr lang="ar-SA" sz="1800" b="1" dirty="0">
                <a:cs typeface="Simplified Arabic" pitchFamily="2" charset="-78"/>
              </a:rPr>
              <a:t>ــــــــــــــــــــــــــــــ </a:t>
            </a:r>
            <a:r>
              <a:rPr lang="ar-DZ" sz="1800" b="1" dirty="0">
                <a:solidFill>
                  <a:srgbClr val="0A0ACC"/>
                </a:solidFill>
                <a:cs typeface="Simplified Arabic" pitchFamily="2" charset="-78"/>
              </a:rPr>
              <a:t>د</a:t>
            </a:r>
            <a:r>
              <a:rPr lang="ar-SA" sz="1800" b="1" dirty="0">
                <a:solidFill>
                  <a:srgbClr val="0A0ACC"/>
                </a:solidFill>
                <a:cs typeface="Simplified Arabic" pitchFamily="2" charset="-78"/>
              </a:rPr>
              <a:t>/ </a:t>
            </a:r>
            <a:r>
              <a:rPr lang="ar-DZ" sz="1800" b="1" dirty="0">
                <a:solidFill>
                  <a:srgbClr val="0A0ACC"/>
                </a:solidFill>
                <a:cs typeface="Simplified Arabic" pitchFamily="2" charset="-78"/>
              </a:rPr>
              <a:t>جمال الدين بن سليمان</a:t>
            </a:r>
            <a:endParaRPr lang="ar-SA" sz="1800" b="1" dirty="0">
              <a:solidFill>
                <a:srgbClr val="0A0ACC"/>
              </a:solidFill>
              <a:cs typeface="Simplified Arabic" pitchFamily="2" charset="-78"/>
            </a:endParaRPr>
          </a:p>
        </p:txBody>
      </p:sp>
      <p:sp>
        <p:nvSpPr>
          <p:cNvPr id="11" name="عنصر نائب لرقم الشريحة 7"/>
          <p:cNvSpPr>
            <a:spLocks noGrp="1"/>
          </p:cNvSpPr>
          <p:nvPr>
            <p:ph type="sldNum" sz="quarter" idx="12"/>
          </p:nvPr>
        </p:nvSpPr>
        <p:spPr>
          <a:xfrm>
            <a:off x="3500430" y="6492875"/>
            <a:ext cx="2133600" cy="365125"/>
          </a:xfrm>
        </p:spPr>
        <p:txBody>
          <a:bodyPr/>
          <a:lstStyle/>
          <a:p>
            <a:pPr algn="ctr"/>
            <a:fld id="{0B34F065-1154-456A-91E3-76DE8E75E17B}" type="slidenum">
              <a:rPr lang="ar-SA" sz="2000" b="1" smtClean="0">
                <a:solidFill>
                  <a:srgbClr val="FF0000"/>
                </a:solidFill>
                <a:cs typeface="+mj-cs"/>
              </a:rPr>
              <a:pPr algn="ctr"/>
              <a:t>12</a:t>
            </a:fld>
            <a:endParaRPr lang="ar-SA" sz="2000" b="1" dirty="0">
              <a:solidFill>
                <a:srgbClr val="FF0000"/>
              </a:solidFill>
              <a:cs typeface="+mj-cs"/>
            </a:endParaRPr>
          </a:p>
        </p:txBody>
      </p:sp>
      <p:sp>
        <p:nvSpPr>
          <p:cNvPr id="12" name="وسيلة شرح على شكل سحابة 11"/>
          <p:cNvSpPr/>
          <p:nvPr/>
        </p:nvSpPr>
        <p:spPr>
          <a:xfrm>
            <a:off x="4644008" y="620688"/>
            <a:ext cx="4320480" cy="857256"/>
          </a:xfrm>
          <a:prstGeom prst="cloudCallout">
            <a:avLst>
              <a:gd name="adj1" fmla="val 25664"/>
              <a:gd name="adj2" fmla="val 73880"/>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ar-DZ" sz="2400" b="1" dirty="0">
                <a:solidFill>
                  <a:srgbClr val="0A0ACC"/>
                </a:solidFill>
                <a:cs typeface="Simplified Arabic" pitchFamily="2" charset="-78"/>
              </a:rPr>
              <a:t>موضوع الفلسفة واليومي</a:t>
            </a:r>
            <a:endParaRPr lang="fr-FR" sz="2400" b="1" dirty="0">
              <a:solidFill>
                <a:srgbClr val="0A0ACC"/>
              </a:solidFill>
              <a:cs typeface="Simplified Arabic" pitchFamily="2" charset="-78"/>
            </a:endParaRPr>
          </a:p>
        </p:txBody>
      </p:sp>
      <p:sp>
        <p:nvSpPr>
          <p:cNvPr id="14" name="مستطيل 13"/>
          <p:cNvSpPr/>
          <p:nvPr/>
        </p:nvSpPr>
        <p:spPr>
          <a:xfrm>
            <a:off x="500034" y="1700809"/>
            <a:ext cx="8208912" cy="4379356"/>
          </a:xfrm>
          <a:prstGeom prst="rect">
            <a:avLst/>
          </a:prstGeom>
          <a:ln>
            <a:solidFill>
              <a:schemeClr val="bg1"/>
            </a:solidFill>
          </a:ln>
        </p:spPr>
        <p:style>
          <a:lnRef idx="1">
            <a:schemeClr val="dk1"/>
          </a:lnRef>
          <a:fillRef idx="2">
            <a:schemeClr val="dk1"/>
          </a:fillRef>
          <a:effectRef idx="1">
            <a:schemeClr val="dk1"/>
          </a:effectRef>
          <a:fontRef idx="minor">
            <a:schemeClr val="dk1"/>
          </a:fontRef>
        </p:style>
        <p:txBody>
          <a:bodyPr rtlCol="0" anchor="ctr"/>
          <a:lstStyle/>
          <a:p>
            <a:pPr algn="just"/>
            <a:r>
              <a:rPr lang="ar-DZ" sz="2800" dirty="0">
                <a:cs typeface="Simplified Arabic" pitchFamily="2" charset="-78"/>
              </a:rPr>
              <a:t>فهذه التأمّلات العميقة في التحليل للمجتمع الغربي يقف خلفها ثراء معرفي في المصادر والرؤى والمناهج، وإحساس عميق يعي تماما </a:t>
            </a:r>
            <a:r>
              <a:rPr lang="ar-DZ" sz="2800" dirty="0" err="1">
                <a:cs typeface="Simplified Arabic" pitchFamily="2" charset="-78"/>
              </a:rPr>
              <a:t>زمنيته</a:t>
            </a:r>
            <a:r>
              <a:rPr lang="ar-DZ" sz="2800" dirty="0">
                <a:cs typeface="Simplified Arabic" pitchFamily="2" charset="-78"/>
              </a:rPr>
              <a:t> إزاء ما يحدث للبنية الاجتماعية والثقافية من شروخ تمسّ عمق الشعور الإنساني. لذلك من يحاول أن يفهم المجتمعات الغربية عليه أن يوجد الصلة الوثيقة بين النصوص الفكرية والفلسفية والأدبية من جهة، وبين علاقتها بالواقع اليومي التي اتّكأت عليه تلك النصوص في إنتاج مفاهيمها وتصوّراتها ونتائجها. لا يجدي أن نفهم النصوص بمعزل عن ارتباط تشكلها بالحياة اليومية في الغرب، وهذا بالتأكيد يتطلّب معرفة دقيقة بالتاريخ الغربي في أدقّ تفاصيله.. </a:t>
            </a:r>
            <a:endParaRPr lang="fr-FR" sz="2800" b="1" dirty="0">
              <a:solidFill>
                <a:srgbClr val="FF0000"/>
              </a:solidFill>
              <a:cs typeface="Simplified Arabic" pitchFamily="2" charset="-78"/>
            </a:endParaRPr>
          </a:p>
        </p:txBody>
      </p:sp>
    </p:spTree>
    <p:extLst>
      <p:ext uri="{BB962C8B-B14F-4D97-AF65-F5344CB8AC3E}">
        <p14:creationId xmlns:p14="http://schemas.microsoft.com/office/powerpoint/2010/main" val="1284088332"/>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anim calcmode="lin" valueType="num">
                                      <p:cBhvr additive="base">
                                        <p:cTn id="13" dur="500" fill="hold"/>
                                        <p:tgtEl>
                                          <p:spTgt spid="12"/>
                                        </p:tgtEl>
                                        <p:attrNameLst>
                                          <p:attrName>ppt_x</p:attrName>
                                        </p:attrNameLst>
                                      </p:cBhvr>
                                      <p:tavLst>
                                        <p:tav tm="0">
                                          <p:val>
                                            <p:strVal val="0-#ppt_w/2"/>
                                          </p:val>
                                        </p:tav>
                                        <p:tav tm="100000">
                                          <p:val>
                                            <p:strVal val="#ppt_x"/>
                                          </p:val>
                                        </p:tav>
                                      </p:tavLst>
                                    </p:anim>
                                    <p:anim calcmode="lin" valueType="num">
                                      <p:cBhvr additive="base">
                                        <p:cTn id="14" dur="500" fill="hold"/>
                                        <p:tgtEl>
                                          <p:spTgt spid="12"/>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anim calcmode="lin" valueType="num">
                                      <p:cBhvr additive="base">
                                        <p:cTn id="19" dur="500" fill="hold"/>
                                        <p:tgtEl>
                                          <p:spTgt spid="14"/>
                                        </p:tgtEl>
                                        <p:attrNameLst>
                                          <p:attrName>ppt_x</p:attrName>
                                        </p:attrNameLst>
                                      </p:cBhvr>
                                      <p:tavLst>
                                        <p:tav tm="0">
                                          <p:val>
                                            <p:strVal val="#ppt_x"/>
                                          </p:val>
                                        </p:tav>
                                        <p:tav tm="100000">
                                          <p:val>
                                            <p:strVal val="#ppt_x"/>
                                          </p:val>
                                        </p:tav>
                                      </p:tavLst>
                                    </p:anim>
                                    <p:anim calcmode="lin" valueType="num">
                                      <p:cBhvr additive="base">
                                        <p:cTn id="20"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2" grpId="0" animBg="1"/>
      <p:bldP spid="1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3" cstate="print"/>
          <a:srcRect/>
          <a:stretch>
            <a:fillRect/>
          </a:stretch>
        </p:blipFill>
        <p:spPr bwMode="auto">
          <a:xfrm>
            <a:off x="0" y="214291"/>
            <a:ext cx="5214974" cy="1486518"/>
          </a:xfrm>
          <a:prstGeom prst="rect">
            <a:avLst/>
          </a:prstGeom>
          <a:noFill/>
          <a:ln w="9525">
            <a:noFill/>
            <a:miter lim="800000"/>
            <a:headEnd/>
            <a:tailEnd/>
          </a:ln>
        </p:spPr>
      </p:pic>
      <p:sp>
        <p:nvSpPr>
          <p:cNvPr id="6" name="مستطيل 5"/>
          <p:cNvSpPr/>
          <p:nvPr/>
        </p:nvSpPr>
        <p:spPr>
          <a:xfrm>
            <a:off x="2428860" y="428604"/>
            <a:ext cx="1714512" cy="551554"/>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r>
              <a:rPr lang="ar-DZ" sz="2800" b="1" dirty="0">
                <a:solidFill>
                  <a:srgbClr val="FF0000"/>
                </a:solidFill>
                <a:cs typeface="Simplified Arabic" pitchFamily="2" charset="-78"/>
              </a:rPr>
              <a:t>توطئة:</a:t>
            </a:r>
            <a:endParaRPr lang="fr-FR" sz="2800" b="1" dirty="0">
              <a:solidFill>
                <a:srgbClr val="FF0000"/>
              </a:solidFill>
              <a:cs typeface="Simplified Arabic" pitchFamily="2" charset="-78"/>
            </a:endParaRPr>
          </a:p>
        </p:txBody>
      </p:sp>
      <p:sp>
        <p:nvSpPr>
          <p:cNvPr id="10" name="عنصر نائب للتذييل 6"/>
          <p:cNvSpPr>
            <a:spLocks noGrp="1"/>
          </p:cNvSpPr>
          <p:nvPr>
            <p:ph type="ftr" sz="quarter" idx="11"/>
          </p:nvPr>
        </p:nvSpPr>
        <p:spPr>
          <a:xfrm>
            <a:off x="500034" y="6286520"/>
            <a:ext cx="8208912" cy="365125"/>
          </a:xfrm>
        </p:spPr>
        <p:txBody>
          <a:bodyPr/>
          <a:lstStyle/>
          <a:p>
            <a:r>
              <a:rPr lang="ar-DZ" sz="1800" b="1" dirty="0">
                <a:solidFill>
                  <a:srgbClr val="0A0ACC"/>
                </a:solidFill>
                <a:cs typeface="Simplified Arabic" pitchFamily="2" charset="-78"/>
              </a:rPr>
              <a:t>مقرر: الفلسفة واليومي </a:t>
            </a:r>
            <a:r>
              <a:rPr lang="ar-SA" sz="1800" b="1" dirty="0">
                <a:cs typeface="Simplified Arabic" pitchFamily="2" charset="-78"/>
              </a:rPr>
              <a:t>ــــــــــــــــــــــــــــــ </a:t>
            </a:r>
            <a:r>
              <a:rPr lang="ar-DZ" sz="1800" b="1" dirty="0">
                <a:solidFill>
                  <a:srgbClr val="0A0ACC"/>
                </a:solidFill>
                <a:cs typeface="Simplified Arabic" pitchFamily="2" charset="-78"/>
              </a:rPr>
              <a:t>د</a:t>
            </a:r>
            <a:r>
              <a:rPr lang="ar-SA" sz="1800" b="1" dirty="0">
                <a:solidFill>
                  <a:srgbClr val="0A0ACC"/>
                </a:solidFill>
                <a:cs typeface="Simplified Arabic" pitchFamily="2" charset="-78"/>
              </a:rPr>
              <a:t>/ </a:t>
            </a:r>
            <a:r>
              <a:rPr lang="ar-DZ" sz="1800" b="1" dirty="0">
                <a:solidFill>
                  <a:srgbClr val="0A0ACC"/>
                </a:solidFill>
                <a:cs typeface="Simplified Arabic" pitchFamily="2" charset="-78"/>
              </a:rPr>
              <a:t>جمال الدين بن سليمان</a:t>
            </a:r>
            <a:endParaRPr lang="ar-SA" sz="1800" b="1" dirty="0">
              <a:solidFill>
                <a:srgbClr val="0A0ACC"/>
              </a:solidFill>
              <a:cs typeface="Simplified Arabic" pitchFamily="2" charset="-78"/>
            </a:endParaRPr>
          </a:p>
        </p:txBody>
      </p:sp>
      <p:sp>
        <p:nvSpPr>
          <p:cNvPr id="11" name="عنصر نائب لرقم الشريحة 7"/>
          <p:cNvSpPr>
            <a:spLocks noGrp="1"/>
          </p:cNvSpPr>
          <p:nvPr>
            <p:ph type="sldNum" sz="quarter" idx="12"/>
          </p:nvPr>
        </p:nvSpPr>
        <p:spPr>
          <a:xfrm>
            <a:off x="3500430" y="6492875"/>
            <a:ext cx="2133600" cy="365125"/>
          </a:xfrm>
        </p:spPr>
        <p:txBody>
          <a:bodyPr/>
          <a:lstStyle/>
          <a:p>
            <a:pPr algn="ctr"/>
            <a:fld id="{0B34F065-1154-456A-91E3-76DE8E75E17B}" type="slidenum">
              <a:rPr lang="ar-SA" sz="2000" b="1" smtClean="0">
                <a:solidFill>
                  <a:srgbClr val="FF0000"/>
                </a:solidFill>
                <a:cs typeface="+mj-cs"/>
              </a:rPr>
              <a:pPr algn="ctr"/>
              <a:t>13</a:t>
            </a:fld>
            <a:endParaRPr lang="ar-SA" sz="2000" b="1" dirty="0">
              <a:solidFill>
                <a:srgbClr val="FF0000"/>
              </a:solidFill>
              <a:cs typeface="+mj-cs"/>
            </a:endParaRPr>
          </a:p>
        </p:txBody>
      </p:sp>
      <p:sp>
        <p:nvSpPr>
          <p:cNvPr id="12" name="وسيلة شرح على شكل سحابة 11"/>
          <p:cNvSpPr/>
          <p:nvPr/>
        </p:nvSpPr>
        <p:spPr>
          <a:xfrm>
            <a:off x="4644008" y="620688"/>
            <a:ext cx="4320480" cy="857256"/>
          </a:xfrm>
          <a:prstGeom prst="cloudCallout">
            <a:avLst>
              <a:gd name="adj1" fmla="val 25664"/>
              <a:gd name="adj2" fmla="val 73880"/>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ar-DZ" sz="2400" b="1" dirty="0">
                <a:solidFill>
                  <a:srgbClr val="0A0ACC"/>
                </a:solidFill>
                <a:cs typeface="Simplified Arabic" pitchFamily="2" charset="-78"/>
              </a:rPr>
              <a:t>موضوع الفلسفة واليومي</a:t>
            </a:r>
            <a:endParaRPr lang="fr-FR" sz="2400" b="1" dirty="0">
              <a:solidFill>
                <a:srgbClr val="0A0ACC"/>
              </a:solidFill>
              <a:cs typeface="Simplified Arabic" pitchFamily="2" charset="-78"/>
            </a:endParaRPr>
          </a:p>
        </p:txBody>
      </p:sp>
      <p:sp>
        <p:nvSpPr>
          <p:cNvPr id="14" name="مستطيل 13"/>
          <p:cNvSpPr/>
          <p:nvPr/>
        </p:nvSpPr>
        <p:spPr>
          <a:xfrm>
            <a:off x="500034" y="1700809"/>
            <a:ext cx="8208912" cy="4379356"/>
          </a:xfrm>
          <a:prstGeom prst="rect">
            <a:avLst/>
          </a:prstGeom>
          <a:ln>
            <a:solidFill>
              <a:schemeClr val="bg1"/>
            </a:solidFill>
          </a:ln>
        </p:spPr>
        <p:style>
          <a:lnRef idx="1">
            <a:schemeClr val="dk1"/>
          </a:lnRef>
          <a:fillRef idx="2">
            <a:schemeClr val="dk1"/>
          </a:fillRef>
          <a:effectRef idx="1">
            <a:schemeClr val="dk1"/>
          </a:effectRef>
          <a:fontRef idx="minor">
            <a:schemeClr val="dk1"/>
          </a:fontRef>
        </p:style>
        <p:txBody>
          <a:bodyPr rtlCol="0" anchor="ctr"/>
          <a:lstStyle/>
          <a:p>
            <a:pPr algn="just"/>
            <a:r>
              <a:rPr lang="ar-DZ" sz="2800" dirty="0">
                <a:cs typeface="Simplified Arabic" pitchFamily="2" charset="-78"/>
              </a:rPr>
              <a:t>وهنا يشير فتح التريكي في كتابه فلسفه الحياة اليومية إلى أن الهدف من دراسته لليوم هو أنه يريد أن يتناول بالبحث إشكالية علاقة الفلسفة الحالية بالواقع المعاش. واتجه الخطاب الفلسفي اليوم نحو الاهتمام بقضايا الانسان المعاصر واشكالياته المعرفية والوجودية والقيمية فضلا عن تلك المشكلات التي تتعلق بوجوده الشخصي والسياسي والاجتماعي والبيئي وتأسيس خطاب فلسفي يستجيب لتحديات العصر ويفتح آفاقا جديدة للتفلسف.</a:t>
            </a:r>
            <a:endParaRPr lang="fr-FR" sz="2800" b="1" dirty="0">
              <a:solidFill>
                <a:srgbClr val="FF0000"/>
              </a:solidFill>
              <a:cs typeface="Simplified Arabic" pitchFamily="2" charset="-78"/>
            </a:endParaRPr>
          </a:p>
        </p:txBody>
      </p:sp>
    </p:spTree>
    <p:extLst>
      <p:ext uri="{BB962C8B-B14F-4D97-AF65-F5344CB8AC3E}">
        <p14:creationId xmlns:p14="http://schemas.microsoft.com/office/powerpoint/2010/main" val="3385079491"/>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anim calcmode="lin" valueType="num">
                                      <p:cBhvr additive="base">
                                        <p:cTn id="13" dur="500" fill="hold"/>
                                        <p:tgtEl>
                                          <p:spTgt spid="12"/>
                                        </p:tgtEl>
                                        <p:attrNameLst>
                                          <p:attrName>ppt_x</p:attrName>
                                        </p:attrNameLst>
                                      </p:cBhvr>
                                      <p:tavLst>
                                        <p:tav tm="0">
                                          <p:val>
                                            <p:strVal val="0-#ppt_w/2"/>
                                          </p:val>
                                        </p:tav>
                                        <p:tav tm="100000">
                                          <p:val>
                                            <p:strVal val="#ppt_x"/>
                                          </p:val>
                                        </p:tav>
                                      </p:tavLst>
                                    </p:anim>
                                    <p:anim calcmode="lin" valueType="num">
                                      <p:cBhvr additive="base">
                                        <p:cTn id="14" dur="500" fill="hold"/>
                                        <p:tgtEl>
                                          <p:spTgt spid="12"/>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anim calcmode="lin" valueType="num">
                                      <p:cBhvr additive="base">
                                        <p:cTn id="19" dur="500" fill="hold"/>
                                        <p:tgtEl>
                                          <p:spTgt spid="14"/>
                                        </p:tgtEl>
                                        <p:attrNameLst>
                                          <p:attrName>ppt_x</p:attrName>
                                        </p:attrNameLst>
                                      </p:cBhvr>
                                      <p:tavLst>
                                        <p:tav tm="0">
                                          <p:val>
                                            <p:strVal val="#ppt_x"/>
                                          </p:val>
                                        </p:tav>
                                        <p:tav tm="100000">
                                          <p:val>
                                            <p:strVal val="#ppt_x"/>
                                          </p:val>
                                        </p:tav>
                                      </p:tavLst>
                                    </p:anim>
                                    <p:anim calcmode="lin" valueType="num">
                                      <p:cBhvr additive="base">
                                        <p:cTn id="20"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2" grpId="0" animBg="1"/>
      <p:bldP spid="1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3" cstate="print"/>
          <a:srcRect/>
          <a:stretch>
            <a:fillRect/>
          </a:stretch>
        </p:blipFill>
        <p:spPr bwMode="auto">
          <a:xfrm>
            <a:off x="0" y="214290"/>
            <a:ext cx="5214974" cy="898530"/>
          </a:xfrm>
          <a:prstGeom prst="rect">
            <a:avLst/>
          </a:prstGeom>
          <a:noFill/>
          <a:ln w="9525">
            <a:noFill/>
            <a:miter lim="800000"/>
            <a:headEnd/>
            <a:tailEnd/>
          </a:ln>
        </p:spPr>
      </p:pic>
      <p:sp>
        <p:nvSpPr>
          <p:cNvPr id="6" name="مستطيل 5"/>
          <p:cNvSpPr/>
          <p:nvPr/>
        </p:nvSpPr>
        <p:spPr>
          <a:xfrm>
            <a:off x="2428860" y="428604"/>
            <a:ext cx="1495068" cy="192085"/>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r>
              <a:rPr lang="ar-DZ" sz="2000" b="1" dirty="0">
                <a:solidFill>
                  <a:srgbClr val="FF0000"/>
                </a:solidFill>
                <a:cs typeface="Simplified Arabic" pitchFamily="2" charset="-78"/>
              </a:rPr>
              <a:t>توطئة</a:t>
            </a:r>
            <a:r>
              <a:rPr lang="ar-DZ" sz="2800" b="1" dirty="0">
                <a:solidFill>
                  <a:srgbClr val="FF0000"/>
                </a:solidFill>
                <a:cs typeface="Simplified Arabic" pitchFamily="2" charset="-78"/>
              </a:rPr>
              <a:t>:</a:t>
            </a:r>
            <a:endParaRPr lang="fr-FR" sz="2800" b="1" dirty="0">
              <a:solidFill>
                <a:srgbClr val="FF0000"/>
              </a:solidFill>
              <a:cs typeface="Simplified Arabic" pitchFamily="2" charset="-78"/>
            </a:endParaRPr>
          </a:p>
        </p:txBody>
      </p:sp>
      <p:sp>
        <p:nvSpPr>
          <p:cNvPr id="10" name="عنصر نائب للتذييل 6"/>
          <p:cNvSpPr>
            <a:spLocks noGrp="1"/>
          </p:cNvSpPr>
          <p:nvPr>
            <p:ph type="ftr" sz="quarter" idx="11"/>
          </p:nvPr>
        </p:nvSpPr>
        <p:spPr>
          <a:xfrm>
            <a:off x="500034" y="6286520"/>
            <a:ext cx="8208912" cy="365125"/>
          </a:xfrm>
        </p:spPr>
        <p:txBody>
          <a:bodyPr/>
          <a:lstStyle/>
          <a:p>
            <a:r>
              <a:rPr lang="ar-DZ" sz="1800" b="1" dirty="0">
                <a:solidFill>
                  <a:srgbClr val="0A0ACC"/>
                </a:solidFill>
                <a:cs typeface="Simplified Arabic" pitchFamily="2" charset="-78"/>
              </a:rPr>
              <a:t>مقرر: الفلسفة واليومي </a:t>
            </a:r>
            <a:r>
              <a:rPr lang="ar-SA" sz="1800" b="1" dirty="0">
                <a:cs typeface="Simplified Arabic" pitchFamily="2" charset="-78"/>
              </a:rPr>
              <a:t>ــــــــــــــــــــــــــــــ </a:t>
            </a:r>
            <a:r>
              <a:rPr lang="ar-DZ" sz="1800" b="1" dirty="0">
                <a:solidFill>
                  <a:srgbClr val="0A0ACC"/>
                </a:solidFill>
                <a:cs typeface="Simplified Arabic" pitchFamily="2" charset="-78"/>
              </a:rPr>
              <a:t>د</a:t>
            </a:r>
            <a:r>
              <a:rPr lang="ar-SA" sz="1800" b="1" dirty="0">
                <a:solidFill>
                  <a:srgbClr val="0A0ACC"/>
                </a:solidFill>
                <a:cs typeface="Simplified Arabic" pitchFamily="2" charset="-78"/>
              </a:rPr>
              <a:t>/ </a:t>
            </a:r>
            <a:r>
              <a:rPr lang="ar-DZ" sz="1800" b="1" dirty="0">
                <a:solidFill>
                  <a:srgbClr val="0A0ACC"/>
                </a:solidFill>
                <a:cs typeface="Simplified Arabic" pitchFamily="2" charset="-78"/>
              </a:rPr>
              <a:t>جمال الدين بن سليمان</a:t>
            </a:r>
            <a:endParaRPr lang="ar-SA" sz="1800" b="1" dirty="0">
              <a:solidFill>
                <a:srgbClr val="0A0ACC"/>
              </a:solidFill>
              <a:cs typeface="Simplified Arabic" pitchFamily="2" charset="-78"/>
            </a:endParaRPr>
          </a:p>
        </p:txBody>
      </p:sp>
      <p:sp>
        <p:nvSpPr>
          <p:cNvPr id="11" name="عنصر نائب لرقم الشريحة 7"/>
          <p:cNvSpPr>
            <a:spLocks noGrp="1"/>
          </p:cNvSpPr>
          <p:nvPr>
            <p:ph type="sldNum" sz="quarter" idx="12"/>
          </p:nvPr>
        </p:nvSpPr>
        <p:spPr>
          <a:xfrm>
            <a:off x="3500430" y="6492875"/>
            <a:ext cx="2133600" cy="365125"/>
          </a:xfrm>
        </p:spPr>
        <p:txBody>
          <a:bodyPr/>
          <a:lstStyle/>
          <a:p>
            <a:pPr algn="ctr"/>
            <a:fld id="{0B34F065-1154-456A-91E3-76DE8E75E17B}" type="slidenum">
              <a:rPr lang="ar-SA" sz="2000" b="1" smtClean="0">
                <a:solidFill>
                  <a:srgbClr val="FF0000"/>
                </a:solidFill>
                <a:cs typeface="+mj-cs"/>
              </a:rPr>
              <a:pPr algn="ctr"/>
              <a:t>2</a:t>
            </a:fld>
            <a:endParaRPr lang="ar-SA" sz="2000" b="1" dirty="0">
              <a:solidFill>
                <a:srgbClr val="FF0000"/>
              </a:solidFill>
              <a:cs typeface="+mj-cs"/>
            </a:endParaRPr>
          </a:p>
        </p:txBody>
      </p:sp>
      <p:sp>
        <p:nvSpPr>
          <p:cNvPr id="12" name="وسيلة شرح على شكل سحابة 11"/>
          <p:cNvSpPr/>
          <p:nvPr/>
        </p:nvSpPr>
        <p:spPr>
          <a:xfrm>
            <a:off x="4604490" y="206355"/>
            <a:ext cx="4320480" cy="857256"/>
          </a:xfrm>
          <a:prstGeom prst="cloudCallout">
            <a:avLst>
              <a:gd name="adj1" fmla="val 25664"/>
              <a:gd name="adj2" fmla="val 73880"/>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ar-DZ" sz="2400" b="1" dirty="0">
                <a:solidFill>
                  <a:srgbClr val="0A0ACC"/>
                </a:solidFill>
                <a:cs typeface="Simplified Arabic" pitchFamily="2" charset="-78"/>
              </a:rPr>
              <a:t>موضوع الفلسفة واليومي</a:t>
            </a:r>
            <a:endParaRPr lang="fr-FR" sz="2400" b="1" dirty="0">
              <a:solidFill>
                <a:srgbClr val="0A0ACC"/>
              </a:solidFill>
              <a:cs typeface="Simplified Arabic" pitchFamily="2" charset="-78"/>
            </a:endParaRPr>
          </a:p>
        </p:txBody>
      </p:sp>
      <p:sp>
        <p:nvSpPr>
          <p:cNvPr id="14" name="مستطيل 13"/>
          <p:cNvSpPr/>
          <p:nvPr/>
        </p:nvSpPr>
        <p:spPr>
          <a:xfrm>
            <a:off x="246750" y="1327134"/>
            <a:ext cx="8640960" cy="4910177"/>
          </a:xfrm>
          <a:prstGeom prst="rect">
            <a:avLst/>
          </a:prstGeom>
          <a:ln>
            <a:solidFill>
              <a:schemeClr val="bg1"/>
            </a:solidFill>
          </a:ln>
        </p:spPr>
        <p:style>
          <a:lnRef idx="1">
            <a:schemeClr val="dk1"/>
          </a:lnRef>
          <a:fillRef idx="2">
            <a:schemeClr val="dk1"/>
          </a:fillRef>
          <a:effectRef idx="1">
            <a:schemeClr val="dk1"/>
          </a:effectRef>
          <a:fontRef idx="minor">
            <a:schemeClr val="dk1"/>
          </a:fontRef>
        </p:style>
        <p:txBody>
          <a:bodyPr rtlCol="0" anchor="ctr"/>
          <a:lstStyle/>
          <a:p>
            <a:pPr algn="just"/>
            <a:r>
              <a:rPr lang="ar-DZ" sz="2800" dirty="0">
                <a:cs typeface="Simplified Arabic" pitchFamily="2" charset="-78"/>
              </a:rPr>
              <a:t>للفظ اليومي معاني معقدة يصعب ضبطها بوضوح، إذ إن كلمة اليومي يمكن أن تحيل على الرتابة والثبات، وبالتالي كل ما يتكرر يوميا، أي ما يعود كل يوم على نفس الشاكلة، ومن مدلولاته "الحياة اليومية"  "الواقع اليومي"، كون العالم يتشكل من نظام يقوم على التكرار والتشابه. كما يحيل على الاجترار والانغلاق والخمول والكسل الفكري والرضا بالجاهز والتسليم به وإن شئنا فلسفيا فإنه يحيل إلى الفكر أو نمط التفكير السائد بمعنى الذي يسلم دون إعمال للعقل، فاليومي هو ما يتكرر بشكل آلي ويشمل كل مستويات حياتنا ويمتد إلى كل أبعاد وجودنا إذ يتعلق بمأكلنا وملبسنا وأقوالنا وأفعالنا ورؤيتنا للأشياء وتعاملنا وتفاعلنا مع الواقع المحيط فهو حاضر في الأخلاق والمعتقدات والسياسة والاقتصاد والعبادة والاشهار والترفيه وغيرها من </a:t>
            </a:r>
            <a:r>
              <a:rPr lang="ar-DZ" sz="2800" dirty="0" err="1">
                <a:cs typeface="Simplified Arabic" pitchFamily="2" charset="-78"/>
              </a:rPr>
              <a:t>تمظهرات</a:t>
            </a:r>
            <a:r>
              <a:rPr lang="ar-DZ" sz="2800" dirty="0">
                <a:cs typeface="Simplified Arabic" pitchFamily="2" charset="-78"/>
              </a:rPr>
              <a:t> وأنماط الحياه اليومية.</a:t>
            </a:r>
            <a:r>
              <a:rPr lang="ar-DZ" sz="2800" b="1" dirty="0">
                <a:cs typeface="Simplified Arabic" pitchFamily="2" charset="-78"/>
                <a:sym typeface="Wingdings" pitchFamily="2" charset="2"/>
              </a:rPr>
              <a:t></a:t>
            </a:r>
            <a:endParaRPr lang="ar-DZ" sz="2800" dirty="0">
              <a:cs typeface="Simplified Arabic" pitchFamily="2" charset="-78"/>
            </a:endParaRPr>
          </a:p>
        </p:txBody>
      </p:sp>
    </p:spTree>
    <p:extLst>
      <p:ext uri="{BB962C8B-B14F-4D97-AF65-F5344CB8AC3E}">
        <p14:creationId xmlns:p14="http://schemas.microsoft.com/office/powerpoint/2010/main" val="2862506098"/>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anim calcmode="lin" valueType="num">
                                      <p:cBhvr additive="base">
                                        <p:cTn id="13" dur="500" fill="hold"/>
                                        <p:tgtEl>
                                          <p:spTgt spid="12"/>
                                        </p:tgtEl>
                                        <p:attrNameLst>
                                          <p:attrName>ppt_x</p:attrName>
                                        </p:attrNameLst>
                                      </p:cBhvr>
                                      <p:tavLst>
                                        <p:tav tm="0">
                                          <p:val>
                                            <p:strVal val="0-#ppt_w/2"/>
                                          </p:val>
                                        </p:tav>
                                        <p:tav tm="100000">
                                          <p:val>
                                            <p:strVal val="#ppt_x"/>
                                          </p:val>
                                        </p:tav>
                                      </p:tavLst>
                                    </p:anim>
                                    <p:anim calcmode="lin" valueType="num">
                                      <p:cBhvr additive="base">
                                        <p:cTn id="14" dur="500" fill="hold"/>
                                        <p:tgtEl>
                                          <p:spTgt spid="12"/>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anim calcmode="lin" valueType="num">
                                      <p:cBhvr additive="base">
                                        <p:cTn id="19" dur="500" fill="hold"/>
                                        <p:tgtEl>
                                          <p:spTgt spid="14"/>
                                        </p:tgtEl>
                                        <p:attrNameLst>
                                          <p:attrName>ppt_x</p:attrName>
                                        </p:attrNameLst>
                                      </p:cBhvr>
                                      <p:tavLst>
                                        <p:tav tm="0">
                                          <p:val>
                                            <p:strVal val="#ppt_x"/>
                                          </p:val>
                                        </p:tav>
                                        <p:tav tm="100000">
                                          <p:val>
                                            <p:strVal val="#ppt_x"/>
                                          </p:val>
                                        </p:tav>
                                      </p:tavLst>
                                    </p:anim>
                                    <p:anim calcmode="lin" valueType="num">
                                      <p:cBhvr additive="base">
                                        <p:cTn id="20"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2" grpId="0" animBg="1"/>
      <p:bldP spid="1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3" cstate="print"/>
          <a:srcRect/>
          <a:stretch>
            <a:fillRect/>
          </a:stretch>
        </p:blipFill>
        <p:spPr bwMode="auto">
          <a:xfrm>
            <a:off x="0" y="214291"/>
            <a:ext cx="5214974" cy="972222"/>
          </a:xfrm>
          <a:prstGeom prst="rect">
            <a:avLst/>
          </a:prstGeom>
          <a:noFill/>
          <a:ln w="9525">
            <a:noFill/>
            <a:miter lim="800000"/>
            <a:headEnd/>
            <a:tailEnd/>
          </a:ln>
        </p:spPr>
      </p:pic>
      <p:sp>
        <p:nvSpPr>
          <p:cNvPr id="6" name="مستطيل 5"/>
          <p:cNvSpPr/>
          <p:nvPr/>
        </p:nvSpPr>
        <p:spPr>
          <a:xfrm>
            <a:off x="2627783" y="354327"/>
            <a:ext cx="1324035" cy="338370"/>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r>
              <a:rPr lang="ar-DZ" sz="2000" b="1" dirty="0">
                <a:solidFill>
                  <a:srgbClr val="FF0000"/>
                </a:solidFill>
                <a:cs typeface="Simplified Arabic" pitchFamily="2" charset="-78"/>
              </a:rPr>
              <a:t>توطئة:</a:t>
            </a:r>
            <a:endParaRPr lang="fr-FR" sz="2000" b="1" dirty="0">
              <a:solidFill>
                <a:srgbClr val="FF0000"/>
              </a:solidFill>
              <a:cs typeface="Simplified Arabic" pitchFamily="2" charset="-78"/>
            </a:endParaRPr>
          </a:p>
        </p:txBody>
      </p:sp>
      <p:sp>
        <p:nvSpPr>
          <p:cNvPr id="10" name="عنصر نائب للتذييل 6"/>
          <p:cNvSpPr>
            <a:spLocks noGrp="1"/>
          </p:cNvSpPr>
          <p:nvPr>
            <p:ph type="ftr" sz="quarter" idx="11"/>
          </p:nvPr>
        </p:nvSpPr>
        <p:spPr>
          <a:xfrm>
            <a:off x="500034" y="6286520"/>
            <a:ext cx="8208912" cy="365125"/>
          </a:xfrm>
        </p:spPr>
        <p:txBody>
          <a:bodyPr/>
          <a:lstStyle/>
          <a:p>
            <a:r>
              <a:rPr lang="ar-DZ" sz="1800" b="1" dirty="0">
                <a:solidFill>
                  <a:srgbClr val="0A0ACC"/>
                </a:solidFill>
                <a:cs typeface="Simplified Arabic" pitchFamily="2" charset="-78"/>
              </a:rPr>
              <a:t>مقرر: الفلسفة واليومي </a:t>
            </a:r>
            <a:r>
              <a:rPr lang="ar-SA" sz="1800" b="1" dirty="0">
                <a:cs typeface="Simplified Arabic" pitchFamily="2" charset="-78"/>
              </a:rPr>
              <a:t>ــــــــــــــــــــــــــــــ </a:t>
            </a:r>
            <a:r>
              <a:rPr lang="ar-DZ" sz="1800" b="1" dirty="0">
                <a:solidFill>
                  <a:srgbClr val="0A0ACC"/>
                </a:solidFill>
                <a:cs typeface="Simplified Arabic" pitchFamily="2" charset="-78"/>
              </a:rPr>
              <a:t>د</a:t>
            </a:r>
            <a:r>
              <a:rPr lang="ar-SA" sz="1800" b="1" dirty="0">
                <a:solidFill>
                  <a:srgbClr val="0A0ACC"/>
                </a:solidFill>
                <a:cs typeface="Simplified Arabic" pitchFamily="2" charset="-78"/>
              </a:rPr>
              <a:t>/ </a:t>
            </a:r>
            <a:r>
              <a:rPr lang="ar-DZ" sz="1800" b="1" dirty="0">
                <a:solidFill>
                  <a:srgbClr val="0A0ACC"/>
                </a:solidFill>
                <a:cs typeface="Simplified Arabic" pitchFamily="2" charset="-78"/>
              </a:rPr>
              <a:t>جمال الدين بن سليمان</a:t>
            </a:r>
            <a:endParaRPr lang="ar-SA" sz="1800" b="1" dirty="0">
              <a:solidFill>
                <a:srgbClr val="0A0ACC"/>
              </a:solidFill>
              <a:cs typeface="Simplified Arabic" pitchFamily="2" charset="-78"/>
            </a:endParaRPr>
          </a:p>
        </p:txBody>
      </p:sp>
      <p:sp>
        <p:nvSpPr>
          <p:cNvPr id="11" name="عنصر نائب لرقم الشريحة 7"/>
          <p:cNvSpPr>
            <a:spLocks noGrp="1"/>
          </p:cNvSpPr>
          <p:nvPr>
            <p:ph type="sldNum" sz="quarter" idx="12"/>
          </p:nvPr>
        </p:nvSpPr>
        <p:spPr>
          <a:xfrm>
            <a:off x="3500430" y="6492875"/>
            <a:ext cx="2133600" cy="365125"/>
          </a:xfrm>
        </p:spPr>
        <p:txBody>
          <a:bodyPr/>
          <a:lstStyle/>
          <a:p>
            <a:pPr algn="ctr"/>
            <a:fld id="{0B34F065-1154-456A-91E3-76DE8E75E17B}" type="slidenum">
              <a:rPr lang="ar-SA" sz="2000" b="1" smtClean="0">
                <a:solidFill>
                  <a:srgbClr val="FF0000"/>
                </a:solidFill>
                <a:cs typeface="+mj-cs"/>
              </a:rPr>
              <a:pPr algn="ctr"/>
              <a:t>3</a:t>
            </a:fld>
            <a:endParaRPr lang="ar-SA" sz="2000" b="1" dirty="0">
              <a:solidFill>
                <a:srgbClr val="FF0000"/>
              </a:solidFill>
              <a:cs typeface="+mj-cs"/>
            </a:endParaRPr>
          </a:p>
        </p:txBody>
      </p:sp>
      <p:sp>
        <p:nvSpPr>
          <p:cNvPr id="12" name="وسيلة شرح على شكل سحابة 11"/>
          <p:cNvSpPr/>
          <p:nvPr/>
        </p:nvSpPr>
        <p:spPr>
          <a:xfrm>
            <a:off x="4567230" y="122902"/>
            <a:ext cx="4320480" cy="857256"/>
          </a:xfrm>
          <a:prstGeom prst="cloudCallout">
            <a:avLst>
              <a:gd name="adj1" fmla="val 25664"/>
              <a:gd name="adj2" fmla="val 73880"/>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ar-DZ" sz="2400" b="1" dirty="0">
                <a:solidFill>
                  <a:srgbClr val="0A0ACC"/>
                </a:solidFill>
                <a:cs typeface="Simplified Arabic" pitchFamily="2" charset="-78"/>
              </a:rPr>
              <a:t>موضوع الفلسفة واليومي</a:t>
            </a:r>
            <a:endParaRPr lang="fr-FR" sz="2400" b="1" dirty="0">
              <a:solidFill>
                <a:srgbClr val="0A0ACC"/>
              </a:solidFill>
              <a:cs typeface="Simplified Arabic" pitchFamily="2" charset="-78"/>
            </a:endParaRPr>
          </a:p>
        </p:txBody>
      </p:sp>
      <p:sp>
        <p:nvSpPr>
          <p:cNvPr id="14" name="مستطيل 13"/>
          <p:cNvSpPr/>
          <p:nvPr/>
        </p:nvSpPr>
        <p:spPr>
          <a:xfrm>
            <a:off x="251520" y="1326549"/>
            <a:ext cx="8636190" cy="4959971"/>
          </a:xfrm>
          <a:prstGeom prst="rect">
            <a:avLst/>
          </a:prstGeom>
          <a:ln>
            <a:solidFill>
              <a:schemeClr val="bg1"/>
            </a:solidFill>
          </a:ln>
        </p:spPr>
        <p:style>
          <a:lnRef idx="1">
            <a:schemeClr val="dk1"/>
          </a:lnRef>
          <a:fillRef idx="2">
            <a:schemeClr val="dk1"/>
          </a:fillRef>
          <a:effectRef idx="1">
            <a:schemeClr val="dk1"/>
          </a:effectRef>
          <a:fontRef idx="minor">
            <a:schemeClr val="dk1"/>
          </a:fontRef>
        </p:style>
        <p:txBody>
          <a:bodyPr rtlCol="0" anchor="ctr"/>
          <a:lstStyle/>
          <a:p>
            <a:pPr algn="just"/>
            <a:r>
              <a:rPr lang="ar-DZ" sz="2800" dirty="0">
                <a:cs typeface="Simplified Arabic" pitchFamily="2" charset="-78"/>
              </a:rPr>
              <a:t>فالحياة اليومية مجموعة من الأحداث المتعددة والمتنوعة المتكررة بشكل متواصل زمنيا، كما قد ينتهي الحدث في اللحظة التي يولد فيها، وذلك من حيث ثقل الحدث أو من حيث </a:t>
            </a:r>
            <a:r>
              <a:rPr lang="ar-DZ" sz="2800" dirty="0" err="1">
                <a:cs typeface="Simplified Arabic" pitchFamily="2" charset="-78"/>
              </a:rPr>
              <a:t>رمزيته</a:t>
            </a:r>
            <a:r>
              <a:rPr lang="ar-DZ" sz="2800" dirty="0">
                <a:cs typeface="Simplified Arabic" pitchFamily="2" charset="-78"/>
              </a:rPr>
              <a:t>. فإذا تمظهر في نظام الأشياء أصبح واقعا يوميا مألوفا، أي يتحول إلى وقائع عادية، ومنه تبدو مهمة اليومي هي تقريب الحدث الخارق ليصبح عاديا. فحتى وإن هزت رتابته واقعة جديدة في أي مجال إلا أنها على نحو عابر سرعان ما تنسى كحدث عابر وتدخل في رتابة اليومي، وبالتالي فهو يمارس سلطة الخضوع والمسايرة، فهو ليس فقط ما نشاهده أو نسمعه بل هو أيضا في جوهره الوسط الذي ننخرط فيه والقانون الذي علينا أن نطيعه. </a:t>
            </a:r>
            <a:r>
              <a:rPr lang="ar-DZ" sz="2800" b="1" dirty="0">
                <a:cs typeface="Simplified Arabic" pitchFamily="2" charset="-78"/>
                <a:sym typeface="Wingdings" pitchFamily="2" charset="2"/>
              </a:rPr>
              <a:t></a:t>
            </a:r>
            <a:endParaRPr lang="fr-FR" sz="2800" b="1" dirty="0">
              <a:solidFill>
                <a:srgbClr val="FF0000"/>
              </a:solidFill>
              <a:cs typeface="Simplified Arabic" pitchFamily="2" charset="-78"/>
            </a:endParaRPr>
          </a:p>
        </p:txBody>
      </p:sp>
    </p:spTree>
    <p:extLst>
      <p:ext uri="{BB962C8B-B14F-4D97-AF65-F5344CB8AC3E}">
        <p14:creationId xmlns:p14="http://schemas.microsoft.com/office/powerpoint/2010/main" val="1139719924"/>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anim calcmode="lin" valueType="num">
                                      <p:cBhvr additive="base">
                                        <p:cTn id="13" dur="500" fill="hold"/>
                                        <p:tgtEl>
                                          <p:spTgt spid="12"/>
                                        </p:tgtEl>
                                        <p:attrNameLst>
                                          <p:attrName>ppt_x</p:attrName>
                                        </p:attrNameLst>
                                      </p:cBhvr>
                                      <p:tavLst>
                                        <p:tav tm="0">
                                          <p:val>
                                            <p:strVal val="0-#ppt_w/2"/>
                                          </p:val>
                                        </p:tav>
                                        <p:tav tm="100000">
                                          <p:val>
                                            <p:strVal val="#ppt_x"/>
                                          </p:val>
                                        </p:tav>
                                      </p:tavLst>
                                    </p:anim>
                                    <p:anim calcmode="lin" valueType="num">
                                      <p:cBhvr additive="base">
                                        <p:cTn id="14" dur="500" fill="hold"/>
                                        <p:tgtEl>
                                          <p:spTgt spid="12"/>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anim calcmode="lin" valueType="num">
                                      <p:cBhvr additive="base">
                                        <p:cTn id="19" dur="500" fill="hold"/>
                                        <p:tgtEl>
                                          <p:spTgt spid="14"/>
                                        </p:tgtEl>
                                        <p:attrNameLst>
                                          <p:attrName>ppt_x</p:attrName>
                                        </p:attrNameLst>
                                      </p:cBhvr>
                                      <p:tavLst>
                                        <p:tav tm="0">
                                          <p:val>
                                            <p:strVal val="#ppt_x"/>
                                          </p:val>
                                        </p:tav>
                                        <p:tav tm="100000">
                                          <p:val>
                                            <p:strVal val="#ppt_x"/>
                                          </p:val>
                                        </p:tav>
                                      </p:tavLst>
                                    </p:anim>
                                    <p:anim calcmode="lin" valueType="num">
                                      <p:cBhvr additive="base">
                                        <p:cTn id="20"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2" grpId="0" animBg="1"/>
      <p:bldP spid="1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3" cstate="print"/>
          <a:srcRect/>
          <a:stretch>
            <a:fillRect/>
          </a:stretch>
        </p:blipFill>
        <p:spPr bwMode="auto">
          <a:xfrm>
            <a:off x="0" y="214291"/>
            <a:ext cx="5214974" cy="1486518"/>
          </a:xfrm>
          <a:prstGeom prst="rect">
            <a:avLst/>
          </a:prstGeom>
          <a:noFill/>
          <a:ln w="9525">
            <a:noFill/>
            <a:miter lim="800000"/>
            <a:headEnd/>
            <a:tailEnd/>
          </a:ln>
        </p:spPr>
      </p:pic>
      <p:sp>
        <p:nvSpPr>
          <p:cNvPr id="6" name="مستطيل 5"/>
          <p:cNvSpPr/>
          <p:nvPr/>
        </p:nvSpPr>
        <p:spPr>
          <a:xfrm>
            <a:off x="2428860" y="428604"/>
            <a:ext cx="1714512" cy="551554"/>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r>
              <a:rPr lang="ar-DZ" sz="2800" b="1" dirty="0">
                <a:solidFill>
                  <a:srgbClr val="FF0000"/>
                </a:solidFill>
                <a:cs typeface="Simplified Arabic" pitchFamily="2" charset="-78"/>
              </a:rPr>
              <a:t>توطئة:</a:t>
            </a:r>
            <a:endParaRPr lang="fr-FR" sz="2800" b="1" dirty="0">
              <a:solidFill>
                <a:srgbClr val="FF0000"/>
              </a:solidFill>
              <a:cs typeface="Simplified Arabic" pitchFamily="2" charset="-78"/>
            </a:endParaRPr>
          </a:p>
        </p:txBody>
      </p:sp>
      <p:sp>
        <p:nvSpPr>
          <p:cNvPr id="10" name="عنصر نائب للتذييل 6"/>
          <p:cNvSpPr>
            <a:spLocks noGrp="1"/>
          </p:cNvSpPr>
          <p:nvPr>
            <p:ph type="ftr" sz="quarter" idx="11"/>
          </p:nvPr>
        </p:nvSpPr>
        <p:spPr>
          <a:xfrm>
            <a:off x="500034" y="6286520"/>
            <a:ext cx="8208912" cy="365125"/>
          </a:xfrm>
        </p:spPr>
        <p:txBody>
          <a:bodyPr/>
          <a:lstStyle/>
          <a:p>
            <a:r>
              <a:rPr lang="ar-DZ" sz="1800" b="1" dirty="0">
                <a:solidFill>
                  <a:srgbClr val="0A0ACC"/>
                </a:solidFill>
                <a:cs typeface="Simplified Arabic" pitchFamily="2" charset="-78"/>
              </a:rPr>
              <a:t>مقرر: الفلسفة واليومي </a:t>
            </a:r>
            <a:r>
              <a:rPr lang="ar-SA" sz="1800" b="1" dirty="0">
                <a:cs typeface="Simplified Arabic" pitchFamily="2" charset="-78"/>
              </a:rPr>
              <a:t>ــــــــــــــــــــــــــــــ </a:t>
            </a:r>
            <a:r>
              <a:rPr lang="ar-DZ" sz="1800" b="1" dirty="0">
                <a:solidFill>
                  <a:srgbClr val="0A0ACC"/>
                </a:solidFill>
                <a:cs typeface="Simplified Arabic" pitchFamily="2" charset="-78"/>
              </a:rPr>
              <a:t>د</a:t>
            </a:r>
            <a:r>
              <a:rPr lang="ar-SA" sz="1800" b="1" dirty="0">
                <a:solidFill>
                  <a:srgbClr val="0A0ACC"/>
                </a:solidFill>
                <a:cs typeface="Simplified Arabic" pitchFamily="2" charset="-78"/>
              </a:rPr>
              <a:t>/ </a:t>
            </a:r>
            <a:r>
              <a:rPr lang="ar-DZ" sz="1800" b="1" dirty="0">
                <a:solidFill>
                  <a:srgbClr val="0A0ACC"/>
                </a:solidFill>
                <a:cs typeface="Simplified Arabic" pitchFamily="2" charset="-78"/>
              </a:rPr>
              <a:t>جمال الدين بن سليمان</a:t>
            </a:r>
            <a:endParaRPr lang="ar-SA" sz="1800" b="1" dirty="0">
              <a:solidFill>
                <a:srgbClr val="0A0ACC"/>
              </a:solidFill>
              <a:cs typeface="Simplified Arabic" pitchFamily="2" charset="-78"/>
            </a:endParaRPr>
          </a:p>
        </p:txBody>
      </p:sp>
      <p:sp>
        <p:nvSpPr>
          <p:cNvPr id="11" name="عنصر نائب لرقم الشريحة 7"/>
          <p:cNvSpPr>
            <a:spLocks noGrp="1"/>
          </p:cNvSpPr>
          <p:nvPr>
            <p:ph type="sldNum" sz="quarter" idx="12"/>
          </p:nvPr>
        </p:nvSpPr>
        <p:spPr>
          <a:xfrm>
            <a:off x="3500430" y="6492875"/>
            <a:ext cx="2133600" cy="365125"/>
          </a:xfrm>
        </p:spPr>
        <p:txBody>
          <a:bodyPr/>
          <a:lstStyle/>
          <a:p>
            <a:pPr algn="ctr"/>
            <a:fld id="{0B34F065-1154-456A-91E3-76DE8E75E17B}" type="slidenum">
              <a:rPr lang="ar-SA" sz="2000" b="1" smtClean="0">
                <a:solidFill>
                  <a:srgbClr val="FF0000"/>
                </a:solidFill>
                <a:cs typeface="+mj-cs"/>
              </a:rPr>
              <a:pPr algn="ctr"/>
              <a:t>4</a:t>
            </a:fld>
            <a:endParaRPr lang="ar-SA" sz="2000" b="1" dirty="0">
              <a:solidFill>
                <a:srgbClr val="FF0000"/>
              </a:solidFill>
              <a:cs typeface="+mj-cs"/>
            </a:endParaRPr>
          </a:p>
        </p:txBody>
      </p:sp>
      <p:sp>
        <p:nvSpPr>
          <p:cNvPr id="12" name="وسيلة شرح على شكل سحابة 11"/>
          <p:cNvSpPr/>
          <p:nvPr/>
        </p:nvSpPr>
        <p:spPr>
          <a:xfrm>
            <a:off x="4644008" y="620688"/>
            <a:ext cx="4320480" cy="857256"/>
          </a:xfrm>
          <a:prstGeom prst="cloudCallout">
            <a:avLst>
              <a:gd name="adj1" fmla="val 25664"/>
              <a:gd name="adj2" fmla="val 73880"/>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ar-DZ" sz="2400" b="1" dirty="0">
                <a:solidFill>
                  <a:srgbClr val="0A0ACC"/>
                </a:solidFill>
                <a:cs typeface="Simplified Arabic" pitchFamily="2" charset="-78"/>
              </a:rPr>
              <a:t>موضوع الفلسفة واليومي</a:t>
            </a:r>
            <a:endParaRPr lang="fr-FR" sz="2400" b="1" dirty="0">
              <a:solidFill>
                <a:srgbClr val="0A0ACC"/>
              </a:solidFill>
              <a:cs typeface="Simplified Arabic" pitchFamily="2" charset="-78"/>
            </a:endParaRPr>
          </a:p>
        </p:txBody>
      </p:sp>
      <p:sp>
        <p:nvSpPr>
          <p:cNvPr id="14" name="مستطيل 13"/>
          <p:cNvSpPr/>
          <p:nvPr/>
        </p:nvSpPr>
        <p:spPr>
          <a:xfrm>
            <a:off x="500034" y="1700809"/>
            <a:ext cx="8208912" cy="4379356"/>
          </a:xfrm>
          <a:prstGeom prst="rect">
            <a:avLst/>
          </a:prstGeom>
          <a:ln>
            <a:solidFill>
              <a:schemeClr val="bg1"/>
            </a:solidFill>
          </a:ln>
        </p:spPr>
        <p:style>
          <a:lnRef idx="1">
            <a:schemeClr val="dk1"/>
          </a:lnRef>
          <a:fillRef idx="2">
            <a:schemeClr val="dk1"/>
          </a:fillRef>
          <a:effectRef idx="1">
            <a:schemeClr val="dk1"/>
          </a:effectRef>
          <a:fontRef idx="minor">
            <a:schemeClr val="dk1"/>
          </a:fontRef>
        </p:style>
        <p:txBody>
          <a:bodyPr rtlCol="0" anchor="ctr"/>
          <a:lstStyle/>
          <a:p>
            <a:pPr algn="just"/>
            <a:r>
              <a:rPr lang="ar-DZ" sz="2800" dirty="0">
                <a:cs typeface="Simplified Arabic" pitchFamily="2" charset="-78"/>
              </a:rPr>
              <a:t>وفي ذلك يرى هيدغر تجربة اليومي بأنه يرتقي من مجرد تجربة مكررة ومبتذلة إلى نمط من أنماط وجودنا الإنساني". ويحدد كارل </a:t>
            </a:r>
            <a:r>
              <a:rPr lang="ar-DZ" sz="2800" dirty="0" err="1">
                <a:cs typeface="Simplified Arabic" pitchFamily="2" charset="-78"/>
              </a:rPr>
              <a:t>ياسبرس</a:t>
            </a:r>
            <a:r>
              <a:rPr lang="ar-DZ" sz="2800" dirty="0">
                <a:cs typeface="Simplified Arabic" pitchFamily="2" charset="-78"/>
              </a:rPr>
              <a:t> مفهوم اليومي انطلاقا من نتائجه السلبية على الذات، حيث يولد تبعية الإنسان، فيصبح الفرد عبدا لمنتوجات الحياة اليومية، كما يبعث على حالة من الجمود الفكري يغيب الوعي فيها عن الفرد ليصبح هو ذاته كالآلة فيتولد لديه الإحساس بالضياع والتيه وبالتالي الاغتراب والاستلاب، لتعيق عملية التفكير.</a:t>
            </a:r>
            <a:r>
              <a:rPr lang="ar-DZ" sz="2800" b="1" dirty="0">
                <a:cs typeface="Simplified Arabic" pitchFamily="2" charset="-78"/>
                <a:sym typeface="Wingdings" pitchFamily="2" charset="2"/>
              </a:rPr>
              <a:t></a:t>
            </a:r>
            <a:endParaRPr lang="fr-FR" sz="2800" b="1" dirty="0">
              <a:solidFill>
                <a:srgbClr val="FF0000"/>
              </a:solidFill>
              <a:cs typeface="Simplified Arabic" pitchFamily="2" charset="-78"/>
            </a:endParaRPr>
          </a:p>
        </p:txBody>
      </p:sp>
    </p:spTree>
    <p:extLst>
      <p:ext uri="{BB962C8B-B14F-4D97-AF65-F5344CB8AC3E}">
        <p14:creationId xmlns:p14="http://schemas.microsoft.com/office/powerpoint/2010/main" val="2587342650"/>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anim calcmode="lin" valueType="num">
                                      <p:cBhvr additive="base">
                                        <p:cTn id="13" dur="500" fill="hold"/>
                                        <p:tgtEl>
                                          <p:spTgt spid="12"/>
                                        </p:tgtEl>
                                        <p:attrNameLst>
                                          <p:attrName>ppt_x</p:attrName>
                                        </p:attrNameLst>
                                      </p:cBhvr>
                                      <p:tavLst>
                                        <p:tav tm="0">
                                          <p:val>
                                            <p:strVal val="0-#ppt_w/2"/>
                                          </p:val>
                                        </p:tav>
                                        <p:tav tm="100000">
                                          <p:val>
                                            <p:strVal val="#ppt_x"/>
                                          </p:val>
                                        </p:tav>
                                      </p:tavLst>
                                    </p:anim>
                                    <p:anim calcmode="lin" valueType="num">
                                      <p:cBhvr additive="base">
                                        <p:cTn id="14" dur="500" fill="hold"/>
                                        <p:tgtEl>
                                          <p:spTgt spid="12"/>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anim calcmode="lin" valueType="num">
                                      <p:cBhvr additive="base">
                                        <p:cTn id="19" dur="500" fill="hold"/>
                                        <p:tgtEl>
                                          <p:spTgt spid="14"/>
                                        </p:tgtEl>
                                        <p:attrNameLst>
                                          <p:attrName>ppt_x</p:attrName>
                                        </p:attrNameLst>
                                      </p:cBhvr>
                                      <p:tavLst>
                                        <p:tav tm="0">
                                          <p:val>
                                            <p:strVal val="#ppt_x"/>
                                          </p:val>
                                        </p:tav>
                                        <p:tav tm="100000">
                                          <p:val>
                                            <p:strVal val="#ppt_x"/>
                                          </p:val>
                                        </p:tav>
                                      </p:tavLst>
                                    </p:anim>
                                    <p:anim calcmode="lin" valueType="num">
                                      <p:cBhvr additive="base">
                                        <p:cTn id="20"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2" grpId="0" animBg="1"/>
      <p:bldP spid="1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3" cstate="print"/>
          <a:srcRect/>
          <a:stretch>
            <a:fillRect/>
          </a:stretch>
        </p:blipFill>
        <p:spPr bwMode="auto">
          <a:xfrm>
            <a:off x="0" y="214291"/>
            <a:ext cx="5214974" cy="1486518"/>
          </a:xfrm>
          <a:prstGeom prst="rect">
            <a:avLst/>
          </a:prstGeom>
          <a:noFill/>
          <a:ln w="9525">
            <a:noFill/>
            <a:miter lim="800000"/>
            <a:headEnd/>
            <a:tailEnd/>
          </a:ln>
        </p:spPr>
      </p:pic>
      <p:sp>
        <p:nvSpPr>
          <p:cNvPr id="6" name="مستطيل 5"/>
          <p:cNvSpPr/>
          <p:nvPr/>
        </p:nvSpPr>
        <p:spPr>
          <a:xfrm>
            <a:off x="2428860" y="428604"/>
            <a:ext cx="1714512" cy="551554"/>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r>
              <a:rPr lang="ar-DZ" sz="2800" b="1" dirty="0">
                <a:solidFill>
                  <a:srgbClr val="FF0000"/>
                </a:solidFill>
                <a:cs typeface="Simplified Arabic" pitchFamily="2" charset="-78"/>
              </a:rPr>
              <a:t>توطئة:</a:t>
            </a:r>
            <a:endParaRPr lang="fr-FR" sz="2800" b="1" dirty="0">
              <a:solidFill>
                <a:srgbClr val="FF0000"/>
              </a:solidFill>
              <a:cs typeface="Simplified Arabic" pitchFamily="2" charset="-78"/>
            </a:endParaRPr>
          </a:p>
        </p:txBody>
      </p:sp>
      <p:sp>
        <p:nvSpPr>
          <p:cNvPr id="10" name="عنصر نائب للتذييل 6"/>
          <p:cNvSpPr>
            <a:spLocks noGrp="1"/>
          </p:cNvSpPr>
          <p:nvPr>
            <p:ph type="ftr" sz="quarter" idx="11"/>
          </p:nvPr>
        </p:nvSpPr>
        <p:spPr>
          <a:xfrm>
            <a:off x="500034" y="6286520"/>
            <a:ext cx="8208912" cy="365125"/>
          </a:xfrm>
        </p:spPr>
        <p:txBody>
          <a:bodyPr/>
          <a:lstStyle/>
          <a:p>
            <a:r>
              <a:rPr lang="ar-DZ" sz="1800" b="1" dirty="0">
                <a:solidFill>
                  <a:srgbClr val="0A0ACC"/>
                </a:solidFill>
                <a:cs typeface="Simplified Arabic" pitchFamily="2" charset="-78"/>
              </a:rPr>
              <a:t>مقرر: الفلسفة واليومي </a:t>
            </a:r>
            <a:r>
              <a:rPr lang="ar-SA" sz="1800" b="1" dirty="0">
                <a:cs typeface="Simplified Arabic" pitchFamily="2" charset="-78"/>
              </a:rPr>
              <a:t>ــــــــــــــــــــــــــــــ </a:t>
            </a:r>
            <a:r>
              <a:rPr lang="ar-DZ" sz="1800" b="1" dirty="0">
                <a:solidFill>
                  <a:srgbClr val="0A0ACC"/>
                </a:solidFill>
                <a:cs typeface="Simplified Arabic" pitchFamily="2" charset="-78"/>
              </a:rPr>
              <a:t>د</a:t>
            </a:r>
            <a:r>
              <a:rPr lang="ar-SA" sz="1800" b="1" dirty="0">
                <a:solidFill>
                  <a:srgbClr val="0A0ACC"/>
                </a:solidFill>
                <a:cs typeface="Simplified Arabic" pitchFamily="2" charset="-78"/>
              </a:rPr>
              <a:t>/ </a:t>
            </a:r>
            <a:r>
              <a:rPr lang="ar-DZ" sz="1800" b="1" dirty="0">
                <a:solidFill>
                  <a:srgbClr val="0A0ACC"/>
                </a:solidFill>
                <a:cs typeface="Simplified Arabic" pitchFamily="2" charset="-78"/>
              </a:rPr>
              <a:t>جمال الدين بن سليمان</a:t>
            </a:r>
            <a:endParaRPr lang="ar-SA" sz="1800" b="1" dirty="0">
              <a:solidFill>
                <a:srgbClr val="0A0ACC"/>
              </a:solidFill>
              <a:cs typeface="Simplified Arabic" pitchFamily="2" charset="-78"/>
            </a:endParaRPr>
          </a:p>
        </p:txBody>
      </p:sp>
      <p:sp>
        <p:nvSpPr>
          <p:cNvPr id="11" name="عنصر نائب لرقم الشريحة 7"/>
          <p:cNvSpPr>
            <a:spLocks noGrp="1"/>
          </p:cNvSpPr>
          <p:nvPr>
            <p:ph type="sldNum" sz="quarter" idx="12"/>
          </p:nvPr>
        </p:nvSpPr>
        <p:spPr>
          <a:xfrm>
            <a:off x="3500430" y="6492875"/>
            <a:ext cx="2133600" cy="365125"/>
          </a:xfrm>
        </p:spPr>
        <p:txBody>
          <a:bodyPr/>
          <a:lstStyle/>
          <a:p>
            <a:pPr algn="ctr"/>
            <a:fld id="{0B34F065-1154-456A-91E3-76DE8E75E17B}" type="slidenum">
              <a:rPr lang="ar-SA" sz="2000" b="1" smtClean="0">
                <a:solidFill>
                  <a:srgbClr val="FF0000"/>
                </a:solidFill>
                <a:cs typeface="+mj-cs"/>
              </a:rPr>
              <a:pPr algn="ctr"/>
              <a:t>5</a:t>
            </a:fld>
            <a:endParaRPr lang="ar-SA" sz="2000" b="1" dirty="0">
              <a:solidFill>
                <a:srgbClr val="FF0000"/>
              </a:solidFill>
              <a:cs typeface="+mj-cs"/>
            </a:endParaRPr>
          </a:p>
        </p:txBody>
      </p:sp>
      <p:sp>
        <p:nvSpPr>
          <p:cNvPr id="12" name="وسيلة شرح على شكل سحابة 11"/>
          <p:cNvSpPr/>
          <p:nvPr/>
        </p:nvSpPr>
        <p:spPr>
          <a:xfrm>
            <a:off x="4644008" y="620688"/>
            <a:ext cx="4320480" cy="857256"/>
          </a:xfrm>
          <a:prstGeom prst="cloudCallout">
            <a:avLst>
              <a:gd name="adj1" fmla="val 25664"/>
              <a:gd name="adj2" fmla="val 73880"/>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ar-DZ" sz="2400" b="1" dirty="0">
                <a:solidFill>
                  <a:srgbClr val="0A0ACC"/>
                </a:solidFill>
                <a:cs typeface="Simplified Arabic" pitchFamily="2" charset="-78"/>
              </a:rPr>
              <a:t>موضوع الفلسفة واليومي</a:t>
            </a:r>
            <a:endParaRPr lang="fr-FR" sz="2400" b="1" dirty="0">
              <a:solidFill>
                <a:srgbClr val="0A0ACC"/>
              </a:solidFill>
              <a:cs typeface="Simplified Arabic" pitchFamily="2" charset="-78"/>
            </a:endParaRPr>
          </a:p>
        </p:txBody>
      </p:sp>
      <p:sp>
        <p:nvSpPr>
          <p:cNvPr id="14" name="مستطيل 13"/>
          <p:cNvSpPr/>
          <p:nvPr/>
        </p:nvSpPr>
        <p:spPr>
          <a:xfrm>
            <a:off x="500034" y="1700809"/>
            <a:ext cx="8208912" cy="4379356"/>
          </a:xfrm>
          <a:prstGeom prst="rect">
            <a:avLst/>
          </a:prstGeom>
          <a:ln>
            <a:solidFill>
              <a:schemeClr val="bg1"/>
            </a:solidFill>
          </a:ln>
        </p:spPr>
        <p:style>
          <a:lnRef idx="1">
            <a:schemeClr val="dk1"/>
          </a:lnRef>
          <a:fillRef idx="2">
            <a:schemeClr val="dk1"/>
          </a:fillRef>
          <a:effectRef idx="1">
            <a:schemeClr val="dk1"/>
          </a:effectRef>
          <a:fontRef idx="minor">
            <a:schemeClr val="dk1"/>
          </a:fontRef>
        </p:style>
        <p:txBody>
          <a:bodyPr rtlCol="0" anchor="ctr"/>
          <a:lstStyle/>
          <a:p>
            <a:pPr algn="just"/>
            <a:r>
              <a:rPr lang="ar-DZ" sz="2800" b="1" dirty="0">
                <a:cs typeface="Simplified Arabic" pitchFamily="2" charset="-78"/>
              </a:rPr>
              <a:t>الفلسفة وعلاقتها باليومي</a:t>
            </a:r>
            <a:r>
              <a:rPr lang="ar-DZ" sz="2800" dirty="0">
                <a:cs typeface="Simplified Arabic" pitchFamily="2" charset="-78"/>
              </a:rPr>
              <a:t>: تصبو الفلسفة في اشتغالها على اليومي إلى إعادة النظر في الرتابة والمألوف، وتحريك العقل للتفكير في صلب الأحداث واستنباط تغيراتها على المستوى الكلي بعيدا عن جزئياتها اليومية، وكذا آثارها ومخلفاتها على الانسان والحياة الاجتماعية في مستوى أول تشخيصي نظري، وفي مستوى ثان إصلاحي تطبيقي بعث روح التحديث فيما يكون تقليديا، فالفلسفة هي محاولة لاسترجاع الإنسان إنسانيته بعيدا عن عالم يفرض الطاعة على الفرد ويفقده حتى القدرة على التمييز، والفلسفة ايضا محاولة لإحياء حس الانتباه والنقد والاختلاف والتحرر. </a:t>
            </a:r>
            <a:r>
              <a:rPr lang="ar-DZ" sz="2800" b="1" dirty="0">
                <a:cs typeface="Simplified Arabic" pitchFamily="2" charset="-78"/>
                <a:sym typeface="Wingdings" pitchFamily="2" charset="2"/>
              </a:rPr>
              <a:t></a:t>
            </a:r>
            <a:endParaRPr lang="fr-FR" sz="2800" b="1" dirty="0">
              <a:solidFill>
                <a:srgbClr val="FF0000"/>
              </a:solidFill>
              <a:cs typeface="Simplified Arabic" pitchFamily="2" charset="-78"/>
            </a:endParaRPr>
          </a:p>
        </p:txBody>
      </p:sp>
    </p:spTree>
    <p:extLst>
      <p:ext uri="{BB962C8B-B14F-4D97-AF65-F5344CB8AC3E}">
        <p14:creationId xmlns:p14="http://schemas.microsoft.com/office/powerpoint/2010/main" val="768973816"/>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anim calcmode="lin" valueType="num">
                                      <p:cBhvr additive="base">
                                        <p:cTn id="13" dur="500" fill="hold"/>
                                        <p:tgtEl>
                                          <p:spTgt spid="12"/>
                                        </p:tgtEl>
                                        <p:attrNameLst>
                                          <p:attrName>ppt_x</p:attrName>
                                        </p:attrNameLst>
                                      </p:cBhvr>
                                      <p:tavLst>
                                        <p:tav tm="0">
                                          <p:val>
                                            <p:strVal val="0-#ppt_w/2"/>
                                          </p:val>
                                        </p:tav>
                                        <p:tav tm="100000">
                                          <p:val>
                                            <p:strVal val="#ppt_x"/>
                                          </p:val>
                                        </p:tav>
                                      </p:tavLst>
                                    </p:anim>
                                    <p:anim calcmode="lin" valueType="num">
                                      <p:cBhvr additive="base">
                                        <p:cTn id="14" dur="500" fill="hold"/>
                                        <p:tgtEl>
                                          <p:spTgt spid="12"/>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anim calcmode="lin" valueType="num">
                                      <p:cBhvr additive="base">
                                        <p:cTn id="19" dur="500" fill="hold"/>
                                        <p:tgtEl>
                                          <p:spTgt spid="14"/>
                                        </p:tgtEl>
                                        <p:attrNameLst>
                                          <p:attrName>ppt_x</p:attrName>
                                        </p:attrNameLst>
                                      </p:cBhvr>
                                      <p:tavLst>
                                        <p:tav tm="0">
                                          <p:val>
                                            <p:strVal val="#ppt_x"/>
                                          </p:val>
                                        </p:tav>
                                        <p:tav tm="100000">
                                          <p:val>
                                            <p:strVal val="#ppt_x"/>
                                          </p:val>
                                        </p:tav>
                                      </p:tavLst>
                                    </p:anim>
                                    <p:anim calcmode="lin" valueType="num">
                                      <p:cBhvr additive="base">
                                        <p:cTn id="20"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2" grpId="0" animBg="1"/>
      <p:bldP spid="1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3" cstate="print"/>
          <a:srcRect/>
          <a:stretch>
            <a:fillRect/>
          </a:stretch>
        </p:blipFill>
        <p:spPr bwMode="auto">
          <a:xfrm>
            <a:off x="0" y="214291"/>
            <a:ext cx="5214974" cy="1126477"/>
          </a:xfrm>
          <a:prstGeom prst="rect">
            <a:avLst/>
          </a:prstGeom>
          <a:noFill/>
          <a:ln w="9525">
            <a:noFill/>
            <a:miter lim="800000"/>
            <a:headEnd/>
            <a:tailEnd/>
          </a:ln>
        </p:spPr>
      </p:pic>
      <p:sp>
        <p:nvSpPr>
          <p:cNvPr id="6" name="مستطيل 5"/>
          <p:cNvSpPr/>
          <p:nvPr/>
        </p:nvSpPr>
        <p:spPr>
          <a:xfrm>
            <a:off x="2627784" y="429026"/>
            <a:ext cx="1351052" cy="349231"/>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r>
              <a:rPr lang="ar-DZ" sz="2000" b="1" dirty="0">
                <a:solidFill>
                  <a:srgbClr val="FF0000"/>
                </a:solidFill>
                <a:cs typeface="Simplified Arabic" pitchFamily="2" charset="-78"/>
              </a:rPr>
              <a:t>توطئة:</a:t>
            </a:r>
            <a:endParaRPr lang="fr-FR" sz="2000" b="1" dirty="0">
              <a:solidFill>
                <a:srgbClr val="FF0000"/>
              </a:solidFill>
              <a:cs typeface="Simplified Arabic" pitchFamily="2" charset="-78"/>
            </a:endParaRPr>
          </a:p>
        </p:txBody>
      </p:sp>
      <p:sp>
        <p:nvSpPr>
          <p:cNvPr id="10" name="عنصر نائب للتذييل 6"/>
          <p:cNvSpPr>
            <a:spLocks noGrp="1"/>
          </p:cNvSpPr>
          <p:nvPr>
            <p:ph type="ftr" sz="quarter" idx="11"/>
          </p:nvPr>
        </p:nvSpPr>
        <p:spPr>
          <a:xfrm>
            <a:off x="500034" y="6286520"/>
            <a:ext cx="8208912" cy="365125"/>
          </a:xfrm>
        </p:spPr>
        <p:txBody>
          <a:bodyPr/>
          <a:lstStyle/>
          <a:p>
            <a:r>
              <a:rPr lang="ar-DZ" sz="1800" b="1" dirty="0">
                <a:solidFill>
                  <a:srgbClr val="0A0ACC"/>
                </a:solidFill>
                <a:cs typeface="Simplified Arabic" pitchFamily="2" charset="-78"/>
              </a:rPr>
              <a:t>مقرر: الفلسفة واليومي </a:t>
            </a:r>
            <a:r>
              <a:rPr lang="ar-SA" sz="1800" b="1" dirty="0">
                <a:cs typeface="Simplified Arabic" pitchFamily="2" charset="-78"/>
              </a:rPr>
              <a:t>ــــــــــــــــــــــــــــــ </a:t>
            </a:r>
            <a:r>
              <a:rPr lang="ar-DZ" sz="1800" b="1" dirty="0">
                <a:solidFill>
                  <a:srgbClr val="0A0ACC"/>
                </a:solidFill>
                <a:cs typeface="Simplified Arabic" pitchFamily="2" charset="-78"/>
              </a:rPr>
              <a:t>د</a:t>
            </a:r>
            <a:r>
              <a:rPr lang="ar-SA" sz="1800" b="1" dirty="0">
                <a:solidFill>
                  <a:srgbClr val="0A0ACC"/>
                </a:solidFill>
                <a:cs typeface="Simplified Arabic" pitchFamily="2" charset="-78"/>
              </a:rPr>
              <a:t>/ </a:t>
            </a:r>
            <a:r>
              <a:rPr lang="ar-DZ" sz="1800" b="1" dirty="0">
                <a:solidFill>
                  <a:srgbClr val="0A0ACC"/>
                </a:solidFill>
                <a:cs typeface="Simplified Arabic" pitchFamily="2" charset="-78"/>
              </a:rPr>
              <a:t>جمال الدين بن سليمان</a:t>
            </a:r>
            <a:endParaRPr lang="ar-SA" sz="1800" b="1" dirty="0">
              <a:solidFill>
                <a:srgbClr val="0A0ACC"/>
              </a:solidFill>
              <a:cs typeface="Simplified Arabic" pitchFamily="2" charset="-78"/>
            </a:endParaRPr>
          </a:p>
        </p:txBody>
      </p:sp>
      <p:sp>
        <p:nvSpPr>
          <p:cNvPr id="11" name="عنصر نائب لرقم الشريحة 7"/>
          <p:cNvSpPr>
            <a:spLocks noGrp="1"/>
          </p:cNvSpPr>
          <p:nvPr>
            <p:ph type="sldNum" sz="quarter" idx="12"/>
          </p:nvPr>
        </p:nvSpPr>
        <p:spPr>
          <a:xfrm>
            <a:off x="3500430" y="6492875"/>
            <a:ext cx="2133600" cy="365125"/>
          </a:xfrm>
        </p:spPr>
        <p:txBody>
          <a:bodyPr/>
          <a:lstStyle/>
          <a:p>
            <a:pPr algn="ctr"/>
            <a:fld id="{0B34F065-1154-456A-91E3-76DE8E75E17B}" type="slidenum">
              <a:rPr lang="ar-SA" sz="2000" b="1" smtClean="0">
                <a:solidFill>
                  <a:srgbClr val="FF0000"/>
                </a:solidFill>
                <a:cs typeface="+mj-cs"/>
              </a:rPr>
              <a:pPr algn="ctr"/>
              <a:t>6</a:t>
            </a:fld>
            <a:endParaRPr lang="ar-SA" sz="2000" b="1" dirty="0">
              <a:solidFill>
                <a:srgbClr val="FF0000"/>
              </a:solidFill>
              <a:cs typeface="+mj-cs"/>
            </a:endParaRPr>
          </a:p>
        </p:txBody>
      </p:sp>
      <p:sp>
        <p:nvSpPr>
          <p:cNvPr id="12" name="وسيلة شرح على شكل سحابة 11"/>
          <p:cNvSpPr/>
          <p:nvPr/>
        </p:nvSpPr>
        <p:spPr>
          <a:xfrm>
            <a:off x="4633412" y="217443"/>
            <a:ext cx="4320480" cy="857256"/>
          </a:xfrm>
          <a:prstGeom prst="cloudCallout">
            <a:avLst>
              <a:gd name="adj1" fmla="val 25664"/>
              <a:gd name="adj2" fmla="val 73880"/>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ar-DZ" sz="2400" b="1" dirty="0">
                <a:solidFill>
                  <a:srgbClr val="0A0ACC"/>
                </a:solidFill>
                <a:cs typeface="Simplified Arabic" pitchFamily="2" charset="-78"/>
              </a:rPr>
              <a:t>موضوع الفلسفة واليومي</a:t>
            </a:r>
            <a:endParaRPr lang="fr-FR" sz="2400" b="1" dirty="0">
              <a:solidFill>
                <a:srgbClr val="0A0ACC"/>
              </a:solidFill>
              <a:cs typeface="Simplified Arabic" pitchFamily="2" charset="-78"/>
            </a:endParaRPr>
          </a:p>
        </p:txBody>
      </p:sp>
      <p:sp>
        <p:nvSpPr>
          <p:cNvPr id="14" name="مستطيل 13"/>
          <p:cNvSpPr/>
          <p:nvPr/>
        </p:nvSpPr>
        <p:spPr>
          <a:xfrm>
            <a:off x="251520" y="1340768"/>
            <a:ext cx="8568952" cy="4945752"/>
          </a:xfrm>
          <a:prstGeom prst="rect">
            <a:avLst/>
          </a:prstGeom>
          <a:ln>
            <a:solidFill>
              <a:schemeClr val="bg1"/>
            </a:solidFill>
          </a:ln>
        </p:spPr>
        <p:style>
          <a:lnRef idx="1">
            <a:schemeClr val="dk1"/>
          </a:lnRef>
          <a:fillRef idx="2">
            <a:schemeClr val="dk1"/>
          </a:fillRef>
          <a:effectRef idx="1">
            <a:schemeClr val="dk1"/>
          </a:effectRef>
          <a:fontRef idx="minor">
            <a:schemeClr val="dk1"/>
          </a:fontRef>
        </p:style>
        <p:txBody>
          <a:bodyPr rtlCol="0" anchor="ctr"/>
          <a:lstStyle/>
          <a:p>
            <a:pPr algn="just"/>
            <a:r>
              <a:rPr lang="ar-DZ" sz="2800" dirty="0">
                <a:cs typeface="Simplified Arabic" pitchFamily="2" charset="-78"/>
              </a:rPr>
              <a:t>والتفكير باليومي والاشتغال على أهمّ القضايا التي تخترقه من العمق، هو أحد أهمّ التوجّهات الفلسفية القديمة الجديدة المعاصرة. كما وضحنا ذلك سابقا النظر في اعتبار تاريخي، تنظيري حسب طبيعة المشكلات المراد التفكير فيها بين الفلسفة النظرية الخالصة وذات الطابع العملي، حيث تهدف التوجّهات المعاصرة إلى التخلّص من مأزق الفلسفة الذي وصلت فيه إلى طريق مسدود في فترة ما بسبب ما يُنسب إليها من نظريات ومناهج ومقولات تتعالى فيها على ما هو يوميّ ومتغيّر وآنيّ وجزئيّ لصالح ما هو كوني وشمولي وأنساق ثابتة، حتّى بدت منطوية على نفسها تعيد طرح مواضيعها وفرز توجّهاتها، بينما الواقع اليومي بهمومه وقضاياه يتنفّس هواء مختلفا ويطرح تحديّات على الفكر ليس بوسع الفلسفة النظرية ومناهجها التي أن تجيب عن مثل هذه القضايا والتحديّات. </a:t>
            </a:r>
            <a:r>
              <a:rPr lang="ar-DZ" sz="2800" b="1" dirty="0">
                <a:cs typeface="Simplified Arabic" pitchFamily="2" charset="-78"/>
                <a:sym typeface="Wingdings" pitchFamily="2" charset="2"/>
              </a:rPr>
              <a:t></a:t>
            </a:r>
            <a:endParaRPr lang="fr-FR" sz="2800" b="1" dirty="0">
              <a:solidFill>
                <a:srgbClr val="FF0000"/>
              </a:solidFill>
              <a:cs typeface="Simplified Arabic" pitchFamily="2" charset="-78"/>
            </a:endParaRPr>
          </a:p>
        </p:txBody>
      </p:sp>
    </p:spTree>
    <p:extLst>
      <p:ext uri="{BB962C8B-B14F-4D97-AF65-F5344CB8AC3E}">
        <p14:creationId xmlns:p14="http://schemas.microsoft.com/office/powerpoint/2010/main" val="572773782"/>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anim calcmode="lin" valueType="num">
                                      <p:cBhvr additive="base">
                                        <p:cTn id="13" dur="500" fill="hold"/>
                                        <p:tgtEl>
                                          <p:spTgt spid="12"/>
                                        </p:tgtEl>
                                        <p:attrNameLst>
                                          <p:attrName>ppt_x</p:attrName>
                                        </p:attrNameLst>
                                      </p:cBhvr>
                                      <p:tavLst>
                                        <p:tav tm="0">
                                          <p:val>
                                            <p:strVal val="0-#ppt_w/2"/>
                                          </p:val>
                                        </p:tav>
                                        <p:tav tm="100000">
                                          <p:val>
                                            <p:strVal val="#ppt_x"/>
                                          </p:val>
                                        </p:tav>
                                      </p:tavLst>
                                    </p:anim>
                                    <p:anim calcmode="lin" valueType="num">
                                      <p:cBhvr additive="base">
                                        <p:cTn id="14" dur="500" fill="hold"/>
                                        <p:tgtEl>
                                          <p:spTgt spid="12"/>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anim calcmode="lin" valueType="num">
                                      <p:cBhvr additive="base">
                                        <p:cTn id="19" dur="500" fill="hold"/>
                                        <p:tgtEl>
                                          <p:spTgt spid="14"/>
                                        </p:tgtEl>
                                        <p:attrNameLst>
                                          <p:attrName>ppt_x</p:attrName>
                                        </p:attrNameLst>
                                      </p:cBhvr>
                                      <p:tavLst>
                                        <p:tav tm="0">
                                          <p:val>
                                            <p:strVal val="#ppt_x"/>
                                          </p:val>
                                        </p:tav>
                                        <p:tav tm="100000">
                                          <p:val>
                                            <p:strVal val="#ppt_x"/>
                                          </p:val>
                                        </p:tav>
                                      </p:tavLst>
                                    </p:anim>
                                    <p:anim calcmode="lin" valueType="num">
                                      <p:cBhvr additive="base">
                                        <p:cTn id="20"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2" grpId="0" animBg="1"/>
      <p:bldP spid="1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3" cstate="print"/>
          <a:srcRect/>
          <a:stretch>
            <a:fillRect/>
          </a:stretch>
        </p:blipFill>
        <p:spPr bwMode="auto">
          <a:xfrm>
            <a:off x="0" y="122902"/>
            <a:ext cx="4860032" cy="1198485"/>
          </a:xfrm>
          <a:prstGeom prst="rect">
            <a:avLst/>
          </a:prstGeom>
          <a:noFill/>
          <a:ln w="9525">
            <a:noFill/>
            <a:miter lim="800000"/>
            <a:headEnd/>
            <a:tailEnd/>
          </a:ln>
        </p:spPr>
      </p:pic>
      <p:sp>
        <p:nvSpPr>
          <p:cNvPr id="6" name="مستطيل 5"/>
          <p:cNvSpPr/>
          <p:nvPr/>
        </p:nvSpPr>
        <p:spPr>
          <a:xfrm>
            <a:off x="2555776" y="428604"/>
            <a:ext cx="1440160" cy="408108"/>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r>
              <a:rPr lang="ar-DZ" sz="2000" b="1" dirty="0">
                <a:solidFill>
                  <a:srgbClr val="FF0000"/>
                </a:solidFill>
                <a:cs typeface="Simplified Arabic" pitchFamily="2" charset="-78"/>
              </a:rPr>
              <a:t>توطئة:</a:t>
            </a:r>
            <a:endParaRPr lang="fr-FR" sz="2000" b="1" dirty="0">
              <a:solidFill>
                <a:srgbClr val="FF0000"/>
              </a:solidFill>
              <a:cs typeface="Simplified Arabic" pitchFamily="2" charset="-78"/>
            </a:endParaRPr>
          </a:p>
        </p:txBody>
      </p:sp>
      <p:sp>
        <p:nvSpPr>
          <p:cNvPr id="10" name="عنصر نائب للتذييل 6"/>
          <p:cNvSpPr>
            <a:spLocks noGrp="1"/>
          </p:cNvSpPr>
          <p:nvPr>
            <p:ph type="ftr" sz="quarter" idx="11"/>
          </p:nvPr>
        </p:nvSpPr>
        <p:spPr>
          <a:xfrm>
            <a:off x="500034" y="6286520"/>
            <a:ext cx="8208912" cy="365125"/>
          </a:xfrm>
        </p:spPr>
        <p:txBody>
          <a:bodyPr/>
          <a:lstStyle/>
          <a:p>
            <a:r>
              <a:rPr lang="ar-DZ" sz="1800" b="1" dirty="0">
                <a:solidFill>
                  <a:srgbClr val="0A0ACC"/>
                </a:solidFill>
                <a:cs typeface="Simplified Arabic" pitchFamily="2" charset="-78"/>
              </a:rPr>
              <a:t>مقرر: الفلسفة واليومي </a:t>
            </a:r>
            <a:r>
              <a:rPr lang="ar-SA" sz="1800" b="1" dirty="0">
                <a:cs typeface="Simplified Arabic" pitchFamily="2" charset="-78"/>
              </a:rPr>
              <a:t>ــــــــــــــــــــــــــــــ </a:t>
            </a:r>
            <a:r>
              <a:rPr lang="ar-DZ" sz="1800" b="1" dirty="0">
                <a:solidFill>
                  <a:srgbClr val="0A0ACC"/>
                </a:solidFill>
                <a:cs typeface="Simplified Arabic" pitchFamily="2" charset="-78"/>
              </a:rPr>
              <a:t>د</a:t>
            </a:r>
            <a:r>
              <a:rPr lang="ar-SA" sz="1800" b="1" dirty="0">
                <a:solidFill>
                  <a:srgbClr val="0A0ACC"/>
                </a:solidFill>
                <a:cs typeface="Simplified Arabic" pitchFamily="2" charset="-78"/>
              </a:rPr>
              <a:t>/ </a:t>
            </a:r>
            <a:r>
              <a:rPr lang="ar-DZ" sz="1800" b="1" dirty="0">
                <a:solidFill>
                  <a:srgbClr val="0A0ACC"/>
                </a:solidFill>
                <a:cs typeface="Simplified Arabic" pitchFamily="2" charset="-78"/>
              </a:rPr>
              <a:t>جمال الدين بن سليمان</a:t>
            </a:r>
            <a:endParaRPr lang="ar-SA" sz="1800" b="1" dirty="0">
              <a:solidFill>
                <a:srgbClr val="0A0ACC"/>
              </a:solidFill>
              <a:cs typeface="Simplified Arabic" pitchFamily="2" charset="-78"/>
            </a:endParaRPr>
          </a:p>
        </p:txBody>
      </p:sp>
      <p:sp>
        <p:nvSpPr>
          <p:cNvPr id="11" name="عنصر نائب لرقم الشريحة 7"/>
          <p:cNvSpPr>
            <a:spLocks noGrp="1"/>
          </p:cNvSpPr>
          <p:nvPr>
            <p:ph type="sldNum" sz="quarter" idx="12"/>
          </p:nvPr>
        </p:nvSpPr>
        <p:spPr>
          <a:xfrm>
            <a:off x="3500430" y="6492875"/>
            <a:ext cx="2133600" cy="365125"/>
          </a:xfrm>
        </p:spPr>
        <p:txBody>
          <a:bodyPr/>
          <a:lstStyle/>
          <a:p>
            <a:pPr algn="ctr"/>
            <a:fld id="{0B34F065-1154-456A-91E3-76DE8E75E17B}" type="slidenum">
              <a:rPr lang="ar-SA" sz="2000" b="1" smtClean="0">
                <a:solidFill>
                  <a:srgbClr val="FF0000"/>
                </a:solidFill>
                <a:cs typeface="+mj-cs"/>
              </a:rPr>
              <a:pPr algn="ctr"/>
              <a:t>7</a:t>
            </a:fld>
            <a:endParaRPr lang="ar-SA" sz="2000" b="1" dirty="0">
              <a:solidFill>
                <a:srgbClr val="FF0000"/>
              </a:solidFill>
              <a:cs typeface="+mj-cs"/>
            </a:endParaRPr>
          </a:p>
        </p:txBody>
      </p:sp>
      <p:sp>
        <p:nvSpPr>
          <p:cNvPr id="12" name="وسيلة شرح على شكل سحابة 11"/>
          <p:cNvSpPr/>
          <p:nvPr/>
        </p:nvSpPr>
        <p:spPr>
          <a:xfrm>
            <a:off x="4604837" y="122902"/>
            <a:ext cx="4320480" cy="857256"/>
          </a:xfrm>
          <a:prstGeom prst="cloudCallout">
            <a:avLst>
              <a:gd name="adj1" fmla="val 24341"/>
              <a:gd name="adj2" fmla="val 87213"/>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ar-DZ" sz="2400" b="1" dirty="0">
                <a:solidFill>
                  <a:srgbClr val="0A0ACC"/>
                </a:solidFill>
                <a:cs typeface="Simplified Arabic" pitchFamily="2" charset="-78"/>
              </a:rPr>
              <a:t>موضوع الفلسفة واليومي</a:t>
            </a:r>
            <a:endParaRPr lang="fr-FR" sz="2400" b="1" dirty="0">
              <a:solidFill>
                <a:srgbClr val="0A0ACC"/>
              </a:solidFill>
              <a:cs typeface="Simplified Arabic" pitchFamily="2" charset="-78"/>
            </a:endParaRPr>
          </a:p>
        </p:txBody>
      </p:sp>
      <p:sp>
        <p:nvSpPr>
          <p:cNvPr id="14" name="مستطيل 13"/>
          <p:cNvSpPr/>
          <p:nvPr/>
        </p:nvSpPr>
        <p:spPr>
          <a:xfrm>
            <a:off x="318758" y="1412776"/>
            <a:ext cx="8496944" cy="4667389"/>
          </a:xfrm>
          <a:prstGeom prst="rect">
            <a:avLst/>
          </a:prstGeom>
          <a:ln>
            <a:solidFill>
              <a:schemeClr val="bg1"/>
            </a:solidFill>
          </a:ln>
        </p:spPr>
        <p:style>
          <a:lnRef idx="1">
            <a:schemeClr val="dk1"/>
          </a:lnRef>
          <a:fillRef idx="2">
            <a:schemeClr val="dk1"/>
          </a:fillRef>
          <a:effectRef idx="1">
            <a:schemeClr val="dk1"/>
          </a:effectRef>
          <a:fontRef idx="minor">
            <a:schemeClr val="dk1"/>
          </a:fontRef>
        </p:style>
        <p:txBody>
          <a:bodyPr rtlCol="0" anchor="ctr"/>
          <a:lstStyle/>
          <a:p>
            <a:pPr algn="just"/>
            <a:r>
              <a:rPr lang="ar-DZ" sz="2800" dirty="0">
                <a:cs typeface="Simplified Arabic" pitchFamily="2" charset="-78"/>
              </a:rPr>
              <a:t>وبالتالي فمن السهل جدا الوقوف على مدى </a:t>
            </a:r>
            <a:r>
              <a:rPr lang="ar-DZ" sz="2800" b="1" dirty="0">
                <a:cs typeface="Simplified Arabic" pitchFamily="2" charset="-78"/>
              </a:rPr>
              <a:t>حتمية وضرورة</a:t>
            </a:r>
            <a:r>
              <a:rPr lang="ar-DZ" sz="2800" dirty="0">
                <a:cs typeface="Simplified Arabic" pitchFamily="2" charset="-78"/>
              </a:rPr>
              <a:t> هذا الالتفات الفلسفي والانشغال باليومي للغوص عميقا فيه وتأمله وتحليله ومحاولة ضبط مفاهيمه الجديدة والجوهرية ومعرفة تغيراته الكلية في التاريخ ومقارنته بطبعاته السابقة وبذلك إصلاحه والتدخل في علاقته الإيجابية بالإنسان والمجتمع. كأن تكون من وجهة نظر تبتغي فهم </a:t>
            </a:r>
            <a:r>
              <a:rPr lang="ar-DZ" sz="2800" dirty="0" err="1">
                <a:cs typeface="Simplified Arabic" pitchFamily="2" charset="-78"/>
              </a:rPr>
              <a:t>الانزياحات</a:t>
            </a:r>
            <a:r>
              <a:rPr lang="ar-DZ" sz="2800" dirty="0">
                <a:cs typeface="Simplified Arabic" pitchFamily="2" charset="-78"/>
              </a:rPr>
              <a:t> الثقافية التي تطال جميع المجتمعات بالمفهوم الأنثروبولوجي أو الاجتماعي، فعولمة نمط العيش، وعولمة المشاعر الإنسانية وغيرها هي واحدة من أهمّ هذه </a:t>
            </a:r>
            <a:r>
              <a:rPr lang="ar-DZ" sz="2800" dirty="0" err="1">
                <a:cs typeface="Simplified Arabic" pitchFamily="2" charset="-78"/>
              </a:rPr>
              <a:t>الانزياحات</a:t>
            </a:r>
            <a:r>
              <a:rPr lang="ar-DZ" sz="2800" dirty="0">
                <a:cs typeface="Simplified Arabic" pitchFamily="2" charset="-78"/>
              </a:rPr>
              <a:t>. وتشكل موضوعا ملحا لعمل الفيلسوف في اليومي. </a:t>
            </a:r>
            <a:r>
              <a:rPr lang="ar-DZ" sz="2800" b="1" dirty="0">
                <a:cs typeface="Simplified Arabic" pitchFamily="2" charset="-78"/>
                <a:sym typeface="Wingdings" pitchFamily="2" charset="2"/>
              </a:rPr>
              <a:t></a:t>
            </a:r>
            <a:endParaRPr lang="fr-FR" sz="2800" b="1" dirty="0">
              <a:solidFill>
                <a:srgbClr val="FF0000"/>
              </a:solidFill>
              <a:cs typeface="Simplified Arabic" pitchFamily="2" charset="-78"/>
            </a:endParaRPr>
          </a:p>
        </p:txBody>
      </p:sp>
    </p:spTree>
    <p:extLst>
      <p:ext uri="{BB962C8B-B14F-4D97-AF65-F5344CB8AC3E}">
        <p14:creationId xmlns:p14="http://schemas.microsoft.com/office/powerpoint/2010/main" val="3916410829"/>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anim calcmode="lin" valueType="num">
                                      <p:cBhvr additive="base">
                                        <p:cTn id="13" dur="500" fill="hold"/>
                                        <p:tgtEl>
                                          <p:spTgt spid="12"/>
                                        </p:tgtEl>
                                        <p:attrNameLst>
                                          <p:attrName>ppt_x</p:attrName>
                                        </p:attrNameLst>
                                      </p:cBhvr>
                                      <p:tavLst>
                                        <p:tav tm="0">
                                          <p:val>
                                            <p:strVal val="0-#ppt_w/2"/>
                                          </p:val>
                                        </p:tav>
                                        <p:tav tm="100000">
                                          <p:val>
                                            <p:strVal val="#ppt_x"/>
                                          </p:val>
                                        </p:tav>
                                      </p:tavLst>
                                    </p:anim>
                                    <p:anim calcmode="lin" valueType="num">
                                      <p:cBhvr additive="base">
                                        <p:cTn id="14" dur="500" fill="hold"/>
                                        <p:tgtEl>
                                          <p:spTgt spid="12"/>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anim calcmode="lin" valueType="num">
                                      <p:cBhvr additive="base">
                                        <p:cTn id="19" dur="500" fill="hold"/>
                                        <p:tgtEl>
                                          <p:spTgt spid="14"/>
                                        </p:tgtEl>
                                        <p:attrNameLst>
                                          <p:attrName>ppt_x</p:attrName>
                                        </p:attrNameLst>
                                      </p:cBhvr>
                                      <p:tavLst>
                                        <p:tav tm="0">
                                          <p:val>
                                            <p:strVal val="#ppt_x"/>
                                          </p:val>
                                        </p:tav>
                                        <p:tav tm="100000">
                                          <p:val>
                                            <p:strVal val="#ppt_x"/>
                                          </p:val>
                                        </p:tav>
                                      </p:tavLst>
                                    </p:anim>
                                    <p:anim calcmode="lin" valueType="num">
                                      <p:cBhvr additive="base">
                                        <p:cTn id="20"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2" grpId="0" animBg="1"/>
      <p:bldP spid="1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3" cstate="print"/>
          <a:srcRect/>
          <a:stretch>
            <a:fillRect/>
          </a:stretch>
        </p:blipFill>
        <p:spPr bwMode="auto">
          <a:xfrm>
            <a:off x="0" y="214291"/>
            <a:ext cx="5214974" cy="1054469"/>
          </a:xfrm>
          <a:prstGeom prst="rect">
            <a:avLst/>
          </a:prstGeom>
          <a:noFill/>
          <a:ln w="9525">
            <a:noFill/>
            <a:miter lim="800000"/>
            <a:headEnd/>
            <a:tailEnd/>
          </a:ln>
        </p:spPr>
      </p:pic>
      <p:sp>
        <p:nvSpPr>
          <p:cNvPr id="10" name="عنصر نائب للتذييل 6"/>
          <p:cNvSpPr>
            <a:spLocks noGrp="1"/>
          </p:cNvSpPr>
          <p:nvPr>
            <p:ph type="ftr" sz="quarter" idx="11"/>
          </p:nvPr>
        </p:nvSpPr>
        <p:spPr>
          <a:xfrm>
            <a:off x="500034" y="6286520"/>
            <a:ext cx="8208912" cy="365125"/>
          </a:xfrm>
        </p:spPr>
        <p:txBody>
          <a:bodyPr/>
          <a:lstStyle/>
          <a:p>
            <a:r>
              <a:rPr lang="ar-DZ" sz="1800" b="1" dirty="0">
                <a:solidFill>
                  <a:srgbClr val="0A0ACC"/>
                </a:solidFill>
                <a:cs typeface="Simplified Arabic" pitchFamily="2" charset="-78"/>
              </a:rPr>
              <a:t>مقرر: الفلسفة واليومي </a:t>
            </a:r>
            <a:r>
              <a:rPr lang="ar-SA" sz="1800" b="1" dirty="0">
                <a:cs typeface="Simplified Arabic" pitchFamily="2" charset="-78"/>
              </a:rPr>
              <a:t>ــــــــــــــــــــــــــــــ </a:t>
            </a:r>
            <a:r>
              <a:rPr lang="ar-DZ" sz="1800" b="1" dirty="0">
                <a:solidFill>
                  <a:srgbClr val="0A0ACC"/>
                </a:solidFill>
                <a:cs typeface="Simplified Arabic" pitchFamily="2" charset="-78"/>
              </a:rPr>
              <a:t>د</a:t>
            </a:r>
            <a:r>
              <a:rPr lang="ar-SA" sz="1800" b="1" dirty="0">
                <a:solidFill>
                  <a:srgbClr val="0A0ACC"/>
                </a:solidFill>
                <a:cs typeface="Simplified Arabic" pitchFamily="2" charset="-78"/>
              </a:rPr>
              <a:t>/ </a:t>
            </a:r>
            <a:r>
              <a:rPr lang="ar-DZ" sz="1800" b="1" dirty="0">
                <a:solidFill>
                  <a:srgbClr val="0A0ACC"/>
                </a:solidFill>
                <a:cs typeface="Simplified Arabic" pitchFamily="2" charset="-78"/>
              </a:rPr>
              <a:t>جمال الدين بن سليمان</a:t>
            </a:r>
            <a:endParaRPr lang="ar-SA" sz="1800" b="1" dirty="0">
              <a:solidFill>
                <a:srgbClr val="0A0ACC"/>
              </a:solidFill>
              <a:cs typeface="Simplified Arabic" pitchFamily="2" charset="-78"/>
            </a:endParaRPr>
          </a:p>
        </p:txBody>
      </p:sp>
      <p:sp>
        <p:nvSpPr>
          <p:cNvPr id="11" name="عنصر نائب لرقم الشريحة 7"/>
          <p:cNvSpPr>
            <a:spLocks noGrp="1"/>
          </p:cNvSpPr>
          <p:nvPr>
            <p:ph type="sldNum" sz="quarter" idx="12"/>
          </p:nvPr>
        </p:nvSpPr>
        <p:spPr>
          <a:xfrm>
            <a:off x="3500430" y="6492875"/>
            <a:ext cx="2133600" cy="365125"/>
          </a:xfrm>
        </p:spPr>
        <p:txBody>
          <a:bodyPr/>
          <a:lstStyle/>
          <a:p>
            <a:pPr algn="ctr"/>
            <a:fld id="{0B34F065-1154-456A-91E3-76DE8E75E17B}" type="slidenum">
              <a:rPr lang="ar-SA" sz="2000" b="1" smtClean="0">
                <a:solidFill>
                  <a:srgbClr val="FF0000"/>
                </a:solidFill>
                <a:cs typeface="+mj-cs"/>
              </a:rPr>
              <a:pPr algn="ctr"/>
              <a:t>8</a:t>
            </a:fld>
            <a:endParaRPr lang="ar-SA" sz="2000" b="1" dirty="0">
              <a:solidFill>
                <a:srgbClr val="FF0000"/>
              </a:solidFill>
              <a:cs typeface="+mj-cs"/>
            </a:endParaRPr>
          </a:p>
        </p:txBody>
      </p:sp>
      <p:sp>
        <p:nvSpPr>
          <p:cNvPr id="12" name="وسيلة شرح على شكل سحابة 11"/>
          <p:cNvSpPr/>
          <p:nvPr/>
        </p:nvSpPr>
        <p:spPr>
          <a:xfrm>
            <a:off x="4619695" y="122902"/>
            <a:ext cx="4320480" cy="857256"/>
          </a:xfrm>
          <a:prstGeom prst="cloudCallout">
            <a:avLst>
              <a:gd name="adj1" fmla="val 25664"/>
              <a:gd name="adj2" fmla="val 73880"/>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ar-DZ" sz="2400" b="1" dirty="0">
                <a:solidFill>
                  <a:srgbClr val="0A0ACC"/>
                </a:solidFill>
                <a:cs typeface="Simplified Arabic" pitchFamily="2" charset="-78"/>
              </a:rPr>
              <a:t>موضوع الفلسفة واليومي</a:t>
            </a:r>
            <a:endParaRPr lang="fr-FR" sz="2400" b="1" dirty="0">
              <a:solidFill>
                <a:srgbClr val="0A0ACC"/>
              </a:solidFill>
              <a:cs typeface="Simplified Arabic" pitchFamily="2" charset="-78"/>
            </a:endParaRPr>
          </a:p>
        </p:txBody>
      </p:sp>
      <p:sp>
        <p:nvSpPr>
          <p:cNvPr id="14" name="مستطيل 13"/>
          <p:cNvSpPr/>
          <p:nvPr/>
        </p:nvSpPr>
        <p:spPr>
          <a:xfrm>
            <a:off x="323528" y="1268760"/>
            <a:ext cx="8496944" cy="5017760"/>
          </a:xfrm>
          <a:prstGeom prst="rect">
            <a:avLst/>
          </a:prstGeom>
          <a:ln>
            <a:solidFill>
              <a:schemeClr val="bg1"/>
            </a:solidFill>
          </a:ln>
        </p:spPr>
        <p:style>
          <a:lnRef idx="1">
            <a:schemeClr val="dk1"/>
          </a:lnRef>
          <a:fillRef idx="2">
            <a:schemeClr val="dk1"/>
          </a:fillRef>
          <a:effectRef idx="1">
            <a:schemeClr val="dk1"/>
          </a:effectRef>
          <a:fontRef idx="minor">
            <a:schemeClr val="dk1"/>
          </a:fontRef>
        </p:style>
        <p:txBody>
          <a:bodyPr rtlCol="0" anchor="ctr"/>
          <a:lstStyle/>
          <a:p>
            <a:pPr algn="just"/>
            <a:r>
              <a:rPr lang="ar-DZ" sz="2800" dirty="0">
                <a:cs typeface="Simplified Arabic" pitchFamily="2" charset="-78"/>
              </a:rPr>
              <a:t>أليس الاستهلاك ما يحكم شتى الجوانب المختلفة لحياتنا اليومية: من الأكل واللّباس واستعمال التقنية وفي الشوارع والمقاهي والأعمال؛ إضافة إلى توسيع رقعة المشاعر المشتركة بين شعوب العالم من قبيل ردود الأفعال حول الكوارث الإنسانية التي تصيب الإنسان جرّاء الطبيعة أو العنف البشري. هذه الكوارث توحّد المشاعر وردود أفعالها بفضل تقنيات الاتّصالات العالمية. فمن هذه الاعتبارات، ألسنا مدعوون جميعا لتأمّل تحوّلات العالم الذي نعيش فيه ومتورّطين إنسانيّا في صنع حياة مشتركة تحفظ للإنسان كرامته. لذلك انفتاح الفلسفة على مجرى الواقع اليوميّ يلبّي مثل هذا التورّط للفهم بعمق وإعمال الفكر في ظواهر اجتماعية وآثارها مثل السينما والرياضة والسياسة والإعلام والموضة والغناء والأزياء والدين هي حصانة ضدّ السقوط في فخّ تعالي الفكر وانفصاله عن الهمّ اليوميّ. </a:t>
            </a:r>
            <a:r>
              <a:rPr lang="ar-DZ" sz="2800" b="1" dirty="0">
                <a:cs typeface="Simplified Arabic" pitchFamily="2" charset="-78"/>
                <a:sym typeface="Wingdings" pitchFamily="2" charset="2"/>
              </a:rPr>
              <a:t></a:t>
            </a:r>
            <a:endParaRPr lang="fr-FR" sz="2800" b="1" dirty="0">
              <a:solidFill>
                <a:srgbClr val="FF0000"/>
              </a:solidFill>
              <a:cs typeface="Simplified Arabic" pitchFamily="2" charset="-78"/>
            </a:endParaRPr>
          </a:p>
        </p:txBody>
      </p:sp>
    </p:spTree>
    <p:extLst>
      <p:ext uri="{BB962C8B-B14F-4D97-AF65-F5344CB8AC3E}">
        <p14:creationId xmlns:p14="http://schemas.microsoft.com/office/powerpoint/2010/main" val="1568562907"/>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0-#ppt_w/2"/>
                                          </p:val>
                                        </p:tav>
                                        <p:tav tm="100000">
                                          <p:val>
                                            <p:strVal val="#ppt_x"/>
                                          </p:val>
                                        </p:tav>
                                      </p:tavLst>
                                    </p:anim>
                                    <p:anim calcmode="lin" valueType="num">
                                      <p:cBhvr additive="base">
                                        <p:cTn id="8" dur="500" fill="hold"/>
                                        <p:tgtEl>
                                          <p:spTgt spid="1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4"/>
                                        </p:tgtEl>
                                        <p:attrNameLst>
                                          <p:attrName>style.visibility</p:attrName>
                                        </p:attrNameLst>
                                      </p:cBhvr>
                                      <p:to>
                                        <p:strVal val="visible"/>
                                      </p:to>
                                    </p:set>
                                    <p:anim calcmode="lin" valueType="num">
                                      <p:cBhvr additive="base">
                                        <p:cTn id="13" dur="500" fill="hold"/>
                                        <p:tgtEl>
                                          <p:spTgt spid="14"/>
                                        </p:tgtEl>
                                        <p:attrNameLst>
                                          <p:attrName>ppt_x</p:attrName>
                                        </p:attrNameLst>
                                      </p:cBhvr>
                                      <p:tavLst>
                                        <p:tav tm="0">
                                          <p:val>
                                            <p:strVal val="#ppt_x"/>
                                          </p:val>
                                        </p:tav>
                                        <p:tav tm="100000">
                                          <p:val>
                                            <p:strVal val="#ppt_x"/>
                                          </p:val>
                                        </p:tav>
                                      </p:tavLst>
                                    </p:anim>
                                    <p:anim calcmode="lin" valueType="num">
                                      <p:cBhvr additive="base">
                                        <p:cTn id="1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3" cstate="print"/>
          <a:srcRect/>
          <a:stretch>
            <a:fillRect/>
          </a:stretch>
        </p:blipFill>
        <p:spPr bwMode="auto">
          <a:xfrm>
            <a:off x="0" y="214291"/>
            <a:ext cx="5214974" cy="1280163"/>
          </a:xfrm>
          <a:prstGeom prst="rect">
            <a:avLst/>
          </a:prstGeom>
          <a:noFill/>
          <a:ln w="9525">
            <a:noFill/>
            <a:miter lim="800000"/>
            <a:headEnd/>
            <a:tailEnd/>
          </a:ln>
        </p:spPr>
      </p:pic>
      <p:sp>
        <p:nvSpPr>
          <p:cNvPr id="10" name="عنصر نائب للتذييل 6"/>
          <p:cNvSpPr>
            <a:spLocks noGrp="1"/>
          </p:cNvSpPr>
          <p:nvPr>
            <p:ph type="ftr" sz="quarter" idx="11"/>
          </p:nvPr>
        </p:nvSpPr>
        <p:spPr>
          <a:xfrm>
            <a:off x="500034" y="6286520"/>
            <a:ext cx="8208912" cy="365125"/>
          </a:xfrm>
        </p:spPr>
        <p:txBody>
          <a:bodyPr/>
          <a:lstStyle/>
          <a:p>
            <a:r>
              <a:rPr lang="ar-DZ" sz="1800" b="1" dirty="0">
                <a:solidFill>
                  <a:srgbClr val="0A0ACC"/>
                </a:solidFill>
                <a:cs typeface="Simplified Arabic" pitchFamily="2" charset="-78"/>
              </a:rPr>
              <a:t>مقرر: الفلسفة واليومي </a:t>
            </a:r>
            <a:r>
              <a:rPr lang="ar-SA" sz="1800" b="1" dirty="0">
                <a:cs typeface="Simplified Arabic" pitchFamily="2" charset="-78"/>
              </a:rPr>
              <a:t>ــــــــــــــــــــــــــــــ </a:t>
            </a:r>
            <a:r>
              <a:rPr lang="ar-DZ" sz="1800" b="1" dirty="0">
                <a:solidFill>
                  <a:srgbClr val="0A0ACC"/>
                </a:solidFill>
                <a:cs typeface="Simplified Arabic" pitchFamily="2" charset="-78"/>
              </a:rPr>
              <a:t>د</a:t>
            </a:r>
            <a:r>
              <a:rPr lang="ar-SA" sz="1800" b="1" dirty="0">
                <a:solidFill>
                  <a:srgbClr val="0A0ACC"/>
                </a:solidFill>
                <a:cs typeface="Simplified Arabic" pitchFamily="2" charset="-78"/>
              </a:rPr>
              <a:t>/ </a:t>
            </a:r>
            <a:r>
              <a:rPr lang="ar-DZ" sz="1800" b="1" dirty="0">
                <a:solidFill>
                  <a:srgbClr val="0A0ACC"/>
                </a:solidFill>
                <a:cs typeface="Simplified Arabic" pitchFamily="2" charset="-78"/>
              </a:rPr>
              <a:t>جمال الدين بن سليمان</a:t>
            </a:r>
            <a:endParaRPr lang="ar-SA" sz="1800" b="1" dirty="0">
              <a:solidFill>
                <a:srgbClr val="0A0ACC"/>
              </a:solidFill>
              <a:cs typeface="Simplified Arabic" pitchFamily="2" charset="-78"/>
            </a:endParaRPr>
          </a:p>
        </p:txBody>
      </p:sp>
      <p:sp>
        <p:nvSpPr>
          <p:cNvPr id="11" name="عنصر نائب لرقم الشريحة 7"/>
          <p:cNvSpPr>
            <a:spLocks noGrp="1"/>
          </p:cNvSpPr>
          <p:nvPr>
            <p:ph type="sldNum" sz="quarter" idx="12"/>
          </p:nvPr>
        </p:nvSpPr>
        <p:spPr>
          <a:xfrm>
            <a:off x="3500430" y="6492875"/>
            <a:ext cx="2133600" cy="365125"/>
          </a:xfrm>
        </p:spPr>
        <p:txBody>
          <a:bodyPr/>
          <a:lstStyle/>
          <a:p>
            <a:pPr algn="ctr"/>
            <a:fld id="{0B34F065-1154-456A-91E3-76DE8E75E17B}" type="slidenum">
              <a:rPr lang="ar-SA" sz="2000" b="1" smtClean="0">
                <a:solidFill>
                  <a:srgbClr val="FF0000"/>
                </a:solidFill>
                <a:cs typeface="+mj-cs"/>
              </a:rPr>
              <a:pPr algn="ctr"/>
              <a:t>9</a:t>
            </a:fld>
            <a:endParaRPr lang="ar-SA" sz="2000" b="1" dirty="0">
              <a:solidFill>
                <a:srgbClr val="FF0000"/>
              </a:solidFill>
              <a:cs typeface="+mj-cs"/>
            </a:endParaRPr>
          </a:p>
        </p:txBody>
      </p:sp>
      <p:sp>
        <p:nvSpPr>
          <p:cNvPr id="12" name="وسيلة شرح على شكل سحابة 11"/>
          <p:cNvSpPr/>
          <p:nvPr/>
        </p:nvSpPr>
        <p:spPr>
          <a:xfrm>
            <a:off x="4716016" y="275753"/>
            <a:ext cx="4320480" cy="857256"/>
          </a:xfrm>
          <a:prstGeom prst="cloudCallout">
            <a:avLst>
              <a:gd name="adj1" fmla="val 25664"/>
              <a:gd name="adj2" fmla="val 73880"/>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ar-DZ" sz="2400" b="1" dirty="0">
                <a:solidFill>
                  <a:srgbClr val="0A0ACC"/>
                </a:solidFill>
                <a:cs typeface="Simplified Arabic" pitchFamily="2" charset="-78"/>
              </a:rPr>
              <a:t>موضوع الفلسفة واليومي</a:t>
            </a:r>
            <a:endParaRPr lang="fr-FR" sz="2400" b="1" dirty="0">
              <a:solidFill>
                <a:srgbClr val="0A0ACC"/>
              </a:solidFill>
              <a:cs typeface="Simplified Arabic" pitchFamily="2" charset="-78"/>
            </a:endParaRPr>
          </a:p>
        </p:txBody>
      </p:sp>
      <p:sp>
        <p:nvSpPr>
          <p:cNvPr id="14" name="مستطيل 13"/>
          <p:cNvSpPr/>
          <p:nvPr/>
        </p:nvSpPr>
        <p:spPr>
          <a:xfrm>
            <a:off x="500034" y="1494454"/>
            <a:ext cx="8208912" cy="4742858"/>
          </a:xfrm>
          <a:prstGeom prst="rect">
            <a:avLst/>
          </a:prstGeom>
          <a:ln>
            <a:solidFill>
              <a:schemeClr val="bg1"/>
            </a:solidFill>
          </a:ln>
        </p:spPr>
        <p:style>
          <a:lnRef idx="1">
            <a:schemeClr val="dk1"/>
          </a:lnRef>
          <a:fillRef idx="2">
            <a:schemeClr val="dk1"/>
          </a:fillRef>
          <a:effectRef idx="1">
            <a:schemeClr val="dk1"/>
          </a:effectRef>
          <a:fontRef idx="minor">
            <a:schemeClr val="dk1"/>
          </a:fontRef>
        </p:style>
        <p:txBody>
          <a:bodyPr rtlCol="0" anchor="ctr"/>
          <a:lstStyle/>
          <a:p>
            <a:pPr algn="just"/>
            <a:r>
              <a:rPr lang="ar-DZ" sz="2800" dirty="0">
                <a:cs typeface="Simplified Arabic" pitchFamily="2" charset="-78"/>
              </a:rPr>
              <a:t>فقد تحدّث رولان بارت عن الرياضة والموضة بوصفهما إحدى أهمّ </a:t>
            </a:r>
            <a:r>
              <a:rPr lang="ar-DZ" sz="2800" dirty="0" err="1">
                <a:cs typeface="Simplified Arabic" pitchFamily="2" charset="-78"/>
              </a:rPr>
              <a:t>ميتولوجيات</a:t>
            </a:r>
            <a:r>
              <a:rPr lang="ar-DZ" sz="2800" dirty="0">
                <a:cs typeface="Simplified Arabic" pitchFamily="2" charset="-78"/>
              </a:rPr>
              <a:t> الواقع اليوميّ؟. والعديد من المفكّرين والفلاسفة أخذوا الفلسفة ومناهجها إلى الارتباط بالفكر اليومي؛ من ميشيل فوكو وجيل دولوز وجاك </a:t>
            </a:r>
            <a:r>
              <a:rPr lang="ar-DZ" sz="2800" dirty="0" err="1">
                <a:cs typeface="Simplified Arabic" pitchFamily="2" charset="-78"/>
              </a:rPr>
              <a:t>ديريدا</a:t>
            </a:r>
            <a:r>
              <a:rPr lang="ar-DZ" sz="2800" dirty="0">
                <a:cs typeface="Simplified Arabic" pitchFamily="2" charset="-78"/>
              </a:rPr>
              <a:t> إلى جان </a:t>
            </a:r>
            <a:r>
              <a:rPr lang="ar-DZ" sz="2800" dirty="0" err="1">
                <a:cs typeface="Simplified Arabic" pitchFamily="2" charset="-78"/>
              </a:rPr>
              <a:t>بودريار</a:t>
            </a:r>
            <a:r>
              <a:rPr lang="ar-DZ" sz="2800" dirty="0">
                <a:cs typeface="Simplified Arabic" pitchFamily="2" charset="-78"/>
              </a:rPr>
              <a:t> وجان </a:t>
            </a:r>
            <a:r>
              <a:rPr lang="ar-DZ" sz="2800" dirty="0" err="1">
                <a:cs typeface="Simplified Arabic" pitchFamily="2" charset="-78"/>
              </a:rPr>
              <a:t>ليوتار</a:t>
            </a:r>
            <a:r>
              <a:rPr lang="ar-DZ" sz="2800" dirty="0">
                <a:cs typeface="Simplified Arabic" pitchFamily="2" charset="-78"/>
              </a:rPr>
              <a:t>. إلى عالم اجتماع اليومي مشيل </a:t>
            </a:r>
            <a:r>
              <a:rPr lang="ar-DZ" sz="2800" dirty="0" err="1">
                <a:cs typeface="Simplified Arabic" pitchFamily="2" charset="-78"/>
              </a:rPr>
              <a:t>مافيزولي</a:t>
            </a:r>
            <a:r>
              <a:rPr lang="ar-DZ" sz="2800" dirty="0">
                <a:cs typeface="Simplified Arabic" pitchFamily="2" charset="-78"/>
              </a:rPr>
              <a:t> حيث يقول في كتابه تأمّل العالم من خلال مقدّمة </a:t>
            </a:r>
            <a:r>
              <a:rPr lang="ar-DZ" sz="2800" dirty="0" err="1">
                <a:cs typeface="Simplified Arabic" pitchFamily="2" charset="-78"/>
              </a:rPr>
              <a:t>مُترجِمِه</a:t>
            </a:r>
            <a:r>
              <a:rPr lang="ar-DZ" sz="2800" dirty="0">
                <a:cs typeface="Simplified Arabic" pitchFamily="2" charset="-78"/>
              </a:rPr>
              <a:t>( فريد الزاهي) "إنّ الغرب يشهد منذ ثمانينات القرن الماضي انهيارا متواترا للبنيات المؤسّسية الكبرى التي كانت تمنح معنى للمجتمع. فقد انتهى الغرب إلى ضرب من الإشباع في مجال الظواهر التجريدية والقيم الكبرى والآليات الاقتصادية والإيديولوجية. بالمقابل ثمّة انبثاق للكيفي واللَهْوِي وتجذّر للصورة وثورة في مجال التواصل وبدأت الجماهير تركّز وتتمركز حول اليوميّ والحاضر والأنشطة التي لا غائية لها". </a:t>
            </a:r>
            <a:r>
              <a:rPr lang="ar-DZ" sz="2800" b="1" dirty="0">
                <a:cs typeface="Simplified Arabic" pitchFamily="2" charset="-78"/>
                <a:sym typeface="Wingdings" pitchFamily="2" charset="2"/>
              </a:rPr>
              <a:t></a:t>
            </a:r>
            <a:endParaRPr lang="fr-FR" sz="2800" b="1" dirty="0">
              <a:solidFill>
                <a:srgbClr val="FF0000"/>
              </a:solidFill>
              <a:cs typeface="Simplified Arabic" pitchFamily="2" charset="-78"/>
            </a:endParaRPr>
          </a:p>
        </p:txBody>
      </p:sp>
    </p:spTree>
    <p:extLst>
      <p:ext uri="{BB962C8B-B14F-4D97-AF65-F5344CB8AC3E}">
        <p14:creationId xmlns:p14="http://schemas.microsoft.com/office/powerpoint/2010/main" val="3209958113"/>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0-#ppt_w/2"/>
                                          </p:val>
                                        </p:tav>
                                        <p:tav tm="100000">
                                          <p:val>
                                            <p:strVal val="#ppt_x"/>
                                          </p:val>
                                        </p:tav>
                                      </p:tavLst>
                                    </p:anim>
                                    <p:anim calcmode="lin" valueType="num">
                                      <p:cBhvr additive="base">
                                        <p:cTn id="8" dur="500" fill="hold"/>
                                        <p:tgtEl>
                                          <p:spTgt spid="1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4"/>
                                        </p:tgtEl>
                                        <p:attrNameLst>
                                          <p:attrName>style.visibility</p:attrName>
                                        </p:attrNameLst>
                                      </p:cBhvr>
                                      <p:to>
                                        <p:strVal val="visible"/>
                                      </p:to>
                                    </p:set>
                                    <p:anim calcmode="lin" valueType="num">
                                      <p:cBhvr additive="base">
                                        <p:cTn id="13" dur="500" fill="hold"/>
                                        <p:tgtEl>
                                          <p:spTgt spid="14"/>
                                        </p:tgtEl>
                                        <p:attrNameLst>
                                          <p:attrName>ppt_x</p:attrName>
                                        </p:attrNameLst>
                                      </p:cBhvr>
                                      <p:tavLst>
                                        <p:tav tm="0">
                                          <p:val>
                                            <p:strVal val="#ppt_x"/>
                                          </p:val>
                                        </p:tav>
                                        <p:tav tm="100000">
                                          <p:val>
                                            <p:strVal val="#ppt_x"/>
                                          </p:val>
                                        </p:tav>
                                      </p:tavLst>
                                    </p:anim>
                                    <p:anim calcmode="lin" valueType="num">
                                      <p:cBhvr additive="base">
                                        <p:cTn id="1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4" grpId="0" animBg="1"/>
    </p:bldLst>
  </p:timing>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17138</TotalTime>
  <Words>1450</Words>
  <Application>Microsoft Office PowerPoint</Application>
  <PresentationFormat>On-screen Show (4:3)</PresentationFormat>
  <Paragraphs>84</Paragraphs>
  <Slides>13</Slides>
  <Notes>13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Monotype Koufi</vt:lpstr>
      <vt:lpstr>سمة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Djoual Mohammed Said</dc:creator>
  <cp:lastModifiedBy>Pc Occas</cp:lastModifiedBy>
  <cp:revision>1008</cp:revision>
  <dcterms:created xsi:type="dcterms:W3CDTF">2010-05-30T17:04:18Z</dcterms:created>
  <dcterms:modified xsi:type="dcterms:W3CDTF">2024-05-14T20:04:04Z</dcterms:modified>
</cp:coreProperties>
</file>