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Default Extension="svg" ContentType="image/sv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05" r:id="rId4"/>
  </p:sldMasterIdLst>
  <p:notesMasterIdLst>
    <p:notesMasterId r:id="rId17"/>
  </p:notesMasterIdLst>
  <p:handoutMasterIdLst>
    <p:handoutMasterId r:id="rId18"/>
  </p:handoutMasterIdLst>
  <p:sldIdLst>
    <p:sldId id="1866" r:id="rId5"/>
    <p:sldId id="1892" r:id="rId6"/>
    <p:sldId id="1893" r:id="rId7"/>
    <p:sldId id="1895" r:id="rId8"/>
    <p:sldId id="1903" r:id="rId9"/>
    <p:sldId id="1891" r:id="rId10"/>
    <p:sldId id="1905" r:id="rId11"/>
    <p:sldId id="1897" r:id="rId12"/>
    <p:sldId id="1906" r:id="rId13"/>
    <p:sldId id="1907" r:id="rId14"/>
    <p:sldId id="1898" r:id="rId15"/>
    <p:sldId id="1899" r:id="rId16"/>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xmlns="">
        <p14:section name="Lines theme" id="{EE9670AD-028C-4190-AAA8-2AF0F3B1E372}">
          <p14:sldIdLst>
            <p14:sldId id="1866"/>
            <p14:sldId id="1867"/>
            <p14:sldId id="1868"/>
            <p14:sldId id="1888"/>
            <p14:sldId id="1869"/>
            <p14:sldId id="1870"/>
            <p14:sldId id="1871"/>
            <p14:sldId id="1872"/>
            <p14:sldId id="1873"/>
            <p14:sldId id="1874"/>
            <p14:sldId id="1875"/>
            <p14:sldId id="1876"/>
          </p14:sldIdLst>
        </p14:section>
      </p14:sectionLst>
    </p:ext>
    <p:ext uri="{EFAFB233-063F-42B5-8137-9DF3F51BA10A}">
      <p15:sldGuideLst xmlns:p15="http://schemas.microsoft.com/office/powerpoint/2012/main" xmlns="">
        <p15:guide id="1" orient="horz" pos="2160" userDrawn="1">
          <p15:clr>
            <a:srgbClr val="A4A3A4"/>
          </p15:clr>
        </p15:guide>
        <p15:guide id="2" pos="480" userDrawn="1">
          <p15:clr>
            <a:srgbClr val="A4A3A4"/>
          </p15:clr>
        </p15:guide>
        <p15:guide id="3" pos="7200" userDrawn="1">
          <p15:clr>
            <a:srgbClr val="A4A3A4"/>
          </p15:clr>
        </p15:guide>
        <p15:guide id="4" pos="4368"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81CB3"/>
    <a:srgbClr val="FF3300"/>
    <a:srgbClr val="09CDE7"/>
    <a:srgbClr val="F6F614"/>
    <a:srgbClr val="140B87"/>
    <a:srgbClr val="1108CE"/>
    <a:srgbClr val="008080"/>
    <a:srgbClr val="35797B"/>
    <a:srgbClr val="D1CFFD"/>
    <a:srgbClr val="B4A44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9" autoAdjust="0"/>
    <p:restoredTop sz="94641" autoAdjust="0"/>
  </p:normalViewPr>
  <p:slideViewPr>
    <p:cSldViewPr snapToGrid="0">
      <p:cViewPr>
        <p:scale>
          <a:sx n="70" d="100"/>
          <a:sy n="70" d="100"/>
        </p:scale>
        <p:origin x="-726" y="-72"/>
      </p:cViewPr>
      <p:guideLst>
        <p:guide orient="horz" pos="2160"/>
        <p:guide pos="480"/>
        <p:guide pos="7200"/>
        <p:guide pos="4368"/>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184"/>
    </p:cViewPr>
  </p:sorterViewPr>
  <p:notesViewPr>
    <p:cSldViewPr snapToGrid="0">
      <p:cViewPr varScale="1">
        <p:scale>
          <a:sx n="48" d="100"/>
          <a:sy n="48" d="100"/>
        </p:scale>
        <p:origin x="1828" y="36"/>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E0CC79A4-0B25-469F-9B41-E1B92476C68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55F87740-790C-4B8E-8BDF-37374E5C19A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48EE06D-E2C5-4DF1-B3C1-8E9169AAB10D}" type="datetimeFigureOut">
              <a:rPr lang="en-US" smtClean="0"/>
              <a:pPr/>
              <a:t>1/3/2024</a:t>
            </a:fld>
            <a:endParaRPr lang="en-US" dirty="0"/>
          </a:p>
        </p:txBody>
      </p:sp>
      <p:sp>
        <p:nvSpPr>
          <p:cNvPr id="4" name="Footer Placeholder 3">
            <a:extLst>
              <a:ext uri="{FF2B5EF4-FFF2-40B4-BE49-F238E27FC236}">
                <a16:creationId xmlns:a16="http://schemas.microsoft.com/office/drawing/2014/main" xmlns="" id="{75C8AAF8-731F-4C2E-B690-3086B25AFC6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B21C11FA-B74B-44E5-9E55-A45B9911BEF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EE2F40-54C0-4227-BA47-31BF544EF93E}" type="slidenum">
              <a:rPr lang="en-US" smtClean="0"/>
              <a:pPr/>
              <a:t>‹N°›</a:t>
            </a:fld>
            <a:endParaRPr lang="en-US" dirty="0"/>
          </a:p>
        </p:txBody>
      </p:sp>
    </p:spTree>
    <p:extLst>
      <p:ext uri="{BB962C8B-B14F-4D97-AF65-F5344CB8AC3E}">
        <p14:creationId xmlns:p14="http://schemas.microsoft.com/office/powerpoint/2010/main" xmlns="" val="3790744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xmlns="" id="{D9F622F8-1824-4338-8C3C-5529D3BDEF4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dirty="0"/>
          </a:p>
        </p:txBody>
      </p:sp>
      <p:sp>
        <p:nvSpPr>
          <p:cNvPr id="30723" name="Rectangle 3">
            <a:extLst>
              <a:ext uri="{FF2B5EF4-FFF2-40B4-BE49-F238E27FC236}">
                <a16:creationId xmlns:a16="http://schemas.microsoft.com/office/drawing/2014/main" xmlns="" id="{618DDD53-BB38-4118-BC75-9CE27D49C550}"/>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dirty="0"/>
          </a:p>
        </p:txBody>
      </p:sp>
      <p:sp>
        <p:nvSpPr>
          <p:cNvPr id="14340" name="Rectangle 4">
            <a:extLst>
              <a:ext uri="{FF2B5EF4-FFF2-40B4-BE49-F238E27FC236}">
                <a16:creationId xmlns:a16="http://schemas.microsoft.com/office/drawing/2014/main" xmlns="" id="{6C03B6F7-B1AE-4118-ABA2-FFEC9B8F0E9C}"/>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0725" name="Rectangle 5">
            <a:extLst>
              <a:ext uri="{FF2B5EF4-FFF2-40B4-BE49-F238E27FC236}">
                <a16:creationId xmlns:a16="http://schemas.microsoft.com/office/drawing/2014/main" xmlns="" id="{646F5356-BDE8-43C1-9587-85323D02B191}"/>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a:extLst>
              <a:ext uri="{FF2B5EF4-FFF2-40B4-BE49-F238E27FC236}">
                <a16:creationId xmlns:a16="http://schemas.microsoft.com/office/drawing/2014/main" xmlns="" id="{89912C35-11A9-4DA7-8476-F1823F658CAA}"/>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dirty="0"/>
          </a:p>
        </p:txBody>
      </p:sp>
      <p:sp>
        <p:nvSpPr>
          <p:cNvPr id="30727" name="Rectangle 7">
            <a:extLst>
              <a:ext uri="{FF2B5EF4-FFF2-40B4-BE49-F238E27FC236}">
                <a16:creationId xmlns:a16="http://schemas.microsoft.com/office/drawing/2014/main" xmlns="" id="{7180ED79-CEC3-4FB9-B511-8597B20A0C10}"/>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DEB7EE2-04A2-4FB2-9625-C9C73AC4D32F}" type="slidenum">
              <a:rPr lang="en-US" altLang="en-US"/>
              <a:pPr/>
              <a:t>‹N°›</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xmlns="" id="{FA4671F7-4D2C-4B1E-AED7-24676BE8B496}"/>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7842D7-C728-4EBD-982B-B8BE79E4DBBE}" type="slidenum">
              <a:rPr lang="en-US" altLang="en-US"/>
              <a:pPr eaLnBrk="1" hangingPunct="1"/>
              <a:t>1</a:t>
            </a:fld>
            <a:endParaRPr lang="en-US" altLang="en-US" dirty="0"/>
          </a:p>
        </p:txBody>
      </p:sp>
      <p:sp>
        <p:nvSpPr>
          <p:cNvPr id="15363" name="Rectangle 2">
            <a:extLst>
              <a:ext uri="{FF2B5EF4-FFF2-40B4-BE49-F238E27FC236}">
                <a16:creationId xmlns:a16="http://schemas.microsoft.com/office/drawing/2014/main" xmlns="" id="{D8E83BD0-7AE4-4323-9047-FC368929C520}"/>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xmlns="" id="{FDECF5EC-C5EC-4723-8F4F-A75A20018F65}"/>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xmlns="" val="19508148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8.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44.svg"/><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3.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4.sv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9.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6.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2.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2.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68.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p:bg>
      <p:bgPr>
        <a:solidFill>
          <a:schemeClr val="tx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xmlns="" id="{57007FCA-3EC9-46F6-BE85-2DE9F97B4858}"/>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0" y="0"/>
            <a:ext cx="12192000" cy="6858000"/>
          </a:xfrm>
          <a:prstGeom prst="rect">
            <a:avLst/>
          </a:prstGeom>
        </p:spPr>
      </p:pic>
      <p:sp>
        <p:nvSpPr>
          <p:cNvPr id="383" name="Title 381">
            <a:extLst>
              <a:ext uri="{FF2B5EF4-FFF2-40B4-BE49-F238E27FC236}">
                <a16:creationId xmlns:a16="http://schemas.microsoft.com/office/drawing/2014/main" xmlns="" id="{219026B8-F099-4229-B446-9FE2B966BEF7}"/>
              </a:ext>
            </a:extLst>
          </p:cNvPr>
          <p:cNvSpPr>
            <a:spLocks noGrp="1"/>
          </p:cNvSpPr>
          <p:nvPr>
            <p:ph type="title"/>
          </p:nvPr>
        </p:nvSpPr>
        <p:spPr>
          <a:xfrm>
            <a:off x="2581656" y="2304288"/>
            <a:ext cx="7022592" cy="2258568"/>
          </a:xfrm>
        </p:spPr>
        <p:txBody>
          <a:bodyPr vert="horz" lIns="91440" tIns="45720" rIns="91440" bIns="45720" rtlCol="0" anchor="ctr">
            <a:normAutofit/>
          </a:bodyPr>
          <a:lstStyle>
            <a:lvl1pPr algn="ctr">
              <a:defRPr lang="en-US" sz="4800" b="1">
                <a:solidFill>
                  <a:schemeClr val="accent4">
                    <a:lumMod val="75000"/>
                  </a:schemeClr>
                </a:solidFill>
                <a:ea typeface="+mn-ea"/>
                <a:cs typeface="+mn-cs"/>
              </a:defRPr>
            </a:lvl1pPr>
          </a:lstStyle>
          <a:p>
            <a:pPr marL="0" lvl="0" indent="0" algn="ctr">
              <a:lnSpc>
                <a:spcPct val="110000"/>
              </a:lnSpc>
              <a:spcBef>
                <a:spcPts val="0"/>
              </a:spcBef>
              <a:buFont typeface="Arial" panose="020B0604020202020204" pitchFamily="34" charset="0"/>
            </a:pPr>
            <a:r>
              <a:rPr lang="en-US" dirty="0"/>
              <a:t>Click to edit Master title style</a:t>
            </a:r>
          </a:p>
        </p:txBody>
      </p:sp>
    </p:spTree>
    <p:extLst>
      <p:ext uri="{BB962C8B-B14F-4D97-AF65-F5344CB8AC3E}">
        <p14:creationId xmlns:p14="http://schemas.microsoft.com/office/powerpoint/2010/main" xmlns="" val="2063099788"/>
      </p:ext>
    </p:extLst>
  </p:cSld>
  <p:clrMapOvr>
    <a:masterClrMapping/>
  </p:clrMapOvr>
  <p:extLst>
    <p:ext uri="{DCECCB84-F9BA-43D5-87BE-67443E8EF086}">
      <p15:sldGuideLst xmlns:p15="http://schemas.microsoft.com/office/powerpoint/2012/main" xmlns="">
        <p15:guide id="1" pos="28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ottom Pattern White">
    <p:bg>
      <p:bgPr>
        <a:solidFill>
          <a:schemeClr val="accent5"/>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xmlns="" id="{BC00585D-E155-409A-899A-29BDF4E57FD3}"/>
              </a:ext>
            </a:extLst>
          </p:cNvPr>
          <p:cNvSpPr>
            <a:spLocks noGrp="1"/>
          </p:cNvSpPr>
          <p:nvPr>
            <p:ph type="title" hasCustomPrompt="1"/>
          </p:nvPr>
        </p:nvSpPr>
        <p:spPr>
          <a:xfrm>
            <a:off x="762000" y="716577"/>
            <a:ext cx="10668000" cy="615553"/>
          </a:xfrm>
          <a:noFill/>
        </p:spPr>
        <p:txBody>
          <a:bodyPr wrap="square" lIns="0" tIns="0" rIns="0" bIns="0" anchor="b" anchorCtr="0">
            <a:spAutoFit/>
          </a:bodyPr>
          <a:lstStyle>
            <a:lvl1pPr algn="l"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j-lt"/>
                <a:ea typeface="+mn-ea"/>
                <a:cs typeface="Segoe UI" pitchFamily="34" charset="0"/>
              </a:defRPr>
            </a:lvl1pPr>
          </a:lstStyle>
          <a:p>
            <a:pPr lvl="0"/>
            <a:r>
              <a:rPr lang="en-US" dirty="0"/>
              <a:t>Click to edit Master text styles</a:t>
            </a:r>
          </a:p>
        </p:txBody>
      </p:sp>
      <p:sp>
        <p:nvSpPr>
          <p:cNvPr id="5" name="Text Placeholder 4">
            <a:extLst>
              <a:ext uri="{FF2B5EF4-FFF2-40B4-BE49-F238E27FC236}">
                <a16:creationId xmlns:a16="http://schemas.microsoft.com/office/drawing/2014/main" xmlns="" id="{2D944D9B-AA15-4DB5-AE58-0FA514F6FE87}"/>
              </a:ext>
            </a:extLst>
          </p:cNvPr>
          <p:cNvSpPr>
            <a:spLocks noGrp="1"/>
          </p:cNvSpPr>
          <p:nvPr>
            <p:ph type="body" sz="quarter" idx="13" hasCustomPrompt="1"/>
          </p:nvPr>
        </p:nvSpPr>
        <p:spPr>
          <a:xfrm>
            <a:off x="762000" y="1790699"/>
            <a:ext cx="10668000" cy="685800"/>
          </a:xfrm>
          <a:prstGeom prst="rect">
            <a:avLst/>
          </a:prstGeom>
          <a:noFill/>
        </p:spPr>
        <p:txBody>
          <a:bodyPr wrap="square" lIns="0" tIns="0" rIns="0" bIns="0">
            <a:noAutofit/>
          </a:bodyPr>
          <a:lstStyle>
            <a:lvl1pPr marL="0" indent="0" algn="l">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dirty="0"/>
              <a:t>Insert content here</a:t>
            </a:r>
          </a:p>
        </p:txBody>
      </p:sp>
      <p:pic>
        <p:nvPicPr>
          <p:cNvPr id="2" name="Graphic 1">
            <a:extLst>
              <a:ext uri="{FF2B5EF4-FFF2-40B4-BE49-F238E27FC236}">
                <a16:creationId xmlns:a16="http://schemas.microsoft.com/office/drawing/2014/main" xmlns="" id="{29AB818C-9403-4CA7-8FC5-347DDE455E77}"/>
              </a:ext>
            </a:extLst>
          </p:cNvPr>
          <p:cNvPicPr>
            <a:picLocks noChangeAspect="1"/>
          </p:cNvPicPr>
          <p:nvPr userDrawn="1"/>
        </p:nvPicPr>
        <p:blipFill>
          <a:blip r:embed="rId2">
            <a:alphaModFix amt="40000"/>
            <a:extLst>
              <a:ext uri="{96DAC541-7B7A-43D3-8B79-37D633B846F1}">
                <asvg:svgBlip xmlns:asvg="http://schemas.microsoft.com/office/drawing/2016/SVG/main" xmlns="" r:embed="rId3"/>
              </a:ext>
            </a:extLst>
          </a:blip>
          <a:stretch>
            <a:fillRect/>
          </a:stretch>
        </p:blipFill>
        <p:spPr>
          <a:xfrm>
            <a:off x="0" y="5791200"/>
            <a:ext cx="12192000" cy="1066800"/>
          </a:xfrm>
          <a:prstGeom prst="rect">
            <a:avLst/>
          </a:prstGeom>
        </p:spPr>
      </p:pic>
    </p:spTree>
    <p:extLst>
      <p:ext uri="{BB962C8B-B14F-4D97-AF65-F5344CB8AC3E}">
        <p14:creationId xmlns:p14="http://schemas.microsoft.com/office/powerpoint/2010/main" xmlns="" val="1270356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mart Art">
    <p:bg>
      <p:bgPr>
        <a:solidFill>
          <a:schemeClr val="accent3"/>
        </a:solidFill>
        <a:effectLst/>
      </p:bgPr>
    </p:bg>
    <p:spTree>
      <p:nvGrpSpPr>
        <p:cNvPr id="1" name=""/>
        <p:cNvGrpSpPr/>
        <p:nvPr/>
      </p:nvGrpSpPr>
      <p:grpSpPr>
        <a:xfrm>
          <a:off x="0" y="0"/>
          <a:ext cx="0" cy="0"/>
          <a:chOff x="0" y="0"/>
          <a:chExt cx="0" cy="0"/>
        </a:xfrm>
      </p:grpSpPr>
      <p:sp>
        <p:nvSpPr>
          <p:cNvPr id="19" name="Text Placeholder 4">
            <a:extLst>
              <a:ext uri="{FF2B5EF4-FFF2-40B4-BE49-F238E27FC236}">
                <a16:creationId xmlns:a16="http://schemas.microsoft.com/office/drawing/2014/main" xmlns="" id="{3E65ED86-A26C-479A-8393-0BFDCBCD43F2}"/>
              </a:ext>
            </a:extLst>
          </p:cNvPr>
          <p:cNvSpPr>
            <a:spLocks noGrp="1"/>
          </p:cNvSpPr>
          <p:nvPr>
            <p:ph type="body" sz="quarter" idx="13" hasCustomPrompt="1"/>
          </p:nvPr>
        </p:nvSpPr>
        <p:spPr>
          <a:xfrm>
            <a:off x="762000" y="1783952"/>
            <a:ext cx="10668000" cy="1111648"/>
          </a:xfrm>
          <a:prstGeom prst="rect">
            <a:avLst/>
          </a:prstGeom>
          <a:noFill/>
        </p:spPr>
        <p:txBody>
          <a:bodyPr wrap="square" lIns="0" tIns="0" rIns="0" bIns="0">
            <a:noAutofit/>
          </a:bodyPr>
          <a:lstStyle>
            <a:lvl1pPr marL="0" indent="0" algn="l">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dirty="0"/>
              <a:t>Insert content here</a:t>
            </a:r>
          </a:p>
        </p:txBody>
      </p:sp>
      <p:sp>
        <p:nvSpPr>
          <p:cNvPr id="4" name="Title 1">
            <a:extLst>
              <a:ext uri="{FF2B5EF4-FFF2-40B4-BE49-F238E27FC236}">
                <a16:creationId xmlns:a16="http://schemas.microsoft.com/office/drawing/2014/main" xmlns="" id="{F858EEFF-117E-4B86-B6B2-CD8F71AA8C4A}"/>
              </a:ext>
            </a:extLst>
          </p:cNvPr>
          <p:cNvSpPr>
            <a:spLocks noGrp="1"/>
          </p:cNvSpPr>
          <p:nvPr>
            <p:ph type="title" hasCustomPrompt="1"/>
          </p:nvPr>
        </p:nvSpPr>
        <p:spPr>
          <a:xfrm>
            <a:off x="762000" y="716577"/>
            <a:ext cx="10668000" cy="615553"/>
          </a:xfrm>
          <a:noFill/>
        </p:spPr>
        <p:txBody>
          <a:bodyPr wrap="square" lIns="0" tIns="0" rIns="0" bIns="0" anchor="b" anchorCtr="0">
            <a:spAutoFit/>
          </a:bodyPr>
          <a:lstStyle>
            <a:lvl1pPr algn="l" defTabSz="932742" rtl="0" eaLnBrk="1" latinLnBrk="0" hangingPunct="1">
              <a:lnSpc>
                <a:spcPct val="100000"/>
              </a:lnSpc>
              <a:spcBef>
                <a:spcPct val="0"/>
              </a:spcBef>
              <a:buNone/>
              <a:defRPr lang="en-US" sz="4000" b="1" i="0" kern="1200" cap="none" spc="-50" baseline="0" dirty="0">
                <a:ln w="3175">
                  <a:noFill/>
                </a:ln>
                <a:solidFill>
                  <a:schemeClr val="accent4">
                    <a:lumMod val="40000"/>
                    <a:lumOff val="60000"/>
                  </a:schemeClr>
                </a:solidFill>
                <a:effectLst/>
                <a:latin typeface="+mj-lt"/>
                <a:ea typeface="+mn-ea"/>
                <a:cs typeface="Segoe UI" pitchFamily="34" charset="0"/>
              </a:defRPr>
            </a:lvl1pPr>
          </a:lstStyle>
          <a:p>
            <a:pPr lvl="0"/>
            <a:r>
              <a:rPr lang="en-US" dirty="0"/>
              <a:t>Click to edit Master text styles</a:t>
            </a:r>
          </a:p>
        </p:txBody>
      </p:sp>
      <p:pic>
        <p:nvPicPr>
          <p:cNvPr id="3" name="Graphic 2" hidden="1">
            <a:extLst>
              <a:ext uri="{FF2B5EF4-FFF2-40B4-BE49-F238E27FC236}">
                <a16:creationId xmlns:a16="http://schemas.microsoft.com/office/drawing/2014/main" xmlns="" id="{D0B12BD8-7E23-4DB3-9F3C-68F6FF145E68}"/>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9772650" y="0"/>
            <a:ext cx="2419350" cy="2619375"/>
          </a:xfrm>
          <a:prstGeom prst="rect">
            <a:avLst/>
          </a:prstGeom>
        </p:spPr>
      </p:pic>
      <p:pic>
        <p:nvPicPr>
          <p:cNvPr id="2" name="Graphic 1">
            <a:extLst>
              <a:ext uri="{FF2B5EF4-FFF2-40B4-BE49-F238E27FC236}">
                <a16:creationId xmlns:a16="http://schemas.microsoft.com/office/drawing/2014/main" xmlns="" id="{85143907-CDEB-455C-878E-7AE28AF7D2BE}"/>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flipV="1">
            <a:off x="5418919" y="0"/>
            <a:ext cx="6407956" cy="1783952"/>
          </a:xfrm>
          <a:prstGeom prst="rect">
            <a:avLst/>
          </a:prstGeom>
        </p:spPr>
      </p:pic>
    </p:spTree>
    <p:extLst>
      <p:ext uri="{BB962C8B-B14F-4D97-AF65-F5344CB8AC3E}">
        <p14:creationId xmlns:p14="http://schemas.microsoft.com/office/powerpoint/2010/main" xmlns="" val="549727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A1B9BC-7BE7-4893-90FD-CC95830FD8F2}" type="datetimeFigureOut">
              <a:rPr lang="en-US" smtClean="0"/>
              <a:pPr/>
              <a:t>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715270E-046A-4C23-BC98-E307A7DD6BE8}" type="slidenum">
              <a:rPr lang="en-US" smtClean="0"/>
              <a:pPr/>
              <a:t>‹N°›</a:t>
            </a:fld>
            <a:endParaRPr lang="en-US" dirty="0"/>
          </a:p>
        </p:txBody>
      </p:sp>
    </p:spTree>
    <p:extLst>
      <p:ext uri="{BB962C8B-B14F-4D97-AF65-F5344CB8AC3E}">
        <p14:creationId xmlns:p14="http://schemas.microsoft.com/office/powerpoint/2010/main" xmlns="" val="2522832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Photo Content">
    <p:bg>
      <p:bgPr>
        <a:solidFill>
          <a:schemeClr val="accent4"/>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xmlns="" id="{8498B63D-F60C-4A9D-8D3E-0C7CD748FEDE}"/>
              </a:ext>
            </a:extLst>
          </p:cNvPr>
          <p:cNvSpPr>
            <a:spLocks noGrp="1"/>
          </p:cNvSpPr>
          <p:nvPr>
            <p:ph type="body" sz="quarter" idx="11"/>
          </p:nvPr>
        </p:nvSpPr>
        <p:spPr>
          <a:xfrm>
            <a:off x="762000" y="1905000"/>
            <a:ext cx="5334000" cy="3276600"/>
          </a:xfrm>
        </p:spPr>
        <p:txBody>
          <a:bodyPr/>
          <a:lstStyle>
            <a:lvl1pPr marL="0" indent="0">
              <a:buNone/>
              <a:defRPr sz="1800" b="1">
                <a:solidFill>
                  <a:schemeClr val="accent4">
                    <a:lumMod val="50000"/>
                  </a:schemeClr>
                </a:solidFill>
              </a:defRPr>
            </a:lvl1pPr>
            <a:lvl2pPr marL="283464" indent="-283464">
              <a:spcBef>
                <a:spcPts val="1000"/>
              </a:spcBef>
              <a:defRPr sz="1800">
                <a:solidFill>
                  <a:schemeClr val="accent4">
                    <a:lumMod val="50000"/>
                  </a:schemeClr>
                </a:solidFill>
              </a:defRPr>
            </a:lvl2pPr>
          </a:lstStyle>
          <a:p>
            <a:pPr lvl="0"/>
            <a:r>
              <a:rPr lang="en-US" dirty="0"/>
              <a:t>Click to edit Master text styles</a:t>
            </a:r>
          </a:p>
          <a:p>
            <a:pPr lvl="1"/>
            <a:r>
              <a:rPr lang="en-US" dirty="0"/>
              <a:t>Second level</a:t>
            </a:r>
          </a:p>
        </p:txBody>
      </p:sp>
      <p:sp>
        <p:nvSpPr>
          <p:cNvPr id="14" name="Picture Placeholder 13">
            <a:extLst>
              <a:ext uri="{FF2B5EF4-FFF2-40B4-BE49-F238E27FC236}">
                <a16:creationId xmlns:a16="http://schemas.microsoft.com/office/drawing/2014/main" xmlns="" id="{9B1932CF-F265-4AEE-8704-F42C01AFB479}"/>
              </a:ext>
            </a:extLst>
          </p:cNvPr>
          <p:cNvSpPr>
            <a:spLocks noGrp="1"/>
          </p:cNvSpPr>
          <p:nvPr>
            <p:ph type="pic" sz="quarter" idx="10"/>
          </p:nvPr>
        </p:nvSpPr>
        <p:spPr>
          <a:xfrm>
            <a:off x="6858000" y="715963"/>
            <a:ext cx="4572000" cy="5113336"/>
          </a:xfrm>
        </p:spPr>
        <p:txBody>
          <a:bodyPr/>
          <a:lstStyle>
            <a:lvl1pPr algn="ctr">
              <a:buNone/>
              <a:defRPr sz="1600">
                <a:solidFill>
                  <a:schemeClr val="accent4">
                    <a:lumMod val="50000"/>
                  </a:schemeClr>
                </a:solidFill>
              </a:defRPr>
            </a:lvl1pPr>
          </a:lstStyle>
          <a:p>
            <a:endParaRPr lang="en-US" dirty="0"/>
          </a:p>
        </p:txBody>
      </p:sp>
      <p:pic>
        <p:nvPicPr>
          <p:cNvPr id="2" name="Graphic 1">
            <a:extLst>
              <a:ext uri="{FF2B5EF4-FFF2-40B4-BE49-F238E27FC236}">
                <a16:creationId xmlns:a16="http://schemas.microsoft.com/office/drawing/2014/main" xmlns="" id="{09498076-A8F2-48B0-807A-C402BDA60D35}"/>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0" y="5074048"/>
            <a:ext cx="6407956" cy="1783952"/>
          </a:xfrm>
          <a:prstGeom prst="rect">
            <a:avLst/>
          </a:prstGeom>
        </p:spPr>
      </p:pic>
      <p:sp>
        <p:nvSpPr>
          <p:cNvPr id="3" name="Title 2">
            <a:extLst>
              <a:ext uri="{FF2B5EF4-FFF2-40B4-BE49-F238E27FC236}">
                <a16:creationId xmlns:a16="http://schemas.microsoft.com/office/drawing/2014/main" xmlns="" id="{5CF9E2C1-844F-4C0E-A423-111C77AEEF18}"/>
              </a:ext>
            </a:extLst>
          </p:cNvPr>
          <p:cNvSpPr>
            <a:spLocks noGrp="1"/>
          </p:cNvSpPr>
          <p:nvPr>
            <p:ph type="title"/>
          </p:nvPr>
        </p:nvSpPr>
        <p:spPr>
          <a:xfrm>
            <a:off x="762000" y="715961"/>
            <a:ext cx="5334000" cy="1189037"/>
          </a:xfrm>
        </p:spPr>
        <p:txBody>
          <a:bodyPr vert="horz" lIns="91440" tIns="45720" rIns="91440" bIns="45720" rtlCol="0" anchor="t">
            <a:normAutofit/>
          </a:bodyPr>
          <a:lstStyle>
            <a:lvl1pPr>
              <a:defRPr lang="en-US" sz="4000" b="1">
                <a:solidFill>
                  <a:schemeClr val="accent1"/>
                </a:solidFill>
                <a:ea typeface="+mn-ea"/>
                <a:cs typeface="+mn-cs"/>
              </a:defRPr>
            </a:lvl1pPr>
          </a:lstStyle>
          <a:p>
            <a:pPr marL="0" lvl="0" indent="0">
              <a:spcBef>
                <a:spcPts val="1000"/>
              </a:spcBef>
              <a:buFont typeface="Arial" panose="020B0604020202020204" pitchFamily="34" charset="0"/>
            </a:pPr>
            <a:r>
              <a:rPr lang="en-US" dirty="0"/>
              <a:t>Click to edit Master title style</a:t>
            </a:r>
          </a:p>
        </p:txBody>
      </p:sp>
    </p:spTree>
    <p:extLst>
      <p:ext uri="{BB962C8B-B14F-4D97-AF65-F5344CB8AC3E}">
        <p14:creationId xmlns:p14="http://schemas.microsoft.com/office/powerpoint/2010/main" xmlns="" val="4100089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Photo Content">
    <p:bg>
      <p:bgPr>
        <a:solidFill>
          <a:schemeClr val="accent1"/>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xmlns="" id="{8498B63D-F60C-4A9D-8D3E-0C7CD748FEDE}"/>
              </a:ext>
            </a:extLst>
          </p:cNvPr>
          <p:cNvSpPr>
            <a:spLocks noGrp="1"/>
          </p:cNvSpPr>
          <p:nvPr>
            <p:ph type="body" sz="quarter" idx="11"/>
          </p:nvPr>
        </p:nvSpPr>
        <p:spPr>
          <a:xfrm>
            <a:off x="762000" y="1905000"/>
            <a:ext cx="5334000" cy="3276600"/>
          </a:xfrm>
        </p:spPr>
        <p:txBody>
          <a:bodyPr/>
          <a:lstStyle>
            <a:lvl1pPr marL="0" indent="0">
              <a:buNone/>
              <a:defRPr sz="1800" b="1"/>
            </a:lvl1pPr>
            <a:lvl2pPr marL="283464" indent="-283464">
              <a:spcBef>
                <a:spcPts val="1000"/>
              </a:spcBef>
              <a:defRPr sz="1800"/>
            </a:lvl2pPr>
          </a:lstStyle>
          <a:p>
            <a:pPr lvl="0"/>
            <a:r>
              <a:rPr lang="en-US" dirty="0"/>
              <a:t>Click to edit Master text styles</a:t>
            </a:r>
          </a:p>
          <a:p>
            <a:pPr lvl="1"/>
            <a:r>
              <a:rPr lang="en-US" dirty="0"/>
              <a:t>Second level</a:t>
            </a:r>
          </a:p>
        </p:txBody>
      </p:sp>
      <p:sp>
        <p:nvSpPr>
          <p:cNvPr id="8" name="Picture Placeholder 13">
            <a:extLst>
              <a:ext uri="{FF2B5EF4-FFF2-40B4-BE49-F238E27FC236}">
                <a16:creationId xmlns:a16="http://schemas.microsoft.com/office/drawing/2014/main" xmlns="" id="{89E410BA-B0FE-4F0E-8BE5-D33CC016635B}"/>
              </a:ext>
            </a:extLst>
          </p:cNvPr>
          <p:cNvSpPr>
            <a:spLocks noGrp="1"/>
          </p:cNvSpPr>
          <p:nvPr>
            <p:ph type="pic" sz="quarter" idx="13"/>
          </p:nvPr>
        </p:nvSpPr>
        <p:spPr>
          <a:xfrm>
            <a:off x="6858000" y="3444081"/>
            <a:ext cx="4572000" cy="2362200"/>
          </a:xfrm>
        </p:spPr>
        <p:txBody>
          <a:bodyPr>
            <a:normAutofit/>
          </a:bodyPr>
          <a:lstStyle>
            <a:lvl1pPr>
              <a:buNone/>
              <a:defRPr sz="1800"/>
            </a:lvl1pPr>
          </a:lstStyle>
          <a:p>
            <a:endParaRPr lang="en-US" dirty="0"/>
          </a:p>
        </p:txBody>
      </p:sp>
      <p:sp>
        <p:nvSpPr>
          <p:cNvPr id="9" name="Picture Placeholder 13">
            <a:extLst>
              <a:ext uri="{FF2B5EF4-FFF2-40B4-BE49-F238E27FC236}">
                <a16:creationId xmlns:a16="http://schemas.microsoft.com/office/drawing/2014/main" xmlns="" id="{827A95C0-AE8D-46E1-9EF9-64504CBEF99E}"/>
              </a:ext>
            </a:extLst>
          </p:cNvPr>
          <p:cNvSpPr>
            <a:spLocks noGrp="1"/>
          </p:cNvSpPr>
          <p:nvPr>
            <p:ph type="pic" sz="quarter" idx="14"/>
          </p:nvPr>
        </p:nvSpPr>
        <p:spPr>
          <a:xfrm>
            <a:off x="6858000" y="715963"/>
            <a:ext cx="4572000" cy="2362200"/>
          </a:xfrm>
        </p:spPr>
        <p:txBody>
          <a:bodyPr>
            <a:normAutofit/>
          </a:bodyPr>
          <a:lstStyle>
            <a:lvl1pPr>
              <a:buNone/>
              <a:defRPr sz="1800"/>
            </a:lvl1pPr>
          </a:lstStyle>
          <a:p>
            <a:endParaRPr lang="en-US" dirty="0"/>
          </a:p>
        </p:txBody>
      </p:sp>
      <p:pic>
        <p:nvPicPr>
          <p:cNvPr id="2" name="Graphic 1" hidden="1">
            <a:extLst>
              <a:ext uri="{FF2B5EF4-FFF2-40B4-BE49-F238E27FC236}">
                <a16:creationId xmlns:a16="http://schemas.microsoft.com/office/drawing/2014/main" xmlns="" id="{295740BA-9B4E-4B38-827D-32544CDF7586}"/>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0" y="5892800"/>
            <a:ext cx="12192000" cy="965200"/>
          </a:xfrm>
          <a:prstGeom prst="rect">
            <a:avLst/>
          </a:prstGeom>
        </p:spPr>
      </p:pic>
      <p:pic>
        <p:nvPicPr>
          <p:cNvPr id="3" name="Graphic 2">
            <a:extLst>
              <a:ext uri="{FF2B5EF4-FFF2-40B4-BE49-F238E27FC236}">
                <a16:creationId xmlns:a16="http://schemas.microsoft.com/office/drawing/2014/main" xmlns="" id="{29C593AE-D9D2-42FE-A240-F97D187261D7}"/>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0" y="5327681"/>
            <a:ext cx="5496910" cy="1530320"/>
          </a:xfrm>
          <a:prstGeom prst="rect">
            <a:avLst/>
          </a:prstGeom>
        </p:spPr>
      </p:pic>
      <p:sp>
        <p:nvSpPr>
          <p:cNvPr id="11" name="Title 2">
            <a:extLst>
              <a:ext uri="{FF2B5EF4-FFF2-40B4-BE49-F238E27FC236}">
                <a16:creationId xmlns:a16="http://schemas.microsoft.com/office/drawing/2014/main" xmlns="" id="{9AA0A799-2244-4DB2-ACAB-F6DA87A73055}"/>
              </a:ext>
            </a:extLst>
          </p:cNvPr>
          <p:cNvSpPr>
            <a:spLocks noGrp="1"/>
          </p:cNvSpPr>
          <p:nvPr>
            <p:ph type="title"/>
          </p:nvPr>
        </p:nvSpPr>
        <p:spPr>
          <a:xfrm>
            <a:off x="762000" y="715961"/>
            <a:ext cx="5334000" cy="1189037"/>
          </a:xfrm>
        </p:spPr>
        <p:txBody>
          <a:bodyPr vert="horz" lIns="91440" tIns="45720" rIns="91440" bIns="45720" rtlCol="0" anchor="t">
            <a:normAutofit/>
          </a:bodyPr>
          <a:lstStyle>
            <a:lvl1pPr>
              <a:defRPr lang="en-US" sz="4000" b="1">
                <a:solidFill>
                  <a:schemeClr val="tx1"/>
                </a:solidFill>
                <a:ea typeface="+mn-ea"/>
                <a:cs typeface="+mn-cs"/>
              </a:defRPr>
            </a:lvl1pPr>
          </a:lstStyle>
          <a:p>
            <a:pPr marL="0" lvl="0" indent="0">
              <a:spcBef>
                <a:spcPts val="1000"/>
              </a:spcBef>
              <a:buFont typeface="Arial" panose="020B0604020202020204" pitchFamily="34" charset="0"/>
            </a:pPr>
            <a:r>
              <a:rPr lang="en-US" dirty="0"/>
              <a:t>Click to edit Master title style</a:t>
            </a:r>
          </a:p>
        </p:txBody>
      </p:sp>
    </p:spTree>
    <p:extLst>
      <p:ext uri="{BB962C8B-B14F-4D97-AF65-F5344CB8AC3E}">
        <p14:creationId xmlns:p14="http://schemas.microsoft.com/office/powerpoint/2010/main" xmlns="" val="2830834994"/>
      </p:ext>
    </p:extLst>
  </p:cSld>
  <p:clrMapOvr>
    <a:masterClrMapping/>
  </p:clrMapOvr>
  <p:extLst>
    <p:ext uri="{DCECCB84-F9BA-43D5-87BE-67443E8EF086}">
      <p15:sldGuideLst xmlns:p15="http://schemas.microsoft.com/office/powerpoint/2012/main" xmlns="">
        <p15:guide id="1" orient="horz" pos="3672"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ight Pattern Content Dark">
    <p:bg>
      <p:bgPr>
        <a:solidFill>
          <a:schemeClr val="accent3"/>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xmlns="" id="{E8DBED36-2461-46D0-AF71-79E0064B3758}"/>
              </a:ext>
            </a:extLst>
          </p:cNvPr>
          <p:cNvSpPr>
            <a:spLocks noGrp="1"/>
          </p:cNvSpPr>
          <p:nvPr>
            <p:ph type="body" sz="quarter" idx="11"/>
          </p:nvPr>
        </p:nvSpPr>
        <p:spPr>
          <a:xfrm>
            <a:off x="762000" y="1905000"/>
            <a:ext cx="6477000" cy="3276600"/>
          </a:xfrm>
        </p:spPr>
        <p:txBody>
          <a:bodyPr/>
          <a:lstStyle>
            <a:lvl1pPr marL="0" indent="0">
              <a:buNone/>
              <a:defRPr sz="1800" b="1">
                <a:solidFill>
                  <a:schemeClr val="bg1"/>
                </a:solidFill>
              </a:defRPr>
            </a:lvl1pPr>
            <a:lvl2pPr marL="283464" indent="-283464">
              <a:spcBef>
                <a:spcPts val="1000"/>
              </a:spcBef>
              <a:defRPr sz="1800">
                <a:solidFill>
                  <a:schemeClr val="bg1"/>
                </a:solidFill>
              </a:defRPr>
            </a:lvl2pPr>
          </a:lstStyle>
          <a:p>
            <a:pPr lvl="0"/>
            <a:r>
              <a:rPr lang="en-US" dirty="0"/>
              <a:t>Click to edit Master text styles</a:t>
            </a:r>
          </a:p>
          <a:p>
            <a:pPr lvl="1"/>
            <a:r>
              <a:rPr lang="en-US" dirty="0"/>
              <a:t>Second level</a:t>
            </a:r>
          </a:p>
        </p:txBody>
      </p:sp>
      <p:pic>
        <p:nvPicPr>
          <p:cNvPr id="2" name="Graphic 1">
            <a:extLst>
              <a:ext uri="{FF2B5EF4-FFF2-40B4-BE49-F238E27FC236}">
                <a16:creationId xmlns:a16="http://schemas.microsoft.com/office/drawing/2014/main" xmlns="" id="{A997D967-7D0C-43B1-AF0D-22448F0504AF}"/>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9055106" y="0"/>
            <a:ext cx="3136894" cy="6858000"/>
          </a:xfrm>
          <a:prstGeom prst="rect">
            <a:avLst/>
          </a:prstGeom>
        </p:spPr>
      </p:pic>
      <p:sp>
        <p:nvSpPr>
          <p:cNvPr id="5" name="Title 2">
            <a:extLst>
              <a:ext uri="{FF2B5EF4-FFF2-40B4-BE49-F238E27FC236}">
                <a16:creationId xmlns:a16="http://schemas.microsoft.com/office/drawing/2014/main" xmlns="" id="{9B292CAA-5A7B-44A6-B47D-2FE9F593A944}"/>
              </a:ext>
            </a:extLst>
          </p:cNvPr>
          <p:cNvSpPr>
            <a:spLocks noGrp="1"/>
          </p:cNvSpPr>
          <p:nvPr>
            <p:ph type="title"/>
          </p:nvPr>
        </p:nvSpPr>
        <p:spPr>
          <a:xfrm>
            <a:off x="761999" y="715961"/>
            <a:ext cx="6476999" cy="1189037"/>
          </a:xfrm>
        </p:spPr>
        <p:txBody>
          <a:bodyPr vert="horz" lIns="91440" tIns="45720" rIns="91440" bIns="45720" rtlCol="0" anchor="t">
            <a:normAutofit/>
          </a:bodyPr>
          <a:lstStyle>
            <a:lvl1pPr>
              <a:defRPr lang="en-US" sz="4000" b="1">
                <a:solidFill>
                  <a:schemeClr val="bg1"/>
                </a:solidFill>
                <a:ea typeface="+mn-ea"/>
                <a:cs typeface="+mn-cs"/>
              </a:defRPr>
            </a:lvl1pPr>
          </a:lstStyle>
          <a:p>
            <a:pPr marL="0" lvl="0" indent="0">
              <a:spcBef>
                <a:spcPts val="1000"/>
              </a:spcBef>
              <a:buFont typeface="Arial" panose="020B0604020202020204" pitchFamily="34" charset="0"/>
            </a:pPr>
            <a:r>
              <a:rPr lang="en-US" dirty="0"/>
              <a:t>Click to edit Master title style</a:t>
            </a:r>
          </a:p>
        </p:txBody>
      </p:sp>
    </p:spTree>
    <p:extLst>
      <p:ext uri="{BB962C8B-B14F-4D97-AF65-F5344CB8AC3E}">
        <p14:creationId xmlns:p14="http://schemas.microsoft.com/office/powerpoint/2010/main" xmlns="" val="15622252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extLst>
    <p:ext uri="{DCECCB84-F9BA-43D5-87BE-67443E8EF086}">
      <p15:sldGuideLst xmlns:p15="http://schemas.microsoft.com/office/powerpoint/2012/main" xmlns="">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ight Pattern Content Light">
    <p:bg>
      <p:bgPr>
        <a:solidFill>
          <a:schemeClr val="bg1"/>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xmlns="" id="{E8DBED36-2461-46D0-AF71-79E0064B3758}"/>
              </a:ext>
            </a:extLst>
          </p:cNvPr>
          <p:cNvSpPr>
            <a:spLocks noGrp="1"/>
          </p:cNvSpPr>
          <p:nvPr>
            <p:ph type="body" sz="quarter" idx="11"/>
          </p:nvPr>
        </p:nvSpPr>
        <p:spPr>
          <a:xfrm>
            <a:off x="762000" y="1905000"/>
            <a:ext cx="6477000" cy="3276600"/>
          </a:xfrm>
        </p:spPr>
        <p:txBody>
          <a:bodyPr/>
          <a:lstStyle>
            <a:lvl1pPr marL="0" indent="0">
              <a:buNone/>
              <a:defRPr sz="1800" b="1">
                <a:solidFill>
                  <a:schemeClr val="accent1">
                    <a:lumMod val="50000"/>
                  </a:schemeClr>
                </a:solidFill>
              </a:defRPr>
            </a:lvl1pPr>
            <a:lvl2pPr marL="283464" indent="-283464">
              <a:spcBef>
                <a:spcPts val="1000"/>
              </a:spcBef>
              <a:defRPr sz="1800">
                <a:solidFill>
                  <a:schemeClr val="accent1">
                    <a:lumMod val="50000"/>
                  </a:schemeClr>
                </a:solidFill>
              </a:defRPr>
            </a:lvl2pPr>
          </a:lstStyle>
          <a:p>
            <a:pPr lvl="0"/>
            <a:r>
              <a:rPr lang="en-US" dirty="0"/>
              <a:t>Click to edit Master text styles</a:t>
            </a:r>
          </a:p>
          <a:p>
            <a:pPr lvl="1"/>
            <a:r>
              <a:rPr lang="en-US" dirty="0"/>
              <a:t>Second level</a:t>
            </a:r>
          </a:p>
        </p:txBody>
      </p:sp>
      <p:pic>
        <p:nvPicPr>
          <p:cNvPr id="2" name="Graphic 1">
            <a:extLst>
              <a:ext uri="{FF2B5EF4-FFF2-40B4-BE49-F238E27FC236}">
                <a16:creationId xmlns:a16="http://schemas.microsoft.com/office/drawing/2014/main" xmlns="" id="{A997D967-7D0C-43B1-AF0D-22448F0504AF}"/>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9055106" y="0"/>
            <a:ext cx="3136894" cy="6858000"/>
          </a:xfrm>
          <a:prstGeom prst="rect">
            <a:avLst/>
          </a:prstGeom>
        </p:spPr>
      </p:pic>
      <p:sp>
        <p:nvSpPr>
          <p:cNvPr id="5" name="Title 2">
            <a:extLst>
              <a:ext uri="{FF2B5EF4-FFF2-40B4-BE49-F238E27FC236}">
                <a16:creationId xmlns:a16="http://schemas.microsoft.com/office/drawing/2014/main" xmlns="" id="{9B292CAA-5A7B-44A6-B47D-2FE9F593A944}"/>
              </a:ext>
            </a:extLst>
          </p:cNvPr>
          <p:cNvSpPr>
            <a:spLocks noGrp="1"/>
          </p:cNvSpPr>
          <p:nvPr>
            <p:ph type="title"/>
          </p:nvPr>
        </p:nvSpPr>
        <p:spPr>
          <a:xfrm>
            <a:off x="761999" y="715961"/>
            <a:ext cx="6476999" cy="1189037"/>
          </a:xfrm>
        </p:spPr>
        <p:txBody>
          <a:bodyPr vert="horz" lIns="91440" tIns="45720" rIns="91440" bIns="45720" rtlCol="0" anchor="t">
            <a:normAutofit/>
          </a:bodyPr>
          <a:lstStyle>
            <a:lvl1pPr>
              <a:defRPr lang="en-US" sz="4000" b="1">
                <a:solidFill>
                  <a:schemeClr val="accent1"/>
                </a:solidFill>
                <a:ea typeface="+mn-ea"/>
                <a:cs typeface="+mn-cs"/>
              </a:defRPr>
            </a:lvl1pPr>
          </a:lstStyle>
          <a:p>
            <a:pPr marL="0" lvl="0" indent="0">
              <a:spcBef>
                <a:spcPts val="1000"/>
              </a:spcBef>
              <a:buFont typeface="Arial" panose="020B0604020202020204" pitchFamily="34" charset="0"/>
            </a:pPr>
            <a:r>
              <a:rPr lang="en-US" dirty="0"/>
              <a:t>Click to edit Master title style</a:t>
            </a:r>
          </a:p>
        </p:txBody>
      </p:sp>
    </p:spTree>
    <p:extLst>
      <p:ext uri="{BB962C8B-B14F-4D97-AF65-F5344CB8AC3E}">
        <p14:creationId xmlns:p14="http://schemas.microsoft.com/office/powerpoint/2010/main" xmlns="" val="34211921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extLst>
    <p:ext uri="{DCECCB84-F9BA-43D5-87BE-67443E8EF086}">
      <p15:sldGuideLst xmlns:p15="http://schemas.microsoft.com/office/powerpoint/2012/main" xmlns="">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ft Pattern Content">
    <p:bg>
      <p:bgPr>
        <a:solidFill>
          <a:schemeClr val="tx1"/>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xmlns="" id="{E8DBED36-2461-46D0-AF71-79E0064B3758}"/>
              </a:ext>
            </a:extLst>
          </p:cNvPr>
          <p:cNvSpPr>
            <a:spLocks noGrp="1"/>
          </p:cNvSpPr>
          <p:nvPr>
            <p:ph type="body" sz="quarter" idx="11"/>
          </p:nvPr>
        </p:nvSpPr>
        <p:spPr>
          <a:xfrm>
            <a:off x="4457700" y="1905000"/>
            <a:ext cx="7219043" cy="3276600"/>
          </a:xfrm>
        </p:spPr>
        <p:txBody>
          <a:bodyPr/>
          <a:lstStyle>
            <a:lvl1pPr marL="0" indent="0">
              <a:buNone/>
              <a:defRPr sz="1800" b="1">
                <a:solidFill>
                  <a:schemeClr val="accent1">
                    <a:lumMod val="50000"/>
                  </a:schemeClr>
                </a:solidFill>
              </a:defRPr>
            </a:lvl1pPr>
            <a:lvl2pPr marL="283464" indent="-283464">
              <a:spcBef>
                <a:spcPts val="1000"/>
              </a:spcBef>
              <a:defRPr sz="1800">
                <a:solidFill>
                  <a:schemeClr val="accent1">
                    <a:lumMod val="50000"/>
                  </a:schemeClr>
                </a:solidFill>
              </a:defRPr>
            </a:lvl2pPr>
          </a:lstStyle>
          <a:p>
            <a:pPr lvl="0"/>
            <a:r>
              <a:rPr lang="en-US" dirty="0"/>
              <a:t>Click to edit Master text styles</a:t>
            </a:r>
          </a:p>
          <a:p>
            <a:pPr lvl="1"/>
            <a:r>
              <a:rPr lang="en-US" dirty="0"/>
              <a:t>Second level</a:t>
            </a:r>
          </a:p>
        </p:txBody>
      </p:sp>
      <p:pic>
        <p:nvPicPr>
          <p:cNvPr id="2" name="Graphic 1">
            <a:extLst>
              <a:ext uri="{FF2B5EF4-FFF2-40B4-BE49-F238E27FC236}">
                <a16:creationId xmlns:a16="http://schemas.microsoft.com/office/drawing/2014/main" xmlns="" id="{805C4425-09AC-4097-B868-D49C9D64C8F9}"/>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0" y="403"/>
            <a:ext cx="3720664" cy="6857194"/>
          </a:xfrm>
          <a:prstGeom prst="rect">
            <a:avLst/>
          </a:prstGeom>
        </p:spPr>
      </p:pic>
      <p:sp>
        <p:nvSpPr>
          <p:cNvPr id="5" name="Title 2">
            <a:extLst>
              <a:ext uri="{FF2B5EF4-FFF2-40B4-BE49-F238E27FC236}">
                <a16:creationId xmlns:a16="http://schemas.microsoft.com/office/drawing/2014/main" xmlns="" id="{C6104E15-F449-422E-973A-1899DDF43DE1}"/>
              </a:ext>
            </a:extLst>
          </p:cNvPr>
          <p:cNvSpPr>
            <a:spLocks noGrp="1"/>
          </p:cNvSpPr>
          <p:nvPr>
            <p:ph type="title"/>
          </p:nvPr>
        </p:nvSpPr>
        <p:spPr>
          <a:xfrm>
            <a:off x="4457699" y="715961"/>
            <a:ext cx="7219043" cy="1189037"/>
          </a:xfrm>
        </p:spPr>
        <p:txBody>
          <a:bodyPr vert="horz" lIns="91440" tIns="45720" rIns="91440" bIns="45720" rtlCol="0" anchor="t">
            <a:normAutofit/>
          </a:bodyPr>
          <a:lstStyle>
            <a:lvl1pPr>
              <a:defRPr lang="en-US" sz="4000" b="1">
                <a:solidFill>
                  <a:schemeClr val="accent1"/>
                </a:solidFill>
                <a:ea typeface="+mn-ea"/>
                <a:cs typeface="+mn-cs"/>
              </a:defRPr>
            </a:lvl1pPr>
          </a:lstStyle>
          <a:p>
            <a:pPr marL="0" lvl="0" indent="0">
              <a:spcBef>
                <a:spcPts val="1000"/>
              </a:spcBef>
              <a:buFont typeface="Arial" panose="020B0604020202020204" pitchFamily="34" charset="0"/>
            </a:pPr>
            <a:r>
              <a:rPr lang="en-US" dirty="0"/>
              <a:t>Click to edit Master title style</a:t>
            </a:r>
          </a:p>
        </p:txBody>
      </p:sp>
    </p:spTree>
    <p:extLst>
      <p:ext uri="{BB962C8B-B14F-4D97-AF65-F5344CB8AC3E}">
        <p14:creationId xmlns:p14="http://schemas.microsoft.com/office/powerpoint/2010/main" xmlns="" val="19559617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extLst>
    <p:ext uri="{DCECCB84-F9BA-43D5-87BE-67443E8EF086}">
      <p15:sldGuideLst xmlns:p15="http://schemas.microsoft.com/office/powerpoint/2012/main" xmlns="">
        <p15:guide id="1" orient="horz" pos="2160">
          <p15:clr>
            <a:srgbClr val="FBAE40"/>
          </p15:clr>
        </p15:guide>
        <p15:guide id="2" pos="2808" userDrawn="1">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fetti Content Orange">
    <p:bg>
      <p:bgPr>
        <a:solidFill>
          <a:schemeClr val="accent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xmlns="" id="{7470216E-CA87-491C-BBBE-DDFD70D768F5}"/>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l="3994" t="34041" r="11052" b="45480"/>
          <a:stretch/>
        </p:blipFill>
        <p:spPr>
          <a:xfrm>
            <a:off x="-3048" y="35012"/>
            <a:ext cx="12198096" cy="6787977"/>
          </a:xfrm>
          <a:prstGeom prst="rect">
            <a:avLst/>
          </a:prstGeom>
        </p:spPr>
      </p:pic>
      <p:sp>
        <p:nvSpPr>
          <p:cNvPr id="5" name="Title 1">
            <a:extLst>
              <a:ext uri="{FF2B5EF4-FFF2-40B4-BE49-F238E27FC236}">
                <a16:creationId xmlns:a16="http://schemas.microsoft.com/office/drawing/2014/main" xmlns="" id="{3D9303A2-B30A-054C-B809-053B909E125F}"/>
              </a:ext>
            </a:extLst>
          </p:cNvPr>
          <p:cNvSpPr>
            <a:spLocks noGrp="1"/>
          </p:cNvSpPr>
          <p:nvPr>
            <p:ph type="title" hasCustomPrompt="1"/>
          </p:nvPr>
        </p:nvSpPr>
        <p:spPr>
          <a:xfrm>
            <a:off x="1525301" y="1995467"/>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j-lt"/>
                <a:ea typeface="+mn-ea"/>
                <a:cs typeface="Segoe UI" pitchFamily="34" charset="0"/>
              </a:defRPr>
            </a:lvl1pPr>
          </a:lstStyle>
          <a:p>
            <a:r>
              <a:rPr lang="en-US" dirty="0"/>
              <a:t>Section title with border</a:t>
            </a:r>
          </a:p>
        </p:txBody>
      </p:sp>
      <p:sp>
        <p:nvSpPr>
          <p:cNvPr id="6" name="Text Placeholder 4">
            <a:extLst>
              <a:ext uri="{FF2B5EF4-FFF2-40B4-BE49-F238E27FC236}">
                <a16:creationId xmlns:a16="http://schemas.microsoft.com/office/drawing/2014/main" xmlns=""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dirty="0"/>
              <a:t>Insert content here</a:t>
            </a:r>
          </a:p>
        </p:txBody>
      </p:sp>
    </p:spTree>
    <p:extLst>
      <p:ext uri="{BB962C8B-B14F-4D97-AF65-F5344CB8AC3E}">
        <p14:creationId xmlns:p14="http://schemas.microsoft.com/office/powerpoint/2010/main" xmlns="" val="1901871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extLst>
    <p:ext uri="{DCECCB84-F9BA-43D5-87BE-67443E8EF086}">
      <p15:sldGuideLst xmlns:p15="http://schemas.microsoft.com/office/powerpoint/2012/main" xmlns="">
        <p15:guide id="1" orient="horz" pos="2160">
          <p15:clr>
            <a:srgbClr val="FBAE40"/>
          </p15:clr>
        </p15:guide>
        <p15:guide id="2" pos="6127">
          <p15:clr>
            <a:srgbClr val="5ACBF0"/>
          </p15:clr>
        </p15:guide>
        <p15:guide id="3" orient="horz" pos="2243" userDrawn="1">
          <p15:clr>
            <a:srgbClr val="5ACBF0"/>
          </p15:clr>
        </p15:guide>
        <p15:guide id="4" orient="horz" pos="2488" userDrawn="1">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fetti Content Green">
    <p:bg>
      <p:bgPr>
        <a:solidFill>
          <a:schemeClr val="accent5"/>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xmlns="" id="{7470216E-CA87-491C-BBBE-DDFD70D768F5}"/>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l="3994" t="34041" r="11052" b="45480"/>
          <a:stretch/>
        </p:blipFill>
        <p:spPr>
          <a:xfrm>
            <a:off x="-3048" y="35012"/>
            <a:ext cx="12198096" cy="6787977"/>
          </a:xfrm>
          <a:prstGeom prst="rect">
            <a:avLst/>
          </a:prstGeom>
        </p:spPr>
      </p:pic>
      <p:sp>
        <p:nvSpPr>
          <p:cNvPr id="5" name="Title 1">
            <a:extLst>
              <a:ext uri="{FF2B5EF4-FFF2-40B4-BE49-F238E27FC236}">
                <a16:creationId xmlns:a16="http://schemas.microsoft.com/office/drawing/2014/main" xmlns="" id="{3D9303A2-B30A-054C-B809-053B909E125F}"/>
              </a:ext>
            </a:extLst>
          </p:cNvPr>
          <p:cNvSpPr>
            <a:spLocks noGrp="1"/>
          </p:cNvSpPr>
          <p:nvPr>
            <p:ph type="title" hasCustomPrompt="1"/>
          </p:nvPr>
        </p:nvSpPr>
        <p:spPr>
          <a:xfrm>
            <a:off x="1525301" y="1995467"/>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j-lt"/>
                <a:ea typeface="+mn-ea"/>
                <a:cs typeface="Segoe UI" pitchFamily="34" charset="0"/>
              </a:defRPr>
            </a:lvl1pPr>
          </a:lstStyle>
          <a:p>
            <a:r>
              <a:rPr lang="en-US" dirty="0"/>
              <a:t>Section title with border</a:t>
            </a:r>
          </a:p>
        </p:txBody>
      </p:sp>
      <p:sp>
        <p:nvSpPr>
          <p:cNvPr id="6" name="Text Placeholder 4">
            <a:extLst>
              <a:ext uri="{FF2B5EF4-FFF2-40B4-BE49-F238E27FC236}">
                <a16:creationId xmlns:a16="http://schemas.microsoft.com/office/drawing/2014/main" xmlns=""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dirty="0"/>
              <a:t>Insert content here</a:t>
            </a:r>
          </a:p>
        </p:txBody>
      </p:sp>
    </p:spTree>
    <p:extLst>
      <p:ext uri="{BB962C8B-B14F-4D97-AF65-F5344CB8AC3E}">
        <p14:creationId xmlns:p14="http://schemas.microsoft.com/office/powerpoint/2010/main" xmlns="" val="16488731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extLst>
    <p:ext uri="{DCECCB84-F9BA-43D5-87BE-67443E8EF086}">
      <p15:sldGuideLst xmlns:p15="http://schemas.microsoft.com/office/powerpoint/2012/main" xmlns="">
        <p15:guide id="1" orient="horz" pos="2160">
          <p15:clr>
            <a:srgbClr val="FBAE40"/>
          </p15:clr>
        </p15:guide>
        <p15:guide id="2" pos="6127">
          <p15:clr>
            <a:srgbClr val="5ACBF0"/>
          </p15:clr>
        </p15:guide>
        <p15:guide id="3" orient="horz" pos="2243" userDrawn="1">
          <p15:clr>
            <a:srgbClr val="5ACBF0"/>
          </p15:clr>
        </p15:guide>
        <p15:guide id="4" orient="horz" pos="2488" userDrawn="1">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ttom Pattern Black">
    <p:bg>
      <p:bgPr>
        <a:solidFill>
          <a:schemeClr val="accent4"/>
        </a:solidFill>
        <a:effectLst/>
      </p:bgPr>
    </p:bg>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xmlns="" id="{1EEF53A4-35A6-4E43-B220-67DA381C5910}"/>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accent1">
                    <a:lumMod val="75000"/>
                  </a:schemeClr>
                </a:solidFill>
                <a:latin typeface="+mn-lt"/>
                <a:ea typeface="+mn-ea"/>
                <a:cs typeface="+mn-cs"/>
              </a:defRPr>
            </a:lvl1pPr>
          </a:lstStyle>
          <a:p>
            <a:pPr lvl="0"/>
            <a:r>
              <a:rPr lang="en-US"/>
              <a:t>Insert content here</a:t>
            </a:r>
          </a:p>
        </p:txBody>
      </p:sp>
      <p:sp>
        <p:nvSpPr>
          <p:cNvPr id="5" name="Title 1">
            <a:extLst>
              <a:ext uri="{FF2B5EF4-FFF2-40B4-BE49-F238E27FC236}">
                <a16:creationId xmlns:a16="http://schemas.microsoft.com/office/drawing/2014/main" xmlns="" id="{07724906-4405-47F4-B533-7291B003B0A2}"/>
              </a:ext>
            </a:extLst>
          </p:cNvPr>
          <p:cNvSpPr>
            <a:spLocks noGrp="1"/>
          </p:cNvSpPr>
          <p:nvPr>
            <p:ph type="title" hasCustomPrompt="1"/>
          </p:nvPr>
        </p:nvSpPr>
        <p:spPr>
          <a:xfrm>
            <a:off x="1525301" y="1995467"/>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accent1"/>
                </a:solidFill>
                <a:effectLst/>
                <a:latin typeface="+mj-lt"/>
                <a:ea typeface="+mn-ea"/>
                <a:cs typeface="Segoe UI" pitchFamily="34" charset="0"/>
              </a:defRPr>
            </a:lvl1pPr>
          </a:lstStyle>
          <a:p>
            <a:pPr lvl="0"/>
            <a:r>
              <a:rPr lang="en-US" dirty="0"/>
              <a:t>Click to edit Master text styles</a:t>
            </a:r>
          </a:p>
        </p:txBody>
      </p:sp>
      <p:pic>
        <p:nvPicPr>
          <p:cNvPr id="3" name="Graphic 2">
            <a:extLst>
              <a:ext uri="{FF2B5EF4-FFF2-40B4-BE49-F238E27FC236}">
                <a16:creationId xmlns:a16="http://schemas.microsoft.com/office/drawing/2014/main" xmlns="" id="{F781D833-01F3-4F75-8F62-D60039CA3703}"/>
              </a:ext>
            </a:extLst>
          </p:cNvPr>
          <p:cNvPicPr>
            <a:picLocks noChangeAspect="1"/>
          </p:cNvPicPr>
          <p:nvPr userDrawn="1"/>
        </p:nvPicPr>
        <p:blipFill>
          <a:blip r:embed="rId2">
            <a:alphaModFix amt="50000"/>
            <a:extLst>
              <a:ext uri="{96DAC541-7B7A-43D3-8B79-37D633B846F1}">
                <asvg:svgBlip xmlns:asvg="http://schemas.microsoft.com/office/drawing/2016/SVG/main" xmlns="" r:embed="rId3"/>
              </a:ext>
            </a:extLst>
          </a:blip>
          <a:stretch>
            <a:fillRect/>
          </a:stretch>
        </p:blipFill>
        <p:spPr>
          <a:xfrm>
            <a:off x="0" y="5791200"/>
            <a:ext cx="12192000" cy="1066800"/>
          </a:xfrm>
          <a:prstGeom prst="rect">
            <a:avLst/>
          </a:prstGeom>
        </p:spPr>
      </p:pic>
    </p:spTree>
    <p:extLst>
      <p:ext uri="{BB962C8B-B14F-4D97-AF65-F5344CB8AC3E}">
        <p14:creationId xmlns:p14="http://schemas.microsoft.com/office/powerpoint/2010/main" xmlns="" val="1273945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364696-E1F3-49EF-AEC8-730A16D9A23F}" type="datetimeFigureOut">
              <a:rPr lang="en-US" altLang="en-US" smtClean="0"/>
              <a:pPr/>
              <a:t>1/3/2024</a:t>
            </a:fld>
            <a:endParaRPr lang="en-US"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02A1B0-4691-41D9-84E0-69D594EAA3FE}" type="slidenum">
              <a:rPr lang="en-US" altLang="en-US" smtClean="0"/>
              <a:pPr/>
              <a:t>‹N°›</a:t>
            </a:fld>
            <a:endParaRPr lang="en-US" altLang="en-US" dirty="0"/>
          </a:p>
        </p:txBody>
      </p:sp>
    </p:spTree>
    <p:extLst>
      <p:ext uri="{BB962C8B-B14F-4D97-AF65-F5344CB8AC3E}">
        <p14:creationId xmlns:p14="http://schemas.microsoft.com/office/powerpoint/2010/main" xmlns="" val="3991899034"/>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7" r:id="rId5"/>
    <p:sldLayoutId id="2147483710" r:id="rId6"/>
    <p:sldLayoutId id="2147483716" r:id="rId7"/>
    <p:sldLayoutId id="2147483718" r:id="rId8"/>
    <p:sldLayoutId id="2147483712" r:id="rId9"/>
    <p:sldLayoutId id="2147483713" r:id="rId10"/>
    <p:sldLayoutId id="2147483714" r:id="rId11"/>
    <p:sldLayoutId id="214748371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F168E5CF-FC82-40DA-8E6D-0BFF887BD80E}"/>
              </a:ext>
            </a:extLst>
          </p:cNvPr>
          <p:cNvSpPr>
            <a:spLocks noGrp="1"/>
          </p:cNvSpPr>
          <p:nvPr>
            <p:ph type="title"/>
          </p:nvPr>
        </p:nvSpPr>
        <p:spPr>
          <a:xfrm>
            <a:off x="2581656" y="1219200"/>
            <a:ext cx="7022592" cy="5195248"/>
          </a:xfrm>
        </p:spPr>
        <p:txBody>
          <a:bodyPr>
            <a:normAutofit fontScale="90000"/>
          </a:bodyPr>
          <a:lstStyle/>
          <a:p>
            <a:pPr rtl="1"/>
            <a:r>
              <a:rPr lang="ar-DZ" dirty="0" smtClean="0">
                <a:solidFill>
                  <a:srgbClr val="E81CB3"/>
                </a:solidFill>
              </a:rPr>
              <a:t>المحور الرابع </a:t>
            </a:r>
            <a:r>
              <a:rPr lang="ar-DZ" dirty="0" smtClean="0"/>
              <a:t/>
            </a:r>
            <a:br>
              <a:rPr lang="ar-DZ" dirty="0" smtClean="0"/>
            </a:br>
            <a:r>
              <a:rPr lang="ar-DZ" dirty="0" smtClean="0"/>
              <a:t/>
            </a:r>
            <a:br>
              <a:rPr lang="ar-DZ" dirty="0" smtClean="0"/>
            </a:br>
            <a:r>
              <a:rPr lang="ar-DZ" dirty="0" smtClean="0">
                <a:solidFill>
                  <a:srgbClr val="E81CB3"/>
                </a:solidFill>
              </a:rPr>
              <a:t>قياس و ابعاد الثقافة التنظيمية</a:t>
            </a:r>
            <a:br>
              <a:rPr lang="ar-DZ" dirty="0" smtClean="0">
                <a:solidFill>
                  <a:srgbClr val="E81CB3"/>
                </a:solidFill>
              </a:rPr>
            </a:br>
            <a:r>
              <a:rPr lang="ar-DZ" dirty="0" smtClean="0">
                <a:solidFill>
                  <a:srgbClr val="E81CB3"/>
                </a:solidFill>
              </a:rPr>
              <a:t>المحافظة و تغيير الثقافة التنظيمية</a:t>
            </a:r>
            <a:br>
              <a:rPr lang="ar-DZ" dirty="0" smtClean="0">
                <a:solidFill>
                  <a:srgbClr val="E81CB3"/>
                </a:solidFill>
              </a:rPr>
            </a:br>
            <a:r>
              <a:rPr lang="ar-DZ" dirty="0" smtClean="0"/>
              <a:t/>
            </a:r>
            <a:br>
              <a:rPr lang="ar-DZ" dirty="0" smtClean="0"/>
            </a:br>
            <a:r>
              <a:rPr lang="ar-DZ" sz="2400" dirty="0" smtClean="0">
                <a:solidFill>
                  <a:schemeClr val="bg1"/>
                </a:solidFill>
              </a:rPr>
              <a:t>موجهة الى </a:t>
            </a:r>
            <a:r>
              <a:rPr lang="ar-DZ" sz="2700" dirty="0" smtClean="0">
                <a:solidFill>
                  <a:schemeClr val="bg1"/>
                </a:solidFill>
              </a:rPr>
              <a:t>طلبة سنة ثانية </a:t>
            </a:r>
            <a:r>
              <a:rPr lang="ar-DZ" sz="2700" dirty="0" err="1" smtClean="0">
                <a:solidFill>
                  <a:schemeClr val="bg1"/>
                </a:solidFill>
              </a:rPr>
              <a:t>ماستر</a:t>
            </a:r>
            <a:r>
              <a:rPr lang="ar-DZ" sz="2700" dirty="0" smtClean="0">
                <a:solidFill>
                  <a:schemeClr val="bg1"/>
                </a:solidFill>
              </a:rPr>
              <a:t> ادارة الموارد </a:t>
            </a:r>
            <a:r>
              <a:rPr lang="ar-DZ" sz="2400" dirty="0" smtClean="0">
                <a:solidFill>
                  <a:schemeClr val="bg1"/>
                </a:solidFill>
              </a:rPr>
              <a:t>البشرية</a:t>
            </a:r>
            <a:br>
              <a:rPr lang="ar-DZ" sz="2400" dirty="0" smtClean="0">
                <a:solidFill>
                  <a:schemeClr val="bg1"/>
                </a:solidFill>
              </a:rPr>
            </a:br>
            <a:r>
              <a:rPr lang="ar-DZ" dirty="0" smtClean="0">
                <a:solidFill>
                  <a:srgbClr val="09CDE7"/>
                </a:solidFill>
              </a:rPr>
              <a:t/>
            </a:r>
            <a:br>
              <a:rPr lang="ar-DZ" dirty="0" smtClean="0">
                <a:solidFill>
                  <a:srgbClr val="09CDE7"/>
                </a:solidFill>
              </a:rPr>
            </a:br>
            <a:r>
              <a:rPr lang="ar-DZ" sz="2000" dirty="0" smtClean="0">
                <a:solidFill>
                  <a:srgbClr val="09CDE7"/>
                </a:solidFill>
              </a:rPr>
              <a:t>الاستاذة: داسي وهيبة</a:t>
            </a:r>
            <a:r>
              <a:rPr lang="ar-DZ" sz="2000" dirty="0" smtClean="0">
                <a:solidFill>
                  <a:srgbClr val="FF0000"/>
                </a:solidFill>
              </a:rPr>
              <a:t/>
            </a:r>
            <a:br>
              <a:rPr lang="ar-DZ" sz="2000" dirty="0" smtClean="0">
                <a:solidFill>
                  <a:srgbClr val="FF0000"/>
                </a:solidFill>
              </a:rPr>
            </a:br>
            <a:r>
              <a:rPr lang="ar-DZ" sz="2000" dirty="0" smtClean="0">
                <a:solidFill>
                  <a:srgbClr val="FF0000"/>
                </a:solidFill>
              </a:rPr>
              <a:t/>
            </a:r>
            <a:br>
              <a:rPr lang="ar-DZ" sz="2000" dirty="0" smtClean="0">
                <a:solidFill>
                  <a:srgbClr val="FF0000"/>
                </a:solidFill>
              </a:rPr>
            </a:br>
            <a:r>
              <a:rPr lang="ar-DZ" sz="2000" dirty="0" smtClean="0">
                <a:solidFill>
                  <a:srgbClr val="FF0000"/>
                </a:solidFill>
              </a:rPr>
              <a:t/>
            </a:r>
            <a:br>
              <a:rPr lang="ar-DZ" sz="2000" dirty="0" smtClean="0">
                <a:solidFill>
                  <a:srgbClr val="FF0000"/>
                </a:solidFill>
              </a:rPr>
            </a:br>
            <a:r>
              <a:rPr lang="ar-DZ" sz="2000" dirty="0" smtClean="0">
                <a:solidFill>
                  <a:srgbClr val="FF0000"/>
                </a:solidFill>
              </a:rPr>
              <a:t/>
            </a:r>
            <a:br>
              <a:rPr lang="ar-DZ" sz="2000" dirty="0" smtClean="0">
                <a:solidFill>
                  <a:srgbClr val="FF0000"/>
                </a:solidFill>
              </a:rPr>
            </a:br>
            <a:r>
              <a:rPr lang="ar-DZ" sz="2000" dirty="0" smtClean="0">
                <a:solidFill>
                  <a:srgbClr val="FF0000"/>
                </a:solidFill>
              </a:rPr>
              <a:t>2023/2024</a:t>
            </a:r>
            <a:endParaRPr lang="en-US" sz="2000" dirty="0">
              <a:solidFill>
                <a:srgbClr val="FF0000"/>
              </a:solidFill>
            </a:endParaRPr>
          </a:p>
        </p:txBody>
      </p:sp>
    </p:spTree>
    <p:extLst>
      <p:ext uri="{BB962C8B-B14F-4D97-AF65-F5344CB8AC3E}">
        <p14:creationId xmlns:p14="http://schemas.microsoft.com/office/powerpoint/2010/main" xmlns="" val="41523935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502691" y="259307"/>
            <a:ext cx="7958921" cy="5991368"/>
          </a:xfrm>
        </p:spPr>
        <p:txBody>
          <a:bodyPr>
            <a:noAutofit/>
          </a:bodyPr>
          <a:lstStyle/>
          <a:p>
            <a:pPr algn="r"/>
            <a:r>
              <a:rPr lang="ar-DZ" sz="2800" dirty="0" smtClean="0">
                <a:solidFill>
                  <a:srgbClr val="FFFF00"/>
                </a:solidFill>
                <a:latin typeface="Traditional Arabic" pitchFamily="18" charset="-78"/>
                <a:cs typeface="Traditional Arabic" pitchFamily="18" charset="-78"/>
              </a:rPr>
              <a:t>يوجد مدخلين لتغيير الثقافة التنظيمية </a:t>
            </a:r>
            <a:r>
              <a:rPr lang="ar-DZ" sz="2800" dirty="0" err="1" smtClean="0">
                <a:solidFill>
                  <a:srgbClr val="FFFF00"/>
                </a:solidFill>
                <a:latin typeface="Traditional Arabic" pitchFamily="18" charset="-78"/>
                <a:cs typeface="Traditional Arabic" pitchFamily="18" charset="-78"/>
              </a:rPr>
              <a:t>هما:</a:t>
            </a:r>
            <a:r>
              <a:rPr lang="ar-DZ" sz="2800" dirty="0" smtClean="0">
                <a:solidFill>
                  <a:srgbClr val="FFFF00"/>
                </a:solidFill>
                <a:latin typeface="Traditional Arabic" pitchFamily="18" charset="-78"/>
                <a:cs typeface="Traditional Arabic" pitchFamily="18" charset="-78"/>
              </a:rPr>
              <a:t>  </a:t>
            </a:r>
          </a:p>
          <a:p>
            <a:pPr lvl="0" algn="r" rtl="1"/>
            <a:r>
              <a:rPr lang="ar-SA" sz="2800" dirty="0" smtClean="0">
                <a:solidFill>
                  <a:srgbClr val="FF3300"/>
                </a:solidFill>
                <a:latin typeface="Traditional Arabic" pitchFamily="18" charset="-78"/>
                <a:cs typeface="Traditional Arabic" pitchFamily="18" charset="-78"/>
              </a:rPr>
              <a:t>مدخل التغيير من القمة إلى القاعدة:</a:t>
            </a:r>
            <a:endParaRPr lang="fr-FR" sz="2800" dirty="0" smtClean="0">
              <a:solidFill>
                <a:srgbClr val="FF3300"/>
              </a:solidFill>
              <a:latin typeface="Traditional Arabic" pitchFamily="18" charset="-78"/>
              <a:cs typeface="Traditional Arabic" pitchFamily="18" charset="-78"/>
            </a:endParaRPr>
          </a:p>
          <a:p>
            <a:pPr algn="just" rtl="1"/>
            <a:r>
              <a:rPr lang="ar-SA" sz="2800" dirty="0" smtClean="0">
                <a:solidFill>
                  <a:schemeClr val="tx1"/>
                </a:solidFill>
                <a:latin typeface="Traditional Arabic" pitchFamily="18" charset="-78"/>
                <a:cs typeface="Traditional Arabic" pitchFamily="18" charset="-78"/>
              </a:rPr>
              <a:t>تقوم الإدارة العليا وفق هذا المدخل بالدور القيادي في تغيير الثقافة من خلال تقريرها بأن السلوكيات والقيم الجديدة التي تريد نشرها يجب مراعاتها بدءا بالإدارة العليا نفسها مع مراعاة تلك </a:t>
            </a:r>
            <a:r>
              <a:rPr lang="ar-SA" sz="2800" dirty="0" err="1" smtClean="0">
                <a:solidFill>
                  <a:schemeClr val="tx1"/>
                </a:solidFill>
                <a:latin typeface="Traditional Arabic" pitchFamily="18" charset="-78"/>
                <a:cs typeface="Traditional Arabic" pitchFamily="18" charset="-78"/>
              </a:rPr>
              <a:t>القيم.</a:t>
            </a:r>
            <a:r>
              <a:rPr lang="ar-SA" sz="2800" dirty="0" smtClean="0">
                <a:solidFill>
                  <a:schemeClr val="tx1"/>
                </a:solidFill>
                <a:latin typeface="Traditional Arabic" pitchFamily="18" charset="-78"/>
                <a:cs typeface="Traditional Arabic" pitchFamily="18" charset="-78"/>
              </a:rPr>
              <a:t> والإدارة العليا يمكنها أن تحاول تغيير الثقافة من خلال القيادة و</a:t>
            </a:r>
            <a:r>
              <a:rPr lang="ar-DZ" sz="2800" dirty="0" smtClean="0">
                <a:solidFill>
                  <a:schemeClr val="tx1"/>
                </a:solidFill>
                <a:latin typeface="Traditional Arabic" pitchFamily="18" charset="-78"/>
                <a:cs typeface="Traditional Arabic" pitchFamily="18" charset="-78"/>
              </a:rPr>
              <a:t> </a:t>
            </a:r>
            <a:r>
              <a:rPr lang="ar-SA" sz="2800" dirty="0" err="1" smtClean="0">
                <a:solidFill>
                  <a:schemeClr val="tx1"/>
                </a:solidFill>
                <a:latin typeface="Traditional Arabic" pitchFamily="18" charset="-78"/>
                <a:cs typeface="Traditional Arabic" pitchFamily="18" charset="-78"/>
              </a:rPr>
              <a:t>النماذج.</a:t>
            </a:r>
            <a:r>
              <a:rPr lang="ar-SA" sz="2800" dirty="0" smtClean="0">
                <a:solidFill>
                  <a:schemeClr val="tx1"/>
                </a:solidFill>
                <a:latin typeface="Traditional Arabic" pitchFamily="18" charset="-78"/>
                <a:cs typeface="Traditional Arabic" pitchFamily="18" charset="-78"/>
              </a:rPr>
              <a:t> والميزة الأساسية لهذا لمدخل التغيير من القمة إلى القاعدة يمكن تنفيذه </a:t>
            </a:r>
            <a:r>
              <a:rPr lang="ar-SA" sz="2800" dirty="0" err="1" smtClean="0">
                <a:solidFill>
                  <a:schemeClr val="tx1"/>
                </a:solidFill>
                <a:latin typeface="Traditional Arabic" pitchFamily="18" charset="-78"/>
                <a:cs typeface="Traditional Arabic" pitchFamily="18" charset="-78"/>
              </a:rPr>
              <a:t>بسرعة.</a:t>
            </a:r>
            <a:r>
              <a:rPr lang="ar-SA" sz="2800" dirty="0" smtClean="0">
                <a:solidFill>
                  <a:schemeClr val="tx1"/>
                </a:solidFill>
                <a:latin typeface="Traditional Arabic" pitchFamily="18" charset="-78"/>
                <a:cs typeface="Traditional Arabic" pitchFamily="18" charset="-78"/>
              </a:rPr>
              <a:t> </a:t>
            </a:r>
            <a:endParaRPr lang="ar-DZ" sz="2800" dirty="0" smtClean="0">
              <a:solidFill>
                <a:schemeClr val="tx1"/>
              </a:solidFill>
              <a:latin typeface="Traditional Arabic" pitchFamily="18" charset="-78"/>
              <a:cs typeface="Traditional Arabic" pitchFamily="18" charset="-78"/>
            </a:endParaRPr>
          </a:p>
          <a:p>
            <a:pPr algn="just" rtl="1"/>
            <a:r>
              <a:rPr lang="ar-SA" sz="2800" dirty="0" smtClean="0">
                <a:solidFill>
                  <a:srgbClr val="FF0000"/>
                </a:solidFill>
                <a:latin typeface="Traditional Arabic" pitchFamily="18" charset="-78"/>
                <a:cs typeface="Traditional Arabic" pitchFamily="18" charset="-78"/>
              </a:rPr>
              <a:t>مدخل التغيير من القاعدة إلى </a:t>
            </a:r>
            <a:r>
              <a:rPr lang="ar-SA" sz="2800" dirty="0" err="1" smtClean="0">
                <a:solidFill>
                  <a:srgbClr val="FF0000"/>
                </a:solidFill>
                <a:latin typeface="Traditional Arabic" pitchFamily="18" charset="-78"/>
                <a:cs typeface="Traditional Arabic" pitchFamily="18" charset="-78"/>
              </a:rPr>
              <a:t>القمة </a:t>
            </a:r>
            <a:r>
              <a:rPr lang="ar-SA" sz="2800" dirty="0" smtClean="0">
                <a:solidFill>
                  <a:srgbClr val="FF0000"/>
                </a:solidFill>
                <a:latin typeface="Traditional Arabic" pitchFamily="18" charset="-78"/>
                <a:cs typeface="Traditional Arabic" pitchFamily="18" charset="-78"/>
              </a:rPr>
              <a:t>( مدخل المشاركة</a:t>
            </a:r>
            <a:r>
              <a:rPr lang="ar-SA" sz="2800" dirty="0" err="1" smtClean="0">
                <a:solidFill>
                  <a:srgbClr val="FF0000"/>
                </a:solidFill>
                <a:latin typeface="Traditional Arabic" pitchFamily="18" charset="-78"/>
                <a:cs typeface="Traditional Arabic" pitchFamily="18" charset="-78"/>
              </a:rPr>
              <a:t>):</a:t>
            </a:r>
            <a:endParaRPr lang="ar-DZ" sz="2800" dirty="0" smtClean="0">
              <a:solidFill>
                <a:srgbClr val="FF0000"/>
              </a:solidFill>
              <a:latin typeface="Traditional Arabic" pitchFamily="18" charset="-78"/>
              <a:cs typeface="Traditional Arabic" pitchFamily="18" charset="-78"/>
            </a:endParaRPr>
          </a:p>
          <a:p>
            <a:pPr algn="just" rtl="1"/>
            <a:r>
              <a:rPr lang="ar-SA" sz="2800" dirty="0" smtClean="0">
                <a:solidFill>
                  <a:schemeClr val="tx1"/>
                </a:solidFill>
                <a:latin typeface="Traditional Arabic" pitchFamily="18" charset="-78"/>
                <a:cs typeface="Traditional Arabic" pitchFamily="18" charset="-78"/>
              </a:rPr>
              <a:t>تتم عملية التغيير وفق هذا المدخل من خلال مشاركة أعضاء المنظمة في عملية التغيير عن طريق جمع معلومات منهم بشأن تأييدهم للقيم الجديدة، وأخذ توصياتهم واقتراحاتهم ووضعها موضع الاعتبار.و هذا المدخل قد يكون تنفيذه بطيئا مقارنة بالمدخل السابق ولكنه يدوم لفترة أطول لأن العاملين قد اشتركوا في عملية التغيير وأصبحوا ملتزمين </a:t>
            </a:r>
            <a:r>
              <a:rPr lang="ar-SA" sz="2800" dirty="0" err="1" smtClean="0">
                <a:solidFill>
                  <a:schemeClr val="tx1"/>
                </a:solidFill>
                <a:latin typeface="Traditional Arabic" pitchFamily="18" charset="-78"/>
                <a:cs typeface="Traditional Arabic" pitchFamily="18" charset="-78"/>
              </a:rPr>
              <a:t>بها.</a:t>
            </a:r>
            <a:endParaRPr lang="fr-FR" sz="2800" dirty="0">
              <a:solidFill>
                <a:schemeClr val="tx1"/>
              </a:solidFill>
              <a:latin typeface="Traditional Arabic" pitchFamily="18" charset="-78"/>
              <a:cs typeface="Traditional Arabic" pitchFamily="18" charset="-78"/>
            </a:endParaRPr>
          </a:p>
        </p:txBody>
      </p:sp>
      <p:sp>
        <p:nvSpPr>
          <p:cNvPr id="3" name="Titre 2"/>
          <p:cNvSpPr>
            <a:spLocks noGrp="1"/>
          </p:cNvSpPr>
          <p:nvPr>
            <p:ph type="title"/>
          </p:nvPr>
        </p:nvSpPr>
        <p:spPr>
          <a:xfrm>
            <a:off x="8639034" y="0"/>
            <a:ext cx="3253850" cy="757997"/>
          </a:xfrm>
        </p:spPr>
        <p:txBody>
          <a:bodyPr>
            <a:normAutofit fontScale="90000"/>
          </a:bodyPr>
          <a:lstStyle/>
          <a:p>
            <a:pPr algn="r"/>
            <a:r>
              <a:rPr lang="ar-DZ" dirty="0" smtClean="0">
                <a:solidFill>
                  <a:srgbClr val="E81CB3"/>
                </a:solidFill>
                <a:latin typeface="Traditional Arabic" pitchFamily="18" charset="-78"/>
                <a:cs typeface="Traditional Arabic" pitchFamily="18" charset="-78"/>
              </a:rPr>
              <a:t>مداخل الثقافة التنظيمية </a:t>
            </a:r>
            <a:endParaRPr lang="fr-FR" dirty="0">
              <a:solidFill>
                <a:srgbClr val="E81CB3"/>
              </a:solidFill>
              <a:latin typeface="Traditional Arabic" pitchFamily="18" charset="-78"/>
              <a:cs typeface="Traditional Arabic" pitchFamily="18" charset="-78"/>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354842" y="573206"/>
            <a:ext cx="6018662" cy="5977719"/>
          </a:xfrm>
        </p:spPr>
        <p:txBody>
          <a:bodyPr>
            <a:normAutofit lnSpcReduction="10000"/>
          </a:bodyPr>
          <a:lstStyle/>
          <a:p>
            <a:pPr algn="just" rtl="1"/>
            <a:r>
              <a:rPr lang="ar-DZ" dirty="0" smtClean="0">
                <a:solidFill>
                  <a:srgbClr val="FFFF00"/>
                </a:solidFill>
              </a:rPr>
              <a:t>  </a:t>
            </a:r>
            <a:r>
              <a:rPr lang="ar-SA" sz="3200" dirty="0" smtClean="0">
                <a:solidFill>
                  <a:srgbClr val="FFFF00"/>
                </a:solidFill>
                <a:latin typeface="Traditional Arabic" pitchFamily="18" charset="-78"/>
                <a:cs typeface="Traditional Arabic" pitchFamily="18" charset="-78"/>
              </a:rPr>
              <a:t>بعد أن تتشكل ثقافة المنظمة لابد من العمل على ترسيخها وضمان ديمومتها وذلك من خلال الوسائل التالية</a:t>
            </a:r>
            <a:r>
              <a:rPr lang="ar-DZ" sz="3200" dirty="0" err="1" smtClean="0">
                <a:solidFill>
                  <a:srgbClr val="FFFF00"/>
                </a:solidFill>
                <a:latin typeface="Traditional Arabic" pitchFamily="18" charset="-78"/>
                <a:cs typeface="Traditional Arabic" pitchFamily="18" charset="-78"/>
              </a:rPr>
              <a:t>.</a:t>
            </a:r>
            <a:endParaRPr lang="ar-DZ" sz="3200" dirty="0" smtClean="0">
              <a:solidFill>
                <a:srgbClr val="FFFF00"/>
              </a:solidFill>
              <a:latin typeface="Traditional Arabic" pitchFamily="18" charset="-78"/>
              <a:cs typeface="Traditional Arabic" pitchFamily="18" charset="-78"/>
            </a:endParaRPr>
          </a:p>
          <a:p>
            <a:pPr algn="just" rtl="1">
              <a:buFont typeface="Wingdings" pitchFamily="2" charset="2"/>
              <a:buChar char="ü"/>
            </a:pPr>
            <a:r>
              <a:rPr lang="ar-DZ" sz="3200" dirty="0" smtClean="0">
                <a:latin typeface="Traditional Arabic" pitchFamily="18" charset="-78"/>
                <a:cs typeface="Traditional Arabic" pitchFamily="18" charset="-78"/>
              </a:rPr>
              <a:t> </a:t>
            </a:r>
            <a:r>
              <a:rPr lang="ar-SA" sz="3200" dirty="0" smtClean="0">
                <a:solidFill>
                  <a:srgbClr val="0070C0"/>
                </a:solidFill>
                <a:latin typeface="Traditional Arabic" pitchFamily="18" charset="-78"/>
                <a:cs typeface="Traditional Arabic" pitchFamily="18" charset="-78"/>
              </a:rPr>
              <a:t>إدارة الموارد البشرية: </a:t>
            </a:r>
            <a:r>
              <a:rPr lang="ar-SA" sz="3200" dirty="0" smtClean="0">
                <a:solidFill>
                  <a:schemeClr val="bg2"/>
                </a:solidFill>
                <a:latin typeface="Traditional Arabic" pitchFamily="18" charset="-78"/>
                <a:cs typeface="Traditional Arabic" pitchFamily="18" charset="-78"/>
              </a:rPr>
              <a:t>وتشمل انتقاء الأشخاص المؤهلين الذين تتوافق قيمهم و</a:t>
            </a:r>
            <a:r>
              <a:rPr lang="ar-DZ" sz="3200" dirty="0" smtClean="0">
                <a:solidFill>
                  <a:schemeClr val="bg2"/>
                </a:solidFill>
                <a:latin typeface="Traditional Arabic" pitchFamily="18" charset="-78"/>
                <a:cs typeface="Traditional Arabic" pitchFamily="18" charset="-78"/>
              </a:rPr>
              <a:t>م</a:t>
            </a:r>
            <a:r>
              <a:rPr lang="ar-SA" sz="3200" dirty="0" err="1" smtClean="0">
                <a:solidFill>
                  <a:schemeClr val="bg2"/>
                </a:solidFill>
                <a:latin typeface="Traditional Arabic" pitchFamily="18" charset="-78"/>
                <a:cs typeface="Traditional Arabic" pitchFamily="18" charset="-78"/>
              </a:rPr>
              <a:t>عتقاداتهم</a:t>
            </a:r>
            <a:r>
              <a:rPr lang="ar-SA" sz="3200" dirty="0" smtClean="0">
                <a:solidFill>
                  <a:schemeClr val="bg2"/>
                </a:solidFill>
                <a:latin typeface="Traditional Arabic" pitchFamily="18" charset="-78"/>
                <a:cs typeface="Traditional Arabic" pitchFamily="18" charset="-78"/>
              </a:rPr>
              <a:t> مع قيم المنظمة وفي نفس الوقت استبعاد أولئك الذين يحتمل أن يهاجموا قيم المنظمة أو يسيئوا إليها</a:t>
            </a:r>
            <a:r>
              <a:rPr lang="ar-DZ" sz="3200" dirty="0" err="1" smtClean="0">
                <a:solidFill>
                  <a:schemeClr val="bg2"/>
                </a:solidFill>
                <a:latin typeface="Traditional Arabic" pitchFamily="18" charset="-78"/>
                <a:cs typeface="Traditional Arabic" pitchFamily="18" charset="-78"/>
              </a:rPr>
              <a:t>.</a:t>
            </a:r>
            <a:endParaRPr lang="ar-DZ" sz="3200" dirty="0" smtClean="0">
              <a:solidFill>
                <a:schemeClr val="bg2"/>
              </a:solidFill>
              <a:latin typeface="Traditional Arabic" pitchFamily="18" charset="-78"/>
              <a:cs typeface="Traditional Arabic" pitchFamily="18" charset="-78"/>
            </a:endParaRPr>
          </a:p>
          <a:p>
            <a:pPr algn="just" rtl="1">
              <a:buFont typeface="Wingdings" pitchFamily="2" charset="2"/>
              <a:buChar char="ü"/>
            </a:pPr>
            <a:r>
              <a:rPr lang="ar-SA" sz="3200" dirty="0" smtClean="0">
                <a:solidFill>
                  <a:srgbClr val="0070C0"/>
                </a:solidFill>
              </a:rPr>
              <a:t>ممارسات الإدارة العليا</a:t>
            </a:r>
            <a:r>
              <a:rPr lang="ar-SA" sz="3200" dirty="0" smtClean="0"/>
              <a:t>: </a:t>
            </a:r>
            <a:r>
              <a:rPr lang="ar-SA" sz="3200" dirty="0" smtClean="0">
                <a:solidFill>
                  <a:schemeClr val="bg2"/>
                </a:solidFill>
                <a:latin typeface="Traditional Arabic" pitchFamily="18" charset="-78"/>
                <a:cs typeface="Traditional Arabic" pitchFamily="18" charset="-78"/>
              </a:rPr>
              <a:t>ولترسيخ ثقافة المنظمة فإنه يتعين على الإدارة العليا من القيام بالأفعال والسلوكيات الظاهرة الواضحة التي تدعم وتعزز قيم المنظمة و معتقداتهم، لذا يجب أن تعزز أفعال الإدارة العليا و أقوالها وتوفر للعاملين تفسيرا واضحا للأبحاث الجارية في المنظمة</a:t>
            </a:r>
            <a:r>
              <a:rPr lang="ar-DZ" sz="3200" dirty="0" err="1" smtClean="0">
                <a:solidFill>
                  <a:schemeClr val="bg2"/>
                </a:solidFill>
                <a:latin typeface="Traditional Arabic" pitchFamily="18" charset="-78"/>
                <a:cs typeface="Traditional Arabic" pitchFamily="18" charset="-78"/>
              </a:rPr>
              <a:t>.</a:t>
            </a:r>
            <a:endParaRPr lang="fr-FR" sz="3200" dirty="0">
              <a:solidFill>
                <a:schemeClr val="bg2"/>
              </a:solidFill>
              <a:latin typeface="Traditional Arabic" pitchFamily="18" charset="-78"/>
              <a:cs typeface="Traditional Arabic" pitchFamily="18" charset="-78"/>
            </a:endParaRPr>
          </a:p>
        </p:txBody>
      </p:sp>
      <p:sp>
        <p:nvSpPr>
          <p:cNvPr id="4" name="Titre 3"/>
          <p:cNvSpPr>
            <a:spLocks noGrp="1"/>
          </p:cNvSpPr>
          <p:nvPr>
            <p:ph type="title"/>
          </p:nvPr>
        </p:nvSpPr>
        <p:spPr>
          <a:xfrm>
            <a:off x="1089546" y="0"/>
            <a:ext cx="5334000" cy="703405"/>
          </a:xfrm>
        </p:spPr>
        <p:txBody>
          <a:bodyPr/>
          <a:lstStyle/>
          <a:p>
            <a:pPr algn="r"/>
            <a:r>
              <a:rPr lang="ar-DZ" dirty="0" smtClean="0">
                <a:solidFill>
                  <a:schemeClr val="accent2">
                    <a:lumMod val="50000"/>
                  </a:schemeClr>
                </a:solidFill>
                <a:latin typeface="Traditional Arabic" pitchFamily="18" charset="-78"/>
                <a:cs typeface="Traditional Arabic" pitchFamily="18" charset="-78"/>
              </a:rPr>
              <a:t>المحافظة الثقافة التنظيمية</a:t>
            </a:r>
            <a:endParaRPr lang="fr-FR" dirty="0">
              <a:solidFill>
                <a:schemeClr val="accent2">
                  <a:lumMod val="50000"/>
                </a:schemeClr>
              </a:solidFill>
              <a:latin typeface="Traditional Arabic" pitchFamily="18" charset="-78"/>
              <a:cs typeface="Traditional Arabic" pitchFamily="18" charset="-78"/>
            </a:endParaRPr>
          </a:p>
        </p:txBody>
      </p:sp>
      <p:sp>
        <p:nvSpPr>
          <p:cNvPr id="2050" name="AutoShape 2" descr="schein's model of behaviour at three levels (source: schein 2004, 26). |  Download Scientific Diagra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7" name="Espace réservé pour une image  6" descr="image 1.png"/>
          <p:cNvPicPr>
            <a:picLocks noGrp="1" noChangeAspect="1"/>
          </p:cNvPicPr>
          <p:nvPr>
            <p:ph type="pic" sz="quarter" idx="10"/>
          </p:nvPr>
        </p:nvPicPr>
        <p:blipFill>
          <a:blip r:embed="rId2"/>
          <a:srcRect l="4499" r="4499"/>
          <a:stretch>
            <a:fillRect/>
          </a:stretch>
        </p:blip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2361063" y="1487607"/>
            <a:ext cx="9457897" cy="4626590"/>
          </a:xfrm>
        </p:spPr>
        <p:txBody>
          <a:bodyPr>
            <a:noAutofit/>
          </a:bodyPr>
          <a:lstStyle/>
          <a:p>
            <a:pPr algn="r" rtl="1"/>
            <a:r>
              <a:rPr lang="ar-DZ" sz="2300" dirty="0" smtClean="0">
                <a:solidFill>
                  <a:srgbClr val="0070C0"/>
                </a:solidFill>
              </a:rPr>
              <a:t>  </a:t>
            </a:r>
            <a:endParaRPr lang="ar-DZ" sz="2300" dirty="0" smtClean="0">
              <a:solidFill>
                <a:srgbClr val="FF0000"/>
              </a:solidFill>
            </a:endParaRPr>
          </a:p>
          <a:p>
            <a:pPr algn="just" rtl="1">
              <a:buFont typeface="Wingdings" pitchFamily="2" charset="2"/>
              <a:buChar char="ü"/>
            </a:pPr>
            <a:r>
              <a:rPr lang="ar-DZ" sz="3200" dirty="0" smtClean="0">
                <a:solidFill>
                  <a:srgbClr val="09CDE7"/>
                </a:solidFill>
                <a:latin typeface="Traditional Arabic" pitchFamily="18" charset="-78"/>
                <a:cs typeface="Traditional Arabic" pitchFamily="18" charset="-78"/>
              </a:rPr>
              <a:t>التطبيع:</a:t>
            </a:r>
            <a:r>
              <a:rPr lang="ar-DZ" sz="3200" dirty="0" smtClean="0">
                <a:latin typeface="Traditional Arabic" pitchFamily="18" charset="-78"/>
                <a:cs typeface="Traditional Arabic" pitchFamily="18" charset="-78"/>
              </a:rPr>
              <a:t>” التنشئة الاجتماعية“</a:t>
            </a:r>
            <a:r>
              <a:rPr lang="ar-SA" sz="3200" dirty="0" smtClean="0">
                <a:latin typeface="Traditional Arabic" pitchFamily="18" charset="-78"/>
                <a:cs typeface="Traditional Arabic" pitchFamily="18" charset="-78"/>
              </a:rPr>
              <a:t> و هو تعليم وتوصيل عناصر ثقافة المنظمة إلى العاملين بصورة مستمرة</a:t>
            </a:r>
            <a:r>
              <a:rPr lang="ar-DZ" sz="3200" dirty="0" err="1" smtClean="0">
                <a:latin typeface="Traditional Arabic" pitchFamily="18" charset="-78"/>
                <a:cs typeface="Traditional Arabic" pitchFamily="18" charset="-78"/>
              </a:rPr>
              <a:t>،</a:t>
            </a:r>
            <a:r>
              <a:rPr lang="ar-SA" sz="3200" dirty="0" smtClean="0">
                <a:latin typeface="Traditional Arabic" pitchFamily="18" charset="-78"/>
                <a:cs typeface="Traditional Arabic" pitchFamily="18" charset="-78"/>
              </a:rPr>
              <a:t> إن العاملين الجدد ليسوا على دراية بقيم و</a:t>
            </a:r>
            <a:r>
              <a:rPr lang="ar-DZ" sz="3200" dirty="0" smtClean="0">
                <a:latin typeface="Traditional Arabic" pitchFamily="18" charset="-78"/>
                <a:cs typeface="Traditional Arabic" pitchFamily="18" charset="-78"/>
              </a:rPr>
              <a:t>معتقدات</a:t>
            </a:r>
            <a:r>
              <a:rPr lang="ar-SA" sz="3200" dirty="0" smtClean="0">
                <a:latin typeface="Traditional Arabic" pitchFamily="18" charset="-78"/>
                <a:cs typeface="Traditional Arabic" pitchFamily="18" charset="-78"/>
              </a:rPr>
              <a:t> المنظمة وهناك إمكانية أن يقوم هؤلاء بتجاوز وخرق القيم والتقاليد السائدة، لذا ينبغي على المنظمة مساعدة هؤلاء العاملين على التكيف مع ثقافتها.</a:t>
            </a:r>
            <a:r>
              <a:rPr lang="ar-DZ" sz="3200" dirty="0" smtClean="0">
                <a:latin typeface="Traditional Arabic" pitchFamily="18" charset="-78"/>
                <a:cs typeface="Traditional Arabic" pitchFamily="18" charset="-78"/>
              </a:rPr>
              <a:t> </a:t>
            </a:r>
            <a:r>
              <a:rPr lang="ar-SA" sz="3200" dirty="0" smtClean="0">
                <a:latin typeface="Traditional Arabic" pitchFamily="18" charset="-78"/>
                <a:cs typeface="Traditional Arabic" pitchFamily="18" charset="-78"/>
              </a:rPr>
              <a:t>وتسمى عملية التكيف التطبيع من خلال برامج التنوير والتعريف والتدريب وغيرها</a:t>
            </a:r>
            <a:r>
              <a:rPr lang="ar-DZ" sz="3200" dirty="0" err="1" smtClean="0">
                <a:latin typeface="Traditional Arabic" pitchFamily="18" charset="-78"/>
                <a:cs typeface="Traditional Arabic" pitchFamily="18" charset="-78"/>
              </a:rPr>
              <a:t>.</a:t>
            </a:r>
            <a:endParaRPr lang="ar-DZ" sz="3200" dirty="0" smtClean="0">
              <a:latin typeface="Traditional Arabic" pitchFamily="18" charset="-78"/>
              <a:cs typeface="Traditional Arabic" pitchFamily="18" charset="-78"/>
            </a:endParaRPr>
          </a:p>
          <a:p>
            <a:pPr algn="just" rtl="1">
              <a:buFont typeface="Wingdings" pitchFamily="2" charset="2"/>
              <a:buChar char="ü"/>
            </a:pPr>
            <a:r>
              <a:rPr lang="ar-SA" sz="3200" dirty="0" smtClean="0">
                <a:solidFill>
                  <a:srgbClr val="09CDE7"/>
                </a:solidFill>
                <a:latin typeface="Traditional Arabic" pitchFamily="18" charset="-78"/>
                <a:cs typeface="Traditional Arabic" pitchFamily="18" charset="-78"/>
              </a:rPr>
              <a:t>النظم و العوائد الشاملة</a:t>
            </a:r>
            <a:r>
              <a:rPr lang="ar-SA" sz="3200" dirty="0" smtClean="0">
                <a:latin typeface="Traditional Arabic" pitchFamily="18" charset="-78"/>
                <a:cs typeface="Traditional Arabic" pitchFamily="18" charset="-78"/>
              </a:rPr>
              <a:t>: وهذه ليست مقصورة على المال بل تشمل الاعتراف والتقدير والقبول</a:t>
            </a:r>
            <a:r>
              <a:rPr lang="ar-DZ" sz="3200" dirty="0" err="1" smtClean="0">
                <a:latin typeface="Traditional Arabic" pitchFamily="18" charset="-78"/>
                <a:cs typeface="Traditional Arabic" pitchFamily="18" charset="-78"/>
              </a:rPr>
              <a:t>،</a:t>
            </a:r>
            <a:r>
              <a:rPr lang="ar-SA" sz="3200" dirty="0" smtClean="0">
                <a:latin typeface="Traditional Arabic" pitchFamily="18" charset="-78"/>
                <a:cs typeface="Traditional Arabic" pitchFamily="18" charset="-78"/>
              </a:rPr>
              <a:t>كما يجب أن تركز هذه العوائد على الجوانب الذاتية والعمل و</a:t>
            </a:r>
            <a:r>
              <a:rPr lang="ar-DZ" sz="3200" dirty="0" smtClean="0">
                <a:latin typeface="Traditional Arabic" pitchFamily="18" charset="-78"/>
                <a:cs typeface="Traditional Arabic" pitchFamily="18" charset="-78"/>
              </a:rPr>
              <a:t> </a:t>
            </a:r>
            <a:r>
              <a:rPr lang="ar-SA" sz="3200" dirty="0" smtClean="0">
                <a:latin typeface="Traditional Arabic" pitchFamily="18" charset="-78"/>
                <a:cs typeface="Traditional Arabic" pitchFamily="18" charset="-78"/>
              </a:rPr>
              <a:t>الشعور بالانتماء</a:t>
            </a:r>
            <a:r>
              <a:rPr lang="ar-DZ" sz="3200" dirty="0" err="1" smtClean="0">
                <a:latin typeface="Traditional Arabic" pitchFamily="18" charset="-78"/>
                <a:cs typeface="Traditional Arabic" pitchFamily="18" charset="-78"/>
              </a:rPr>
              <a:t>.</a:t>
            </a:r>
            <a:endParaRPr lang="ar-DZ" sz="3200" dirty="0" smtClean="0">
              <a:solidFill>
                <a:srgbClr val="0070C0"/>
              </a:solidFill>
              <a:latin typeface="Traditional Arabic" pitchFamily="18" charset="-78"/>
              <a:cs typeface="Traditional Arabic" pitchFamily="18" charset="-78"/>
            </a:endParaRPr>
          </a:p>
        </p:txBody>
      </p:sp>
      <p:sp>
        <p:nvSpPr>
          <p:cNvPr id="3" name="Titre 2"/>
          <p:cNvSpPr>
            <a:spLocks noGrp="1"/>
          </p:cNvSpPr>
          <p:nvPr>
            <p:ph type="title"/>
          </p:nvPr>
        </p:nvSpPr>
        <p:spPr>
          <a:xfrm>
            <a:off x="4972957" y="0"/>
            <a:ext cx="7219043" cy="676111"/>
          </a:xfrm>
        </p:spPr>
        <p:txBody>
          <a:bodyPr/>
          <a:lstStyle/>
          <a:p>
            <a:pPr algn="r"/>
            <a:r>
              <a:rPr lang="ar-DZ" dirty="0" smtClean="0">
                <a:latin typeface="Traditional Arabic" pitchFamily="18" charset="-78"/>
                <a:cs typeface="Traditional Arabic" pitchFamily="18" charset="-78"/>
              </a:rPr>
              <a:t>المحافظة على الثقافة التنظيمية</a:t>
            </a:r>
            <a:endParaRPr lang="fr-FR" dirty="0">
              <a:latin typeface="Traditional Arabic" pitchFamily="18" charset="-78"/>
              <a:cs typeface="Traditional Arabic" pitchFamily="18" charset="-78"/>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366214" y="772235"/>
            <a:ext cx="6007289" cy="5669508"/>
          </a:xfrm>
        </p:spPr>
        <p:txBody>
          <a:bodyPr>
            <a:noAutofit/>
          </a:bodyPr>
          <a:lstStyle/>
          <a:p>
            <a:pPr algn="just" rtl="1"/>
            <a:r>
              <a:rPr lang="ar-SA" sz="3200" dirty="0" smtClean="0">
                <a:solidFill>
                  <a:srgbClr val="002060"/>
                </a:solidFill>
                <a:latin typeface="Traditional Arabic" pitchFamily="18" charset="-78"/>
                <a:cs typeface="Traditional Arabic" pitchFamily="18" charset="-78"/>
              </a:rPr>
              <a:t>إن</a:t>
            </a:r>
            <a:r>
              <a:rPr lang="ar-JO" sz="3200" dirty="0" smtClean="0">
                <a:solidFill>
                  <a:srgbClr val="002060"/>
                </a:solidFill>
                <a:latin typeface="Traditional Arabic" pitchFamily="18" charset="-78"/>
                <a:cs typeface="Traditional Arabic" pitchFamily="18" charset="-78"/>
              </a:rPr>
              <a:t> الصعوبات في تفسير معنى ومحتويات الثقافة التنظيمية هي التي تعمل على الحد من إمكانية الباحثين في تعميم النتائج التي تم التوصل إليها</a:t>
            </a:r>
            <a:r>
              <a:rPr lang="ar-DZ" sz="3200" dirty="0" err="1" smtClean="0">
                <a:solidFill>
                  <a:srgbClr val="002060"/>
                </a:solidFill>
                <a:latin typeface="Traditional Arabic" pitchFamily="18" charset="-78"/>
                <a:cs typeface="Traditional Arabic" pitchFamily="18" charset="-78"/>
              </a:rPr>
              <a:t>.</a:t>
            </a:r>
            <a:r>
              <a:rPr lang="ar-JO" sz="3200" dirty="0" smtClean="0">
                <a:solidFill>
                  <a:srgbClr val="002060"/>
                </a:solidFill>
                <a:latin typeface="Traditional Arabic" pitchFamily="18" charset="-78"/>
                <a:cs typeface="Traditional Arabic" pitchFamily="18" charset="-78"/>
              </a:rPr>
              <a:t> كما أنها هي التي تؤدي إلى اختيار الأسلوب الكمي أو النوعي أو كليهما في دراسة الثقافة التنظيمية</a:t>
            </a:r>
            <a:r>
              <a:rPr lang="ar-DZ" sz="3200" dirty="0" err="1" smtClean="0">
                <a:solidFill>
                  <a:srgbClr val="002060"/>
                </a:solidFill>
                <a:latin typeface="Traditional Arabic" pitchFamily="18" charset="-78"/>
                <a:cs typeface="Traditional Arabic" pitchFamily="18" charset="-78"/>
              </a:rPr>
              <a:t>.</a:t>
            </a:r>
            <a:endParaRPr lang="ar-DZ" sz="3200" dirty="0" smtClean="0">
              <a:solidFill>
                <a:srgbClr val="002060"/>
              </a:solidFill>
              <a:latin typeface="Traditional Arabic" pitchFamily="18" charset="-78"/>
              <a:cs typeface="Traditional Arabic" pitchFamily="18" charset="-78"/>
            </a:endParaRPr>
          </a:p>
          <a:p>
            <a:pPr algn="just" rtl="1"/>
            <a:r>
              <a:rPr lang="ar-JO" sz="3200" dirty="0" smtClean="0">
                <a:solidFill>
                  <a:srgbClr val="002060"/>
                </a:solidFill>
                <a:latin typeface="Traditional Arabic" pitchFamily="18" charset="-78"/>
                <a:cs typeface="Traditional Arabic" pitchFamily="18" charset="-78"/>
              </a:rPr>
              <a:t>و خلال العقدين الماضيين كان الباحثون المهتمون بدراسة الثقافة التنظيمية منشغلين في مناقشات مستفيضة حول طرق البحث التي يمكن تبنيها في هذا </a:t>
            </a:r>
            <a:r>
              <a:rPr lang="ar-JO" sz="3200" dirty="0" err="1" smtClean="0">
                <a:solidFill>
                  <a:srgbClr val="002060"/>
                </a:solidFill>
                <a:latin typeface="Traditional Arabic" pitchFamily="18" charset="-78"/>
                <a:cs typeface="Traditional Arabic" pitchFamily="18" charset="-78"/>
              </a:rPr>
              <a:t>الموضوع.</a:t>
            </a:r>
            <a:r>
              <a:rPr lang="ar-JO" sz="3200" dirty="0" smtClean="0">
                <a:solidFill>
                  <a:srgbClr val="002060"/>
                </a:solidFill>
                <a:latin typeface="Traditional Arabic" pitchFamily="18" charset="-78"/>
                <a:cs typeface="Traditional Arabic" pitchFamily="18" charset="-78"/>
              </a:rPr>
              <a:t> </a:t>
            </a:r>
            <a:endParaRPr lang="ar-DZ" sz="3200" dirty="0" smtClean="0">
              <a:solidFill>
                <a:srgbClr val="002060"/>
              </a:solidFill>
              <a:latin typeface="Traditional Arabic" pitchFamily="18" charset="-78"/>
              <a:cs typeface="Traditional Arabic" pitchFamily="18" charset="-78"/>
            </a:endParaRPr>
          </a:p>
          <a:p>
            <a:pPr algn="just" rtl="1"/>
            <a:r>
              <a:rPr lang="ar-DZ" sz="3200" dirty="0" smtClean="0">
                <a:solidFill>
                  <a:srgbClr val="002060"/>
                </a:solidFill>
                <a:latin typeface="Traditional Arabic" pitchFamily="18" charset="-78"/>
                <a:cs typeface="Traditional Arabic" pitchFamily="18" charset="-78"/>
              </a:rPr>
              <a:t>ف</a:t>
            </a:r>
            <a:r>
              <a:rPr lang="ar-JO" sz="3200" dirty="0" smtClean="0">
                <a:solidFill>
                  <a:srgbClr val="002060"/>
                </a:solidFill>
                <a:latin typeface="Traditional Arabic" pitchFamily="18" charset="-78"/>
                <a:cs typeface="Traditional Arabic" pitchFamily="18" charset="-78"/>
              </a:rPr>
              <a:t>يقع مفهوم الثقافة التنظيمية ضمن مجال السلوك التنظيمي،</a:t>
            </a:r>
            <a:r>
              <a:rPr lang="ar-DZ" sz="3200" dirty="0" smtClean="0">
                <a:solidFill>
                  <a:srgbClr val="002060"/>
                </a:solidFill>
                <a:latin typeface="Traditional Arabic" pitchFamily="18" charset="-78"/>
                <a:cs typeface="Traditional Arabic" pitchFamily="18" charset="-78"/>
              </a:rPr>
              <a:t> </a:t>
            </a:r>
            <a:r>
              <a:rPr lang="ar-JO" sz="3200" dirty="0" smtClean="0">
                <a:solidFill>
                  <a:srgbClr val="002060"/>
                </a:solidFill>
                <a:latin typeface="Traditional Arabic" pitchFamily="18" charset="-78"/>
                <a:cs typeface="Traditional Arabic" pitchFamily="18" charset="-78"/>
              </a:rPr>
              <a:t>الذي يوصف</a:t>
            </a:r>
            <a:r>
              <a:rPr lang="ar-DZ" sz="3200" dirty="0" smtClean="0">
                <a:solidFill>
                  <a:srgbClr val="002060"/>
                </a:solidFill>
                <a:latin typeface="Traditional Arabic" pitchFamily="18" charset="-78"/>
                <a:cs typeface="Traditional Arabic" pitchFamily="18" charset="-78"/>
              </a:rPr>
              <a:t> </a:t>
            </a:r>
            <a:r>
              <a:rPr lang="ar-JO" sz="3200" dirty="0" smtClean="0">
                <a:solidFill>
                  <a:srgbClr val="002060"/>
                </a:solidFill>
                <a:latin typeface="Traditional Arabic" pitchFamily="18" charset="-78"/>
                <a:cs typeface="Traditional Arabic" pitchFamily="18" charset="-78"/>
              </a:rPr>
              <a:t>باستخدامه للمدخل النوعي في البحث</a:t>
            </a:r>
            <a:r>
              <a:rPr lang="ar-DZ" sz="3200" dirty="0" err="1" smtClean="0">
                <a:solidFill>
                  <a:srgbClr val="002060"/>
                </a:solidFill>
                <a:latin typeface="Traditional Arabic" pitchFamily="18" charset="-78"/>
                <a:cs typeface="Traditional Arabic" pitchFamily="18" charset="-78"/>
              </a:rPr>
              <a:t>.</a:t>
            </a:r>
            <a:endParaRPr lang="fr-FR" sz="3200" dirty="0">
              <a:solidFill>
                <a:srgbClr val="002060"/>
              </a:solidFill>
              <a:latin typeface="Traditional Arabic" pitchFamily="18" charset="-78"/>
              <a:cs typeface="Traditional Arabic" pitchFamily="18" charset="-78"/>
            </a:endParaRPr>
          </a:p>
        </p:txBody>
      </p:sp>
      <p:sp>
        <p:nvSpPr>
          <p:cNvPr id="5" name="Titre 4"/>
          <p:cNvSpPr>
            <a:spLocks noGrp="1"/>
          </p:cNvSpPr>
          <p:nvPr>
            <p:ph type="title"/>
          </p:nvPr>
        </p:nvSpPr>
        <p:spPr>
          <a:xfrm>
            <a:off x="762000" y="0"/>
            <a:ext cx="5334000" cy="730702"/>
          </a:xfrm>
        </p:spPr>
        <p:txBody>
          <a:bodyPr/>
          <a:lstStyle/>
          <a:p>
            <a:pPr algn="r"/>
            <a:r>
              <a:rPr lang="ar-DZ" dirty="0" smtClean="0">
                <a:solidFill>
                  <a:srgbClr val="09CDE7"/>
                </a:solidFill>
              </a:rPr>
              <a:t>قياس ثقافة المنظمة</a:t>
            </a:r>
            <a:endParaRPr lang="fr-FR" dirty="0">
              <a:solidFill>
                <a:srgbClr val="09CDE7"/>
              </a:solidFill>
            </a:endParaRPr>
          </a:p>
        </p:txBody>
      </p:sp>
      <p:pic>
        <p:nvPicPr>
          <p:cNvPr id="10" name="Espace réservé pour une image  9" descr="image2.jpg"/>
          <p:cNvPicPr>
            <a:picLocks noGrp="1" noChangeAspect="1"/>
          </p:cNvPicPr>
          <p:nvPr>
            <p:ph type="pic" sz="quarter" idx="14"/>
          </p:nvPr>
        </p:nvPicPr>
        <p:blipFill>
          <a:blip r:embed="rId2"/>
          <a:srcRect l="3917" r="3917"/>
          <a:stretch>
            <a:fillRect/>
          </a:stretch>
        </p:blipFill>
        <p:spPr/>
      </p:pic>
      <p:pic>
        <p:nvPicPr>
          <p:cNvPr id="15" name="Espace réservé pour une image  14" descr="image4.jpg"/>
          <p:cNvPicPr>
            <a:picLocks noGrp="1" noChangeAspect="1"/>
          </p:cNvPicPr>
          <p:nvPr>
            <p:ph type="pic" sz="quarter" idx="13"/>
          </p:nvPr>
        </p:nvPicPr>
        <p:blipFill>
          <a:blip r:embed="rId3"/>
          <a:srcRect t="1484" b="1484"/>
          <a:stretch>
            <a:fillRect/>
          </a:stretch>
        </p:blip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1" y="881417"/>
            <a:ext cx="6564573" cy="5341962"/>
          </a:xfrm>
        </p:spPr>
        <p:txBody>
          <a:bodyPr>
            <a:normAutofit fontScale="92500" lnSpcReduction="10000"/>
          </a:bodyPr>
          <a:lstStyle/>
          <a:p>
            <a:pPr algn="just" rtl="1"/>
            <a:r>
              <a:rPr lang="ar-SA" sz="3200" dirty="0" smtClean="0">
                <a:solidFill>
                  <a:srgbClr val="7030A0"/>
                </a:solidFill>
                <a:latin typeface="Traditional Arabic" pitchFamily="18" charset="-78"/>
                <a:cs typeface="Traditional Arabic" pitchFamily="18" charset="-78"/>
              </a:rPr>
              <a:t>قام الباحثون في الثقافة التنظيمية بوضع نموذج لقياسها يرتكز على أحد الأمرين القيم </a:t>
            </a:r>
            <a:r>
              <a:rPr lang="ar-DZ" sz="3200" dirty="0" smtClean="0">
                <a:solidFill>
                  <a:srgbClr val="7030A0"/>
                </a:solidFill>
                <a:latin typeface="Traditional Arabic" pitchFamily="18" charset="-78"/>
                <a:cs typeface="Traditional Arabic" pitchFamily="18" charset="-78"/>
              </a:rPr>
              <a:t>و الممارسات العمل،</a:t>
            </a:r>
            <a:r>
              <a:rPr lang="ar-SA" sz="3200" dirty="0" smtClean="0">
                <a:solidFill>
                  <a:srgbClr val="7030A0"/>
                </a:solidFill>
                <a:latin typeface="Traditional Arabic" pitchFamily="18" charset="-78"/>
                <a:cs typeface="Traditional Arabic" pitchFamily="18" charset="-78"/>
              </a:rPr>
              <a:t> والحجة القوية للباحثين في استعمال القيم هي أن أكثر </a:t>
            </a:r>
            <a:r>
              <a:rPr lang="ar-SA" sz="3200" dirty="0" err="1" smtClean="0">
                <a:solidFill>
                  <a:srgbClr val="7030A0"/>
                </a:solidFill>
                <a:latin typeface="Traditional Arabic" pitchFamily="18" charset="-78"/>
                <a:cs typeface="Traditional Arabic" pitchFamily="18" charset="-78"/>
              </a:rPr>
              <a:t>تعاريف</a:t>
            </a:r>
            <a:r>
              <a:rPr lang="ar-SA" sz="3200" dirty="0" smtClean="0">
                <a:solidFill>
                  <a:srgbClr val="7030A0"/>
                </a:solidFill>
                <a:latin typeface="Traditional Arabic" pitchFamily="18" charset="-78"/>
                <a:cs typeface="Traditional Arabic" pitchFamily="18" charset="-78"/>
              </a:rPr>
              <a:t> الثقافة تملك القيم في جوهرها،</a:t>
            </a:r>
            <a:r>
              <a:rPr lang="ar-DZ" sz="3200" dirty="0" smtClean="0">
                <a:solidFill>
                  <a:srgbClr val="7030A0"/>
                </a:solidFill>
                <a:latin typeface="Traditional Arabic" pitchFamily="18" charset="-78"/>
                <a:cs typeface="Traditional Arabic" pitchFamily="18" charset="-78"/>
              </a:rPr>
              <a:t> </a:t>
            </a:r>
            <a:r>
              <a:rPr lang="ar-SA" sz="3200" dirty="0" smtClean="0">
                <a:solidFill>
                  <a:srgbClr val="7030A0"/>
                </a:solidFill>
                <a:latin typeface="Traditional Arabic" pitchFamily="18" charset="-78"/>
                <a:cs typeface="Traditional Arabic" pitchFamily="18" charset="-78"/>
              </a:rPr>
              <a:t>لأن نهج القيم يسمح بدراسة الثقافة التنظيمية في العمق </a:t>
            </a:r>
            <a:r>
              <a:rPr lang="ar-SA" sz="3200" dirty="0" err="1" smtClean="0">
                <a:solidFill>
                  <a:srgbClr val="7030A0"/>
                </a:solidFill>
                <a:latin typeface="Traditional Arabic" pitchFamily="18" charset="-78"/>
                <a:cs typeface="Traditional Arabic" pitchFamily="18" charset="-78"/>
              </a:rPr>
              <a:t>للمنظمات.</a:t>
            </a:r>
            <a:r>
              <a:rPr lang="ar-SA" sz="3200" dirty="0" smtClean="0">
                <a:solidFill>
                  <a:srgbClr val="7030A0"/>
                </a:solidFill>
                <a:latin typeface="Traditional Arabic" pitchFamily="18" charset="-78"/>
                <a:cs typeface="Traditional Arabic" pitchFamily="18" charset="-78"/>
              </a:rPr>
              <a:t> </a:t>
            </a:r>
            <a:endParaRPr lang="ar-DZ" sz="3200" dirty="0" smtClean="0">
              <a:solidFill>
                <a:srgbClr val="7030A0"/>
              </a:solidFill>
              <a:latin typeface="Traditional Arabic" pitchFamily="18" charset="-78"/>
              <a:cs typeface="Traditional Arabic" pitchFamily="18" charset="-78"/>
            </a:endParaRPr>
          </a:p>
          <a:p>
            <a:pPr algn="just" rtl="1"/>
            <a:r>
              <a:rPr lang="ar-SA" sz="3200" dirty="0" smtClean="0">
                <a:solidFill>
                  <a:srgbClr val="7030A0"/>
                </a:solidFill>
                <a:latin typeface="Traditional Arabic" pitchFamily="18" charset="-78"/>
                <a:cs typeface="Traditional Arabic" pitchFamily="18" charset="-78"/>
              </a:rPr>
              <a:t>والعيب في نهج القيم أن الممارسين والباحثين لا يستطيعون القيام بدراسات </a:t>
            </a:r>
            <a:r>
              <a:rPr lang="ar-SA" sz="3200" dirty="0" err="1" smtClean="0">
                <a:solidFill>
                  <a:srgbClr val="7030A0"/>
                </a:solidFill>
                <a:latin typeface="Traditional Arabic" pitchFamily="18" charset="-78"/>
                <a:cs typeface="Traditional Arabic" pitchFamily="18" charset="-78"/>
              </a:rPr>
              <a:t>مقارنة.</a:t>
            </a:r>
            <a:r>
              <a:rPr lang="ar-SA" sz="3200" dirty="0" smtClean="0">
                <a:solidFill>
                  <a:srgbClr val="7030A0"/>
                </a:solidFill>
                <a:latin typeface="Traditional Arabic" pitchFamily="18" charset="-78"/>
                <a:cs typeface="Traditional Arabic" pitchFamily="18" charset="-78"/>
              </a:rPr>
              <a:t> وهكذا تطور الاهتمام حديثا بنهج مرتكز على الممارس</a:t>
            </a:r>
            <a:r>
              <a:rPr lang="ar-DZ" sz="3200" dirty="0" smtClean="0">
                <a:solidFill>
                  <a:srgbClr val="7030A0"/>
                </a:solidFill>
                <a:latin typeface="Traditional Arabic" pitchFamily="18" charset="-78"/>
                <a:cs typeface="Traditional Arabic" pitchFamily="18" charset="-78"/>
              </a:rPr>
              <a:t>ات</a:t>
            </a:r>
            <a:r>
              <a:rPr lang="ar-SA" sz="3200" dirty="0" smtClean="0">
                <a:solidFill>
                  <a:srgbClr val="7030A0"/>
                </a:solidFill>
                <a:latin typeface="Traditional Arabic" pitchFamily="18" charset="-78"/>
                <a:cs typeface="Traditional Arabic" pitchFamily="18" charset="-78"/>
              </a:rPr>
              <a:t> لوضع أبعاد الثقافة </a:t>
            </a:r>
            <a:r>
              <a:rPr lang="ar-SA" sz="3200" dirty="0" err="1" smtClean="0">
                <a:solidFill>
                  <a:srgbClr val="7030A0"/>
                </a:solidFill>
                <a:latin typeface="Traditional Arabic" pitchFamily="18" charset="-78"/>
                <a:cs typeface="Traditional Arabic" pitchFamily="18" charset="-78"/>
              </a:rPr>
              <a:t>التنظيمية،</a:t>
            </a:r>
            <a:r>
              <a:rPr lang="ar-SA" sz="3200" dirty="0" smtClean="0">
                <a:solidFill>
                  <a:srgbClr val="7030A0"/>
                </a:solidFill>
                <a:latin typeface="Traditional Arabic" pitchFamily="18" charset="-78"/>
                <a:cs typeface="Traditional Arabic" pitchFamily="18" charset="-78"/>
              </a:rPr>
              <a:t> </a:t>
            </a:r>
            <a:endParaRPr lang="ar-DZ" sz="3200" dirty="0" smtClean="0">
              <a:solidFill>
                <a:srgbClr val="7030A0"/>
              </a:solidFill>
              <a:latin typeface="Traditional Arabic" pitchFamily="18" charset="-78"/>
              <a:cs typeface="Traditional Arabic" pitchFamily="18" charset="-78"/>
            </a:endParaRPr>
          </a:p>
          <a:p>
            <a:pPr algn="just" rtl="1"/>
            <a:r>
              <a:rPr lang="ar-SA" sz="3200" dirty="0" smtClean="0">
                <a:solidFill>
                  <a:srgbClr val="7030A0"/>
                </a:solidFill>
                <a:latin typeface="Traditional Arabic" pitchFamily="18" charset="-78"/>
                <a:cs typeface="Traditional Arabic" pitchFamily="18" charset="-78"/>
              </a:rPr>
              <a:t>فتبلور ذلك في دراسة </a:t>
            </a:r>
            <a:r>
              <a:rPr lang="ar-SA" sz="3200" dirty="0" err="1" smtClean="0">
                <a:solidFill>
                  <a:srgbClr val="7030A0"/>
                </a:solidFill>
                <a:latin typeface="Traditional Arabic" pitchFamily="18" charset="-78"/>
                <a:cs typeface="Traditional Arabic" pitchFamily="18" charset="-78"/>
              </a:rPr>
              <a:t>هوفستيد</a:t>
            </a:r>
            <a:r>
              <a:rPr lang="en-US" sz="3200" dirty="0" smtClean="0">
                <a:solidFill>
                  <a:srgbClr val="7030A0"/>
                </a:solidFill>
                <a:latin typeface="Traditional Arabic" pitchFamily="18" charset="-78"/>
                <a:cs typeface="Traditional Arabic" pitchFamily="18" charset="-78"/>
              </a:rPr>
              <a:t> </a:t>
            </a:r>
            <a:r>
              <a:rPr lang="en-US" sz="3200" dirty="0" err="1" smtClean="0">
                <a:solidFill>
                  <a:srgbClr val="7030A0"/>
                </a:solidFill>
                <a:latin typeface="Traditional Arabic" pitchFamily="18" charset="-78"/>
                <a:cs typeface="Traditional Arabic" pitchFamily="18" charset="-78"/>
              </a:rPr>
              <a:t>Hofstede</a:t>
            </a:r>
            <a:r>
              <a:rPr lang="en-US" sz="3200" dirty="0" smtClean="0">
                <a:solidFill>
                  <a:srgbClr val="7030A0"/>
                </a:solidFill>
                <a:latin typeface="Traditional Arabic" pitchFamily="18" charset="-78"/>
                <a:cs typeface="Traditional Arabic" pitchFamily="18" charset="-78"/>
              </a:rPr>
              <a:t> (2001) </a:t>
            </a:r>
            <a:r>
              <a:rPr lang="ar-SA" sz="3200" dirty="0" smtClean="0">
                <a:solidFill>
                  <a:srgbClr val="7030A0"/>
                </a:solidFill>
                <a:latin typeface="Traditional Arabic" pitchFamily="18" charset="-78"/>
                <a:cs typeface="Traditional Arabic" pitchFamily="18" charset="-78"/>
              </a:rPr>
              <a:t>التي بينت أن المنظمات تبرز أكثر من الاختلافات في الممارسات ما في </a:t>
            </a:r>
            <a:r>
              <a:rPr lang="ar-SA" sz="3200" dirty="0" err="1" smtClean="0">
                <a:solidFill>
                  <a:srgbClr val="7030A0"/>
                </a:solidFill>
                <a:latin typeface="Traditional Arabic" pitchFamily="18" charset="-78"/>
                <a:cs typeface="Traditional Arabic" pitchFamily="18" charset="-78"/>
              </a:rPr>
              <a:t>القيم.</a:t>
            </a:r>
            <a:r>
              <a:rPr lang="ar-SA" sz="3200" dirty="0" smtClean="0">
                <a:solidFill>
                  <a:srgbClr val="7030A0"/>
                </a:solidFill>
                <a:latin typeface="Traditional Arabic" pitchFamily="18" charset="-78"/>
                <a:cs typeface="Traditional Arabic" pitchFamily="18" charset="-78"/>
              </a:rPr>
              <a:t> لوضع أبعاد الثقافة التنظيمية من الممارسة والسلوك يجب عدم تجاهل وإهمال القيم لأن معظم الباحثين اتفقوا على أن القيم تؤثر في </a:t>
            </a:r>
            <a:r>
              <a:rPr lang="ar-SA" sz="3200" dirty="0" err="1" smtClean="0">
                <a:solidFill>
                  <a:srgbClr val="7030A0"/>
                </a:solidFill>
                <a:latin typeface="Traditional Arabic" pitchFamily="18" charset="-78"/>
                <a:cs typeface="Traditional Arabic" pitchFamily="18" charset="-78"/>
              </a:rPr>
              <a:t>الممارسات.</a:t>
            </a:r>
            <a:r>
              <a:rPr lang="ar-SA" sz="3200" dirty="0" smtClean="0">
                <a:solidFill>
                  <a:srgbClr val="7030A0"/>
                </a:solidFill>
                <a:latin typeface="Traditional Arabic" pitchFamily="18" charset="-78"/>
                <a:cs typeface="Traditional Arabic" pitchFamily="18" charset="-78"/>
              </a:rPr>
              <a:t>  </a:t>
            </a:r>
            <a:endParaRPr lang="fr-FR" sz="3200" dirty="0" smtClean="0">
              <a:solidFill>
                <a:srgbClr val="7030A0"/>
              </a:solidFill>
              <a:latin typeface="Traditional Arabic" pitchFamily="18" charset="-78"/>
              <a:cs typeface="Traditional Arabic" pitchFamily="18" charset="-78"/>
            </a:endParaRPr>
          </a:p>
          <a:p>
            <a:pPr algn="just" rtl="1"/>
            <a:endParaRPr lang="fr-FR" sz="3200" dirty="0"/>
          </a:p>
        </p:txBody>
      </p:sp>
      <p:sp>
        <p:nvSpPr>
          <p:cNvPr id="4" name="Titre 3"/>
          <p:cNvSpPr>
            <a:spLocks noGrp="1"/>
          </p:cNvSpPr>
          <p:nvPr>
            <p:ph type="title"/>
          </p:nvPr>
        </p:nvSpPr>
        <p:spPr>
          <a:xfrm>
            <a:off x="1321558" y="0"/>
            <a:ext cx="5334000" cy="785293"/>
          </a:xfrm>
        </p:spPr>
        <p:txBody>
          <a:bodyPr/>
          <a:lstStyle/>
          <a:p>
            <a:pPr algn="r"/>
            <a:r>
              <a:rPr lang="ar-DZ" dirty="0" smtClean="0">
                <a:solidFill>
                  <a:srgbClr val="C00000"/>
                </a:solidFill>
                <a:latin typeface="Traditional Arabic" pitchFamily="18" charset="-78"/>
                <a:cs typeface="Traditional Arabic" pitchFamily="18" charset="-78"/>
              </a:rPr>
              <a:t>قياس الثقافة التنظيمية</a:t>
            </a:r>
            <a:endParaRPr lang="fr-FR" dirty="0">
              <a:solidFill>
                <a:srgbClr val="C00000"/>
              </a:solidFill>
              <a:latin typeface="Traditional Arabic" pitchFamily="18" charset="-78"/>
              <a:cs typeface="Traditional Arabic" pitchFamily="18" charset="-78"/>
            </a:endParaRPr>
          </a:p>
        </p:txBody>
      </p:sp>
      <p:pic>
        <p:nvPicPr>
          <p:cNvPr id="8" name="Espace réservé pour une image  7" descr="images3.png"/>
          <p:cNvPicPr>
            <a:picLocks noGrp="1" noChangeAspect="1"/>
          </p:cNvPicPr>
          <p:nvPr>
            <p:ph type="pic" sz="quarter" idx="10"/>
          </p:nvPr>
        </p:nvPicPr>
        <p:blipFill>
          <a:blip r:embed="rId2"/>
          <a:srcRect l="5293" r="5293"/>
          <a:stretch>
            <a:fillRect/>
          </a:stretch>
        </p:blip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0" y="1050878"/>
            <a:ext cx="6291618" cy="3343701"/>
          </a:xfrm>
        </p:spPr>
        <p:txBody>
          <a:bodyPr>
            <a:noAutofit/>
          </a:bodyPr>
          <a:lstStyle/>
          <a:p>
            <a:pPr algn="just" rtl="1">
              <a:lnSpc>
                <a:spcPct val="120000"/>
              </a:lnSpc>
            </a:pPr>
            <a:r>
              <a:rPr lang="ar-DZ" sz="2400" dirty="0" smtClean="0">
                <a:solidFill>
                  <a:srgbClr val="140B87"/>
                </a:solidFill>
                <a:latin typeface="Traditional Arabic" pitchFamily="18" charset="-78"/>
                <a:cs typeface="Traditional Arabic" pitchFamily="18" charset="-78"/>
              </a:rPr>
              <a:t>إن الغاية من تحديد أبعاد الثقافة لأهميتها البالغة حيث تساعدنا على فهم طبيعة القوى الحساسة التي تؤثر في أفعال </a:t>
            </a:r>
            <a:r>
              <a:rPr lang="ar-DZ" sz="2400" dirty="0" err="1" smtClean="0">
                <a:solidFill>
                  <a:srgbClr val="140B87"/>
                </a:solidFill>
                <a:latin typeface="Traditional Arabic" pitchFamily="18" charset="-78"/>
                <a:cs typeface="Traditional Arabic" pitchFamily="18" charset="-78"/>
              </a:rPr>
              <a:t>العاملين.</a:t>
            </a:r>
            <a:r>
              <a:rPr lang="ar-DZ" sz="2400" dirty="0" smtClean="0">
                <a:solidFill>
                  <a:srgbClr val="140B87"/>
                </a:solidFill>
                <a:latin typeface="Traditional Arabic" pitchFamily="18" charset="-78"/>
                <a:cs typeface="Traditional Arabic" pitchFamily="18" charset="-78"/>
              </a:rPr>
              <a:t> حيث تأتي أهميتها و </a:t>
            </a:r>
            <a:r>
              <a:rPr lang="ar-SA" sz="2400" dirty="0" smtClean="0">
                <a:solidFill>
                  <a:srgbClr val="140B87"/>
                </a:solidFill>
                <a:latin typeface="Traditional Arabic" pitchFamily="18" charset="-78"/>
                <a:cs typeface="Traditional Arabic" pitchFamily="18" charset="-78"/>
              </a:rPr>
              <a:t>يتداخل الحديث مع أبعاد ثقافة المنظمة و خصائصها تارة ومع عناصرها ومكوناتها تارة أخرى</a:t>
            </a:r>
            <a:r>
              <a:rPr lang="ar-DZ" sz="2400" dirty="0" err="1" smtClean="0">
                <a:solidFill>
                  <a:srgbClr val="140B87"/>
                </a:solidFill>
                <a:latin typeface="Traditional Arabic" pitchFamily="18" charset="-78"/>
                <a:cs typeface="Traditional Arabic" pitchFamily="18" charset="-78"/>
              </a:rPr>
              <a:t>.</a:t>
            </a:r>
            <a:endParaRPr lang="ar-DZ" sz="2400" dirty="0" smtClean="0">
              <a:solidFill>
                <a:srgbClr val="140B87"/>
              </a:solidFill>
              <a:latin typeface="Traditional Arabic" pitchFamily="18" charset="-78"/>
              <a:cs typeface="Traditional Arabic" pitchFamily="18" charset="-78"/>
            </a:endParaRPr>
          </a:p>
          <a:p>
            <a:pPr algn="just" rtl="1">
              <a:lnSpc>
                <a:spcPct val="120000"/>
              </a:lnSpc>
            </a:pPr>
            <a:r>
              <a:rPr lang="ar-DZ" sz="2400" dirty="0" smtClean="0">
                <a:solidFill>
                  <a:srgbClr val="140B87"/>
                </a:solidFill>
                <a:latin typeface="Traditional Arabic" pitchFamily="18" charset="-78"/>
                <a:cs typeface="Traditional Arabic" pitchFamily="18" charset="-78"/>
              </a:rPr>
              <a:t>يمكن وضع ابعاد لقياس الثقافة التنظيمية إما على أساس الخصائص، المكونات، الانواع، القيم التنظيمية، او ممارسات العمل.</a:t>
            </a:r>
          </a:p>
        </p:txBody>
      </p:sp>
      <p:sp>
        <p:nvSpPr>
          <p:cNvPr id="4" name="Titre 3"/>
          <p:cNvSpPr>
            <a:spLocks noGrp="1"/>
          </p:cNvSpPr>
          <p:nvPr>
            <p:ph type="title"/>
          </p:nvPr>
        </p:nvSpPr>
        <p:spPr>
          <a:xfrm>
            <a:off x="721057" y="0"/>
            <a:ext cx="5334000" cy="744349"/>
          </a:xfrm>
        </p:spPr>
        <p:txBody>
          <a:bodyPr/>
          <a:lstStyle/>
          <a:p>
            <a:pPr algn="r"/>
            <a:r>
              <a:rPr lang="ar-DZ" dirty="0" smtClean="0">
                <a:solidFill>
                  <a:srgbClr val="C00000"/>
                </a:solidFill>
                <a:latin typeface="Traditional Arabic" pitchFamily="18" charset="-78"/>
                <a:cs typeface="Traditional Arabic" pitchFamily="18" charset="-78"/>
              </a:rPr>
              <a:t>ابعاد الثقافة التنظيمية</a:t>
            </a:r>
            <a:endParaRPr lang="fr-FR" dirty="0">
              <a:solidFill>
                <a:srgbClr val="C00000"/>
              </a:solidFill>
              <a:latin typeface="Traditional Arabic" pitchFamily="18" charset="-78"/>
              <a:cs typeface="Traditional Arabic" pitchFamily="18" charset="-78"/>
            </a:endParaRPr>
          </a:p>
        </p:txBody>
      </p:sp>
      <p:pic>
        <p:nvPicPr>
          <p:cNvPr id="9" name="Espace réservé pour une image  8" descr="image5.jpg"/>
          <p:cNvPicPr>
            <a:picLocks noGrp="1" noChangeAspect="1"/>
          </p:cNvPicPr>
          <p:nvPr>
            <p:ph type="pic" sz="quarter" idx="10"/>
          </p:nvPr>
        </p:nvPicPr>
        <p:blipFill>
          <a:blip r:embed="rId2"/>
          <a:srcRect l="23150" r="23150"/>
          <a:stretch>
            <a:fillRect/>
          </a:stretch>
        </p:blip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2961564" y="696036"/>
            <a:ext cx="8871045" cy="5663821"/>
          </a:xfrm>
        </p:spPr>
        <p:txBody>
          <a:bodyPr>
            <a:noAutofit/>
          </a:bodyPr>
          <a:lstStyle/>
          <a:p>
            <a:pPr lvl="0" algn="r" rtl="1">
              <a:lnSpc>
                <a:spcPct val="120000"/>
              </a:lnSpc>
            </a:pPr>
            <a:r>
              <a:rPr lang="ar-SA" sz="2400" dirty="0" smtClean="0">
                <a:solidFill>
                  <a:srgbClr val="7030A0"/>
                </a:solidFill>
                <a:latin typeface="Traditional Arabic" pitchFamily="18" charset="-78"/>
                <a:cs typeface="Traditional Arabic" pitchFamily="18" charset="-78"/>
              </a:rPr>
              <a:t>الاستدلال على أبعاد الثقافة التنظيمية من خلال خصائص تلك الثقافة إذ حددت تلك الأبعاد </a:t>
            </a:r>
            <a:r>
              <a:rPr lang="ar-SA" sz="2400" dirty="0" err="1" smtClean="0">
                <a:solidFill>
                  <a:srgbClr val="7030A0"/>
                </a:solidFill>
                <a:latin typeface="Traditional Arabic" pitchFamily="18" charset="-78"/>
                <a:cs typeface="Traditional Arabic" pitchFamily="18" charset="-78"/>
              </a:rPr>
              <a:t>بالآتي:</a:t>
            </a:r>
            <a:r>
              <a:rPr lang="ar-SA" sz="2400" dirty="0" smtClean="0">
                <a:solidFill>
                  <a:srgbClr val="7030A0"/>
                </a:solidFill>
                <a:latin typeface="Traditional Arabic" pitchFamily="18" charset="-78"/>
                <a:cs typeface="Traditional Arabic" pitchFamily="18" charset="-78"/>
              </a:rPr>
              <a:t> </a:t>
            </a:r>
            <a:endParaRPr lang="fr-FR" sz="2400" dirty="0" smtClean="0">
              <a:solidFill>
                <a:srgbClr val="7030A0"/>
              </a:solidFill>
              <a:latin typeface="Traditional Arabic" pitchFamily="18" charset="-78"/>
              <a:cs typeface="Traditional Arabic" pitchFamily="18" charset="-78"/>
            </a:endParaRPr>
          </a:p>
          <a:p>
            <a:pPr lvl="0" algn="r" rtl="1">
              <a:lnSpc>
                <a:spcPct val="120000"/>
              </a:lnSpc>
              <a:buFont typeface="Wingdings" pitchFamily="2" charset="2"/>
              <a:buChar char="ü"/>
            </a:pPr>
            <a:r>
              <a:rPr lang="ar-SA" sz="2400" dirty="0" smtClean="0">
                <a:solidFill>
                  <a:srgbClr val="7030A0"/>
                </a:solidFill>
                <a:latin typeface="Traditional Arabic" pitchFamily="18" charset="-78"/>
                <a:cs typeface="Traditional Arabic" pitchFamily="18" charset="-78"/>
              </a:rPr>
              <a:t>الإبداع</a:t>
            </a:r>
            <a:r>
              <a:rPr lang="ar-DZ" sz="2400" dirty="0" err="1" smtClean="0">
                <a:solidFill>
                  <a:srgbClr val="7030A0"/>
                </a:solidFill>
                <a:latin typeface="Traditional Arabic" pitchFamily="18" charset="-78"/>
                <a:cs typeface="Traditional Arabic" pitchFamily="18" charset="-78"/>
              </a:rPr>
              <a:t>.</a:t>
            </a:r>
            <a:endParaRPr lang="ar-DZ" sz="2400" dirty="0" smtClean="0">
              <a:solidFill>
                <a:srgbClr val="7030A0"/>
              </a:solidFill>
              <a:latin typeface="Traditional Arabic" pitchFamily="18" charset="-78"/>
              <a:cs typeface="Traditional Arabic" pitchFamily="18" charset="-78"/>
            </a:endParaRPr>
          </a:p>
          <a:p>
            <a:pPr lvl="0" algn="r" rtl="1">
              <a:lnSpc>
                <a:spcPct val="120000"/>
              </a:lnSpc>
              <a:buFont typeface="Wingdings" pitchFamily="2" charset="2"/>
              <a:buChar char="ü"/>
            </a:pPr>
            <a:r>
              <a:rPr lang="ar-SA" sz="2400" dirty="0" smtClean="0">
                <a:solidFill>
                  <a:srgbClr val="7030A0"/>
                </a:solidFill>
                <a:latin typeface="Traditional Arabic" pitchFamily="18" charset="-78"/>
                <a:cs typeface="Traditional Arabic" pitchFamily="18" charset="-78"/>
              </a:rPr>
              <a:t>وأسلوب التعامل مع الخطر </a:t>
            </a:r>
            <a:endParaRPr lang="ar-DZ" sz="2400" dirty="0" smtClean="0">
              <a:solidFill>
                <a:srgbClr val="7030A0"/>
              </a:solidFill>
              <a:latin typeface="Traditional Arabic" pitchFamily="18" charset="-78"/>
              <a:cs typeface="Traditional Arabic" pitchFamily="18" charset="-78"/>
            </a:endParaRPr>
          </a:p>
          <a:p>
            <a:pPr lvl="0" algn="r" rtl="1">
              <a:lnSpc>
                <a:spcPct val="120000"/>
              </a:lnSpc>
              <a:buFont typeface="Wingdings" pitchFamily="2" charset="2"/>
              <a:buChar char="ü"/>
            </a:pPr>
            <a:r>
              <a:rPr lang="ar-DZ" sz="2400" dirty="0" smtClean="0">
                <a:solidFill>
                  <a:srgbClr val="7030A0"/>
                </a:solidFill>
                <a:latin typeface="Traditional Arabic" pitchFamily="18" charset="-78"/>
                <a:cs typeface="Traditional Arabic" pitchFamily="18" charset="-78"/>
              </a:rPr>
              <a:t> التنافس</a:t>
            </a:r>
            <a:endParaRPr lang="fr-FR" sz="2400" dirty="0" smtClean="0">
              <a:solidFill>
                <a:srgbClr val="7030A0"/>
              </a:solidFill>
              <a:latin typeface="Traditional Arabic" pitchFamily="18" charset="-78"/>
              <a:cs typeface="Traditional Arabic" pitchFamily="18" charset="-78"/>
            </a:endParaRPr>
          </a:p>
          <a:p>
            <a:pPr lvl="0" algn="r" rtl="1">
              <a:lnSpc>
                <a:spcPct val="120000"/>
              </a:lnSpc>
              <a:buFont typeface="Wingdings" pitchFamily="2" charset="2"/>
              <a:buChar char="ü"/>
            </a:pPr>
            <a:r>
              <a:rPr lang="ar-SA" sz="2400" dirty="0" smtClean="0">
                <a:solidFill>
                  <a:srgbClr val="7030A0"/>
                </a:solidFill>
                <a:latin typeface="Traditional Arabic" pitchFamily="18" charset="-78"/>
                <a:cs typeface="Traditional Arabic" pitchFamily="18" charset="-78"/>
              </a:rPr>
              <a:t>التوجه نحو النتائج</a:t>
            </a:r>
            <a:endParaRPr lang="fr-FR" sz="2400" dirty="0" smtClean="0">
              <a:solidFill>
                <a:srgbClr val="7030A0"/>
              </a:solidFill>
              <a:latin typeface="Traditional Arabic" pitchFamily="18" charset="-78"/>
              <a:cs typeface="Traditional Arabic" pitchFamily="18" charset="-78"/>
            </a:endParaRPr>
          </a:p>
          <a:p>
            <a:pPr lvl="0" algn="r" rtl="1">
              <a:lnSpc>
                <a:spcPct val="120000"/>
              </a:lnSpc>
              <a:buFont typeface="Wingdings" pitchFamily="2" charset="2"/>
              <a:buChar char="ü"/>
            </a:pPr>
            <a:r>
              <a:rPr lang="ar-SA" sz="2400" dirty="0" smtClean="0">
                <a:solidFill>
                  <a:srgbClr val="7030A0"/>
                </a:solidFill>
                <a:latin typeface="Traditional Arabic" pitchFamily="18" charset="-78"/>
                <a:cs typeface="Traditional Arabic" pitchFamily="18" charset="-78"/>
              </a:rPr>
              <a:t>التوجه نحو الفريق </a:t>
            </a:r>
            <a:endParaRPr lang="fr-FR" sz="2400" dirty="0" smtClean="0">
              <a:solidFill>
                <a:srgbClr val="7030A0"/>
              </a:solidFill>
              <a:latin typeface="Traditional Arabic" pitchFamily="18" charset="-78"/>
              <a:cs typeface="Traditional Arabic" pitchFamily="18" charset="-78"/>
            </a:endParaRPr>
          </a:p>
          <a:p>
            <a:pPr lvl="0" algn="r" rtl="1">
              <a:lnSpc>
                <a:spcPct val="120000"/>
              </a:lnSpc>
              <a:buFont typeface="Wingdings" pitchFamily="2" charset="2"/>
              <a:buChar char="ü"/>
            </a:pPr>
            <a:r>
              <a:rPr lang="ar-SA" sz="2400" dirty="0" smtClean="0">
                <a:solidFill>
                  <a:srgbClr val="7030A0"/>
                </a:solidFill>
                <a:latin typeface="Traditional Arabic" pitchFamily="18" charset="-78"/>
                <a:cs typeface="Traditional Arabic" pitchFamily="18" charset="-78"/>
              </a:rPr>
              <a:t>التوجه نحو الأفراد</a:t>
            </a:r>
            <a:endParaRPr lang="fr-FR" sz="2400" dirty="0" smtClean="0">
              <a:solidFill>
                <a:srgbClr val="7030A0"/>
              </a:solidFill>
              <a:latin typeface="Traditional Arabic" pitchFamily="18" charset="-78"/>
              <a:cs typeface="Traditional Arabic" pitchFamily="18" charset="-78"/>
            </a:endParaRPr>
          </a:p>
          <a:p>
            <a:pPr lvl="0" algn="r" rtl="1">
              <a:lnSpc>
                <a:spcPct val="120000"/>
              </a:lnSpc>
              <a:buFont typeface="Wingdings" pitchFamily="2" charset="2"/>
              <a:buChar char="ü"/>
            </a:pPr>
            <a:r>
              <a:rPr lang="ar-SA" sz="2400" dirty="0" smtClean="0">
                <a:solidFill>
                  <a:srgbClr val="7030A0"/>
                </a:solidFill>
                <a:latin typeface="Traditional Arabic" pitchFamily="18" charset="-78"/>
                <a:cs typeface="Traditional Arabic" pitchFamily="18" charset="-78"/>
              </a:rPr>
              <a:t>الاهتمام بالتفاصيل</a:t>
            </a:r>
            <a:r>
              <a:rPr lang="ar-DZ" sz="2400" dirty="0" err="1" smtClean="0">
                <a:solidFill>
                  <a:srgbClr val="7030A0"/>
                </a:solidFill>
                <a:latin typeface="Traditional Arabic" pitchFamily="18" charset="-78"/>
                <a:cs typeface="Traditional Arabic" pitchFamily="18" charset="-78"/>
              </a:rPr>
              <a:t>.</a:t>
            </a:r>
            <a:endParaRPr lang="fr-FR" sz="2400" dirty="0" smtClean="0">
              <a:solidFill>
                <a:srgbClr val="7030A0"/>
              </a:solidFill>
              <a:latin typeface="Traditional Arabic" pitchFamily="18" charset="-78"/>
              <a:cs typeface="Traditional Arabic" pitchFamily="18" charset="-78"/>
            </a:endParaRPr>
          </a:p>
          <a:p>
            <a:pPr lvl="0" algn="r" rtl="1">
              <a:lnSpc>
                <a:spcPct val="120000"/>
              </a:lnSpc>
              <a:buFont typeface="Wingdings" pitchFamily="2" charset="2"/>
              <a:buChar char="ü"/>
            </a:pPr>
            <a:r>
              <a:rPr lang="ar-SA" sz="2400" dirty="0" smtClean="0">
                <a:solidFill>
                  <a:srgbClr val="7030A0"/>
                </a:solidFill>
                <a:latin typeface="Traditional Arabic" pitchFamily="18" charset="-78"/>
                <a:cs typeface="Traditional Arabic" pitchFamily="18" charset="-78"/>
              </a:rPr>
              <a:t>الاستقرار.</a:t>
            </a:r>
            <a:endParaRPr lang="fr-FR" sz="2400" dirty="0" smtClean="0">
              <a:solidFill>
                <a:srgbClr val="7030A0"/>
              </a:solidFill>
              <a:latin typeface="Traditional Arabic" pitchFamily="18" charset="-78"/>
              <a:cs typeface="Traditional Arabic" pitchFamily="18" charset="-78"/>
            </a:endParaRPr>
          </a:p>
          <a:p>
            <a:pPr algn="r"/>
            <a:endParaRPr lang="fr-FR" sz="2000" dirty="0">
              <a:solidFill>
                <a:srgbClr val="7030A0"/>
              </a:solidFill>
            </a:endParaRPr>
          </a:p>
        </p:txBody>
      </p:sp>
      <p:sp>
        <p:nvSpPr>
          <p:cNvPr id="3" name="Titre 2"/>
          <p:cNvSpPr>
            <a:spLocks noGrp="1"/>
          </p:cNvSpPr>
          <p:nvPr>
            <p:ph type="title"/>
          </p:nvPr>
        </p:nvSpPr>
        <p:spPr>
          <a:xfrm>
            <a:off x="4717007" y="0"/>
            <a:ext cx="7219043" cy="621520"/>
          </a:xfrm>
        </p:spPr>
        <p:txBody>
          <a:bodyPr>
            <a:normAutofit fontScale="90000"/>
          </a:bodyPr>
          <a:lstStyle/>
          <a:p>
            <a:pPr algn="r"/>
            <a:r>
              <a:rPr lang="ar-DZ" dirty="0" smtClean="0"/>
              <a:t>ابعاد الثقافة التنظيمية</a:t>
            </a:r>
            <a:endParaRPr lang="fr-FR"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680112" y="914399"/>
            <a:ext cx="10702120" cy="4640239"/>
          </a:xfrm>
        </p:spPr>
        <p:txBody>
          <a:bodyPr>
            <a:normAutofit/>
          </a:bodyPr>
          <a:lstStyle/>
          <a:p>
            <a:pPr lvl="0" algn="r" rtl="1"/>
            <a:r>
              <a:rPr lang="ar-SA" sz="3200" dirty="0" smtClean="0">
                <a:solidFill>
                  <a:srgbClr val="140B87"/>
                </a:solidFill>
                <a:latin typeface="Traditional Arabic" pitchFamily="18" charset="-78"/>
                <a:cs typeface="Traditional Arabic" pitchFamily="18" charset="-78"/>
              </a:rPr>
              <a:t>الاستدلال على أبعاد ثقافة المنظمة بدلالة</a:t>
            </a:r>
            <a:r>
              <a:rPr lang="ar-SA" sz="3200" dirty="0" smtClean="0">
                <a:solidFill>
                  <a:srgbClr val="E81CB3"/>
                </a:solidFill>
                <a:latin typeface="Traditional Arabic" pitchFamily="18" charset="-78"/>
                <a:cs typeface="Traditional Arabic" pitchFamily="18" charset="-78"/>
              </a:rPr>
              <a:t> عناصرها </a:t>
            </a:r>
            <a:r>
              <a:rPr lang="ar-SA" sz="3200" dirty="0" smtClean="0">
                <a:solidFill>
                  <a:srgbClr val="140B87"/>
                </a:solidFill>
                <a:latin typeface="Traditional Arabic" pitchFamily="18" charset="-78"/>
                <a:cs typeface="Traditional Arabic" pitchFamily="18" charset="-78"/>
              </a:rPr>
              <a:t>والتي تتضمن ما يأتي:</a:t>
            </a:r>
            <a:endParaRPr lang="fr-FR" sz="3200" dirty="0" smtClean="0">
              <a:solidFill>
                <a:srgbClr val="140B87"/>
              </a:solidFill>
              <a:latin typeface="Traditional Arabic" pitchFamily="18" charset="-78"/>
              <a:cs typeface="Traditional Arabic" pitchFamily="18" charset="-78"/>
            </a:endParaRPr>
          </a:p>
          <a:p>
            <a:pPr lvl="0" algn="r" rtl="1">
              <a:buFont typeface="Wingdings" pitchFamily="2" charset="2"/>
              <a:buChar char="ü"/>
            </a:pPr>
            <a:r>
              <a:rPr lang="ar-SA" sz="3200" dirty="0" smtClean="0">
                <a:solidFill>
                  <a:srgbClr val="140B87"/>
                </a:solidFill>
                <a:latin typeface="Traditional Arabic" pitchFamily="18" charset="-78"/>
                <a:cs typeface="Traditional Arabic" pitchFamily="18" charset="-78"/>
              </a:rPr>
              <a:t>القيم الصريحة وغير الصريحة.</a:t>
            </a:r>
            <a:endParaRPr lang="fr-FR" sz="3200" dirty="0" smtClean="0">
              <a:solidFill>
                <a:srgbClr val="140B87"/>
              </a:solidFill>
              <a:latin typeface="Traditional Arabic" pitchFamily="18" charset="-78"/>
              <a:cs typeface="Traditional Arabic" pitchFamily="18" charset="-78"/>
            </a:endParaRPr>
          </a:p>
          <a:p>
            <a:pPr lvl="0" algn="r" rtl="1">
              <a:buFont typeface="Wingdings" pitchFamily="2" charset="2"/>
              <a:buChar char="ü"/>
            </a:pPr>
            <a:r>
              <a:rPr lang="ar-SA" sz="3200" dirty="0" smtClean="0">
                <a:solidFill>
                  <a:srgbClr val="140B87"/>
                </a:solidFill>
                <a:latin typeface="Traditional Arabic" pitchFamily="18" charset="-78"/>
                <a:cs typeface="Traditional Arabic" pitchFamily="18" charset="-78"/>
              </a:rPr>
              <a:t>التوقعات الضمنية والإضافية لسلوك </a:t>
            </a:r>
            <a:r>
              <a:rPr lang="ar-SA" sz="3200" dirty="0" err="1" smtClean="0">
                <a:solidFill>
                  <a:srgbClr val="140B87"/>
                </a:solidFill>
                <a:latin typeface="Traditional Arabic" pitchFamily="18" charset="-78"/>
                <a:cs typeface="Traditional Arabic" pitchFamily="18" charset="-78"/>
              </a:rPr>
              <a:t>الأعضاء.</a:t>
            </a:r>
            <a:r>
              <a:rPr lang="ar-SA" sz="3200" dirty="0" smtClean="0">
                <a:solidFill>
                  <a:srgbClr val="140B87"/>
                </a:solidFill>
                <a:latin typeface="Traditional Arabic" pitchFamily="18" charset="-78"/>
                <a:cs typeface="Traditional Arabic" pitchFamily="18" charset="-78"/>
              </a:rPr>
              <a:t> </a:t>
            </a:r>
            <a:endParaRPr lang="fr-FR" sz="3200" dirty="0" smtClean="0">
              <a:solidFill>
                <a:srgbClr val="140B87"/>
              </a:solidFill>
              <a:latin typeface="Traditional Arabic" pitchFamily="18" charset="-78"/>
              <a:cs typeface="Traditional Arabic" pitchFamily="18" charset="-78"/>
            </a:endParaRPr>
          </a:p>
          <a:p>
            <a:pPr lvl="0" algn="r" rtl="1">
              <a:buFont typeface="Wingdings" pitchFamily="2" charset="2"/>
              <a:buChar char="ü"/>
            </a:pPr>
            <a:r>
              <a:rPr lang="ar-SA" sz="3200" dirty="0" smtClean="0">
                <a:solidFill>
                  <a:srgbClr val="140B87"/>
                </a:solidFill>
                <a:latin typeface="Traditional Arabic" pitchFamily="18" charset="-78"/>
                <a:cs typeface="Traditional Arabic" pitchFamily="18" charset="-78"/>
              </a:rPr>
              <a:t>الأعراف والتقاليد والطقوس والشعائر.</a:t>
            </a:r>
            <a:endParaRPr lang="fr-FR" sz="3200" dirty="0" smtClean="0">
              <a:solidFill>
                <a:srgbClr val="140B87"/>
              </a:solidFill>
              <a:latin typeface="Traditional Arabic" pitchFamily="18" charset="-78"/>
              <a:cs typeface="Traditional Arabic" pitchFamily="18" charset="-78"/>
            </a:endParaRPr>
          </a:p>
          <a:p>
            <a:pPr lvl="0" algn="r" rtl="1">
              <a:buFont typeface="Wingdings" pitchFamily="2" charset="2"/>
              <a:buChar char="ü"/>
            </a:pPr>
            <a:r>
              <a:rPr lang="ar-SA" sz="3200" dirty="0" smtClean="0">
                <a:solidFill>
                  <a:srgbClr val="140B87"/>
                </a:solidFill>
                <a:latin typeface="Traditional Arabic" pitchFamily="18" charset="-78"/>
                <a:cs typeface="Traditional Arabic" pitchFamily="18" charset="-78"/>
              </a:rPr>
              <a:t>القصص والأساطير حول تاريخ </a:t>
            </a:r>
            <a:r>
              <a:rPr lang="ar-SA" sz="3200" dirty="0" err="1" smtClean="0">
                <a:solidFill>
                  <a:srgbClr val="140B87"/>
                </a:solidFill>
                <a:latin typeface="Traditional Arabic" pitchFamily="18" charset="-78"/>
                <a:cs typeface="Traditional Arabic" pitchFamily="18" charset="-78"/>
              </a:rPr>
              <a:t>المجموعة.</a:t>
            </a:r>
            <a:r>
              <a:rPr lang="ar-SA" sz="3200" dirty="0" smtClean="0">
                <a:solidFill>
                  <a:srgbClr val="140B87"/>
                </a:solidFill>
                <a:latin typeface="Traditional Arabic" pitchFamily="18" charset="-78"/>
                <a:cs typeface="Traditional Arabic" pitchFamily="18" charset="-78"/>
              </a:rPr>
              <a:t> </a:t>
            </a:r>
            <a:endParaRPr lang="fr-FR" sz="3200" dirty="0" smtClean="0">
              <a:solidFill>
                <a:srgbClr val="140B87"/>
              </a:solidFill>
              <a:latin typeface="Traditional Arabic" pitchFamily="18" charset="-78"/>
              <a:cs typeface="Traditional Arabic" pitchFamily="18" charset="-78"/>
            </a:endParaRPr>
          </a:p>
          <a:p>
            <a:pPr lvl="0" algn="r" rtl="1">
              <a:buFont typeface="Wingdings" pitchFamily="2" charset="2"/>
              <a:buChar char="ü"/>
            </a:pPr>
            <a:r>
              <a:rPr lang="ar-SA" sz="3200" dirty="0" smtClean="0">
                <a:solidFill>
                  <a:srgbClr val="140B87"/>
                </a:solidFill>
                <a:latin typeface="Traditional Arabic" pitchFamily="18" charset="-78"/>
                <a:cs typeface="Traditional Arabic" pitchFamily="18" charset="-78"/>
              </a:rPr>
              <a:t>لغة الحديث النموذجية المستخدمة بالمجموعة في بيئتها.</a:t>
            </a:r>
            <a:endParaRPr lang="fr-FR" sz="3200" dirty="0" smtClean="0">
              <a:solidFill>
                <a:srgbClr val="140B87"/>
              </a:solidFill>
              <a:latin typeface="Traditional Arabic" pitchFamily="18" charset="-78"/>
              <a:cs typeface="Traditional Arabic" pitchFamily="18" charset="-78"/>
            </a:endParaRPr>
          </a:p>
          <a:p>
            <a:pPr lvl="0" algn="r" rtl="1">
              <a:buFont typeface="Wingdings" pitchFamily="2" charset="2"/>
              <a:buChar char="ü"/>
            </a:pPr>
            <a:r>
              <a:rPr lang="ar-SA" sz="3200" dirty="0" smtClean="0">
                <a:solidFill>
                  <a:srgbClr val="140B87"/>
                </a:solidFill>
                <a:latin typeface="Traditional Arabic" pitchFamily="18" charset="-78"/>
                <a:cs typeface="Traditional Arabic" pitchFamily="18" charset="-78"/>
              </a:rPr>
              <a:t>المشاعر والتفاعل السائد في مناخ المجموعة وطريقة تعاملهم مع أصحاب المصالح.</a:t>
            </a:r>
            <a:endParaRPr lang="ar-DZ" sz="3200" dirty="0" smtClean="0">
              <a:solidFill>
                <a:srgbClr val="140B87"/>
              </a:solidFill>
              <a:latin typeface="Traditional Arabic" pitchFamily="18" charset="-78"/>
              <a:cs typeface="Traditional Arabic" pitchFamily="18" charset="-78"/>
            </a:endParaRPr>
          </a:p>
          <a:p>
            <a:pPr algn="r" rtl="1">
              <a:buFont typeface="Wingdings" pitchFamily="2" charset="2"/>
              <a:buChar char="ü"/>
            </a:pPr>
            <a:r>
              <a:rPr lang="ar-SA" sz="3200" dirty="0" smtClean="0">
                <a:solidFill>
                  <a:srgbClr val="140B87"/>
                </a:solidFill>
                <a:latin typeface="Traditional Arabic" pitchFamily="18" charset="-78"/>
                <a:cs typeface="Traditional Arabic" pitchFamily="18" charset="-78"/>
              </a:rPr>
              <a:t>الرموز والتعبيرات المجازية المجسدة لحالتي الوعي واللاوعي عند أعضاء المجموعة.</a:t>
            </a:r>
            <a:endParaRPr lang="fr-FR" sz="3200" dirty="0" smtClean="0">
              <a:solidFill>
                <a:srgbClr val="140B87"/>
              </a:solidFill>
              <a:latin typeface="Traditional Arabic" pitchFamily="18" charset="-78"/>
              <a:cs typeface="Traditional Arabic" pitchFamily="18" charset="-78"/>
            </a:endParaRPr>
          </a:p>
          <a:p>
            <a:pPr lvl="0" algn="r" rtl="1">
              <a:buFont typeface="Wingdings" pitchFamily="2" charset="2"/>
              <a:buChar char="ü"/>
            </a:pPr>
            <a:endParaRPr lang="fr-FR" sz="3200" dirty="0">
              <a:solidFill>
                <a:srgbClr val="140B87"/>
              </a:solidFill>
              <a:latin typeface="Traditional Arabic" pitchFamily="18" charset="-78"/>
              <a:cs typeface="Traditional Arabic" pitchFamily="18" charset="-78"/>
            </a:endParaRPr>
          </a:p>
        </p:txBody>
      </p:sp>
      <p:sp>
        <p:nvSpPr>
          <p:cNvPr id="3" name="Titre 2"/>
          <p:cNvSpPr>
            <a:spLocks noGrp="1"/>
          </p:cNvSpPr>
          <p:nvPr>
            <p:ph type="title"/>
          </p:nvPr>
        </p:nvSpPr>
        <p:spPr>
          <a:xfrm>
            <a:off x="4637963" y="0"/>
            <a:ext cx="6476999" cy="736979"/>
          </a:xfrm>
        </p:spPr>
        <p:txBody>
          <a:bodyPr/>
          <a:lstStyle/>
          <a:p>
            <a:pPr algn="r"/>
            <a:r>
              <a:rPr lang="ar-DZ" dirty="0" smtClean="0">
                <a:solidFill>
                  <a:srgbClr val="FFFF00"/>
                </a:solidFill>
                <a:latin typeface="Traditional Arabic" pitchFamily="18" charset="-78"/>
                <a:cs typeface="Traditional Arabic" pitchFamily="18" charset="-78"/>
              </a:rPr>
              <a:t>ابعاد الثقافة التنظيمية </a:t>
            </a:r>
            <a:endParaRPr lang="fr-FR" dirty="0">
              <a:solidFill>
                <a:srgbClr val="FFFF00"/>
              </a:solidFill>
              <a:latin typeface="Traditional Arabic" pitchFamily="18" charset="-78"/>
              <a:cs typeface="Traditional Arabic" pitchFamily="18" charset="-78"/>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218365" y="1023583"/>
            <a:ext cx="6155140" cy="5186148"/>
          </a:xfrm>
        </p:spPr>
        <p:txBody>
          <a:bodyPr>
            <a:normAutofit/>
          </a:bodyPr>
          <a:lstStyle/>
          <a:p>
            <a:pPr algn="just" rtl="1"/>
            <a:r>
              <a:rPr lang="ar-DZ" sz="2400" dirty="0" smtClean="0">
                <a:solidFill>
                  <a:srgbClr val="C00000"/>
                </a:solidFill>
                <a:latin typeface="Traditional Arabic" pitchFamily="18" charset="-78"/>
                <a:cs typeface="Traditional Arabic" pitchFamily="18" charset="-78"/>
              </a:rPr>
              <a:t>يعد تغيير الثقافة التنظيمية مهمة صعبة، ولكنها ضرورية لدفع التحسين التنظيمي وتحقيق النجاح على المدى الطويل يعد تغيير الثقافة التنظيمية عملية معقدة وتستغرق وقتًا طويلاً.</a:t>
            </a:r>
          </a:p>
          <a:p>
            <a:pPr algn="just" rtl="1"/>
            <a:r>
              <a:rPr lang="ar-DZ" sz="2400" dirty="0" smtClean="0">
                <a:solidFill>
                  <a:srgbClr val="C00000"/>
                </a:solidFill>
                <a:latin typeface="Traditional Arabic" pitchFamily="18" charset="-78"/>
                <a:cs typeface="Traditional Arabic" pitchFamily="18" charset="-78"/>
              </a:rPr>
              <a:t>يتطلب التحول الثقافي المعرفة والخبرة والحكمة من </a:t>
            </a:r>
            <a:r>
              <a:rPr lang="ar-DZ" sz="2400" dirty="0" err="1" smtClean="0">
                <a:solidFill>
                  <a:srgbClr val="C00000"/>
                </a:solidFill>
                <a:latin typeface="Traditional Arabic" pitchFamily="18" charset="-78"/>
                <a:cs typeface="Traditional Arabic" pitchFamily="18" charset="-78"/>
              </a:rPr>
              <a:t>المسؤولين</a:t>
            </a:r>
            <a:r>
              <a:rPr lang="ar-DZ" sz="2400" dirty="0" smtClean="0">
                <a:solidFill>
                  <a:srgbClr val="C00000"/>
                </a:solidFill>
                <a:latin typeface="Traditional Arabic" pitchFamily="18" charset="-78"/>
                <a:cs typeface="Traditional Arabic" pitchFamily="18" charset="-78"/>
              </a:rPr>
              <a:t> عن التغيير، وإدخال قيم ومعايير جديدة أمر بالغ الأهمية للنجاح.</a:t>
            </a:r>
          </a:p>
          <a:p>
            <a:pPr algn="just" rtl="1"/>
            <a:r>
              <a:rPr lang="ar-DZ" sz="2400" dirty="0" smtClean="0">
                <a:solidFill>
                  <a:srgbClr val="C00000"/>
                </a:solidFill>
                <a:latin typeface="Traditional Arabic" pitchFamily="18" charset="-78"/>
                <a:cs typeface="Traditional Arabic" pitchFamily="18" charset="-78"/>
              </a:rPr>
              <a:t>حيث يتطلب تغيير الثقافة التنظيمية تحديث في نظام القيم الحالية و احلالها بقيم جديدة تتماشى مع التحولات التي تشهدها المنظمة.</a:t>
            </a:r>
          </a:p>
          <a:p>
            <a:pPr algn="just" rtl="1"/>
            <a:r>
              <a:rPr lang="ar-DZ" sz="2400" dirty="0" smtClean="0">
                <a:solidFill>
                  <a:srgbClr val="C00000"/>
                </a:solidFill>
                <a:latin typeface="Traditional Arabic" pitchFamily="18" charset="-78"/>
                <a:cs typeface="Traditional Arabic" pitchFamily="18" charset="-78"/>
              </a:rPr>
              <a:t>إلا ان تغيير الثقافة التنظيمية له العديد من التحديات </a:t>
            </a:r>
            <a:r>
              <a:rPr lang="ar-DZ" sz="2400" dirty="0" err="1" smtClean="0">
                <a:solidFill>
                  <a:srgbClr val="C00000"/>
                </a:solidFill>
                <a:latin typeface="Traditional Arabic" pitchFamily="18" charset="-78"/>
                <a:cs typeface="Traditional Arabic" pitchFamily="18" charset="-78"/>
              </a:rPr>
              <a:t>أهمها:</a:t>
            </a:r>
            <a:endParaRPr lang="ar-DZ" sz="2400" dirty="0" smtClean="0">
              <a:solidFill>
                <a:srgbClr val="C00000"/>
              </a:solidFill>
              <a:latin typeface="Traditional Arabic" pitchFamily="18" charset="-78"/>
              <a:cs typeface="Traditional Arabic" pitchFamily="18" charset="-78"/>
            </a:endParaRPr>
          </a:p>
          <a:p>
            <a:pPr algn="just" rtl="1">
              <a:buFont typeface="Wingdings" pitchFamily="2" charset="2"/>
              <a:buChar char="ü"/>
            </a:pPr>
            <a:r>
              <a:rPr lang="ar-DZ" sz="2400" dirty="0" smtClean="0">
                <a:solidFill>
                  <a:srgbClr val="C00000"/>
                </a:solidFill>
                <a:latin typeface="Traditional Arabic" pitchFamily="18" charset="-78"/>
                <a:cs typeface="Traditional Arabic" pitchFamily="18" charset="-78"/>
              </a:rPr>
              <a:t>مقاومة التغيير </a:t>
            </a:r>
          </a:p>
          <a:p>
            <a:pPr algn="just" rtl="1">
              <a:buFont typeface="Wingdings" pitchFamily="2" charset="2"/>
              <a:buChar char="ü"/>
            </a:pPr>
            <a:r>
              <a:rPr lang="ar-DZ" sz="2400" dirty="0" smtClean="0">
                <a:solidFill>
                  <a:srgbClr val="C00000"/>
                </a:solidFill>
                <a:latin typeface="Traditional Arabic" pitchFamily="18" charset="-78"/>
                <a:cs typeface="Traditional Arabic" pitchFamily="18" charset="-78"/>
              </a:rPr>
              <a:t>الموارد غير كافية</a:t>
            </a:r>
          </a:p>
          <a:p>
            <a:pPr algn="just" rtl="1">
              <a:buFont typeface="Wingdings" pitchFamily="2" charset="2"/>
              <a:buChar char="ü"/>
            </a:pPr>
            <a:r>
              <a:rPr lang="ar-DZ" sz="2400" dirty="0" smtClean="0">
                <a:solidFill>
                  <a:srgbClr val="C00000"/>
                </a:solidFill>
                <a:latin typeface="Traditional Arabic" pitchFamily="18" charset="-78"/>
                <a:cs typeface="Traditional Arabic" pitchFamily="18" charset="-78"/>
              </a:rPr>
              <a:t>الثقافة التقليدية </a:t>
            </a:r>
            <a:r>
              <a:rPr lang="ar-DZ" sz="2400" dirty="0" err="1" smtClean="0">
                <a:solidFill>
                  <a:srgbClr val="C00000"/>
                </a:solidFill>
                <a:latin typeface="Traditional Arabic" pitchFamily="18" charset="-78"/>
                <a:cs typeface="Traditional Arabic" pitchFamily="18" charset="-78"/>
              </a:rPr>
              <a:t>متاصلة</a:t>
            </a:r>
            <a:r>
              <a:rPr lang="ar-DZ" sz="2400" dirty="0" smtClean="0">
                <a:solidFill>
                  <a:srgbClr val="C00000"/>
                </a:solidFill>
                <a:latin typeface="Traditional Arabic" pitchFamily="18" charset="-78"/>
                <a:cs typeface="Traditional Arabic" pitchFamily="18" charset="-78"/>
              </a:rPr>
              <a:t> </a:t>
            </a:r>
            <a:r>
              <a:rPr lang="ar-DZ" sz="2400" dirty="0" smtClean="0">
                <a:solidFill>
                  <a:srgbClr val="C00000"/>
                </a:solidFill>
                <a:latin typeface="Traditional Arabic" pitchFamily="18" charset="-78"/>
                <a:cs typeface="Traditional Arabic" pitchFamily="18" charset="-78"/>
              </a:rPr>
              <a:t>بعمق لا </a:t>
            </a:r>
            <a:r>
              <a:rPr lang="ar-DZ" sz="2400" dirty="0" smtClean="0">
                <a:solidFill>
                  <a:srgbClr val="C00000"/>
                </a:solidFill>
                <a:latin typeface="Traditional Arabic" pitchFamily="18" charset="-78"/>
                <a:cs typeface="Traditional Arabic" pitchFamily="18" charset="-78"/>
              </a:rPr>
              <a:t>يمكن </a:t>
            </a:r>
            <a:r>
              <a:rPr lang="ar-DZ" sz="2400" dirty="0" err="1" smtClean="0">
                <a:solidFill>
                  <a:srgbClr val="C00000"/>
                </a:solidFill>
                <a:latin typeface="Traditional Arabic" pitchFamily="18" charset="-78"/>
                <a:cs typeface="Traditional Arabic" pitchFamily="18" charset="-78"/>
              </a:rPr>
              <a:t>تغييرها .</a:t>
            </a:r>
            <a:endParaRPr lang="ar-DZ" sz="2400" dirty="0" smtClean="0">
              <a:solidFill>
                <a:srgbClr val="C00000"/>
              </a:solidFill>
              <a:latin typeface="Traditional Arabic" pitchFamily="18" charset="-78"/>
              <a:cs typeface="Traditional Arabic" pitchFamily="18" charset="-78"/>
            </a:endParaRPr>
          </a:p>
          <a:p>
            <a:endParaRPr lang="fr-FR" dirty="0"/>
          </a:p>
        </p:txBody>
      </p:sp>
      <p:pic>
        <p:nvPicPr>
          <p:cNvPr id="5" name="Espace réservé pour une image  4" descr="image.jpg"/>
          <p:cNvPicPr>
            <a:picLocks noGrp="1" noChangeAspect="1"/>
          </p:cNvPicPr>
          <p:nvPr>
            <p:ph type="pic" sz="quarter" idx="10"/>
          </p:nvPr>
        </p:nvPicPr>
        <p:blipFill>
          <a:blip r:embed="rId2"/>
          <a:srcRect l="16470" r="16470"/>
          <a:stretch>
            <a:fillRect/>
          </a:stretch>
        </p:blipFill>
        <p:spPr/>
      </p:pic>
      <p:sp>
        <p:nvSpPr>
          <p:cNvPr id="4" name="Titre 3"/>
          <p:cNvSpPr>
            <a:spLocks noGrp="1"/>
          </p:cNvSpPr>
          <p:nvPr>
            <p:ph type="title"/>
          </p:nvPr>
        </p:nvSpPr>
        <p:spPr>
          <a:xfrm>
            <a:off x="2470244" y="197346"/>
            <a:ext cx="3639403" cy="635167"/>
          </a:xfrm>
        </p:spPr>
        <p:txBody>
          <a:bodyPr>
            <a:normAutofit fontScale="90000"/>
          </a:bodyPr>
          <a:lstStyle/>
          <a:p>
            <a:pPr algn="r"/>
            <a:r>
              <a:rPr lang="ar-DZ" dirty="0" smtClean="0">
                <a:solidFill>
                  <a:srgbClr val="7030A0"/>
                </a:solidFill>
                <a:latin typeface="Traditional Arabic" pitchFamily="18" charset="-78"/>
                <a:cs typeface="Traditional Arabic" pitchFamily="18" charset="-78"/>
              </a:rPr>
              <a:t>تغيير الثقافة التنظيمية</a:t>
            </a:r>
            <a:endParaRPr lang="fr-FR" dirty="0">
              <a:solidFill>
                <a:srgbClr val="7030A0"/>
              </a:solidFill>
              <a:latin typeface="Traditional Arabic" pitchFamily="18" charset="-78"/>
              <a:cs typeface="Traditional Arabic" pitchFamily="18" charset="-7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1392072" y="908713"/>
            <a:ext cx="10500815" cy="4154606"/>
          </a:xfrm>
        </p:spPr>
        <p:txBody>
          <a:bodyPr>
            <a:normAutofit fontScale="92500" lnSpcReduction="10000"/>
          </a:bodyPr>
          <a:lstStyle/>
          <a:p>
            <a:pPr algn="r" rtl="1">
              <a:lnSpc>
                <a:spcPct val="110000"/>
              </a:lnSpc>
            </a:pPr>
            <a:r>
              <a:rPr lang="ar-SA" sz="3200" dirty="0" smtClean="0">
                <a:solidFill>
                  <a:schemeClr val="accent5">
                    <a:lumMod val="50000"/>
                  </a:schemeClr>
                </a:solidFill>
              </a:rPr>
              <a:t>يوجد العديد من المؤشرات التي تعكس حقيقة أن الثقافة التنظيمية يمكن تغييرها عند تحقق واحد أو </a:t>
            </a:r>
            <a:r>
              <a:rPr lang="ar-DZ" sz="3200" dirty="0" smtClean="0">
                <a:solidFill>
                  <a:schemeClr val="accent5">
                    <a:lumMod val="50000"/>
                  </a:schemeClr>
                </a:solidFill>
              </a:rPr>
              <a:t>اكثر من الظروف التالية:</a:t>
            </a:r>
            <a:endParaRPr lang="fr-FR" sz="3200" dirty="0" smtClean="0">
              <a:solidFill>
                <a:schemeClr val="accent5">
                  <a:lumMod val="50000"/>
                </a:schemeClr>
              </a:solidFill>
            </a:endParaRPr>
          </a:p>
          <a:p>
            <a:pPr algn="r" rtl="1">
              <a:buFont typeface="Wingdings" pitchFamily="2" charset="2"/>
              <a:buChar char="ü"/>
            </a:pPr>
            <a:r>
              <a:rPr lang="ar-SA" sz="3200" dirty="0" smtClean="0">
                <a:solidFill>
                  <a:schemeClr val="accent5">
                    <a:lumMod val="50000"/>
                  </a:schemeClr>
                </a:solidFill>
              </a:rPr>
              <a:t>وجود أزمات مؤثرة</a:t>
            </a:r>
            <a:r>
              <a:rPr lang="ar-DZ" sz="3200" dirty="0" err="1" smtClean="0">
                <a:solidFill>
                  <a:schemeClr val="accent5">
                    <a:lumMod val="50000"/>
                  </a:schemeClr>
                </a:solidFill>
              </a:rPr>
              <a:t>.</a:t>
            </a:r>
            <a:endParaRPr lang="fr-FR" sz="3200" dirty="0" smtClean="0">
              <a:solidFill>
                <a:schemeClr val="accent5">
                  <a:lumMod val="50000"/>
                </a:schemeClr>
              </a:solidFill>
            </a:endParaRPr>
          </a:p>
          <a:p>
            <a:pPr lvl="0" algn="r" rtl="1">
              <a:buFont typeface="Wingdings" pitchFamily="2" charset="2"/>
              <a:buChar char="ü"/>
            </a:pPr>
            <a:r>
              <a:rPr lang="ar-SA" sz="3200" dirty="0" smtClean="0">
                <a:solidFill>
                  <a:schemeClr val="accent5">
                    <a:lumMod val="50000"/>
                  </a:schemeClr>
                </a:solidFill>
              </a:rPr>
              <a:t>تغيير القيادات</a:t>
            </a:r>
            <a:r>
              <a:rPr lang="ar-DZ" sz="3200" dirty="0" err="1" smtClean="0">
                <a:solidFill>
                  <a:schemeClr val="accent5">
                    <a:lumMod val="50000"/>
                  </a:schemeClr>
                </a:solidFill>
              </a:rPr>
              <a:t>.</a:t>
            </a:r>
            <a:endParaRPr lang="fr-FR" sz="3200" dirty="0" smtClean="0">
              <a:solidFill>
                <a:schemeClr val="accent5">
                  <a:lumMod val="50000"/>
                </a:schemeClr>
              </a:solidFill>
            </a:endParaRPr>
          </a:p>
          <a:p>
            <a:pPr lvl="0" algn="r" rtl="1">
              <a:buFont typeface="Wingdings" pitchFamily="2" charset="2"/>
              <a:buChar char="ü"/>
            </a:pPr>
            <a:r>
              <a:rPr lang="ar-SA" sz="3200" dirty="0" smtClean="0">
                <a:solidFill>
                  <a:schemeClr val="accent5">
                    <a:lumMod val="50000"/>
                  </a:schemeClr>
                </a:solidFill>
              </a:rPr>
              <a:t>حداثة التنظيم </a:t>
            </a:r>
            <a:r>
              <a:rPr lang="ar-DZ" sz="3200" dirty="0" err="1" smtClean="0">
                <a:solidFill>
                  <a:schemeClr val="accent5">
                    <a:lumMod val="50000"/>
                  </a:schemeClr>
                </a:solidFill>
              </a:rPr>
              <a:t>.</a:t>
            </a:r>
            <a:endParaRPr lang="fr-FR" sz="3200" dirty="0" smtClean="0">
              <a:solidFill>
                <a:schemeClr val="accent5">
                  <a:lumMod val="50000"/>
                </a:schemeClr>
              </a:solidFill>
            </a:endParaRPr>
          </a:p>
          <a:p>
            <a:pPr lvl="0" algn="r" rtl="1">
              <a:buFont typeface="Wingdings" pitchFamily="2" charset="2"/>
              <a:buChar char="ü"/>
            </a:pPr>
            <a:r>
              <a:rPr lang="ar-SA" sz="3200" dirty="0" smtClean="0">
                <a:solidFill>
                  <a:schemeClr val="accent5">
                    <a:lumMod val="50000"/>
                  </a:schemeClr>
                </a:solidFill>
              </a:rPr>
              <a:t>صغر حجم التنظيم</a:t>
            </a:r>
            <a:r>
              <a:rPr lang="ar-DZ" sz="3200" dirty="0" err="1" smtClean="0">
                <a:solidFill>
                  <a:schemeClr val="accent5">
                    <a:lumMod val="50000"/>
                  </a:schemeClr>
                </a:solidFill>
              </a:rPr>
              <a:t>.</a:t>
            </a:r>
            <a:endParaRPr lang="fr-FR" sz="3200" dirty="0" smtClean="0">
              <a:solidFill>
                <a:schemeClr val="accent5">
                  <a:lumMod val="50000"/>
                </a:schemeClr>
              </a:solidFill>
            </a:endParaRPr>
          </a:p>
          <a:p>
            <a:pPr lvl="0" algn="r" rtl="1">
              <a:buFont typeface="Wingdings" pitchFamily="2" charset="2"/>
              <a:buChar char="ü"/>
            </a:pPr>
            <a:r>
              <a:rPr lang="ar-SA" sz="3200" dirty="0" smtClean="0">
                <a:solidFill>
                  <a:schemeClr val="accent5">
                    <a:lumMod val="50000"/>
                  </a:schemeClr>
                </a:solidFill>
              </a:rPr>
              <a:t>ضعف الثقافة الحالية.</a:t>
            </a:r>
            <a:endParaRPr lang="ar-DZ" sz="3200" dirty="0" smtClean="0">
              <a:solidFill>
                <a:schemeClr val="accent5">
                  <a:lumMod val="50000"/>
                </a:schemeClr>
              </a:solidFill>
            </a:endParaRPr>
          </a:p>
          <a:p>
            <a:pPr lvl="0" algn="r" rtl="1">
              <a:buFont typeface="Wingdings" pitchFamily="2" charset="2"/>
              <a:buChar char="ü"/>
            </a:pPr>
            <a:r>
              <a:rPr lang="ar-DZ" sz="3200" dirty="0" smtClean="0">
                <a:solidFill>
                  <a:schemeClr val="accent5">
                    <a:lumMod val="50000"/>
                  </a:schemeClr>
                </a:solidFill>
              </a:rPr>
              <a:t>عملية الدمج و الاستحواذ.</a:t>
            </a:r>
            <a:endParaRPr lang="fr-FR" sz="3200" dirty="0">
              <a:solidFill>
                <a:schemeClr val="accent5">
                  <a:lumMod val="50000"/>
                </a:schemeClr>
              </a:solidFill>
            </a:endParaRPr>
          </a:p>
        </p:txBody>
      </p:sp>
      <p:sp>
        <p:nvSpPr>
          <p:cNvPr id="3" name="Titre 2"/>
          <p:cNvSpPr>
            <a:spLocks noGrp="1"/>
          </p:cNvSpPr>
          <p:nvPr>
            <p:ph type="title"/>
          </p:nvPr>
        </p:nvSpPr>
        <p:spPr>
          <a:xfrm>
            <a:off x="6523630" y="1"/>
            <a:ext cx="4918879" cy="709684"/>
          </a:xfrm>
        </p:spPr>
        <p:txBody>
          <a:bodyPr/>
          <a:lstStyle/>
          <a:p>
            <a:pPr algn="r"/>
            <a:r>
              <a:rPr lang="ar-DZ" dirty="0" smtClean="0">
                <a:solidFill>
                  <a:srgbClr val="FFFF00"/>
                </a:solidFill>
              </a:rPr>
              <a:t>دوافع تغيير الثقافة التنظيمية</a:t>
            </a:r>
            <a:endParaRPr lang="fr-FR" dirty="0">
              <a:solidFill>
                <a:srgbClr val="FFFF00"/>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761999" y="1555845"/>
            <a:ext cx="7767851" cy="4421873"/>
          </a:xfrm>
        </p:spPr>
        <p:txBody>
          <a:bodyPr>
            <a:normAutofit lnSpcReduction="10000"/>
          </a:bodyPr>
          <a:lstStyle/>
          <a:p>
            <a:pPr algn="r"/>
            <a:r>
              <a:rPr lang="ar-DZ" dirty="0" smtClean="0">
                <a:solidFill>
                  <a:srgbClr val="E81CB3"/>
                </a:solidFill>
              </a:rPr>
              <a:t>أورد الباحثين مجموعة من متطلبات النجاح و </a:t>
            </a:r>
            <a:r>
              <a:rPr lang="ar-DZ" dirty="0" err="1" smtClean="0">
                <a:solidFill>
                  <a:srgbClr val="E81CB3"/>
                </a:solidFill>
              </a:rPr>
              <a:t>هي :</a:t>
            </a:r>
            <a:endParaRPr lang="ar-DZ" sz="2400" dirty="0" smtClean="0">
              <a:solidFill>
                <a:srgbClr val="E81CB3"/>
              </a:solidFill>
              <a:latin typeface="Traditional Arabic" pitchFamily="18" charset="-78"/>
              <a:cs typeface="Traditional Arabic" pitchFamily="18" charset="-78"/>
            </a:endParaRPr>
          </a:p>
          <a:p>
            <a:pPr lvl="0" algn="r" rtl="1">
              <a:buFont typeface="Wingdings" pitchFamily="2" charset="2"/>
              <a:buChar char="ü"/>
            </a:pPr>
            <a:r>
              <a:rPr lang="ar-SA" sz="2400" dirty="0" smtClean="0">
                <a:solidFill>
                  <a:srgbClr val="E81CB3"/>
                </a:solidFill>
                <a:latin typeface="Traditional Arabic" pitchFamily="18" charset="-78"/>
                <a:cs typeface="Traditional Arabic" pitchFamily="18" charset="-78"/>
              </a:rPr>
              <a:t>فهم الثقافة التنظيمية القديمة أولا بسبب أنه لا يمكن تطوير الثقافة الجديدة ما لم يفهم المديرون والعاملون من أين </a:t>
            </a:r>
            <a:r>
              <a:rPr lang="ar-SA" sz="2400" dirty="0" err="1" smtClean="0">
                <a:solidFill>
                  <a:srgbClr val="E81CB3"/>
                </a:solidFill>
                <a:latin typeface="Traditional Arabic" pitchFamily="18" charset="-78"/>
                <a:cs typeface="Traditional Arabic" pitchFamily="18" charset="-78"/>
              </a:rPr>
              <a:t>يبدأون</a:t>
            </a:r>
            <a:r>
              <a:rPr lang="ar-SA" sz="2400" dirty="0" smtClean="0">
                <a:solidFill>
                  <a:srgbClr val="E81CB3"/>
                </a:solidFill>
                <a:latin typeface="Traditional Arabic" pitchFamily="18" charset="-78"/>
                <a:cs typeface="Traditional Arabic" pitchFamily="18" charset="-78"/>
              </a:rPr>
              <a:t> ( معرفة نقطة الانطلاق</a:t>
            </a:r>
            <a:r>
              <a:rPr lang="ar-SA" sz="2400" dirty="0" err="1" smtClean="0">
                <a:solidFill>
                  <a:srgbClr val="E81CB3"/>
                </a:solidFill>
                <a:latin typeface="Traditional Arabic" pitchFamily="18" charset="-78"/>
                <a:cs typeface="Traditional Arabic" pitchFamily="18" charset="-78"/>
              </a:rPr>
              <a:t>).</a:t>
            </a:r>
            <a:endParaRPr lang="fr-FR" sz="2400" dirty="0" smtClean="0">
              <a:solidFill>
                <a:srgbClr val="E81CB3"/>
              </a:solidFill>
              <a:latin typeface="Traditional Arabic" pitchFamily="18" charset="-78"/>
              <a:cs typeface="Traditional Arabic" pitchFamily="18" charset="-78"/>
            </a:endParaRPr>
          </a:p>
          <a:p>
            <a:pPr lvl="0" algn="r" rtl="1">
              <a:buFont typeface="Wingdings" pitchFamily="2" charset="2"/>
              <a:buChar char="ü"/>
            </a:pPr>
            <a:r>
              <a:rPr lang="ar-SA" sz="2400" dirty="0" smtClean="0">
                <a:solidFill>
                  <a:srgbClr val="E81CB3"/>
                </a:solidFill>
                <a:latin typeface="Traditional Arabic" pitchFamily="18" charset="-78"/>
                <a:cs typeface="Traditional Arabic" pitchFamily="18" charset="-78"/>
              </a:rPr>
              <a:t>تهيئة الدعم للعاملين و الفرق التي تمتلك أفكارا عن الثقافة الأفضل مع توفر الإرادة للعمل على تطبيق هذه الأفكار.</a:t>
            </a:r>
            <a:endParaRPr lang="fr-FR" sz="2400" dirty="0" smtClean="0">
              <a:solidFill>
                <a:srgbClr val="E81CB3"/>
              </a:solidFill>
              <a:latin typeface="Traditional Arabic" pitchFamily="18" charset="-78"/>
              <a:cs typeface="Traditional Arabic" pitchFamily="18" charset="-78"/>
            </a:endParaRPr>
          </a:p>
          <a:p>
            <a:pPr lvl="0" algn="r" rtl="1">
              <a:buFont typeface="Wingdings" pitchFamily="2" charset="2"/>
              <a:buChar char="ü"/>
            </a:pPr>
            <a:r>
              <a:rPr lang="ar-SA" sz="2400" dirty="0" smtClean="0">
                <a:solidFill>
                  <a:srgbClr val="E81CB3"/>
                </a:solidFill>
                <a:latin typeface="Traditional Arabic" pitchFamily="18" charset="-78"/>
                <a:cs typeface="Traditional Arabic" pitchFamily="18" charset="-78"/>
              </a:rPr>
              <a:t>إيجاد ثقافات فرعية تكون أكثر فعالية في المنظمة واستخدامها كأمثلة يستطيع العاملون تعلمها.</a:t>
            </a:r>
            <a:endParaRPr lang="fr-FR" sz="2400" dirty="0" smtClean="0">
              <a:solidFill>
                <a:srgbClr val="E81CB3"/>
              </a:solidFill>
              <a:latin typeface="Traditional Arabic" pitchFamily="18" charset="-78"/>
              <a:cs typeface="Traditional Arabic" pitchFamily="18" charset="-78"/>
            </a:endParaRPr>
          </a:p>
          <a:p>
            <a:pPr lvl="0" algn="r" rtl="1">
              <a:buFont typeface="Wingdings" pitchFamily="2" charset="2"/>
              <a:buChar char="ü"/>
            </a:pPr>
            <a:r>
              <a:rPr lang="ar-SA" sz="2400" dirty="0" smtClean="0">
                <a:solidFill>
                  <a:srgbClr val="E81CB3"/>
                </a:solidFill>
                <a:latin typeface="Traditional Arabic" pitchFamily="18" charset="-78"/>
                <a:cs typeface="Traditional Arabic" pitchFamily="18" charset="-78"/>
              </a:rPr>
              <a:t>لا يفضل استخدام الهجوم الثقافي إنما التفكير بإيجاد طرق لمساعدة العاملين والفرق للقيام بوظائفهم بفعالية أعلى.</a:t>
            </a:r>
            <a:endParaRPr lang="fr-FR" sz="2400" dirty="0" smtClean="0">
              <a:solidFill>
                <a:srgbClr val="E81CB3"/>
              </a:solidFill>
              <a:latin typeface="Traditional Arabic" pitchFamily="18" charset="-78"/>
              <a:cs typeface="Traditional Arabic" pitchFamily="18" charset="-78"/>
            </a:endParaRPr>
          </a:p>
          <a:p>
            <a:pPr lvl="0" algn="r" rtl="1">
              <a:buFont typeface="Wingdings" pitchFamily="2" charset="2"/>
              <a:buChar char="ü"/>
            </a:pPr>
            <a:r>
              <a:rPr lang="ar-SA" sz="2400" dirty="0" smtClean="0">
                <a:solidFill>
                  <a:srgbClr val="E81CB3"/>
                </a:solidFill>
                <a:latin typeface="Traditional Arabic" pitchFamily="18" charset="-78"/>
                <a:cs typeface="Traditional Arabic" pitchFamily="18" charset="-78"/>
              </a:rPr>
              <a:t>التعامل مع تصور الثقافة الجديدة كمبدأ يقود للتغيير، وليس كمعجزة للعاملين </a:t>
            </a:r>
            <a:endParaRPr lang="fr-FR" sz="2400" dirty="0" smtClean="0">
              <a:solidFill>
                <a:srgbClr val="E81CB3"/>
              </a:solidFill>
              <a:latin typeface="Traditional Arabic" pitchFamily="18" charset="-78"/>
              <a:cs typeface="Traditional Arabic" pitchFamily="18" charset="-78"/>
            </a:endParaRPr>
          </a:p>
          <a:p>
            <a:pPr lvl="0" algn="r" rtl="1">
              <a:buFont typeface="Wingdings" pitchFamily="2" charset="2"/>
              <a:buChar char="ü"/>
            </a:pPr>
            <a:r>
              <a:rPr lang="ar-SA" sz="2400" dirty="0" smtClean="0">
                <a:solidFill>
                  <a:srgbClr val="E81CB3"/>
                </a:solidFill>
                <a:latin typeface="Traditional Arabic" pitchFamily="18" charset="-78"/>
                <a:cs typeface="Traditional Arabic" pitchFamily="18" charset="-78"/>
              </a:rPr>
              <a:t>الاعتراف أن التغيير الواسع بثقافة المنظمة </a:t>
            </a:r>
            <a:r>
              <a:rPr lang="ar-SA" sz="2400" dirty="0" err="1" smtClean="0">
                <a:solidFill>
                  <a:srgbClr val="E81CB3"/>
                </a:solidFill>
                <a:latin typeface="Traditional Arabic" pitchFamily="18" charset="-78"/>
                <a:cs typeface="Traditional Arabic" pitchFamily="18" charset="-78"/>
              </a:rPr>
              <a:t>يأخذ </a:t>
            </a:r>
            <a:r>
              <a:rPr lang="ar-SA" sz="2400" dirty="0" smtClean="0">
                <a:solidFill>
                  <a:srgbClr val="E81CB3"/>
                </a:solidFill>
                <a:latin typeface="Traditional Arabic" pitchFamily="18" charset="-78"/>
                <a:cs typeface="Traditional Arabic" pitchFamily="18" charset="-78"/>
              </a:rPr>
              <a:t>(5-</a:t>
            </a:r>
            <a:r>
              <a:rPr lang="ar-DZ" sz="2400" dirty="0" smtClean="0">
                <a:solidFill>
                  <a:srgbClr val="E81CB3"/>
                </a:solidFill>
                <a:latin typeface="Traditional Arabic" pitchFamily="18" charset="-78"/>
                <a:cs typeface="Traditional Arabic" pitchFamily="18" charset="-78"/>
              </a:rPr>
              <a:t> </a:t>
            </a:r>
            <a:r>
              <a:rPr lang="ar-SA" sz="2400" dirty="0" smtClean="0">
                <a:solidFill>
                  <a:srgbClr val="E81CB3"/>
                </a:solidFill>
                <a:latin typeface="Traditional Arabic" pitchFamily="18" charset="-78"/>
                <a:cs typeface="Traditional Arabic" pitchFamily="18" charset="-78"/>
              </a:rPr>
              <a:t>10) أعوام.</a:t>
            </a:r>
            <a:endParaRPr lang="fr-FR" sz="2400" dirty="0" smtClean="0">
              <a:solidFill>
                <a:srgbClr val="E81CB3"/>
              </a:solidFill>
              <a:latin typeface="Traditional Arabic" pitchFamily="18" charset="-78"/>
              <a:cs typeface="Traditional Arabic" pitchFamily="18" charset="-78"/>
            </a:endParaRPr>
          </a:p>
          <a:p>
            <a:pPr lvl="0" algn="r" rtl="1">
              <a:buFont typeface="Wingdings" pitchFamily="2" charset="2"/>
              <a:buChar char="ü"/>
            </a:pPr>
            <a:r>
              <a:rPr lang="ar-SA" sz="2400" dirty="0" smtClean="0">
                <a:solidFill>
                  <a:srgbClr val="E81CB3"/>
                </a:solidFill>
                <a:latin typeface="Traditional Arabic" pitchFamily="18" charset="-78"/>
                <a:cs typeface="Traditional Arabic" pitchFamily="18" charset="-78"/>
              </a:rPr>
              <a:t>التعايش مع الثقافة الجديدة باستعمال كلمات واضحة بدلا من الغامضة.</a:t>
            </a:r>
            <a:endParaRPr lang="fr-FR" sz="2400" dirty="0" smtClean="0">
              <a:solidFill>
                <a:srgbClr val="E81CB3"/>
              </a:solidFill>
              <a:latin typeface="Traditional Arabic" pitchFamily="18" charset="-78"/>
              <a:cs typeface="Traditional Arabic" pitchFamily="18" charset="-78"/>
            </a:endParaRPr>
          </a:p>
          <a:p>
            <a:pPr algn="r"/>
            <a:endParaRPr lang="fr-FR" dirty="0"/>
          </a:p>
        </p:txBody>
      </p:sp>
      <p:sp>
        <p:nvSpPr>
          <p:cNvPr id="3" name="Titre 2"/>
          <p:cNvSpPr>
            <a:spLocks noGrp="1"/>
          </p:cNvSpPr>
          <p:nvPr>
            <p:ph type="title"/>
          </p:nvPr>
        </p:nvSpPr>
        <p:spPr>
          <a:xfrm>
            <a:off x="761999" y="715962"/>
            <a:ext cx="6476999" cy="621520"/>
          </a:xfrm>
        </p:spPr>
        <p:txBody>
          <a:bodyPr>
            <a:normAutofit fontScale="90000"/>
          </a:bodyPr>
          <a:lstStyle/>
          <a:p>
            <a:pPr algn="r"/>
            <a:r>
              <a:rPr lang="ar-SA" dirty="0" smtClean="0">
                <a:latin typeface="Traditional Arabic" pitchFamily="18" charset="-78"/>
                <a:cs typeface="Traditional Arabic" pitchFamily="18" charset="-78"/>
              </a:rPr>
              <a:t>نجاح التغيير الثقافي</a:t>
            </a:r>
            <a:endParaRPr lang="fr-FR" dirty="0">
              <a:latin typeface="Traditional Arabic" pitchFamily="18" charset="-78"/>
              <a:cs typeface="Traditional Arabic" pitchFamily="18" charset="-78"/>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heme/theme1.xml><?xml version="1.0" encoding="utf-8"?>
<a:theme xmlns:a="http://schemas.openxmlformats.org/drawingml/2006/main" name="1_Office Theme">
  <a:themeElements>
    <a:clrScheme name="Islander">
      <a:dk1>
        <a:srgbClr val="000000"/>
      </a:dk1>
      <a:lt1>
        <a:srgbClr val="FFFFFF"/>
      </a:lt1>
      <a:dk2>
        <a:srgbClr val="000000"/>
      </a:dk2>
      <a:lt2>
        <a:srgbClr val="E6E6E6"/>
      </a:lt2>
      <a:accent1>
        <a:srgbClr val="E56925"/>
      </a:accent1>
      <a:accent2>
        <a:srgbClr val="F19936"/>
      </a:accent2>
      <a:accent3>
        <a:srgbClr val="5DA3CC"/>
      </a:accent3>
      <a:accent4>
        <a:srgbClr val="B3DAD6"/>
      </a:accent4>
      <a:accent5>
        <a:srgbClr val="76B144"/>
      </a:accent5>
      <a:accent6>
        <a:srgbClr val="438F63"/>
      </a:accent6>
      <a:hlink>
        <a:srgbClr val="E2DD60"/>
      </a:hlink>
      <a:folHlink>
        <a:srgbClr val="E78576"/>
      </a:folHlink>
    </a:clrScheme>
    <a:fontScheme name="Custom 18">
      <a:majorFont>
        <a:latin typeface="Segoe UI"/>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Hispanic Heritage Template_LW.pot  -  AutoRecovered" id="{0019F9B1-4944-4C3D-BD71-31454C82D899}" vid="{3EED11B8-4CEA-4EF8-BEA8-9CD170BA1D8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_ip_UnifiedCompliancePolicyProperties xmlns="http://schemas.microsoft.com/sharepoint/v3" xsi:nil="true"/>
    <Status xmlns="71af3243-3dd4-4a8d-8c0d-dd76da1f02a5">Not started</Status>
    <TaxCatchAll xmlns="230e9df3-be65-4c73-a93b-d1236ebd677e"/>
    <lcf76f155ced4ddcb4097134ff3c332f xmlns="71af3243-3dd4-4a8d-8c0d-dd76da1f02a5">
      <Terms xmlns="http://schemas.microsoft.com/office/infopath/2007/PartnerControls"/>
    </lcf76f155ced4ddcb4097134ff3c332f>
    <Image xmlns="71af3243-3dd4-4a8d-8c0d-dd76da1f02a5">
      <Url xsi:nil="true"/>
      <Description xsi:nil="true"/>
    </Image>
    <_ip_UnifiedCompliancePolicyUIAction xmlns="http://schemas.microsoft.com/sharepoint/v3" xsi:nil="true"/>
  </documentManagement>
</p:properties>
</file>

<file path=customXml/itemProps1.xml><?xml version="1.0" encoding="utf-8"?>
<ds:datastoreItem xmlns:ds="http://schemas.openxmlformats.org/officeDocument/2006/customXml" ds:itemID="{F6FD371B-A150-4B08-9180-DA30724E991C}">
  <ds:schemaRefs>
    <ds:schemaRef ds:uri="http://schemas.microsoft.com/sharepoint/v3/contenttype/forms"/>
  </ds:schemaRefs>
</ds:datastoreItem>
</file>

<file path=customXml/itemProps2.xml><?xml version="1.0" encoding="utf-8"?>
<ds:datastoreItem xmlns:ds="http://schemas.openxmlformats.org/officeDocument/2006/customXml" ds:itemID="{E58E9125-520C-4260-BF38-ECD3386044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43D28AB-F595-4923-953A-AF3BB4401064}">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docProps/app.xml><?xml version="1.0" encoding="utf-8"?>
<Properties xmlns="http://schemas.openxmlformats.org/officeDocument/2006/extended-properties" xmlns:vt="http://schemas.openxmlformats.org/officeDocument/2006/docPropsVTypes">
  <Template/>
  <TotalTime>0</TotalTime>
  <Words>986</Words>
  <Application>Microsoft Office PowerPoint</Application>
  <PresentationFormat>Personnalisé</PresentationFormat>
  <Paragraphs>71</Paragraphs>
  <Slides>12</Slides>
  <Notes>1</Notes>
  <HiddenSlides>0</HiddenSlides>
  <MMClips>0</MMClips>
  <ScaleCrop>false</ScaleCrop>
  <HeadingPairs>
    <vt:vector size="4" baseType="variant">
      <vt:variant>
        <vt:lpstr>Thème</vt:lpstr>
      </vt:variant>
      <vt:variant>
        <vt:i4>1</vt:i4>
      </vt:variant>
      <vt:variant>
        <vt:lpstr>Titres des diapositives</vt:lpstr>
      </vt:variant>
      <vt:variant>
        <vt:i4>12</vt:i4>
      </vt:variant>
    </vt:vector>
  </HeadingPairs>
  <TitlesOfParts>
    <vt:vector size="13" baseType="lpstr">
      <vt:lpstr>1_Office Theme</vt:lpstr>
      <vt:lpstr>المحور الرابع   قياس و ابعاد الثقافة التنظيمية المحافظة و تغيير الثقافة التنظيمية  موجهة الى طلبة سنة ثانية ماستر ادارة الموارد البشرية  الاستاذة: داسي وهيبة    2023/2024</vt:lpstr>
      <vt:lpstr>قياس ثقافة المنظمة</vt:lpstr>
      <vt:lpstr>قياس الثقافة التنظيمية</vt:lpstr>
      <vt:lpstr>ابعاد الثقافة التنظيمية</vt:lpstr>
      <vt:lpstr>ابعاد الثقافة التنظيمية</vt:lpstr>
      <vt:lpstr>ابعاد الثقافة التنظيمية </vt:lpstr>
      <vt:lpstr>تغيير الثقافة التنظيمية</vt:lpstr>
      <vt:lpstr>دوافع تغيير الثقافة التنظيمية</vt:lpstr>
      <vt:lpstr>نجاح التغيير الثقافي</vt:lpstr>
      <vt:lpstr>مداخل الثقافة التنظيمية </vt:lpstr>
      <vt:lpstr>المحافظة الثقافة التنظيمية</vt:lpstr>
      <vt:lpstr>المحافظة على الثقافة التنظيمية</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2021-01-14T05:45:19Z</dcterms:created>
  <dcterms:modified xsi:type="dcterms:W3CDTF">2024-01-03T22:16:13Z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AITags">
    <vt:lpwstr/>
  </property>
  <property fmtid="{D5CDD505-2E9C-101B-9397-08002B2CF9AE}" pid="3" name="ContentTypeId">
    <vt:lpwstr>0x01010079F111ED35F8CC479449609E8A0923A6</vt:lpwstr>
  </property>
</Properties>
</file>