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5" r:id="rId5"/>
    <p:sldId id="265" r:id="rId6"/>
    <p:sldId id="260" r:id="rId7"/>
    <p:sldId id="261" r:id="rId8"/>
    <p:sldId id="266" r:id="rId9"/>
    <p:sldId id="262" r:id="rId10"/>
    <p:sldId id="276" r:id="rId11"/>
    <p:sldId id="268" r:id="rId12"/>
    <p:sldId id="269" r:id="rId13"/>
    <p:sldId id="277" r:id="rId14"/>
    <p:sldId id="284" r:id="rId1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DB5DD405-EBDD-45EB-BCFE-EEC63FEB08C5}"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41695415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B5DD405-EBDD-45EB-BCFE-EEC63FEB08C5}"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920313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B5DD405-EBDD-45EB-BCFE-EEC63FEB08C5}"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1500558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B5DD405-EBDD-45EB-BCFE-EEC63FEB08C5}"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3402396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DB5DD405-EBDD-45EB-BCFE-EEC63FEB08C5}" type="datetimeFigureOut">
              <a:rPr lang="fr-FR" smtClean="0"/>
              <a:t>18/12/2023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80646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DB5DD405-EBDD-45EB-BCFE-EEC63FEB08C5}" type="datetimeFigureOut">
              <a:rPr lang="fr-FR" smtClean="0"/>
              <a:t>18/12/2023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1463736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DB5DD405-EBDD-45EB-BCFE-EEC63FEB08C5}" type="datetimeFigureOut">
              <a:rPr lang="fr-FR" smtClean="0"/>
              <a:t>18/12/2023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1056124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DB5DD405-EBDD-45EB-BCFE-EEC63FEB08C5}" type="datetimeFigureOut">
              <a:rPr lang="fr-FR" smtClean="0"/>
              <a:t>18/12/2023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2926491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DB5DD405-EBDD-45EB-BCFE-EEC63FEB08C5}" type="datetimeFigureOut">
              <a:rPr lang="fr-FR" smtClean="0"/>
              <a:t>18/12/2023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91485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B5DD405-EBDD-45EB-BCFE-EEC63FEB08C5}" type="datetimeFigureOut">
              <a:rPr lang="fr-FR" smtClean="0"/>
              <a:t>18/12/2023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887998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DB5DD405-EBDD-45EB-BCFE-EEC63FEB08C5}" type="datetimeFigureOut">
              <a:rPr lang="fr-FR" smtClean="0"/>
              <a:t>18/12/2023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1231BA6-FB9D-4E09-8F8A-3CBD1A329057}" type="slidenum">
              <a:rPr lang="fr-FR" smtClean="0"/>
              <a:t>‹N°›</a:t>
            </a:fld>
            <a:endParaRPr lang="fr-FR"/>
          </a:p>
        </p:txBody>
      </p:sp>
    </p:spTree>
    <p:extLst>
      <p:ext uri="{BB962C8B-B14F-4D97-AF65-F5344CB8AC3E}">
        <p14:creationId xmlns:p14="http://schemas.microsoft.com/office/powerpoint/2010/main" val="4216496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B5DD405-EBDD-45EB-BCFE-EEC63FEB08C5}" type="datetimeFigureOut">
              <a:rPr lang="fr-FR" smtClean="0"/>
              <a:t>18/12/2023</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231BA6-FB9D-4E09-8F8A-3CBD1A329057}" type="slidenum">
              <a:rPr lang="fr-FR" smtClean="0"/>
              <a:t>‹N°›</a:t>
            </a:fld>
            <a:endParaRPr lang="fr-FR"/>
          </a:p>
        </p:txBody>
      </p:sp>
    </p:spTree>
    <p:extLst>
      <p:ext uri="{BB962C8B-B14F-4D97-AF65-F5344CB8AC3E}">
        <p14:creationId xmlns:p14="http://schemas.microsoft.com/office/powerpoint/2010/main" val="4166866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ar-DZ" sz="6600" b="1" dirty="0"/>
              <a:t>المحور الثالث: أسواق الطاقة التقليدية</a:t>
            </a:r>
            <a:endParaRPr lang="fr-FR" sz="6600" b="1" dirty="0"/>
          </a:p>
        </p:txBody>
      </p:sp>
    </p:spTree>
    <p:extLst>
      <p:ext uri="{BB962C8B-B14F-4D97-AF65-F5344CB8AC3E}">
        <p14:creationId xmlns:p14="http://schemas.microsoft.com/office/powerpoint/2010/main" val="3170901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665565"/>
            <a:ext cx="12192000" cy="5803474"/>
          </a:xfrm>
        </p:spPr>
        <p:txBody>
          <a:bodyPr>
            <a:normAutofit/>
          </a:bodyPr>
          <a:lstStyle/>
          <a:p>
            <a:pPr algn="r" rtl="1"/>
            <a:r>
              <a:rPr lang="ar-DZ" sz="3600" dirty="0"/>
              <a:t>العوامل الاقتصادية: يمكن أن تؤثر العوامل الاقتصادية، مثل النمو الاقتصادي ومعدل التضخم وأسعار الفائدة، أيضًا على أسعار النفط. على سبيل المثال، يمكن أن يؤدي النمو الاقتصادي القوي إلى زيادة الطلب على النفط، مما قد يؤدي إلى ارتفاع الأسعار.</a:t>
            </a:r>
          </a:p>
          <a:p>
            <a:pPr algn="r" rtl="1"/>
            <a:r>
              <a:rPr lang="ar-DZ" sz="3600" dirty="0"/>
              <a:t>العوامل الفنية: يمكن أن تؤثر العوامل الفنية، مثل مخزونات النفط وعقود الآجل، أيضًا على أسعار النفط. على سبيل المثال، يمكن أن يؤدي زيادة مخزونات النفط إلى انخفاض الأسعار، بينما يمكن أن يؤدي انخفاض مخزونات النفط إلى ارتفاع الأسعار.</a:t>
            </a:r>
          </a:p>
          <a:p>
            <a:pPr algn="r" rtl="1"/>
            <a:endParaRPr lang="fr-FR" sz="3600" dirty="0"/>
          </a:p>
        </p:txBody>
      </p:sp>
    </p:spTree>
    <p:extLst>
      <p:ext uri="{BB962C8B-B14F-4D97-AF65-F5344CB8AC3E}">
        <p14:creationId xmlns:p14="http://schemas.microsoft.com/office/powerpoint/2010/main" val="24355855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0"/>
            <a:ext cx="10515600" cy="1325563"/>
          </a:xfrm>
        </p:spPr>
        <p:txBody>
          <a:bodyPr/>
          <a:lstStyle/>
          <a:p>
            <a:pPr algn="ctr" rtl="1"/>
            <a:r>
              <a:rPr lang="ar-DZ" b="1" dirty="0">
                <a:solidFill>
                  <a:srgbClr val="FF0000"/>
                </a:solidFill>
              </a:rPr>
              <a:t>4: تنظيم أسواق النفط</a:t>
            </a:r>
            <a:endParaRPr lang="fr-FR" b="1" dirty="0">
              <a:solidFill>
                <a:srgbClr val="FF0000"/>
              </a:solidFill>
            </a:endParaRPr>
          </a:p>
        </p:txBody>
      </p:sp>
      <p:sp>
        <p:nvSpPr>
          <p:cNvPr id="3" name="Espace réservé du contenu 2"/>
          <p:cNvSpPr>
            <a:spLocks noGrp="1"/>
          </p:cNvSpPr>
          <p:nvPr>
            <p:ph idx="1"/>
          </p:nvPr>
        </p:nvSpPr>
        <p:spPr>
          <a:xfrm>
            <a:off x="109183" y="1119116"/>
            <a:ext cx="11982734" cy="5431809"/>
          </a:xfrm>
        </p:spPr>
        <p:txBody>
          <a:bodyPr>
            <a:normAutofit/>
          </a:bodyPr>
          <a:lstStyle/>
          <a:p>
            <a:pPr marL="0" indent="0" algn="r" rtl="1">
              <a:buNone/>
            </a:pPr>
            <a:r>
              <a:rPr lang="ar-DZ" sz="3200" dirty="0"/>
              <a:t>يهدف تنظيم أسواق النفط إلى خلق بيئة استثمارية عادلة ونزيهة وشفافة وهي </a:t>
            </a:r>
            <a:r>
              <a:rPr lang="ar-DZ" sz="3600" dirty="0"/>
              <a:t>عملية</a:t>
            </a:r>
            <a:r>
              <a:rPr lang="ar-DZ" sz="3200" dirty="0"/>
              <a:t> مهمة لعدة أسباب نذكر منها:</a:t>
            </a:r>
          </a:p>
          <a:p>
            <a:pPr algn="r" rtl="1"/>
            <a:r>
              <a:rPr lang="ar-DZ" sz="3200" dirty="0"/>
              <a:t>حماية المستثمرين: يهدف تنظيم أسواق النفط إلى حماية المستثمرين من الاحتيال والاستغلال. ويشمل ذلك قواعد حول المعلومات التي يجب الإفصاح عنها للمستثمرين، وعن الممارسات التجارية المقبولة، وعن العقوبات التي يمكن فرضها على المخالفين.</a:t>
            </a:r>
          </a:p>
          <a:p>
            <a:pPr algn="r" rtl="1"/>
            <a:r>
              <a:rPr lang="ar-DZ" sz="3200" dirty="0"/>
              <a:t>ضمان حسن سير الأسواق: يهدف تنظيم أسواق النفط إلى ضمان أن تكون الأسواق عادلة ونزيهة وشفافة. ويشمل ذلك قواعد حول كيفية تنفيذ المعاملات، وعن المعلومات التي يجب أن تكون متاحة للجمهور، وعن الصراعات المحتملة في </a:t>
            </a:r>
            <a:r>
              <a:rPr lang="ar-DZ" sz="3600" dirty="0"/>
              <a:t>المصالح</a:t>
            </a:r>
            <a:r>
              <a:rPr lang="ar-DZ" sz="3200" dirty="0"/>
              <a:t>.</a:t>
            </a:r>
          </a:p>
          <a:p>
            <a:pPr algn="r" rtl="1"/>
            <a:r>
              <a:rPr lang="ar-DZ" sz="3200" dirty="0"/>
              <a:t>تعزيز استقرار الأسعار: يهدف تنظيم أسواق النفط إلى تعزيز استقرار أسعار النفط. ويشمل ذلك قواعد حول شفافية المعلومات ومنع التلاعب بالأسواق.</a:t>
            </a:r>
          </a:p>
          <a:p>
            <a:pPr algn="r" rtl="1"/>
            <a:endParaRPr lang="ar-DZ" sz="3200" dirty="0"/>
          </a:p>
          <a:p>
            <a:pPr algn="r" rtl="1"/>
            <a:endParaRPr lang="ar-DZ" sz="3200" dirty="0"/>
          </a:p>
          <a:p>
            <a:endParaRPr lang="fr-FR" sz="3200" dirty="0"/>
          </a:p>
        </p:txBody>
      </p:sp>
    </p:spTree>
    <p:extLst>
      <p:ext uri="{BB962C8B-B14F-4D97-AF65-F5344CB8AC3E}">
        <p14:creationId xmlns:p14="http://schemas.microsoft.com/office/powerpoint/2010/main" val="6526395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9182" y="191068"/>
            <a:ext cx="11914496" cy="6564573"/>
          </a:xfrm>
        </p:spPr>
        <p:txBody>
          <a:bodyPr>
            <a:normAutofit/>
          </a:bodyPr>
          <a:lstStyle/>
          <a:p>
            <a:pPr marL="0" indent="0" algn="r" rtl="1">
              <a:buNone/>
            </a:pPr>
            <a:r>
              <a:rPr lang="ar-DZ" sz="4000" dirty="0"/>
              <a:t>يتم تنفيذ تنظيم أسواق النفط من قبل مجموعة متنوعة من الهيئات الحكومية وغير الحكومية. وتشمل الهيئات الحكومية المنظمين الماليين، مثل لجنة الأوراق المالية والبورصات  </a:t>
            </a:r>
            <a:r>
              <a:rPr lang="fr-FR" sz="4000" dirty="0"/>
              <a:t>SEC </a:t>
            </a:r>
            <a:r>
              <a:rPr lang="ar-DZ" sz="4000" dirty="0"/>
              <a:t> في الولايات المتحدة والهيئة الرقابية المالية </a:t>
            </a:r>
            <a:r>
              <a:rPr lang="fr-FR" sz="4000" dirty="0"/>
              <a:t>FCA </a:t>
            </a:r>
            <a:r>
              <a:rPr lang="ar-DZ" sz="4000" dirty="0"/>
              <a:t> في المملكة المتحدة. وتشمل الهيئات غير الحكومية البورصات والجمعيات التجارية والمنظمات الدولية مثل منظمة البلدان المصدرة للبترول </a:t>
            </a:r>
            <a:r>
              <a:rPr lang="fr-FR" sz="4000" dirty="0"/>
              <a:t>OPEC</a:t>
            </a:r>
          </a:p>
        </p:txBody>
      </p:sp>
    </p:spTree>
    <p:extLst>
      <p:ext uri="{BB962C8B-B14F-4D97-AF65-F5344CB8AC3E}">
        <p14:creationId xmlns:p14="http://schemas.microsoft.com/office/powerpoint/2010/main" val="25978917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04717" y="272955"/>
            <a:ext cx="11873552" cy="5904008"/>
          </a:xfrm>
        </p:spPr>
        <p:txBody>
          <a:bodyPr>
            <a:noAutofit/>
          </a:bodyPr>
          <a:lstStyle/>
          <a:p>
            <a:pPr marL="0" indent="0" algn="r" rtl="1">
              <a:buNone/>
            </a:pPr>
            <a:r>
              <a:rPr lang="ar-DZ" sz="3200" dirty="0"/>
              <a:t>فيما يلي بعض الأمثلة على كيفية تأثير تنظيم أسواق النفط على المستثمرين:</a:t>
            </a:r>
          </a:p>
          <a:p>
            <a:pPr algn="r" rtl="1"/>
            <a:r>
              <a:rPr lang="ar-DZ" sz="3200" dirty="0"/>
              <a:t>تتطلب قوانين الإفصاح أن تقدم الشركات معلومات أساسية عن نفسها وعن أعمالها للمستثمرين. يمكن أن يساعد هذا المستثمرين على اتخاذ قرارات استثمارية واضحة.</a:t>
            </a:r>
          </a:p>
          <a:p>
            <a:pPr algn="r" rtl="1"/>
            <a:r>
              <a:rPr lang="ar-DZ" sz="3200" dirty="0"/>
              <a:t>تفرض قوانين الاستقرار المالي قواعد حول كيفية إدارة المخاطر في الأسواق المالية. يمكن أن يساعد هذا في الحد من التقلبات في أسعار النفط.</a:t>
            </a:r>
          </a:p>
          <a:p>
            <a:pPr algn="r" rtl="1"/>
            <a:endParaRPr lang="fr-FR" sz="3200" dirty="0"/>
          </a:p>
        </p:txBody>
      </p:sp>
    </p:spTree>
    <p:extLst>
      <p:ext uri="{BB962C8B-B14F-4D97-AF65-F5344CB8AC3E}">
        <p14:creationId xmlns:p14="http://schemas.microsoft.com/office/powerpoint/2010/main" val="14490367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2192000" cy="6858000"/>
          </a:xfrm>
        </p:spPr>
        <p:txBody>
          <a:bodyPr/>
          <a:lstStyle/>
          <a:p>
            <a:pPr marL="0" indent="0" algn="ctr" rtl="1">
              <a:buNone/>
            </a:pPr>
            <a:r>
              <a:rPr lang="ar-DZ" sz="3200" b="1" dirty="0">
                <a:solidFill>
                  <a:srgbClr val="FF0000"/>
                </a:solidFill>
              </a:rPr>
              <a:t>الهيئات التنظيمية لسوق النفط في الجزائر</a:t>
            </a:r>
          </a:p>
          <a:p>
            <a:pPr marL="0" indent="0" algn="r" rtl="1">
              <a:buNone/>
            </a:pPr>
            <a:r>
              <a:rPr lang="ar-DZ" dirty="0"/>
              <a:t>تلعب الأجهزة التنظيمية لسوق النفط في الجزائر دورًا مهمًا في تعزيز سوق النفط الكفء والشفاف. فهي تساهم في ضمان توافر النفط بأسعار معقولة واحترام المعايير البيئية وتتمثل هذه الأجهزة فيما يلي :</a:t>
            </a:r>
          </a:p>
          <a:p>
            <a:pPr algn="r" rtl="1"/>
            <a:r>
              <a:rPr lang="ar-DZ" dirty="0"/>
              <a:t>وزارة الطاقة والمناجم : مسؤولة عن وضع السياسات </a:t>
            </a:r>
            <a:r>
              <a:rPr lang="ar-DZ" dirty="0" err="1"/>
              <a:t>الطاقوية</a:t>
            </a:r>
            <a:r>
              <a:rPr lang="ar-DZ" dirty="0"/>
              <a:t> الوطنية. وهي تحدد أهداف الإنتاج، الاستهلاك، والاستيراد والتصدير للنفط. كما أنها مسؤولة عن تنسيق أنشطة الأجهزة التنظيمية الأخرى لسوق النفط.</a:t>
            </a:r>
          </a:p>
          <a:p>
            <a:pPr algn="r" rtl="1"/>
            <a:r>
              <a:rPr lang="ar-DZ" dirty="0"/>
              <a:t>الهيئة الرقابية للمواد الهيدروكربونية:</a:t>
            </a:r>
          </a:p>
          <a:p>
            <a:pPr algn="l"/>
            <a:r>
              <a:rPr lang="fr-FR" dirty="0"/>
              <a:t>L'Autorité de régulation des hydrocarbures (ARH)</a:t>
            </a:r>
            <a:endParaRPr lang="ar-DZ" dirty="0"/>
          </a:p>
          <a:p>
            <a:pPr marL="0" indent="0" algn="r" rtl="1">
              <a:buNone/>
            </a:pPr>
            <a:r>
              <a:rPr lang="ar-DZ" dirty="0"/>
              <a:t>هذه الوكالة  مسؤولة عن ضمان تطبيق اللوائح النفطية بشكل صحيح في الجزائر. كما أنها مسؤولة عن حماية مصالح المستهلكين والمنتجين للنفط.</a:t>
            </a:r>
          </a:p>
          <a:p>
            <a:pPr algn="r" rtl="1"/>
            <a:r>
              <a:rPr lang="ar-DZ" dirty="0"/>
              <a:t>المكتب الوطني </a:t>
            </a:r>
            <a:r>
              <a:rPr lang="ar-DZ" dirty="0" err="1"/>
              <a:t>للهيدروكربورات</a:t>
            </a:r>
            <a:r>
              <a:rPr lang="ar-DZ" dirty="0"/>
              <a:t> والمناجم : </a:t>
            </a:r>
          </a:p>
          <a:p>
            <a:r>
              <a:rPr lang="fr-FR" dirty="0"/>
              <a:t>L'Office national des hydrocarbures et des mines (ONHYM)</a:t>
            </a:r>
            <a:endParaRPr lang="ar-DZ" dirty="0"/>
          </a:p>
          <a:p>
            <a:pPr marL="0" indent="0" algn="r" rtl="1">
              <a:buNone/>
            </a:pPr>
            <a:r>
              <a:rPr lang="ar-DZ" dirty="0"/>
              <a:t>هذه الشركة مسؤولة عن التنقيب، الاستغلال، وتسويق الموارد </a:t>
            </a:r>
            <a:r>
              <a:rPr lang="ar-DZ" dirty="0" err="1"/>
              <a:t>الطاقوية</a:t>
            </a:r>
            <a:r>
              <a:rPr lang="ar-DZ" dirty="0"/>
              <a:t> في الجزائر. وهو المنتج الرئيسي للنفط في الجزائر، بإنتاج سنوي يقدر بحوالي 1.2 مليون برميل يومياً.</a:t>
            </a:r>
          </a:p>
          <a:p>
            <a:pPr marL="0" indent="0" algn="r" rtl="1">
              <a:buNone/>
            </a:pPr>
            <a:endParaRPr lang="fr-FR" dirty="0"/>
          </a:p>
        </p:txBody>
      </p:sp>
    </p:spTree>
    <p:extLst>
      <p:ext uri="{BB962C8B-B14F-4D97-AF65-F5344CB8AC3E}">
        <p14:creationId xmlns:p14="http://schemas.microsoft.com/office/powerpoint/2010/main" val="4785708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b="1" dirty="0">
                <a:solidFill>
                  <a:srgbClr val="FF0000"/>
                </a:solidFill>
              </a:rPr>
              <a:t>أولا: أسواق النفط </a:t>
            </a:r>
            <a:endParaRPr lang="fr-FR" sz="4800" b="1" dirty="0">
              <a:solidFill>
                <a:srgbClr val="FF0000"/>
              </a:solidFill>
            </a:endParaRPr>
          </a:p>
        </p:txBody>
      </p:sp>
      <p:sp>
        <p:nvSpPr>
          <p:cNvPr id="3" name="Espace réservé du contenu 2"/>
          <p:cNvSpPr>
            <a:spLocks noGrp="1"/>
          </p:cNvSpPr>
          <p:nvPr>
            <p:ph idx="1"/>
          </p:nvPr>
        </p:nvSpPr>
        <p:spPr/>
        <p:txBody>
          <a:bodyPr>
            <a:normAutofit/>
          </a:bodyPr>
          <a:lstStyle/>
          <a:p>
            <a:pPr marL="0" lvl="0" indent="0" algn="r" rtl="1" eaLnBrk="0" fontAlgn="base" hangingPunct="0">
              <a:lnSpc>
                <a:spcPct val="100000"/>
              </a:lnSpc>
              <a:spcBef>
                <a:spcPct val="0"/>
              </a:spcBef>
              <a:spcAft>
                <a:spcPct val="0"/>
              </a:spcAft>
              <a:buNone/>
            </a:pPr>
            <a:r>
              <a:rPr kumimoji="0" lang="ar-DZ" sz="3600" b="0" i="0" u="none" strike="noStrike" cap="none" normalizeH="0" baseline="0" dirty="0">
                <a:ln>
                  <a:noFill/>
                </a:ln>
                <a:solidFill>
                  <a:schemeClr val="tx1"/>
                </a:solidFill>
                <a:effectLst/>
                <a:latin typeface="Google Sans"/>
                <a:cs typeface="Times New Roman" panose="02020603050405020304" pitchFamily="18" charset="0"/>
              </a:rPr>
              <a:t>يعتبر سوق النفط المكان  المعلوم جغرافيا الذي يتم فيه تبادل السلعة النفطية بسعر معلوم وزمن محدد. </a:t>
            </a:r>
            <a:r>
              <a:rPr kumimoji="0" lang="ar-SA" sz="3600" b="0" i="0" u="none" strike="noStrike" cap="none" normalizeH="0" baseline="0" dirty="0">
                <a:ln>
                  <a:noFill/>
                </a:ln>
                <a:solidFill>
                  <a:schemeClr val="tx1"/>
                </a:solidFill>
                <a:effectLst/>
                <a:latin typeface="Google Sans"/>
                <a:cs typeface="Times New Roman" panose="02020603050405020304" pitchFamily="18" charset="0"/>
              </a:rPr>
              <a:t>أسواق النفط هي أسواق مالية يتم فيها تداول عقود النفط الخام الآجلة</a:t>
            </a:r>
            <a:r>
              <a:rPr kumimoji="0" lang="ar-DZ" sz="3600" b="0" i="0" u="none" strike="noStrike" cap="none" normalizeH="0" baseline="0" dirty="0">
                <a:ln>
                  <a:noFill/>
                </a:ln>
                <a:solidFill>
                  <a:schemeClr val="tx1"/>
                </a:solidFill>
                <a:effectLst/>
                <a:latin typeface="Google Sans"/>
                <a:cs typeface="Times New Roman" panose="02020603050405020304" pitchFamily="18" charset="0"/>
              </a:rPr>
              <a:t> والفورية </a:t>
            </a:r>
            <a:r>
              <a:rPr kumimoji="0" lang="ar-SA" sz="3600" b="0" i="0" u="none" strike="noStrike" cap="none" normalizeH="0" baseline="0" dirty="0">
                <a:ln>
                  <a:noFill/>
                </a:ln>
                <a:solidFill>
                  <a:schemeClr val="tx1"/>
                </a:solidFill>
                <a:effectLst/>
                <a:latin typeface="Google Sans"/>
                <a:cs typeface="Times New Roman" panose="02020603050405020304" pitchFamily="18" charset="0"/>
              </a:rPr>
              <a:t>. هذه الأسواق ضرورية للاقتصاد العالمي لأنها تتيح للمنتجين والمستهلكين حماية أنفسهم من تقلبات أسعار النفط</a:t>
            </a:r>
            <a:r>
              <a:rPr lang="ar-DZ" sz="3600" dirty="0">
                <a:latin typeface="Google Sans"/>
                <a:cs typeface="Times New Roman" panose="02020603050405020304" pitchFamily="18" charset="0"/>
              </a:rPr>
              <a:t>.</a:t>
            </a:r>
            <a:endParaRPr lang="fr-FR" sz="3600" dirty="0"/>
          </a:p>
        </p:txBody>
      </p:sp>
      <p:sp>
        <p:nvSpPr>
          <p:cNvPr id="9" name="AutoShape 6" descr="https://www.gstatic.com/lamda/images/logo_single_color_v2_0aa36c7aa309a6fe6bd2.svg"/>
          <p:cNvSpPr>
            <a:spLocks noChangeAspect="1" noChangeArrowheads="1"/>
          </p:cNvSpPr>
          <p:nvPr/>
        </p:nvSpPr>
        <p:spPr bwMode="auto">
          <a:xfrm>
            <a:off x="149225" y="-2746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27340886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
            <a:ext cx="11353800" cy="1037230"/>
          </a:xfrm>
        </p:spPr>
        <p:txBody>
          <a:bodyPr/>
          <a:lstStyle/>
          <a:p>
            <a:pPr algn="ctr" rtl="1"/>
            <a:r>
              <a:rPr lang="ar-DZ" b="1" dirty="0">
                <a:solidFill>
                  <a:srgbClr val="FF0000"/>
                </a:solidFill>
              </a:rPr>
              <a:t>1: أنواع أسواق النفط</a:t>
            </a:r>
            <a:endParaRPr lang="fr-FR" b="1" dirty="0">
              <a:solidFill>
                <a:srgbClr val="FF0000"/>
              </a:solidFill>
            </a:endParaRPr>
          </a:p>
        </p:txBody>
      </p:sp>
      <p:sp>
        <p:nvSpPr>
          <p:cNvPr id="3" name="Espace réservé du contenu 2"/>
          <p:cNvSpPr>
            <a:spLocks noGrp="1"/>
          </p:cNvSpPr>
          <p:nvPr>
            <p:ph idx="1"/>
          </p:nvPr>
        </p:nvSpPr>
        <p:spPr>
          <a:xfrm>
            <a:off x="0" y="1037231"/>
            <a:ext cx="12091916" cy="5636524"/>
          </a:xfrm>
        </p:spPr>
        <p:txBody>
          <a:bodyPr>
            <a:normAutofit/>
          </a:bodyPr>
          <a:lstStyle/>
          <a:p>
            <a:pPr marL="0" indent="0" algn="r" rtl="1">
              <a:buNone/>
            </a:pPr>
            <a:r>
              <a:rPr lang="ar-DZ" sz="3200" dirty="0"/>
              <a:t>يمكن توضيح أسواق النفط حسب طريقة التداول و نوع المنتج</a:t>
            </a:r>
          </a:p>
          <a:p>
            <a:pPr marL="0" indent="0" algn="r" rtl="1">
              <a:buNone/>
            </a:pPr>
            <a:r>
              <a:rPr lang="ar-DZ" sz="6000" b="1" dirty="0">
                <a:solidFill>
                  <a:srgbClr val="FF0000"/>
                </a:solidFill>
              </a:rPr>
              <a:t>حسب نوع المنتج: </a:t>
            </a:r>
            <a:r>
              <a:rPr lang="ar-DZ" sz="3200" dirty="0"/>
              <a:t>هناك سوقان رئيسيان للنفط الخام سوق برنت وسوق خام غرب تكساس الوسيط </a:t>
            </a:r>
            <a:r>
              <a:rPr lang="fr-FR" sz="3200" dirty="0"/>
              <a:t>WTI</a:t>
            </a:r>
            <a:r>
              <a:rPr lang="ar-DZ" sz="3200" dirty="0"/>
              <a:t> </a:t>
            </a:r>
            <a:r>
              <a:rPr lang="fr-FR" sz="3200" dirty="0"/>
              <a:t>West Texas </a:t>
            </a:r>
            <a:r>
              <a:rPr lang="fr-FR" sz="3200" dirty="0" err="1"/>
              <a:t>Intermediate</a:t>
            </a:r>
            <a:endParaRPr lang="fr-FR" sz="3200" dirty="0"/>
          </a:p>
          <a:p>
            <a:pPr marL="0" indent="0" algn="r" rtl="1">
              <a:buNone/>
            </a:pPr>
            <a:r>
              <a:rPr lang="ar-DZ" sz="3200" b="1" dirty="0">
                <a:solidFill>
                  <a:srgbClr val="FF0000"/>
                </a:solidFill>
              </a:rPr>
              <a:t>سوق برنت : </a:t>
            </a:r>
            <a:r>
              <a:rPr lang="ar-DZ" sz="3200" dirty="0"/>
              <a:t>هو مزيج من النفط الخام المستخرج من بحر الشمال، يقع في لندن، إنجلترا، وهو أحد أكبر الأسواق في العالم. يتم تداول النفط الخام في سوق برنت بالدولار الأمريكي لكل برميل.</a:t>
            </a:r>
          </a:p>
          <a:p>
            <a:pPr marL="0" indent="0" algn="r" rtl="1">
              <a:buNone/>
            </a:pPr>
            <a:r>
              <a:rPr lang="ar-DZ" sz="3200" dirty="0"/>
              <a:t>يتم تحديد أسعار النفط الخام في سوق برنت من خلال مزيج من العرض والطلب، بالإضافة إلى العوامل الجيوسياسية والاقتصادية. يعتبر سوق برنت مرجعًا مهمًا لأسعار النفط الخام في جميع أنحاء العالم.</a:t>
            </a:r>
          </a:p>
          <a:p>
            <a:pPr marL="0" indent="0" algn="r" rtl="1">
              <a:buNone/>
            </a:pPr>
            <a:endParaRPr lang="ar-DZ" sz="3200" dirty="0"/>
          </a:p>
          <a:p>
            <a:pPr marL="0" indent="0" algn="r" rtl="1">
              <a:buNone/>
            </a:pPr>
            <a:endParaRPr lang="ar-DZ" sz="3200" dirty="0"/>
          </a:p>
          <a:p>
            <a:pPr marL="0" indent="0" algn="r" rtl="1">
              <a:buNone/>
            </a:pPr>
            <a:endParaRPr lang="fr-FR" sz="3200" dirty="0"/>
          </a:p>
        </p:txBody>
      </p:sp>
    </p:spTree>
    <p:extLst>
      <p:ext uri="{BB962C8B-B14F-4D97-AF65-F5344CB8AC3E}">
        <p14:creationId xmlns:p14="http://schemas.microsoft.com/office/powerpoint/2010/main" val="7263568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r" rtl="1">
              <a:buNone/>
            </a:pPr>
            <a:r>
              <a:rPr lang="ar-DZ" sz="3200" b="1" dirty="0">
                <a:solidFill>
                  <a:srgbClr val="FF0000"/>
                </a:solidFill>
              </a:rPr>
              <a:t>سوق خام غرب تكساس الوسيط </a:t>
            </a:r>
            <a:r>
              <a:rPr lang="fr-FR" sz="3200" dirty="0"/>
              <a:t>WTI</a:t>
            </a:r>
            <a:r>
              <a:rPr lang="ar-DZ" sz="3200" dirty="0"/>
              <a:t> : هو نفط خام مستخرج من تكساس، هو سوق رئيسي لتداول النفط الخام. يقع في نيويورك، الولايات المتحدة، وهو ثاني أكبر سوق في العالم. يتم تداول النفط الخام في سوق </a:t>
            </a:r>
            <a:r>
              <a:rPr lang="fr-FR" sz="3200" dirty="0"/>
              <a:t>WTI </a:t>
            </a:r>
            <a:r>
              <a:rPr lang="ar-DZ" sz="3200" dirty="0"/>
              <a:t>بالدولار الأمريكي لكل برميل.</a:t>
            </a:r>
          </a:p>
          <a:p>
            <a:pPr marL="0" indent="0" algn="r" rtl="1">
              <a:buNone/>
            </a:pPr>
            <a:r>
              <a:rPr lang="ar-DZ" sz="3200" dirty="0"/>
              <a:t>يتم تحديد أسعار النفط الخام في سوق </a:t>
            </a:r>
            <a:r>
              <a:rPr lang="fr-FR" sz="3200" dirty="0"/>
              <a:t>WTI </a:t>
            </a:r>
            <a:r>
              <a:rPr lang="ar-DZ" sz="3200" dirty="0"/>
              <a:t>من خلال مزيج من العرض والطلب، بالإضافة إلى العوامل الجيوسياسية والاقتصادية. يعتبر سوق </a:t>
            </a:r>
            <a:r>
              <a:rPr lang="fr-FR" sz="3200" dirty="0"/>
              <a:t>WTI </a:t>
            </a:r>
            <a:r>
              <a:rPr lang="ar-DZ" sz="3200" dirty="0"/>
              <a:t>مرجعًا مهمًا لأسعار النفط الخام في جميع أنحاء العالم.</a:t>
            </a:r>
          </a:p>
          <a:p>
            <a:pPr marL="0" indent="0" algn="r" rtl="1">
              <a:buNone/>
            </a:pPr>
            <a:endParaRPr lang="ar-DZ" sz="3200" dirty="0"/>
          </a:p>
          <a:p>
            <a:pPr algn="r" rtl="1"/>
            <a:endParaRPr lang="fr-FR" sz="3200" dirty="0"/>
          </a:p>
        </p:txBody>
      </p:sp>
    </p:spTree>
    <p:extLst>
      <p:ext uri="{BB962C8B-B14F-4D97-AF65-F5344CB8AC3E}">
        <p14:creationId xmlns:p14="http://schemas.microsoft.com/office/powerpoint/2010/main" val="602238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36477" y="204716"/>
            <a:ext cx="11914495" cy="6359857"/>
          </a:xfrm>
        </p:spPr>
        <p:txBody>
          <a:bodyPr>
            <a:normAutofit/>
          </a:bodyPr>
          <a:lstStyle/>
          <a:p>
            <a:pPr marL="0" indent="0" algn="r" rtl="1">
              <a:buNone/>
            </a:pPr>
            <a:endParaRPr lang="ar-DZ" sz="3200" b="1" dirty="0">
              <a:solidFill>
                <a:srgbClr val="FF0000"/>
              </a:solidFill>
            </a:endParaRPr>
          </a:p>
          <a:p>
            <a:pPr marL="0" indent="0" algn="ctr" rtl="1">
              <a:buNone/>
            </a:pPr>
            <a:r>
              <a:rPr lang="ar-DZ" sz="3200" b="1" dirty="0">
                <a:solidFill>
                  <a:srgbClr val="FF0000"/>
                </a:solidFill>
              </a:rPr>
              <a:t>الفرق بين سوق برنت وسوق </a:t>
            </a:r>
            <a:r>
              <a:rPr lang="fr-FR" sz="3200" b="1" dirty="0">
                <a:solidFill>
                  <a:srgbClr val="FF0000"/>
                </a:solidFill>
              </a:rPr>
              <a:t>WTI</a:t>
            </a:r>
          </a:p>
          <a:p>
            <a:pPr marL="0" indent="0" algn="r" rtl="1">
              <a:buNone/>
            </a:pPr>
            <a:r>
              <a:rPr lang="ar-DZ" sz="3200" dirty="0"/>
              <a:t>يوجد عدد من الاختلافات الرئيسية بين سوق برنت وسوق </a:t>
            </a:r>
            <a:r>
              <a:rPr lang="fr-FR" sz="3200" dirty="0"/>
              <a:t>WTI. </a:t>
            </a:r>
            <a:r>
              <a:rPr lang="ar-DZ" sz="3200" dirty="0"/>
              <a:t>فيما يلي بعض من أهمها:</a:t>
            </a:r>
          </a:p>
          <a:p>
            <a:pPr marL="0" indent="0" algn="r" rtl="1">
              <a:buNone/>
            </a:pPr>
            <a:r>
              <a:rPr lang="ar-DZ" sz="3200" b="1" dirty="0">
                <a:solidFill>
                  <a:srgbClr val="FF0000"/>
                </a:solidFill>
              </a:rPr>
              <a:t>نوع النفط الخام</a:t>
            </a:r>
            <a:r>
              <a:rPr lang="ar-DZ" sz="3200" dirty="0"/>
              <a:t>: يتم تداول مزيج من النفط الخام في سوق برنت، بينما يتم تداول نفط خام تكساس في سوق </a:t>
            </a:r>
            <a:r>
              <a:rPr lang="fr-FR" sz="3200" dirty="0"/>
              <a:t>WTI.</a:t>
            </a:r>
          </a:p>
          <a:p>
            <a:pPr marL="0" indent="0" algn="r" rtl="1">
              <a:buNone/>
            </a:pPr>
            <a:r>
              <a:rPr lang="ar-DZ" sz="3200" b="1" dirty="0">
                <a:solidFill>
                  <a:srgbClr val="FF0000"/>
                </a:solidFill>
              </a:rPr>
              <a:t>موقع السوق:</a:t>
            </a:r>
            <a:r>
              <a:rPr lang="ar-DZ" sz="3200" dirty="0"/>
              <a:t> يقع سوق برنت في لندن، إنجلترا، بينما يقع سوق </a:t>
            </a:r>
            <a:r>
              <a:rPr lang="fr-FR" sz="3200" dirty="0"/>
              <a:t>WTI </a:t>
            </a:r>
            <a:r>
              <a:rPr lang="ar-DZ" sz="3200" dirty="0"/>
              <a:t>في نيويورك، الولايات المتحدة.</a:t>
            </a:r>
          </a:p>
          <a:p>
            <a:pPr marL="0" indent="0" algn="r" rtl="1">
              <a:buNone/>
            </a:pPr>
            <a:r>
              <a:rPr lang="ar-DZ" sz="3200" b="1" dirty="0">
                <a:solidFill>
                  <a:srgbClr val="FF0000"/>
                </a:solidFill>
              </a:rPr>
              <a:t>الحجم:</a:t>
            </a:r>
            <a:r>
              <a:rPr lang="ar-DZ" sz="3200" dirty="0"/>
              <a:t> يعتبر سوق برنت أكبر سوق لتداول النفط الخام في العالم، بينما يعتبر سوق </a:t>
            </a:r>
            <a:r>
              <a:rPr lang="fr-FR" sz="3200" dirty="0"/>
              <a:t>WTI </a:t>
            </a:r>
            <a:r>
              <a:rPr lang="ar-DZ" sz="3200" dirty="0"/>
              <a:t>ثاني أكبر سوق.</a:t>
            </a:r>
          </a:p>
          <a:p>
            <a:pPr marL="0" indent="0" algn="r" rtl="1">
              <a:buNone/>
            </a:pPr>
            <a:r>
              <a:rPr lang="ar-DZ" sz="3200" b="1" dirty="0">
                <a:solidFill>
                  <a:srgbClr val="FF0000"/>
                </a:solidFill>
              </a:rPr>
              <a:t>التأثير</a:t>
            </a:r>
            <a:r>
              <a:rPr lang="ar-DZ" sz="3200" dirty="0"/>
              <a:t>: يعتبر سوق برنت مرجعًا مهمًا لأسعار النفط الخام في جميع أنحاء العالم، بينما يعتبر سوق </a:t>
            </a:r>
            <a:r>
              <a:rPr lang="fr-FR" sz="3200" dirty="0"/>
              <a:t>WTI </a:t>
            </a:r>
            <a:r>
              <a:rPr lang="ar-DZ" sz="3200" dirty="0"/>
              <a:t>أقل تأثيرًا.</a:t>
            </a:r>
          </a:p>
          <a:p>
            <a:pPr marL="0" indent="0" algn="r" rtl="1">
              <a:buNone/>
            </a:pPr>
            <a:endParaRPr lang="fr-FR" sz="3200" dirty="0"/>
          </a:p>
        </p:txBody>
      </p:sp>
    </p:spTree>
    <p:extLst>
      <p:ext uri="{BB962C8B-B14F-4D97-AF65-F5344CB8AC3E}">
        <p14:creationId xmlns:p14="http://schemas.microsoft.com/office/powerpoint/2010/main" val="48983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22830" y="0"/>
            <a:ext cx="12069170" cy="6550925"/>
          </a:xfrm>
        </p:spPr>
        <p:txBody>
          <a:bodyPr>
            <a:noAutofit/>
          </a:bodyPr>
          <a:lstStyle/>
          <a:p>
            <a:pPr marL="0" indent="0" algn="r" rtl="1">
              <a:buNone/>
            </a:pPr>
            <a:r>
              <a:rPr lang="ar-DZ" sz="3400" b="1" dirty="0">
                <a:solidFill>
                  <a:srgbClr val="FF0000"/>
                </a:solidFill>
              </a:rPr>
              <a:t>حسب طريقة التداول</a:t>
            </a:r>
            <a:r>
              <a:rPr lang="ar-DZ" sz="3400" dirty="0"/>
              <a:t>: يمكن تصنيف هذه الأسواق حسب الية البيع والشراء </a:t>
            </a:r>
          </a:p>
          <a:p>
            <a:pPr algn="r" rtl="1">
              <a:buFontTx/>
              <a:buChar char="-"/>
            </a:pPr>
            <a:r>
              <a:rPr lang="ar-DZ" sz="3400" b="1" dirty="0">
                <a:solidFill>
                  <a:srgbClr val="FF0000"/>
                </a:solidFill>
              </a:rPr>
              <a:t>السوق الفورية: </a:t>
            </a:r>
            <a:r>
              <a:rPr lang="fr-FR" sz="3400" b="1" dirty="0">
                <a:solidFill>
                  <a:srgbClr val="FF0000"/>
                </a:solidFill>
              </a:rPr>
              <a:t>spot</a:t>
            </a:r>
            <a:r>
              <a:rPr lang="ar-DZ" sz="3400" b="1" dirty="0">
                <a:solidFill>
                  <a:srgbClr val="FF0000"/>
                </a:solidFill>
              </a:rPr>
              <a:t> </a:t>
            </a:r>
            <a:r>
              <a:rPr lang="ar-DZ" sz="3400" dirty="0"/>
              <a:t>تقوم على فكرة بيع وشراء النفط بشكل فوري ، وتتواجد هذ السوق في "روتردام" بهولندا، بحيث أن سعر الوحدة النفطية (طن، برميل) في هذ السوق غير ثابت، وانما مرتبط بمقدار الكميات المعروضة والمطلوبة من النفط في مكان معين.</a:t>
            </a:r>
          </a:p>
          <a:p>
            <a:pPr algn="r" rtl="1">
              <a:buFontTx/>
              <a:buChar char="-"/>
            </a:pPr>
            <a:r>
              <a:rPr lang="ar-DZ" sz="3400" b="1" dirty="0">
                <a:solidFill>
                  <a:srgbClr val="FF0000"/>
                </a:solidFill>
              </a:rPr>
              <a:t>السوق الآجلة: </a:t>
            </a:r>
            <a:r>
              <a:rPr lang="ar-DZ" sz="3400" dirty="0"/>
              <a:t>تقوم على فكرة وجود عقد بين البائع والمشتري يحدد فيه سعرا يتم على أساسه التسليم في وقت اجل( بعد شهر </a:t>
            </a:r>
            <a:r>
              <a:rPr lang="ar-DZ" sz="3400" dirty="0" err="1"/>
              <a:t>اوشهرين</a:t>
            </a:r>
            <a:r>
              <a:rPr lang="ar-DZ" sz="3400" dirty="0"/>
              <a:t>) بدون نقل الملكية أي انه لا يحق لأي من الطرفين الخروج من العقد حتى تنفيذ العقد أي بع مرور الفترة المحددة في العقد .</a:t>
            </a:r>
          </a:p>
          <a:p>
            <a:pPr algn="r" rtl="1">
              <a:buFontTx/>
              <a:buChar char="-"/>
            </a:pPr>
            <a:r>
              <a:rPr lang="ar-DZ" sz="3400" b="1" dirty="0">
                <a:solidFill>
                  <a:srgbClr val="FF0000"/>
                </a:solidFill>
              </a:rPr>
              <a:t>السوق المستقبلية: </a:t>
            </a:r>
            <a:r>
              <a:rPr lang="ar-DZ" sz="3400" dirty="0"/>
              <a:t>تقوم على فكرة وجود عقد بين البائع والمشتري يحدد فيه سعرا يتم على أساسه التسليم في وقت اجل( بعد شهر </a:t>
            </a:r>
            <a:r>
              <a:rPr lang="ar-DZ" sz="3400" dirty="0" err="1"/>
              <a:t>اوشهرين</a:t>
            </a:r>
            <a:r>
              <a:rPr lang="ar-DZ" sz="3400" dirty="0"/>
              <a:t>) مع نقل الملكية أي انه يحق لأي من الطرفين الخروج من العقد قبل نهاية  الفترة المحددة في العقد ،ومن ثم فالفرق بينها وبين السوق الآجلة هو وجود حرية في تعديل ملكية العقد</a:t>
            </a:r>
            <a:endParaRPr lang="fr-FR" sz="3400" b="1" dirty="0">
              <a:solidFill>
                <a:srgbClr val="FF0000"/>
              </a:solidFill>
            </a:endParaRPr>
          </a:p>
        </p:txBody>
      </p:sp>
    </p:spTree>
    <p:extLst>
      <p:ext uri="{BB962C8B-B14F-4D97-AF65-F5344CB8AC3E}">
        <p14:creationId xmlns:p14="http://schemas.microsoft.com/office/powerpoint/2010/main" val="2948608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11791666" cy="6081429"/>
          </a:xfrm>
        </p:spPr>
        <p:txBody>
          <a:bodyPr>
            <a:normAutofit/>
          </a:bodyPr>
          <a:lstStyle/>
          <a:p>
            <a:pPr algn="r" rtl="1">
              <a:buFontTx/>
              <a:buChar char="-"/>
            </a:pPr>
            <a:r>
              <a:rPr lang="ar-DZ" sz="4000" dirty="0"/>
              <a:t>ومن ابرز الأسواق المستقبلية هي:</a:t>
            </a:r>
          </a:p>
          <a:p>
            <a:pPr marL="0" indent="0" algn="r" rtl="1">
              <a:buNone/>
            </a:pPr>
            <a:r>
              <a:rPr lang="ar-DZ" sz="4000" b="1" dirty="0">
                <a:solidFill>
                  <a:srgbClr val="FF0000"/>
                </a:solidFill>
              </a:rPr>
              <a:t>سوق </a:t>
            </a:r>
            <a:r>
              <a:rPr lang="ar-DZ" sz="4000" b="1" dirty="0" err="1">
                <a:solidFill>
                  <a:srgbClr val="FF0000"/>
                </a:solidFill>
              </a:rPr>
              <a:t>نايميكس</a:t>
            </a:r>
            <a:r>
              <a:rPr lang="ar-DZ" sz="4000" b="1" dirty="0">
                <a:solidFill>
                  <a:srgbClr val="FF0000"/>
                </a:solidFill>
              </a:rPr>
              <a:t> </a:t>
            </a:r>
            <a:r>
              <a:rPr lang="fr-FR" sz="4000" dirty="0"/>
              <a:t>New York Mercantile Exchange </a:t>
            </a:r>
            <a:r>
              <a:rPr lang="fr-FR" sz="4000" dirty="0">
                <a:solidFill>
                  <a:srgbClr val="FF0000"/>
                </a:solidFill>
              </a:rPr>
              <a:t>NYMEX</a:t>
            </a:r>
            <a:r>
              <a:rPr lang="ar-DZ" sz="4000" dirty="0">
                <a:solidFill>
                  <a:srgbClr val="FF0000"/>
                </a:solidFill>
              </a:rPr>
              <a:t> </a:t>
            </a:r>
            <a:r>
              <a:rPr lang="ar-DZ" sz="4000" dirty="0"/>
              <a:t>في نيويورك بالولايات المتحدة الامريكية والذي بدا عام 1983 في تداول عقود خام غرب تكساس </a:t>
            </a:r>
            <a:r>
              <a:rPr lang="fr-FR" sz="4000" dirty="0"/>
              <a:t>WTI</a:t>
            </a:r>
            <a:r>
              <a:rPr lang="ar-DZ" sz="4000" dirty="0"/>
              <a:t> </a:t>
            </a:r>
            <a:r>
              <a:rPr lang="fr-FR" sz="4000" dirty="0"/>
              <a:t>West Texas </a:t>
            </a:r>
            <a:r>
              <a:rPr lang="fr-FR" sz="4000" dirty="0" err="1"/>
              <a:t>Intermediate</a:t>
            </a:r>
            <a:endParaRPr lang="fr-FR" sz="4000" dirty="0"/>
          </a:p>
          <a:p>
            <a:pPr marL="0" indent="0" algn="r" rtl="1">
              <a:buNone/>
            </a:pPr>
            <a:r>
              <a:rPr lang="ar-DZ" sz="4000" b="1" dirty="0">
                <a:solidFill>
                  <a:srgbClr val="FF0000"/>
                </a:solidFill>
              </a:rPr>
              <a:t>سوق </a:t>
            </a:r>
            <a:r>
              <a:rPr lang="fr-FR" sz="4000" dirty="0"/>
              <a:t>International </a:t>
            </a:r>
            <a:r>
              <a:rPr lang="fr-FR" sz="4000" dirty="0" err="1"/>
              <a:t>Petroleum</a:t>
            </a:r>
            <a:r>
              <a:rPr lang="fr-FR" sz="4000" dirty="0"/>
              <a:t> Exchange</a:t>
            </a:r>
            <a:r>
              <a:rPr lang="fr-FR" sz="4000" b="1" dirty="0">
                <a:solidFill>
                  <a:srgbClr val="FF0000"/>
                </a:solidFill>
              </a:rPr>
              <a:t> IPE</a:t>
            </a:r>
            <a:r>
              <a:rPr lang="ar-DZ" sz="4000" b="1" dirty="0">
                <a:solidFill>
                  <a:srgbClr val="FF0000"/>
                </a:solidFill>
              </a:rPr>
              <a:t> </a:t>
            </a:r>
            <a:r>
              <a:rPr lang="ar-DZ" sz="4000" dirty="0"/>
              <a:t>المتواجد في لندن لتجارة النفط و الذي بدا منذ عام 1988 في تداول عقود خامات برنت والتي يتم على أساسها ثلثي تجارة النفط العالمي.</a:t>
            </a:r>
          </a:p>
          <a:p>
            <a:pPr marL="0" indent="0" algn="r" rtl="1">
              <a:buNone/>
            </a:pPr>
            <a:r>
              <a:rPr lang="ar-DZ" sz="4000" b="1" dirty="0">
                <a:solidFill>
                  <a:srgbClr val="FF0000"/>
                </a:solidFill>
              </a:rPr>
              <a:t>بورصة سيمكس </a:t>
            </a:r>
            <a:r>
              <a:rPr lang="ar-DZ" sz="4000" dirty="0"/>
              <a:t>الاسيوية (</a:t>
            </a:r>
            <a:r>
              <a:rPr lang="fr-FR" sz="4000" dirty="0" err="1"/>
              <a:t>simex</a:t>
            </a:r>
            <a:r>
              <a:rPr lang="ar-DZ" sz="4000" dirty="0"/>
              <a:t>) التي بدأت منذ عام 1984 في سنغافورة.</a:t>
            </a:r>
            <a:endParaRPr lang="fr-FR" sz="4000" dirty="0"/>
          </a:p>
          <a:p>
            <a:pPr marL="0" indent="0" algn="r" rtl="1">
              <a:buNone/>
            </a:pPr>
            <a:endParaRPr lang="fr-FR" sz="4000" dirty="0"/>
          </a:p>
        </p:txBody>
      </p:sp>
    </p:spTree>
    <p:extLst>
      <p:ext uri="{BB962C8B-B14F-4D97-AF65-F5344CB8AC3E}">
        <p14:creationId xmlns:p14="http://schemas.microsoft.com/office/powerpoint/2010/main" val="10681347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0"/>
            <a:ext cx="10515600" cy="876821"/>
          </a:xfrm>
        </p:spPr>
        <p:txBody>
          <a:bodyPr>
            <a:normAutofit/>
          </a:bodyPr>
          <a:lstStyle/>
          <a:p>
            <a:pPr algn="ctr"/>
            <a:r>
              <a:rPr lang="ar-DZ" sz="4800" b="1" dirty="0">
                <a:solidFill>
                  <a:srgbClr val="FF0000"/>
                </a:solidFill>
              </a:rPr>
              <a:t>2. تسعير النفط </a:t>
            </a:r>
            <a:endParaRPr lang="fr-FR" sz="4800" b="1" dirty="0">
              <a:solidFill>
                <a:srgbClr val="FF0000"/>
              </a:solidFill>
            </a:endParaRPr>
          </a:p>
        </p:txBody>
      </p:sp>
      <p:sp>
        <p:nvSpPr>
          <p:cNvPr id="3" name="Espace réservé du contenu 2"/>
          <p:cNvSpPr>
            <a:spLocks noGrp="1"/>
          </p:cNvSpPr>
          <p:nvPr>
            <p:ph idx="1"/>
          </p:nvPr>
        </p:nvSpPr>
        <p:spPr>
          <a:xfrm>
            <a:off x="95534" y="736978"/>
            <a:ext cx="12096466" cy="6121021"/>
          </a:xfrm>
        </p:spPr>
        <p:txBody>
          <a:bodyPr>
            <a:normAutofit/>
          </a:bodyPr>
          <a:lstStyle/>
          <a:p>
            <a:pPr marL="0" indent="0" algn="r" rtl="1">
              <a:buNone/>
            </a:pPr>
            <a:r>
              <a:rPr lang="ar-DZ" sz="3600" dirty="0"/>
              <a:t>إن النفط لا يشبه السلع المتداولة في الاسواق المالية فسعره و المتاح  منه لا  يتحدد بقوانين السوق فقط إنما هناك مجموعة من العوامل الاجتماعية والسياسية والاقتصادية إضافة القوانين العرض والطلب وبالتالي فإن أسعار النفط تتعرض للضغط من ثلاثة اتجاهات :  </a:t>
            </a:r>
          </a:p>
          <a:p>
            <a:pPr marL="0" indent="0" algn="r" rtl="1">
              <a:buNone/>
            </a:pPr>
            <a:r>
              <a:rPr lang="ar-DZ" sz="3600" dirty="0"/>
              <a:t>- </a:t>
            </a:r>
            <a:r>
              <a:rPr lang="ar-DZ" sz="3600" dirty="0">
                <a:solidFill>
                  <a:srgbClr val="FF0000"/>
                </a:solidFill>
              </a:rPr>
              <a:t>الشركات المستثمرة للنفط.</a:t>
            </a:r>
          </a:p>
          <a:p>
            <a:pPr marL="0" indent="0" algn="r" rtl="1">
              <a:buNone/>
            </a:pPr>
            <a:r>
              <a:rPr lang="ar-DZ" sz="3600" dirty="0"/>
              <a:t>- </a:t>
            </a:r>
            <a:r>
              <a:rPr lang="ar-DZ" sz="3600" dirty="0">
                <a:solidFill>
                  <a:srgbClr val="FF0000"/>
                </a:solidFill>
              </a:rPr>
              <a:t>الدول المنتجة: </a:t>
            </a:r>
            <a:r>
              <a:rPr lang="ar-DZ" sz="3600" dirty="0"/>
              <a:t>حيث يطبق على سوق النفط صفات ومميزات سوق احتكار القلة، الذي والذي يتميز بوجود عدد قليل من المنتجين ينتج كل منهم حجم كبير نسبة للإنتاج الكلي  التي تجعلهم يأخذون بعين الاعتبار عند تحديد سياساتهم الانتاجية أو السعرية السياسات التنافسية ما يمنحهم القدرة على التأثير في السوق من خال زيادة أو خفض إنتاجه.</a:t>
            </a:r>
          </a:p>
          <a:p>
            <a:pPr marL="0" indent="0" algn="r" rtl="1">
              <a:buNone/>
            </a:pPr>
            <a:r>
              <a:rPr lang="ar-DZ" sz="3600" dirty="0"/>
              <a:t>-  </a:t>
            </a:r>
            <a:r>
              <a:rPr lang="ar-DZ" sz="3600" dirty="0">
                <a:solidFill>
                  <a:srgbClr val="FF0000"/>
                </a:solidFill>
              </a:rPr>
              <a:t>الدول المستهلكة للنفط .</a:t>
            </a:r>
            <a:endParaRPr lang="fr-FR" sz="3600" dirty="0">
              <a:solidFill>
                <a:srgbClr val="FF0000"/>
              </a:solidFill>
            </a:endParaRPr>
          </a:p>
        </p:txBody>
      </p:sp>
    </p:spTree>
    <p:extLst>
      <p:ext uri="{BB962C8B-B14F-4D97-AF65-F5344CB8AC3E}">
        <p14:creationId xmlns:p14="http://schemas.microsoft.com/office/powerpoint/2010/main" val="8654299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91069" y="95534"/>
            <a:ext cx="11900847" cy="6591869"/>
          </a:xfrm>
        </p:spPr>
        <p:txBody>
          <a:bodyPr>
            <a:normAutofit/>
          </a:bodyPr>
          <a:lstStyle/>
          <a:p>
            <a:pPr marL="0" indent="0" algn="ctr" rtl="1">
              <a:buNone/>
            </a:pPr>
            <a:r>
              <a:rPr lang="ar-DZ" sz="4800" b="1" dirty="0">
                <a:solidFill>
                  <a:srgbClr val="FF0000"/>
                </a:solidFill>
              </a:rPr>
              <a:t>3: العوامل المؤثرة في أسواق النفط</a:t>
            </a:r>
          </a:p>
          <a:p>
            <a:pPr marL="0" indent="0" algn="r" rtl="1">
              <a:buNone/>
            </a:pPr>
            <a:r>
              <a:rPr lang="ar-DZ" sz="3600" dirty="0"/>
              <a:t>أسواق النفط هي أسواق مهمة لها تأثير كبير على الاقتصاد العالمي. من المهم فهم العوامل التي تؤثر على أسعار النفط حتى تتمكن من اتخاذ قرارات واضحة بشأن الاستثمارات النفطية ومن أهم العوامل التي تؤثر على أسعار النفط نذكر </a:t>
            </a:r>
            <a:r>
              <a:rPr lang="ar-DZ" sz="3600" dirty="0" err="1"/>
              <a:t>مايلي</a:t>
            </a:r>
            <a:r>
              <a:rPr lang="ar-DZ" sz="3600" dirty="0"/>
              <a:t>:</a:t>
            </a:r>
          </a:p>
          <a:p>
            <a:pPr algn="r" rtl="1"/>
            <a:r>
              <a:rPr lang="ar-DZ" sz="3600" dirty="0"/>
              <a:t>العرض والطلب:  العرض والطلب هما أهم العوامل التي تؤثر على أسعار النفط. سيؤدي زيادة العرض أو انخفاض الطلب إلى انخفاض الأسعار، بينما سيؤدي انخفاض العرض أو زيادة الطلب إلى ارتفاع الأسعار.</a:t>
            </a:r>
          </a:p>
          <a:p>
            <a:pPr algn="r" rtl="1"/>
            <a:r>
              <a:rPr lang="ar-DZ" sz="3600" dirty="0"/>
              <a:t>العوامل الجيوسياسية: يمكن أن تؤثر العوامل الجيوسياسية، مثل النزاعات والعقوبات وتغييرات النظام، أيضًا على أسعار النفط. على سبيل المثال، أدت غزو روسيا لأوكرانيا في عام 2022 إلى ارتفاع كبير في أسعار النفط.</a:t>
            </a:r>
          </a:p>
          <a:p>
            <a:pPr marL="0" indent="0" algn="r" rtl="1">
              <a:buNone/>
            </a:pPr>
            <a:endParaRPr lang="fr-FR" sz="3600" dirty="0"/>
          </a:p>
        </p:txBody>
      </p:sp>
    </p:spTree>
    <p:extLst>
      <p:ext uri="{BB962C8B-B14F-4D97-AF65-F5344CB8AC3E}">
        <p14:creationId xmlns:p14="http://schemas.microsoft.com/office/powerpoint/2010/main" val="122614029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374</TotalTime>
  <Words>1323</Words>
  <Application>Microsoft Office PowerPoint</Application>
  <PresentationFormat>Grand écran</PresentationFormat>
  <Paragraphs>56</Paragraphs>
  <Slides>14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14</vt:i4>
      </vt:variant>
    </vt:vector>
  </HeadingPairs>
  <TitlesOfParts>
    <vt:vector size="19" baseType="lpstr">
      <vt:lpstr>Arial</vt:lpstr>
      <vt:lpstr>Calibri</vt:lpstr>
      <vt:lpstr>Calibri Light</vt:lpstr>
      <vt:lpstr>Google Sans</vt:lpstr>
      <vt:lpstr>Thème Office</vt:lpstr>
      <vt:lpstr>المحور الثالث: أسواق الطاقة التقليدية</vt:lpstr>
      <vt:lpstr>أولا: أسواق النفط </vt:lpstr>
      <vt:lpstr>1: أنواع أسواق النفط</vt:lpstr>
      <vt:lpstr>Présentation PowerPoint</vt:lpstr>
      <vt:lpstr>Présentation PowerPoint</vt:lpstr>
      <vt:lpstr>Présentation PowerPoint</vt:lpstr>
      <vt:lpstr>Présentation PowerPoint</vt:lpstr>
      <vt:lpstr>2. تسعير النفط </vt:lpstr>
      <vt:lpstr>Présentation PowerPoint</vt:lpstr>
      <vt:lpstr>Présentation PowerPoint</vt:lpstr>
      <vt:lpstr>4: تنظيم أسواق النفط</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Atika</dc:creator>
  <cp:lastModifiedBy>MICRO</cp:lastModifiedBy>
  <cp:revision>30</cp:revision>
  <dcterms:created xsi:type="dcterms:W3CDTF">2023-11-20T09:44:35Z</dcterms:created>
  <dcterms:modified xsi:type="dcterms:W3CDTF">2023-12-18T09:28:13Z</dcterms:modified>
</cp:coreProperties>
</file>