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972" r:id="rId1"/>
  </p:sldMasterIdLst>
  <p:notesMasterIdLst>
    <p:notesMasterId r:id="rId11"/>
  </p:notesMasterIdLst>
  <p:sldIdLst>
    <p:sldId id="256" r:id="rId2"/>
    <p:sldId id="259" r:id="rId3"/>
    <p:sldId id="260" r:id="rId4"/>
    <p:sldId id="263" r:id="rId5"/>
    <p:sldId id="264" r:id="rId6"/>
    <p:sldId id="265" r:id="rId7"/>
    <p:sldId id="261" r:id="rId8"/>
    <p:sldId id="262" r:id="rId9"/>
    <p:sldId id="272"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5418" autoAdjust="0"/>
    <p:restoredTop sz="86381" autoAdjust="0"/>
  </p:normalViewPr>
  <p:slideViewPr>
    <p:cSldViewPr snapToGrid="0">
      <p:cViewPr varScale="1">
        <p:scale>
          <a:sx n="59" d="100"/>
          <a:sy n="59" d="100"/>
        </p:scale>
        <p:origin x="1050" y="72"/>
      </p:cViewPr>
      <p:guideLst>
        <p:guide orient="horz" pos="2160"/>
        <p:guide pos="2880"/>
      </p:guideLst>
    </p:cSldViewPr>
  </p:slideViewPr>
  <p:outlineViewPr>
    <p:cViewPr>
      <p:scale>
        <a:sx n="33" d="100"/>
        <a:sy n="33" d="100"/>
      </p:scale>
      <p:origin x="0" y="-13704"/>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274" name="Rectangle 2"/>
          <p:cNvSpPr>
            <a:spLocks noGrp="1" noChangeArrowheads="1"/>
          </p:cNvSpPr>
          <p:nvPr>
            <p:ph type="hdr" sz="quarter"/>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pitchFamily="34" charset="0"/>
                <a:cs typeface="Arial" pitchFamily="34" charset="0"/>
              </a:defRPr>
            </a:lvl1pPr>
          </a:lstStyle>
          <a:p>
            <a:pPr>
              <a:defRPr/>
            </a:pPr>
            <a:endParaRPr lang="fr-FR"/>
          </a:p>
        </p:txBody>
      </p:sp>
      <p:sp>
        <p:nvSpPr>
          <p:cNvPr id="54275" name="Rectangle 3"/>
          <p:cNvSpPr>
            <a:spLocks noGrp="1" noChangeArrowheads="1"/>
          </p:cNvSpPr>
          <p:nvPr>
            <p:ph type="dt" idx="1"/>
          </p:nvPr>
        </p:nvSpPr>
        <p:spPr bwMode="auto">
          <a:xfrm>
            <a:off x="1588"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Arial" pitchFamily="34" charset="0"/>
                <a:cs typeface="Arial" pitchFamily="34" charset="0"/>
              </a:defRPr>
            </a:lvl1pPr>
          </a:lstStyle>
          <a:p>
            <a:pPr>
              <a:defRPr/>
            </a:pPr>
            <a:endParaRPr lang="fr-FR"/>
          </a:p>
        </p:txBody>
      </p:sp>
      <p:sp>
        <p:nvSpPr>
          <p:cNvPr id="5018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ar-SA" noProof="0"/>
              <a:t>انقر لتحرير أنماط النص الرئيسي</a:t>
            </a:r>
            <a:endParaRPr lang="en-US" noProof="0"/>
          </a:p>
          <a:p>
            <a:pPr lvl="1"/>
            <a:r>
              <a:rPr lang="ar-SA" noProof="0"/>
              <a:t>المستوى الثاني</a:t>
            </a:r>
            <a:endParaRPr lang="en-US" noProof="0"/>
          </a:p>
          <a:p>
            <a:pPr lvl="2"/>
            <a:r>
              <a:rPr lang="ar-SA" noProof="0"/>
              <a:t>المستوى الثالث</a:t>
            </a:r>
            <a:endParaRPr lang="en-US" noProof="0"/>
          </a:p>
          <a:p>
            <a:pPr lvl="3"/>
            <a:r>
              <a:rPr lang="ar-SA" noProof="0"/>
              <a:t>المستوى الرابع</a:t>
            </a:r>
            <a:endParaRPr lang="en-US" noProof="0"/>
          </a:p>
          <a:p>
            <a:pPr lvl="4"/>
            <a:r>
              <a:rPr lang="ar-SA" noProof="0"/>
              <a:t>المستوى الخامس</a:t>
            </a:r>
            <a:endParaRPr lang="en-US" noProof="0"/>
          </a:p>
        </p:txBody>
      </p:sp>
      <p:sp>
        <p:nvSpPr>
          <p:cNvPr id="54278" name="Rectangle 6"/>
          <p:cNvSpPr>
            <a:spLocks noGrp="1" noChangeArrowheads="1"/>
          </p:cNvSpPr>
          <p:nvPr>
            <p:ph type="ftr" sz="quarter" idx="4"/>
          </p:nvPr>
        </p:nvSpPr>
        <p:spPr bwMode="auto">
          <a:xfrm>
            <a:off x="388620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pitchFamily="34" charset="0"/>
                <a:cs typeface="Arial" pitchFamily="34" charset="0"/>
              </a:defRPr>
            </a:lvl1pPr>
          </a:lstStyle>
          <a:p>
            <a:pPr>
              <a:defRPr/>
            </a:pPr>
            <a:endParaRPr lang="fr-FR"/>
          </a:p>
        </p:txBody>
      </p:sp>
      <p:sp>
        <p:nvSpPr>
          <p:cNvPr id="54279" name="Rectangle 7"/>
          <p:cNvSpPr>
            <a:spLocks noGrp="1" noChangeArrowheads="1"/>
          </p:cNvSpPr>
          <p:nvPr>
            <p:ph type="sldNum" sz="quarter" idx="5"/>
          </p:nvPr>
        </p:nvSpPr>
        <p:spPr bwMode="auto">
          <a:xfrm>
            <a:off x="1588"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Arial" pitchFamily="34" charset="0"/>
                <a:cs typeface="Arial" pitchFamily="34" charset="0"/>
              </a:defRPr>
            </a:lvl1pPr>
          </a:lstStyle>
          <a:p>
            <a:pPr>
              <a:defRPr/>
            </a:pPr>
            <a:fld id="{7A2E0298-149A-4C65-8A88-9ACEDC20F923}" type="slidenum">
              <a:rPr lang="ar-SA"/>
              <a:pPr>
                <a:defRPr/>
              </a:pPr>
              <a:t>‹#›</a:t>
            </a:fld>
            <a:endParaRPr lang="fr-FR"/>
          </a:p>
        </p:txBody>
      </p:sp>
    </p:spTree>
    <p:extLst>
      <p:ext uri="{BB962C8B-B14F-4D97-AF65-F5344CB8AC3E}">
        <p14:creationId xmlns:p14="http://schemas.microsoft.com/office/powerpoint/2010/main" val="4264687350"/>
      </p:ext>
    </p:extLst>
  </p:cSld>
  <p:clrMap bg1="lt1" tx1="dk1" bg2="lt2" tx2="dk2" accent1="accent1" accent2="accent2" accent3="accent3" accent4="accent4" accent5="accent5" accent6="accent6" hlink="hlink" folHlink="folHlink"/>
  <p:notesStyle>
    <a:lvl1pPr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1pPr>
    <a:lvl2pPr marL="4572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2pPr>
    <a:lvl3pPr marL="9144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3pPr>
    <a:lvl4pPr marL="13716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4pPr>
    <a:lvl5pPr marL="18288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Espace réservé de l'image des diapositives 1"/>
          <p:cNvSpPr>
            <a:spLocks noGrp="1" noRot="1" noChangeAspect="1" noTextEdit="1"/>
          </p:cNvSpPr>
          <p:nvPr>
            <p:ph type="sldImg"/>
          </p:nvPr>
        </p:nvSpPr>
        <p:spPr>
          <a:ln/>
        </p:spPr>
      </p:sp>
      <p:sp>
        <p:nvSpPr>
          <p:cNvPr id="51203"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ar-DZ">
              <a:latin typeface="Arial" charset="0"/>
              <a:cs typeface="Arial" charset="0"/>
            </a:endParaRPr>
          </a:p>
        </p:txBody>
      </p:sp>
      <p:sp>
        <p:nvSpPr>
          <p:cNvPr id="51204"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algn="r" rtl="1" eaLnBrk="0" fontAlgn="base" hangingPunct="0">
              <a:spcBef>
                <a:spcPct val="0"/>
              </a:spcBef>
              <a:spcAft>
                <a:spcPct val="0"/>
              </a:spcAft>
              <a:defRPr>
                <a:solidFill>
                  <a:schemeClr val="tx1"/>
                </a:solidFill>
                <a:latin typeface="Verdana" pitchFamily="34" charset="0"/>
                <a:cs typeface="Arial" charset="0"/>
              </a:defRPr>
            </a:lvl6pPr>
            <a:lvl7pPr marL="2971800" indent="-228600" algn="r" rtl="1" eaLnBrk="0" fontAlgn="base" hangingPunct="0">
              <a:spcBef>
                <a:spcPct val="0"/>
              </a:spcBef>
              <a:spcAft>
                <a:spcPct val="0"/>
              </a:spcAft>
              <a:defRPr>
                <a:solidFill>
                  <a:schemeClr val="tx1"/>
                </a:solidFill>
                <a:latin typeface="Verdana" pitchFamily="34" charset="0"/>
                <a:cs typeface="Arial" charset="0"/>
              </a:defRPr>
            </a:lvl7pPr>
            <a:lvl8pPr marL="3429000" indent="-228600" algn="r" rtl="1" eaLnBrk="0" fontAlgn="base" hangingPunct="0">
              <a:spcBef>
                <a:spcPct val="0"/>
              </a:spcBef>
              <a:spcAft>
                <a:spcPct val="0"/>
              </a:spcAft>
              <a:defRPr>
                <a:solidFill>
                  <a:schemeClr val="tx1"/>
                </a:solidFill>
                <a:latin typeface="Verdana" pitchFamily="34" charset="0"/>
                <a:cs typeface="Arial" charset="0"/>
              </a:defRPr>
            </a:lvl8pPr>
            <a:lvl9pPr marL="3886200" indent="-228600" algn="r" rtl="1" eaLnBrk="0" fontAlgn="base" hangingPunct="0">
              <a:spcBef>
                <a:spcPct val="0"/>
              </a:spcBef>
              <a:spcAft>
                <a:spcPct val="0"/>
              </a:spcAft>
              <a:defRPr>
                <a:solidFill>
                  <a:schemeClr val="tx1"/>
                </a:solidFill>
                <a:latin typeface="Verdana" pitchFamily="34" charset="0"/>
                <a:cs typeface="Arial" charset="0"/>
              </a:defRPr>
            </a:lvl9pPr>
          </a:lstStyle>
          <a:p>
            <a:pPr eaLnBrk="1" hangingPunct="1"/>
            <a:fld id="{907F8381-24F6-485D-8423-59DBE2B34C20}" type="slidenum">
              <a:rPr lang="ar-SA" smtClean="0">
                <a:latin typeface="Arial" charset="0"/>
              </a:rPr>
              <a:pPr eaLnBrk="1" hangingPunct="1"/>
              <a:t>2</a:t>
            </a:fld>
            <a:endParaRPr lang="fr-FR">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78182" y="802299"/>
            <a:ext cx="5536652" cy="2541431"/>
          </a:xfrm>
        </p:spPr>
        <p:txBody>
          <a:bodyPr bIns="0" anchor="b">
            <a:normAutofit/>
          </a:bodyPr>
          <a:lstStyle>
            <a:lvl1pPr algn="l">
              <a:defRPr sz="5400"/>
            </a:lvl1pPr>
          </a:lstStyle>
          <a:p>
            <a:r>
              <a:rPr lang="en-US"/>
              <a:t>Click to edit Master title style</a:t>
            </a:r>
            <a:endParaRPr lang="en-US" dirty="0"/>
          </a:p>
        </p:txBody>
      </p:sp>
      <p:sp>
        <p:nvSpPr>
          <p:cNvPr id="3" name="Subtitle 2"/>
          <p:cNvSpPr>
            <a:spLocks noGrp="1"/>
          </p:cNvSpPr>
          <p:nvPr>
            <p:ph type="subTitle" idx="1"/>
          </p:nvPr>
        </p:nvSpPr>
        <p:spPr>
          <a:xfrm>
            <a:off x="2478182" y="3531205"/>
            <a:ext cx="5536652"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a:xfrm>
            <a:off x="2478181" y="329308"/>
            <a:ext cx="3004429" cy="309201"/>
          </a:xfrm>
        </p:spPr>
        <p:txBody>
          <a:bodyPr/>
          <a:lstStyle/>
          <a:p>
            <a:pPr>
              <a:defRPr/>
            </a:pPr>
            <a:r>
              <a:rPr lang="ar-SA"/>
              <a:t>العينة وكيفية تصميمها د. ماجد الفرا</a:t>
            </a:r>
            <a:endParaRPr lang="fr-FR"/>
          </a:p>
        </p:txBody>
      </p:sp>
      <p:sp>
        <p:nvSpPr>
          <p:cNvPr id="6" name="Slide Number Placeholder 5"/>
          <p:cNvSpPr>
            <a:spLocks noGrp="1"/>
          </p:cNvSpPr>
          <p:nvPr>
            <p:ph type="sldNum" sz="quarter" idx="12"/>
          </p:nvPr>
        </p:nvSpPr>
        <p:spPr>
          <a:xfrm>
            <a:off x="1434703" y="798973"/>
            <a:ext cx="802005" cy="503578"/>
          </a:xfrm>
        </p:spPr>
        <p:txBody>
          <a:bodyPr/>
          <a:lstStyle/>
          <a:p>
            <a:pPr>
              <a:defRPr/>
            </a:pPr>
            <a:fld id="{BE348927-608B-476F-AAE5-22C877315763}" type="slidenum">
              <a:rPr lang="ar-SA" smtClean="0"/>
              <a:pPr>
                <a:defRPr/>
              </a:pPr>
              <a:t>‹#›</a:t>
            </a:fld>
            <a:endParaRPr lang="fr-FR"/>
          </a:p>
        </p:txBody>
      </p:sp>
      <p:cxnSp>
        <p:nvCxnSpPr>
          <p:cNvPr id="8" name="Straight Connector 7"/>
          <p:cNvCxnSpPr/>
          <p:nvPr/>
        </p:nvCxnSpPr>
        <p:spPr>
          <a:xfrm>
            <a:off x="2316514" y="798973"/>
            <a:ext cx="0" cy="254475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28357084"/>
      </p:ext>
    </p:extLst>
  </p:cSld>
  <p:clrMapOvr>
    <a:masterClrMapping/>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r>
              <a:rPr lang="ar-SA"/>
              <a:t>العينة وكيفية تصميمها د. ماجد الفرا</a:t>
            </a:r>
            <a:endParaRPr lang="fr-FR"/>
          </a:p>
        </p:txBody>
      </p:sp>
      <p:sp>
        <p:nvSpPr>
          <p:cNvPr id="6" name="Slide Number Placeholder 5"/>
          <p:cNvSpPr>
            <a:spLocks noGrp="1"/>
          </p:cNvSpPr>
          <p:nvPr>
            <p:ph type="sldNum" sz="quarter" idx="12"/>
          </p:nvPr>
        </p:nvSpPr>
        <p:spPr/>
        <p:txBody>
          <a:bodyPr/>
          <a:lstStyle/>
          <a:p>
            <a:pPr>
              <a:defRPr/>
            </a:pPr>
            <a:fld id="{BE348927-608B-476F-AAE5-22C877315763}" type="slidenum">
              <a:rPr lang="ar-SA" smtClean="0"/>
              <a:pPr>
                <a:defRPr/>
              </a:pPr>
              <a:t>‹#›</a:t>
            </a:fld>
            <a:endParaRPr lang="fr-FR"/>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39706490"/>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881269"/>
            <a:ext cx="1103027" cy="4577594"/>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535413" y="881269"/>
            <a:ext cx="5209173" cy="457759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r>
              <a:rPr lang="ar-SA"/>
              <a:t>العينة وكيفية تصميمها د. ماجد الفرا</a:t>
            </a:r>
            <a:endParaRPr lang="fr-FR"/>
          </a:p>
        </p:txBody>
      </p:sp>
      <p:sp>
        <p:nvSpPr>
          <p:cNvPr id="6" name="Slide Number Placeholder 5"/>
          <p:cNvSpPr>
            <a:spLocks noGrp="1"/>
          </p:cNvSpPr>
          <p:nvPr>
            <p:ph type="sldNum" sz="quarter" idx="12"/>
          </p:nvPr>
        </p:nvSpPr>
        <p:spPr/>
        <p:txBody>
          <a:bodyPr/>
          <a:lstStyle/>
          <a:p>
            <a:pPr>
              <a:defRPr/>
            </a:pPr>
            <a:fld id="{BE348927-608B-476F-AAE5-22C877315763}" type="slidenum">
              <a:rPr lang="ar-SA" smtClean="0"/>
              <a:pPr>
                <a:defRPr/>
              </a:pPr>
              <a:t>‹#›</a:t>
            </a:fld>
            <a:endParaRPr lang="fr-FR"/>
          </a:p>
        </p:txBody>
      </p:sp>
      <p:cxnSp>
        <p:nvCxnSpPr>
          <p:cNvPr id="8" name="Straight Connector 7"/>
          <p:cNvCxnSpPr/>
          <p:nvPr/>
        </p:nvCxnSpPr>
        <p:spPr>
          <a:xfrm flipH="1">
            <a:off x="6918028" y="719273"/>
            <a:ext cx="1096806" cy="0"/>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27633738"/>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r>
              <a:rPr lang="ar-SA"/>
              <a:t>العينة وكيفية تصميمها د. ماجد الفرا</a:t>
            </a:r>
            <a:endParaRPr lang="fr-FR"/>
          </a:p>
        </p:txBody>
      </p:sp>
      <p:sp>
        <p:nvSpPr>
          <p:cNvPr id="6" name="Slide Number Placeholder 5"/>
          <p:cNvSpPr>
            <a:spLocks noGrp="1"/>
          </p:cNvSpPr>
          <p:nvPr>
            <p:ph type="sldNum" sz="quarter" idx="12"/>
          </p:nvPr>
        </p:nvSpPr>
        <p:spPr/>
        <p:txBody>
          <a:bodyPr/>
          <a:lstStyle/>
          <a:p>
            <a:pPr>
              <a:defRPr/>
            </a:pPr>
            <a:fld id="{BE348927-608B-476F-AAE5-22C877315763}" type="slidenum">
              <a:rPr lang="ar-SA" smtClean="0"/>
              <a:pPr>
                <a:defRPr/>
              </a:pPr>
              <a:t>‹#›</a:t>
            </a:fld>
            <a:endParaRPr lang="fr-FR"/>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98009438"/>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35411" y="1756130"/>
            <a:ext cx="5525081" cy="1887950"/>
          </a:xfrm>
        </p:spPr>
        <p:txBody>
          <a:bodyPr anchor="b">
            <a:normAutofit/>
          </a:bodyPr>
          <a:lstStyle>
            <a:lvl1pPr algn="l">
              <a:defRPr sz="3200"/>
            </a:lvl1pPr>
          </a:lstStyle>
          <a:p>
            <a:r>
              <a:rPr lang="en-US"/>
              <a:t>Click to edit Master title style</a:t>
            </a:r>
            <a:endParaRPr lang="en-US" dirty="0"/>
          </a:p>
        </p:txBody>
      </p:sp>
      <p:sp>
        <p:nvSpPr>
          <p:cNvPr id="3" name="Text Placeholder 2"/>
          <p:cNvSpPr>
            <a:spLocks noGrp="1"/>
          </p:cNvSpPr>
          <p:nvPr>
            <p:ph type="body" idx="1"/>
          </p:nvPr>
        </p:nvSpPr>
        <p:spPr>
          <a:xfrm>
            <a:off x="1535412" y="3806196"/>
            <a:ext cx="5525081"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r>
              <a:rPr lang="ar-SA"/>
              <a:t>العينة وكيفية تصميمها د. ماجد الفرا</a:t>
            </a:r>
            <a:endParaRPr lang="fr-FR"/>
          </a:p>
        </p:txBody>
      </p:sp>
      <p:sp>
        <p:nvSpPr>
          <p:cNvPr id="6" name="Slide Number Placeholder 5"/>
          <p:cNvSpPr>
            <a:spLocks noGrp="1"/>
          </p:cNvSpPr>
          <p:nvPr>
            <p:ph type="sldNum" sz="quarter" idx="12"/>
          </p:nvPr>
        </p:nvSpPr>
        <p:spPr/>
        <p:txBody>
          <a:bodyPr/>
          <a:lstStyle/>
          <a:p>
            <a:pPr>
              <a:defRPr/>
            </a:pPr>
            <a:fld id="{BE348927-608B-476F-AAE5-22C877315763}" type="slidenum">
              <a:rPr lang="ar-SA" smtClean="0"/>
              <a:pPr>
                <a:defRPr/>
              </a:pPr>
              <a:t>‹#›</a:t>
            </a:fld>
            <a:endParaRPr lang="fr-FR"/>
          </a:p>
        </p:txBody>
      </p:sp>
      <p:cxnSp>
        <p:nvCxnSpPr>
          <p:cNvPr id="8" name="Straight Connector 7"/>
          <p:cNvCxnSpPr/>
          <p:nvPr/>
        </p:nvCxnSpPr>
        <p:spPr>
          <a:xfrm>
            <a:off x="1371687" y="798973"/>
            <a:ext cx="0" cy="284510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85809342"/>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35413" y="804890"/>
            <a:ext cx="6479421"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535412" y="2013936"/>
            <a:ext cx="3079690" cy="34375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935143" y="2013936"/>
            <a:ext cx="3079690" cy="34375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r>
              <a:rPr lang="ar-SA"/>
              <a:t>العينة وكيفية تصميمها د. ماجد الفرا</a:t>
            </a:r>
            <a:endParaRPr lang="fr-FR"/>
          </a:p>
        </p:txBody>
      </p:sp>
      <p:sp>
        <p:nvSpPr>
          <p:cNvPr id="7" name="Slide Number Placeholder 6"/>
          <p:cNvSpPr>
            <a:spLocks noGrp="1"/>
          </p:cNvSpPr>
          <p:nvPr>
            <p:ph type="sldNum" sz="quarter" idx="12"/>
          </p:nvPr>
        </p:nvSpPr>
        <p:spPr/>
        <p:txBody>
          <a:bodyPr/>
          <a:lstStyle/>
          <a:p>
            <a:pPr>
              <a:defRPr/>
            </a:pPr>
            <a:fld id="{BE348927-608B-476F-AAE5-22C877315763}" type="slidenum">
              <a:rPr lang="ar-SA" smtClean="0"/>
              <a:pPr>
                <a:defRPr/>
              </a:pPr>
              <a:t>‹#›</a:t>
            </a:fld>
            <a:endParaRPr lang="fr-FR"/>
          </a:p>
        </p:txBody>
      </p:sp>
      <p:cxnSp>
        <p:nvCxnSpPr>
          <p:cNvPr id="9" name="Straight Connector 8"/>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27626325"/>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35413" y="804164"/>
            <a:ext cx="6479422"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535413" y="2019550"/>
            <a:ext cx="3079690"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535413" y="2824270"/>
            <a:ext cx="3079690"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935142" y="2023004"/>
            <a:ext cx="3079691"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935142" y="2821491"/>
            <a:ext cx="3079691"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r>
              <a:rPr lang="ar-SA"/>
              <a:t>العينة وكيفية تصميمها د. ماجد الفرا</a:t>
            </a:r>
            <a:endParaRPr lang="fr-FR"/>
          </a:p>
        </p:txBody>
      </p:sp>
      <p:sp>
        <p:nvSpPr>
          <p:cNvPr id="9" name="Slide Number Placeholder 8"/>
          <p:cNvSpPr>
            <a:spLocks noGrp="1"/>
          </p:cNvSpPr>
          <p:nvPr>
            <p:ph type="sldNum" sz="quarter" idx="12"/>
          </p:nvPr>
        </p:nvSpPr>
        <p:spPr/>
        <p:txBody>
          <a:bodyPr/>
          <a:lstStyle/>
          <a:p>
            <a:pPr>
              <a:defRPr/>
            </a:pPr>
            <a:fld id="{BE348927-608B-476F-AAE5-22C877315763}" type="slidenum">
              <a:rPr lang="ar-SA" smtClean="0"/>
              <a:pPr>
                <a:defRPr/>
              </a:pPr>
              <a:t>‹#›</a:t>
            </a:fld>
            <a:endParaRPr lang="fr-FR"/>
          </a:p>
        </p:txBody>
      </p:sp>
      <p:cxnSp>
        <p:nvCxnSpPr>
          <p:cNvPr id="11" name="Straight Connector 10"/>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93412554"/>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r>
              <a:rPr lang="ar-SA"/>
              <a:t>العينة وكيفية تصميمها د. ماجد الفرا</a:t>
            </a:r>
            <a:endParaRPr lang="fr-FR"/>
          </a:p>
        </p:txBody>
      </p:sp>
      <p:sp>
        <p:nvSpPr>
          <p:cNvPr id="5" name="Slide Number Placeholder 4"/>
          <p:cNvSpPr>
            <a:spLocks noGrp="1"/>
          </p:cNvSpPr>
          <p:nvPr>
            <p:ph type="sldNum" sz="quarter" idx="12"/>
          </p:nvPr>
        </p:nvSpPr>
        <p:spPr/>
        <p:txBody>
          <a:bodyPr/>
          <a:lstStyle/>
          <a:p>
            <a:pPr>
              <a:defRPr/>
            </a:pPr>
            <a:fld id="{BE348927-608B-476F-AAE5-22C877315763}" type="slidenum">
              <a:rPr lang="ar-SA" smtClean="0"/>
              <a:pPr>
                <a:defRPr/>
              </a:pPr>
              <a:t>‹#›</a:t>
            </a:fld>
            <a:endParaRPr lang="fr-FR"/>
          </a:p>
        </p:txBody>
      </p:sp>
      <p:cxnSp>
        <p:nvCxnSpPr>
          <p:cNvPr id="7" name="Straight Connector 6"/>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06175140"/>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r>
              <a:rPr lang="ar-SA"/>
              <a:t>العينة وكيفية تصميمها د. ماجد الفرا</a:t>
            </a:r>
            <a:endParaRPr lang="fr-FR"/>
          </a:p>
        </p:txBody>
      </p:sp>
      <p:sp>
        <p:nvSpPr>
          <p:cNvPr id="4" name="Slide Number Placeholder 3"/>
          <p:cNvSpPr>
            <a:spLocks noGrp="1"/>
          </p:cNvSpPr>
          <p:nvPr>
            <p:ph type="sldNum" sz="quarter" idx="12"/>
          </p:nvPr>
        </p:nvSpPr>
        <p:spPr/>
        <p:txBody>
          <a:bodyPr/>
          <a:lstStyle/>
          <a:p>
            <a:pPr>
              <a:defRPr/>
            </a:pPr>
            <a:fld id="{BE348927-608B-476F-AAE5-22C877315763}" type="slidenum">
              <a:rPr lang="ar-SA" smtClean="0"/>
              <a:pPr>
                <a:defRPr/>
              </a:pPr>
              <a:t>‹#›</a:t>
            </a:fld>
            <a:endParaRPr lang="fr-FR"/>
          </a:p>
        </p:txBody>
      </p:sp>
    </p:spTree>
    <p:extLst>
      <p:ext uri="{BB962C8B-B14F-4D97-AF65-F5344CB8AC3E}">
        <p14:creationId xmlns:p14="http://schemas.microsoft.com/office/powerpoint/2010/main" val="1517770877"/>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35356" y="798973"/>
            <a:ext cx="2329635"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535413" y="3205492"/>
            <a:ext cx="2330998"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r>
              <a:rPr lang="ar-SA"/>
              <a:t>العينة وكيفية تصميمها د. ماجد الفرا</a:t>
            </a:r>
            <a:endParaRPr lang="fr-FR"/>
          </a:p>
        </p:txBody>
      </p:sp>
      <p:sp>
        <p:nvSpPr>
          <p:cNvPr id="7" name="Slide Number Placeholder 6"/>
          <p:cNvSpPr>
            <a:spLocks noGrp="1"/>
          </p:cNvSpPr>
          <p:nvPr>
            <p:ph type="sldNum" sz="quarter" idx="12"/>
          </p:nvPr>
        </p:nvSpPr>
        <p:spPr/>
        <p:txBody>
          <a:bodyPr/>
          <a:lstStyle/>
          <a:p>
            <a:pPr>
              <a:defRPr/>
            </a:pPr>
            <a:fld id="{BE348927-608B-476F-AAE5-22C877315763}" type="slidenum">
              <a:rPr lang="ar-SA" smtClean="0"/>
              <a:pPr>
                <a:defRPr/>
              </a:pPr>
              <a:t>‹#›</a:t>
            </a:fld>
            <a:endParaRPr lang="fr-FR"/>
          </a:p>
        </p:txBody>
      </p:sp>
      <p:cxnSp>
        <p:nvCxnSpPr>
          <p:cNvPr id="9" name="Straight Connector 8"/>
          <p:cNvCxnSpPr/>
          <p:nvPr/>
        </p:nvCxnSpPr>
        <p:spPr>
          <a:xfrm>
            <a:off x="1371687" y="798973"/>
            <a:ext cx="0" cy="224711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71055918"/>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4996501" y="482171"/>
            <a:ext cx="3511387" cy="5149101"/>
            <a:chOff x="4996501" y="482171"/>
            <a:chExt cx="3511387" cy="5149101"/>
          </a:xfrm>
        </p:grpSpPr>
        <p:sp>
          <p:nvSpPr>
            <p:cNvPr id="14" name="Rectangle 13"/>
            <p:cNvSpPr/>
            <p:nvPr/>
          </p:nvSpPr>
          <p:spPr>
            <a:xfrm>
              <a:off x="4996501" y="482171"/>
              <a:ext cx="3511387" cy="5149101"/>
            </a:xfrm>
            <a:prstGeom prst="rect">
              <a:avLst/>
            </a:prstGeom>
            <a:gradFill>
              <a:gsLst>
                <a:gs pos="0">
                  <a:schemeClr val="bg2">
                    <a:lumMod val="10000"/>
                  </a:schemeClr>
                </a:gs>
                <a:gs pos="100000">
                  <a:schemeClr val="bg2">
                    <a:lumMod val="10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prstMaterial="matte">
              <a:bevelT w="133350" h="50800" prst="divot"/>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5312152" y="812506"/>
              <a:ext cx="2883013" cy="4479361"/>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536201" y="1129513"/>
            <a:ext cx="3152882"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1535412" y="3145992"/>
            <a:ext cx="3148365"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1535412" y="5469857"/>
            <a:ext cx="3153672" cy="320123"/>
          </a:xfrm>
        </p:spPr>
        <p:txBody>
          <a:bodyPr/>
          <a:lstStyle>
            <a:lvl1pPr algn="l">
              <a:defRPr/>
            </a:lvl1pPr>
          </a:lstStyle>
          <a:p>
            <a:pPr>
              <a:defRPr/>
            </a:pPr>
            <a:endParaRPr lang="en-US"/>
          </a:p>
        </p:txBody>
      </p:sp>
      <p:sp>
        <p:nvSpPr>
          <p:cNvPr id="6" name="Footer Placeholder 5"/>
          <p:cNvSpPr>
            <a:spLocks noGrp="1"/>
          </p:cNvSpPr>
          <p:nvPr>
            <p:ph type="ftr" sz="quarter" idx="11"/>
          </p:nvPr>
        </p:nvSpPr>
        <p:spPr>
          <a:xfrm>
            <a:off x="1536252" y="318641"/>
            <a:ext cx="3152831" cy="320931"/>
          </a:xfrm>
        </p:spPr>
        <p:txBody>
          <a:bodyPr/>
          <a:lstStyle/>
          <a:p>
            <a:pPr>
              <a:defRPr/>
            </a:pPr>
            <a:r>
              <a:rPr lang="ar-SA"/>
              <a:t>العينة وكيفية تصميمها د. ماجد الفرا</a:t>
            </a:r>
            <a:endParaRPr lang="fr-FR"/>
          </a:p>
        </p:txBody>
      </p:sp>
      <p:sp>
        <p:nvSpPr>
          <p:cNvPr id="7" name="Slide Number Placeholder 6"/>
          <p:cNvSpPr>
            <a:spLocks noGrp="1"/>
          </p:cNvSpPr>
          <p:nvPr>
            <p:ph type="sldNum" sz="quarter" idx="12"/>
          </p:nvPr>
        </p:nvSpPr>
        <p:spPr/>
        <p:txBody>
          <a:bodyPr/>
          <a:lstStyle/>
          <a:p>
            <a:pPr>
              <a:defRPr/>
            </a:pPr>
            <a:fld id="{BE348927-608B-476F-AAE5-22C877315763}" type="slidenum">
              <a:rPr lang="ar-SA" smtClean="0"/>
              <a:pPr>
                <a:defRPr/>
              </a:pPr>
              <a:t>‹#›</a:t>
            </a:fld>
            <a:endParaRPr lang="fr-FR"/>
          </a:p>
        </p:txBody>
      </p:sp>
      <p:cxnSp>
        <p:nvCxnSpPr>
          <p:cNvPr id="12" name="Straight Connector 11"/>
          <p:cNvCxnSpPr/>
          <p:nvPr/>
        </p:nvCxnSpPr>
        <p:spPr>
          <a:xfrm>
            <a:off x="1371687" y="798973"/>
            <a:ext cx="0" cy="2161124"/>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84594748"/>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147322"/>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srcRect t="2873" b="-2873"/>
          <a:stretch/>
        </p:blipFill>
        <p:spPr>
          <a:xfrm>
            <a:off x="0" y="6163056"/>
            <a:ext cx="9144000" cy="715502"/>
          </a:xfrm>
          <a:prstGeom prst="rect">
            <a:avLst/>
          </a:prstGeom>
        </p:spPr>
      </p:pic>
      <p:sp>
        <p:nvSpPr>
          <p:cNvPr id="2" name="Title Placeholder 1"/>
          <p:cNvSpPr>
            <a:spLocks noGrp="1"/>
          </p:cNvSpPr>
          <p:nvPr>
            <p:ph type="title"/>
          </p:nvPr>
        </p:nvSpPr>
        <p:spPr>
          <a:xfrm>
            <a:off x="1535413" y="804520"/>
            <a:ext cx="6479421" cy="1049235"/>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535413" y="2015733"/>
            <a:ext cx="6479421"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1535413" y="329308"/>
            <a:ext cx="3942082" cy="309201"/>
          </a:xfrm>
          <a:prstGeom prst="rect">
            <a:avLst/>
          </a:prstGeom>
        </p:spPr>
        <p:txBody>
          <a:bodyPr vert="horz" lIns="91440" tIns="45720" rIns="91440" bIns="45720" rtlCol="0" anchor="ctr"/>
          <a:lstStyle>
            <a:lvl1pPr algn="l">
              <a:defRPr sz="1000">
                <a:solidFill>
                  <a:schemeClr val="tx1">
                    <a:tint val="75000"/>
                  </a:schemeClr>
                </a:solidFill>
              </a:defRPr>
            </a:lvl1pPr>
          </a:lstStyle>
          <a:p>
            <a:pPr>
              <a:defRPr/>
            </a:pPr>
            <a:r>
              <a:rPr lang="ar-SA"/>
              <a:t>العينة وكيفية تصميمها د. ماجد الفرا</a:t>
            </a:r>
            <a:endParaRPr lang="fr-FR"/>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pPr>
              <a:defRPr/>
            </a:pPr>
            <a:fld id="{BE348927-608B-476F-AAE5-22C877315763}" type="slidenum">
              <a:rPr lang="ar-SA" smtClean="0"/>
              <a:pPr>
                <a:defRPr/>
              </a:pPr>
              <a:t>‹#›</a:t>
            </a:fld>
            <a:endParaRPr lang="fr-FR"/>
          </a:p>
        </p:txBody>
      </p:sp>
      <p:cxnSp>
        <p:nvCxnSpPr>
          <p:cNvPr id="12" name="Straight Connector 11"/>
          <p:cNvCxnSpPr/>
          <p:nvPr/>
        </p:nvCxnSpPr>
        <p:spPr>
          <a:xfrm>
            <a:off x="0" y="6171272"/>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2180252"/>
      </p:ext>
    </p:extLst>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1000"/>
                                        <p:tgtEl>
                                          <p:spTgt spid="3">
                                            <p:txEl>
                                              <p:pRg st="0" end="0"/>
                                            </p:txEl>
                                          </p:spTgt>
                                        </p:tgtEl>
                                      </p:cBhvr>
                                    </p:animEffect>
                                    <p:anim calcmode="lin" valueType="num">
                                      <p:cBhvr>
                                        <p:cTn id="1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1000"/>
                                        <p:tgtEl>
                                          <p:spTgt spid="3">
                                            <p:txEl>
                                              <p:pRg st="1" end="1"/>
                                            </p:txEl>
                                          </p:spTgt>
                                        </p:tgtEl>
                                      </p:cBhvr>
                                    </p:animEffect>
                                    <p:anim calcmode="lin" valueType="num">
                                      <p:cBhvr>
                                        <p:cTn id="2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30" presetID="47" presetClass="entr" presetSubtype="0" fill="hold" grpId="0" nodeType="with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1000"/>
                                        <p:tgtEl>
                                          <p:spTgt spid="3">
                                            <p:txEl>
                                              <p:pRg st="3" end="3"/>
                                            </p:txEl>
                                          </p:spTgt>
                                        </p:tgtEl>
                                      </p:cBhvr>
                                    </p:animEffect>
                                    <p:anim calcmode="lin" valueType="num">
                                      <p:cBhvr>
                                        <p:cTn id="3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5" presetID="47" presetClass="entr" presetSubtype="0" fill="hold" grpId="0" nodeType="with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fade">
                                      <p:cBhvr>
                                        <p:cTn id="37" dur="1000"/>
                                        <p:tgtEl>
                                          <p:spTgt spid="3">
                                            <p:txEl>
                                              <p:pRg st="4" end="4"/>
                                            </p:txEl>
                                          </p:spTgt>
                                        </p:tgtEl>
                                      </p:cBhvr>
                                    </p:animEffect>
                                    <p:anim calcmode="lin" valueType="num">
                                      <p:cBhvr>
                                        <p:cTn id="3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hf hdr="0" dt="0"/>
  <p:txStyles>
    <p:titleStyle>
      <a:lvl1pPr algn="l" defTabSz="6858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media1.m4a"/><Relationship Id="rId2" Type="http://schemas.microsoft.com/office/2007/relationships/media" Target="../media/media1.m4a"/><Relationship Id="rId1" Type="http://schemas.openxmlformats.org/officeDocument/2006/relationships/tags" Target="../tags/tag1.xml"/><Relationship Id="rId5" Type="http://schemas.openxmlformats.org/officeDocument/2006/relationships/image" Target="../media/image2.png"/><Relationship Id="rId4"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ous-titre 7"/>
          <p:cNvSpPr>
            <a:spLocks noGrp="1"/>
          </p:cNvSpPr>
          <p:nvPr>
            <p:ph type="subTitle" idx="1"/>
          </p:nvPr>
        </p:nvSpPr>
        <p:spPr>
          <a:xfrm>
            <a:off x="714316" y="3155421"/>
            <a:ext cx="7855362" cy="1212584"/>
          </a:xfrm>
          <a:ln>
            <a:solidFill>
              <a:srgbClr val="00B050"/>
            </a:solidFill>
            <a:miter lim="800000"/>
            <a:headEnd/>
            <a:tailEnd/>
          </a:ln>
        </p:spPr>
        <p:style>
          <a:lnRef idx="0">
            <a:scrgbClr r="0" g="0" b="0"/>
          </a:lnRef>
          <a:fillRef idx="1002">
            <a:schemeClr val="lt2"/>
          </a:fillRef>
          <a:effectRef idx="0">
            <a:scrgbClr r="0" g="0" b="0"/>
          </a:effectRef>
          <a:fontRef idx="major"/>
        </p:style>
        <p:txBody>
          <a:bodyPr>
            <a:normAutofit/>
          </a:bodyPr>
          <a:lstStyle/>
          <a:p>
            <a:pPr algn="ctr" eaLnBrk="1" fontAlgn="auto" hangingPunct="1">
              <a:spcAft>
                <a:spcPts val="0"/>
              </a:spcAft>
              <a:buFont typeface="Wingdings 2"/>
              <a:buNone/>
              <a:defRPr/>
            </a:pPr>
            <a:r>
              <a:rPr lang="ar-DZ" sz="4400" b="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العمليات الفنية في الأرشيف</a:t>
            </a:r>
          </a:p>
        </p:txBody>
      </p:sp>
      <p:sp>
        <p:nvSpPr>
          <p:cNvPr id="5" name="Rectangle 5"/>
          <p:cNvSpPr>
            <a:spLocks noGrp="1" noChangeArrowheads="1"/>
          </p:cNvSpPr>
          <p:nvPr>
            <p:ph type="ftr" sz="quarter" idx="11"/>
          </p:nvPr>
        </p:nvSpPr>
        <p:spPr>
          <a:xfrm>
            <a:off x="3129800" y="6236758"/>
            <a:ext cx="3624808" cy="621242"/>
          </a:xfrm>
        </p:spPr>
        <p:style>
          <a:lnRef idx="0">
            <a:scrgbClr r="0" g="0" b="0"/>
          </a:lnRef>
          <a:fillRef idx="1002">
            <a:schemeClr val="lt1"/>
          </a:fillRef>
          <a:effectRef idx="0">
            <a:scrgbClr r="0" g="0" b="0"/>
          </a:effectRef>
          <a:fontRef idx="major"/>
        </p:style>
        <p:txBody>
          <a:bodyPr/>
          <a:lstStyle/>
          <a:p>
            <a:pPr algn="r" rtl="1">
              <a:defRPr/>
            </a:pPr>
            <a:r>
              <a:rPr lang="ar-DZ" sz="24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السنة الجامعية : 2023</a:t>
            </a:r>
            <a:r>
              <a:rPr lang="fr-FR" sz="24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a:t>
            </a:r>
            <a:r>
              <a:rPr lang="ar-DZ" sz="24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2024</a:t>
            </a:r>
            <a:r>
              <a:rPr lang="fr-FR" sz="24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a:t>
            </a:r>
          </a:p>
        </p:txBody>
      </p:sp>
      <p:sp>
        <p:nvSpPr>
          <p:cNvPr id="12" name="ZoneTexte 11"/>
          <p:cNvSpPr txBox="1"/>
          <p:nvPr/>
        </p:nvSpPr>
        <p:spPr>
          <a:xfrm>
            <a:off x="5652120" y="4703374"/>
            <a:ext cx="2917558" cy="1077218"/>
          </a:xfrm>
          <a:prstGeom prst="rect">
            <a:avLst/>
          </a:prstGeom>
          <a:noFill/>
        </p:spPr>
        <p:style>
          <a:lnRef idx="1">
            <a:schemeClr val="accent1"/>
          </a:lnRef>
          <a:fillRef idx="2">
            <a:schemeClr val="accent1"/>
          </a:fillRef>
          <a:effectRef idx="1">
            <a:schemeClr val="accent1"/>
          </a:effectRef>
          <a:fontRef idx="minor">
            <a:schemeClr val="dk1"/>
          </a:fontRef>
        </p:style>
        <p:txBody>
          <a:bodyPr wrap="square" rtlCol="1">
            <a:spAutoFit/>
          </a:bodyPr>
          <a:lstStyle/>
          <a:p>
            <a:pPr algn="ctr" rtl="1">
              <a:defRPr/>
            </a:pPr>
            <a:r>
              <a:rPr lang="ar-DZ" sz="3200" b="1" dirty="0">
                <a:solidFill>
                  <a:srgbClr val="7030A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من إعداد الدكتور :</a:t>
            </a:r>
          </a:p>
          <a:p>
            <a:pPr algn="ctr" rtl="1">
              <a:defRPr/>
            </a:pPr>
            <a:r>
              <a:rPr lang="ar-DZ" sz="3200" b="1" dirty="0">
                <a:solidFill>
                  <a:srgbClr val="7030A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صغيري الميلود</a:t>
            </a:r>
          </a:p>
        </p:txBody>
      </p:sp>
      <p:sp>
        <p:nvSpPr>
          <p:cNvPr id="14" name="ZoneTexte 13"/>
          <p:cNvSpPr txBox="1"/>
          <p:nvPr/>
        </p:nvSpPr>
        <p:spPr>
          <a:xfrm>
            <a:off x="3360068" y="2153998"/>
            <a:ext cx="2904728" cy="523220"/>
          </a:xfrm>
          <a:prstGeom prst="rect">
            <a:avLst/>
          </a:prstGeom>
          <a:solidFill>
            <a:schemeClr val="bg1"/>
          </a:solidFill>
        </p:spPr>
        <p:style>
          <a:lnRef idx="1">
            <a:schemeClr val="accent2"/>
          </a:lnRef>
          <a:fillRef idx="2">
            <a:schemeClr val="accent2"/>
          </a:fillRef>
          <a:effectRef idx="1">
            <a:schemeClr val="accent2"/>
          </a:effectRef>
          <a:fontRef idx="minor">
            <a:schemeClr val="dk1"/>
          </a:fontRef>
        </p:style>
        <p:txBody>
          <a:bodyPr wrap="square" rtlCol="1">
            <a:spAutoFit/>
          </a:bodyPr>
          <a:lstStyle/>
          <a:p>
            <a:pPr algn="ctr" rtl="1">
              <a:defRPr/>
            </a:pPr>
            <a:r>
              <a:rPr lang="ar-DZ" sz="2800" b="1" dirty="0">
                <a:solidFill>
                  <a:srgbClr val="00206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محاضرة بعنوان : </a:t>
            </a:r>
          </a:p>
        </p:txBody>
      </p:sp>
      <p:sp>
        <p:nvSpPr>
          <p:cNvPr id="16" name="ZoneTexte 15"/>
          <p:cNvSpPr txBox="1"/>
          <p:nvPr/>
        </p:nvSpPr>
        <p:spPr>
          <a:xfrm>
            <a:off x="3084240" y="141853"/>
            <a:ext cx="3456384" cy="1569660"/>
          </a:xfrm>
          <a:prstGeom prst="rect">
            <a:avLst/>
          </a:prstGeom>
          <a:solidFill>
            <a:schemeClr val="bg1">
              <a:lumMod val="95000"/>
            </a:schemeClr>
          </a:solidFill>
        </p:spPr>
        <p:style>
          <a:lnRef idx="0">
            <a:scrgbClr r="0" g="0" b="0"/>
          </a:lnRef>
          <a:fillRef idx="1003">
            <a:schemeClr val="dk2"/>
          </a:fillRef>
          <a:effectRef idx="0">
            <a:scrgbClr r="0" g="0" b="0"/>
          </a:effectRef>
          <a:fontRef idx="major"/>
        </p:style>
        <p:txBody>
          <a:bodyPr rtlCol="1">
            <a:spAutoFit/>
          </a:bodyPr>
          <a:lstStyle/>
          <a:p>
            <a:pPr algn="ctr" rtl="1">
              <a:defRPr/>
            </a:pPr>
            <a:r>
              <a:rPr lang="ar-DZ" sz="2400" b="1" dirty="0">
                <a:latin typeface="Sakkal Majalla" panose="02000000000000000000" pitchFamily="2" charset="-78"/>
                <a:cs typeface="Sakkal Majalla" panose="02000000000000000000" pitchFamily="2" charset="-78"/>
              </a:rPr>
              <a:t>ج</a:t>
            </a:r>
            <a:r>
              <a:rPr lang="ar-SA" sz="2400" b="1" dirty="0">
                <a:latin typeface="Sakkal Majalla" panose="02000000000000000000" pitchFamily="2" charset="-78"/>
                <a:cs typeface="Sakkal Majalla" panose="02000000000000000000" pitchFamily="2" charset="-78"/>
              </a:rPr>
              <a:t>ــ</a:t>
            </a:r>
            <a:r>
              <a:rPr lang="ar-DZ" sz="2400" b="1" dirty="0">
                <a:latin typeface="Sakkal Majalla" panose="02000000000000000000" pitchFamily="2" charset="-78"/>
                <a:cs typeface="Sakkal Majalla" panose="02000000000000000000" pitchFamily="2" charset="-78"/>
              </a:rPr>
              <a:t>امعة محمد خيضر بسكرة</a:t>
            </a:r>
          </a:p>
          <a:p>
            <a:pPr algn="ctr" rtl="1">
              <a:defRPr/>
            </a:pPr>
            <a:r>
              <a:rPr lang="ar-DZ" sz="2400" b="1" dirty="0">
                <a:latin typeface="Sakkal Majalla" panose="02000000000000000000" pitchFamily="2" charset="-78"/>
                <a:cs typeface="Sakkal Majalla" panose="02000000000000000000" pitchFamily="2" charset="-78"/>
              </a:rPr>
              <a:t>كلي</a:t>
            </a:r>
            <a:r>
              <a:rPr lang="ar-SA" sz="2400" b="1" dirty="0">
                <a:latin typeface="Sakkal Majalla" panose="02000000000000000000" pitchFamily="2" charset="-78"/>
                <a:cs typeface="Sakkal Majalla" panose="02000000000000000000" pitchFamily="2" charset="-78"/>
              </a:rPr>
              <a:t>ـ</a:t>
            </a:r>
            <a:r>
              <a:rPr lang="ar-DZ" sz="2400" b="1" dirty="0">
                <a:latin typeface="Sakkal Majalla" panose="02000000000000000000" pitchFamily="2" charset="-78"/>
                <a:cs typeface="Sakkal Majalla" panose="02000000000000000000" pitchFamily="2" charset="-78"/>
              </a:rPr>
              <a:t>ة </a:t>
            </a:r>
            <a:r>
              <a:rPr lang="ar-DZ" sz="2400" b="1" dirty="0" err="1">
                <a:latin typeface="Sakkal Majalla" panose="02000000000000000000" pitchFamily="2" charset="-78"/>
                <a:cs typeface="Sakkal Majalla" panose="02000000000000000000" pitchFamily="2" charset="-78"/>
              </a:rPr>
              <a:t>العل</a:t>
            </a:r>
            <a:r>
              <a:rPr lang="ar-SA" sz="2400" b="1" dirty="0">
                <a:latin typeface="Sakkal Majalla" panose="02000000000000000000" pitchFamily="2" charset="-78"/>
                <a:cs typeface="Sakkal Majalla" panose="02000000000000000000" pitchFamily="2" charset="-78"/>
              </a:rPr>
              <a:t>ـ</a:t>
            </a:r>
            <a:r>
              <a:rPr lang="ar-DZ" sz="2400" b="1" dirty="0">
                <a:latin typeface="Sakkal Majalla" panose="02000000000000000000" pitchFamily="2" charset="-78"/>
                <a:cs typeface="Sakkal Majalla" panose="02000000000000000000" pitchFamily="2" charset="-78"/>
              </a:rPr>
              <a:t>وم الإنسانية والإجتماعية</a:t>
            </a:r>
          </a:p>
          <a:p>
            <a:pPr algn="ctr" rtl="1">
              <a:defRPr/>
            </a:pPr>
            <a:r>
              <a:rPr lang="ar-DZ" sz="2400" b="1" dirty="0">
                <a:latin typeface="Sakkal Majalla" panose="02000000000000000000" pitchFamily="2" charset="-78"/>
                <a:cs typeface="Sakkal Majalla" panose="02000000000000000000" pitchFamily="2" charset="-78"/>
              </a:rPr>
              <a:t>قسم العلوم الإنسانية</a:t>
            </a:r>
          </a:p>
          <a:p>
            <a:pPr algn="ctr" rtl="1">
              <a:defRPr/>
            </a:pPr>
            <a:r>
              <a:rPr lang="ar-DZ" sz="2400" b="1" dirty="0">
                <a:latin typeface="Sakkal Majalla" panose="02000000000000000000" pitchFamily="2" charset="-78"/>
                <a:cs typeface="Sakkal Majalla" panose="02000000000000000000" pitchFamily="2" charset="-78"/>
              </a:rPr>
              <a:t>شعبة علم المكتبات</a:t>
            </a:r>
          </a:p>
        </p:txBody>
      </p:sp>
      <p:pic>
        <p:nvPicPr>
          <p:cNvPr id="2" name="Audio 1">
            <a:hlinkClick r:id="" action="ppaction://media"/>
            <a:extLst>
              <a:ext uri="{FF2B5EF4-FFF2-40B4-BE49-F238E27FC236}">
                <a16:creationId xmlns:a16="http://schemas.microsoft.com/office/drawing/2014/main" id="{30504625-B45E-3022-9E2C-5033CF97CC5A}"/>
              </a:ext>
            </a:extLst>
          </p:cNvPr>
          <p:cNvPicPr>
            <a:picLocks noChangeAspect="1"/>
          </p:cNvPicPr>
          <p:nvPr>
            <a:audioFile r:link="rId3"/>
            <p:extLst>
              <p:ext uri="{DAA4B4D4-6D71-4841-9C94-3DE7FCFB9230}">
                <p14:media xmlns:p14="http://schemas.microsoft.com/office/powerpoint/2010/main" r:embed="rId2"/>
              </p:ext>
            </p:extLst>
          </p:nvPr>
        </p:nvPicPr>
        <p:blipFill>
          <a:blip r:embed="rId5"/>
          <a:srcRect l="-137500" t="-55469" r="-137500" b="-55469"/>
          <a:stretch>
            <a:fillRect/>
          </a:stretch>
        </p:blipFill>
        <p:spPr>
          <a:xfrm>
            <a:off x="6858000" y="5357812"/>
            <a:ext cx="2286000" cy="1285875"/>
          </a:xfrm>
          <a:prstGeom prst="rect">
            <a:avLst/>
          </a:prstGeom>
        </p:spPr>
      </p:pic>
    </p:spTree>
    <p:custDataLst>
      <p:tags r:id="rId1"/>
    </p:custDataLst>
  </p:cSld>
  <p:clrMapOvr>
    <a:masterClrMapping/>
  </p:clrMapOvr>
  <p:transition advTm="46401">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2" fill="hold" display="0">
                  <p:stCondLst>
                    <p:cond delay="indefinite"/>
                  </p:stCondLst>
                  <p:endCondLst>
                    <p:cond evt="onStopAudio" delay="0">
                      <p:tgtEl>
                        <p:sldTgt/>
                      </p:tgtEl>
                    </p:cond>
                  </p:endCondLst>
                </p:cTn>
                <p:tgtEl>
                  <p:spTgt spid="2"/>
                </p:tgtEl>
              </p:cMediaNode>
            </p:audio>
          </p:childTnLst>
        </p:cTn>
      </p:par>
    </p:tnLst>
    <p:bldLst>
      <p:bldP spid="5" grpId="0" animBg="1"/>
      <p:bldP spid="14" grpId="0" animBg="1"/>
      <p:bldP spid="1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5940152" y="0"/>
            <a:ext cx="2527988" cy="804704"/>
          </a:xfrm>
        </p:spPr>
        <p:txBody>
          <a:bodyPr/>
          <a:lstStyle/>
          <a:p>
            <a:pPr algn="ctr" rtl="1" eaLnBrk="1" fontAlgn="auto" hangingPunct="1">
              <a:spcAft>
                <a:spcPts val="0"/>
              </a:spcAft>
              <a:defRPr/>
            </a:pPr>
            <a:r>
              <a:rPr lang="ar-DZ" sz="4000" b="1" dirty="0">
                <a:solidFill>
                  <a:schemeClr val="tx2"/>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م</a:t>
            </a:r>
            <a:r>
              <a:rPr lang="ar-SA" sz="4000" b="1" dirty="0">
                <a:solidFill>
                  <a:schemeClr val="tx2"/>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ـ</a:t>
            </a:r>
            <a:r>
              <a:rPr lang="ar-DZ" sz="4000" b="1" dirty="0">
                <a:solidFill>
                  <a:schemeClr val="tx2"/>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قدم</a:t>
            </a:r>
            <a:r>
              <a:rPr lang="ar-SA" sz="4000" b="1" dirty="0">
                <a:solidFill>
                  <a:schemeClr val="tx2"/>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ــ</a:t>
            </a:r>
            <a:r>
              <a:rPr lang="ar-DZ" sz="4000" b="1" dirty="0">
                <a:solidFill>
                  <a:schemeClr val="tx2"/>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ة </a:t>
            </a:r>
            <a:endParaRPr lang="fr-FR" sz="4000" b="1" dirty="0">
              <a:solidFill>
                <a:schemeClr val="tx2"/>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
        <p:nvSpPr>
          <p:cNvPr id="10243" name="Rectangle 3"/>
          <p:cNvSpPr>
            <a:spLocks noGrp="1" noChangeArrowheads="1"/>
          </p:cNvSpPr>
          <p:nvPr>
            <p:ph idx="1"/>
          </p:nvPr>
        </p:nvSpPr>
        <p:spPr>
          <a:xfrm>
            <a:off x="1047220" y="804704"/>
            <a:ext cx="7724266" cy="5041121"/>
          </a:xfrm>
        </p:spPr>
        <p:txBody>
          <a:bodyPr>
            <a:normAutofit lnSpcReduction="10000"/>
          </a:bodyPr>
          <a:lstStyle/>
          <a:p>
            <a:pPr marL="571500" indent="-571500" algn="justLow" rtl="1" eaLnBrk="1" hangingPunct="1">
              <a:buFont typeface="Wingdings 2" pitchFamily="18" charset="2"/>
              <a:buNone/>
            </a:pPr>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يعتبر الأرشيف من أهم المواد التي يحتاج إلى عناية خاصة وذلك باعتباره ذاكرة الأمة ولذلك يجب على المصالح المنتجة والمؤسسات المستقبلة للأرشيف توفير ظروف ملائمة لحفظه ولفترات زمنية طويلة نظرا لإدراكها لأهمية الوثائق التي يجب حفظها وذلك لاستثمارها عند الحاجة من الباحثين أو استغلالها في مجال البحث العلمي وهذا من خلال إخضاع مؤسسات الحفظ للأرشيف إلى عدة عمليات فنية وذلك لمعالجة الأرشيف من خلال فرزه وترتيبه وتشخيصه وإقصاء الوثائق القابلة للحذف... </a:t>
            </a:r>
            <a:endParaRPr lang="en-US"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
        <p:nvSpPr>
          <p:cNvPr id="10244" name="Espace réservé du numéro de diapositive 5"/>
          <p:cNvSpPr>
            <a:spLocks noGrp="1"/>
          </p:cNvSpPr>
          <p:nvPr>
            <p:ph type="sldNum" sz="quarter" idx="12"/>
          </p:nvPr>
        </p:nvSpPr>
        <p:spPr bwMode="auto">
          <a:xfrm>
            <a:off x="372163" y="6214962"/>
            <a:ext cx="795746" cy="50357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algn="r" rtl="1" eaLnBrk="0" fontAlgn="base" hangingPunct="0">
              <a:spcBef>
                <a:spcPct val="0"/>
              </a:spcBef>
              <a:spcAft>
                <a:spcPct val="0"/>
              </a:spcAft>
              <a:defRPr>
                <a:solidFill>
                  <a:schemeClr val="tx1"/>
                </a:solidFill>
                <a:latin typeface="Verdana" pitchFamily="34" charset="0"/>
                <a:cs typeface="Arial" charset="0"/>
              </a:defRPr>
            </a:lvl6pPr>
            <a:lvl7pPr marL="2971800" indent="-228600" algn="r" rtl="1" eaLnBrk="0" fontAlgn="base" hangingPunct="0">
              <a:spcBef>
                <a:spcPct val="0"/>
              </a:spcBef>
              <a:spcAft>
                <a:spcPct val="0"/>
              </a:spcAft>
              <a:defRPr>
                <a:solidFill>
                  <a:schemeClr val="tx1"/>
                </a:solidFill>
                <a:latin typeface="Verdana" pitchFamily="34" charset="0"/>
                <a:cs typeface="Arial" charset="0"/>
              </a:defRPr>
            </a:lvl7pPr>
            <a:lvl8pPr marL="3429000" indent="-228600" algn="r" rtl="1" eaLnBrk="0" fontAlgn="base" hangingPunct="0">
              <a:spcBef>
                <a:spcPct val="0"/>
              </a:spcBef>
              <a:spcAft>
                <a:spcPct val="0"/>
              </a:spcAft>
              <a:defRPr>
                <a:solidFill>
                  <a:schemeClr val="tx1"/>
                </a:solidFill>
                <a:latin typeface="Verdana" pitchFamily="34" charset="0"/>
                <a:cs typeface="Arial" charset="0"/>
              </a:defRPr>
            </a:lvl8pPr>
            <a:lvl9pPr marL="3886200" indent="-228600" algn="r" rtl="1" eaLnBrk="0" fontAlgn="base" hangingPunct="0">
              <a:spcBef>
                <a:spcPct val="0"/>
              </a:spcBef>
              <a:spcAft>
                <a:spcPct val="0"/>
              </a:spcAft>
              <a:defRPr>
                <a:solidFill>
                  <a:schemeClr val="tx1"/>
                </a:solidFill>
                <a:latin typeface="Verdana" pitchFamily="34" charset="0"/>
                <a:cs typeface="Arial" charset="0"/>
              </a:defRPr>
            </a:lvl9pPr>
          </a:lstStyle>
          <a:p>
            <a:pPr eaLnBrk="1" hangingPunct="1"/>
            <a:fld id="{CF9B7DD3-F4BE-4048-AF2E-86E87AA3B6CB}" type="slidenum">
              <a:rPr lang="ar-SA" smtClean="0">
                <a:solidFill>
                  <a:schemeClr val="tx2"/>
                </a:solidFill>
              </a:rPr>
              <a:pPr eaLnBrk="1" hangingPunct="1"/>
              <a:t>2</a:t>
            </a:fld>
            <a:endParaRPr lang="fr-FR" dirty="0">
              <a:solidFill>
                <a:schemeClr val="tx2"/>
              </a:solidFill>
            </a:endParaRPr>
          </a:p>
        </p:txBody>
      </p:sp>
    </p:spTree>
    <p:custDataLst>
      <p:tags r:id="rId1"/>
    </p:custDataLst>
  </p:cSld>
  <p:clrMapOvr>
    <a:masterClrMapping/>
  </p:clrMapOvr>
  <p:transition advTm="124410">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fade">
                                      <p:cBhvr>
                                        <p:cTn id="7" dur="500"/>
                                        <p:tgtEl>
                                          <p:spTgt spid="3789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243">
                                            <p:txEl>
                                              <p:pRg st="0" end="0"/>
                                            </p:txEl>
                                          </p:spTgt>
                                        </p:tgtEl>
                                        <p:attrNameLst>
                                          <p:attrName>style.visibility</p:attrName>
                                        </p:attrNameLst>
                                      </p:cBhvr>
                                      <p:to>
                                        <p:strVal val="visible"/>
                                      </p:to>
                                    </p:set>
                                    <p:animEffect transition="in" filter="fade">
                                      <p:cBhvr>
                                        <p:cTn id="12" dur="500"/>
                                        <p:tgtEl>
                                          <p:spTgt spid="1024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p:bldP spid="1024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2792186" y="188640"/>
            <a:ext cx="5634438" cy="936104"/>
          </a:xfrm>
        </p:spPr>
        <p:txBody>
          <a:bodyPr>
            <a:normAutofit fontScale="90000"/>
          </a:bodyPr>
          <a:lstStyle/>
          <a:p>
            <a:pPr algn="r" eaLnBrk="1" fontAlgn="auto" hangingPunct="1">
              <a:spcAft>
                <a:spcPts val="0"/>
              </a:spcAft>
              <a:defRPr/>
            </a:pPr>
            <a:r>
              <a:rPr lang="ar-DZ" sz="4400" b="1" dirty="0">
                <a:solidFill>
                  <a:srgbClr val="FF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العمليات التمهيدية "التحضيرية"</a:t>
            </a:r>
            <a:br>
              <a:rPr lang="en-US" sz="4000" b="1" dirty="0">
                <a:solidFill>
                  <a:srgbClr val="FF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br>
            <a:r>
              <a:rPr lang="en-US" b="1" dirty="0">
                <a:solidFill>
                  <a:srgbClr val="FF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a:t>
            </a:r>
          </a:p>
        </p:txBody>
      </p:sp>
      <p:sp>
        <p:nvSpPr>
          <p:cNvPr id="14339" name="Rectangle 3"/>
          <p:cNvSpPr>
            <a:spLocks noGrp="1" noChangeArrowheads="1"/>
          </p:cNvSpPr>
          <p:nvPr>
            <p:ph idx="1"/>
          </p:nvPr>
        </p:nvSpPr>
        <p:spPr>
          <a:xfrm>
            <a:off x="706591" y="1124744"/>
            <a:ext cx="8172450" cy="4464695"/>
          </a:xfrm>
        </p:spPr>
        <p:txBody>
          <a:bodyPr>
            <a:normAutofit fontScale="85000" lnSpcReduction="10000"/>
          </a:bodyPr>
          <a:lstStyle/>
          <a:p>
            <a:pPr algn="justLow" rtl="1"/>
            <a:r>
              <a:rPr lang="ar-SA" sz="3200" b="1" i="1" dirty="0">
                <a:solidFill>
                  <a:schemeClr val="tx2"/>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وهي العمليات التي تسبق العمل الأرشيفي وتمهد لتسييره الحسن وفقا ما يلي:</a:t>
            </a:r>
            <a:endParaRPr lang="ar-DZ" sz="3200" b="1" i="1" dirty="0">
              <a:solidFill>
                <a:schemeClr val="tx2"/>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a:p>
            <a:pPr algn="justLow" rtl="1"/>
            <a:r>
              <a:rPr lang="ar-DZ" sz="3600" b="1" dirty="0">
                <a:solidFill>
                  <a:srgbClr val="FF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التجميع:</a:t>
            </a:r>
          </a:p>
          <a:p>
            <a:pPr algn="justLow" rtl="1"/>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يجب تجميع كل الوثائق والسجلات التي ينبغي أن تكون لها أماكن مخصصة وذلك لإجراء العمليات الفنية والتقنية، ويكون هذا التجمع سواء في صناديق أم في أدراج خاصة بذلك، ويتم تجميع الوثائق مرة كل يوم على الأقل وعند استقبال الوثائق في مراكز الأرشيف يقوم الأرشيفي بعملية الإحصاء وذلك لمعرفة حجم بالنسبة للوثائق والسجلات المراد تنظيمها ومعالجتها فنيا وتقنيا</a:t>
            </a:r>
          </a:p>
          <a:p>
            <a:pPr algn="justLow" rtl="1"/>
            <a:endParaRPr lang="fr-FR" sz="3200" dirty="0">
              <a:latin typeface="Sakkal Majalla" panose="02000000000000000000" pitchFamily="2" charset="-78"/>
              <a:cs typeface="Sakkal Majalla" panose="02000000000000000000" pitchFamily="2" charset="-78"/>
            </a:endParaRPr>
          </a:p>
        </p:txBody>
      </p:sp>
    </p:spTree>
    <p:custDataLst>
      <p:tags r:id="rId1"/>
    </p:custDataLst>
  </p:cSld>
  <p:clrMapOvr>
    <a:masterClrMapping/>
  </p:clrMapOvr>
  <p:transition advTm="150543">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914"/>
                                        </p:tgtEl>
                                        <p:attrNameLst>
                                          <p:attrName>style.visibility</p:attrName>
                                        </p:attrNameLst>
                                      </p:cBhvr>
                                      <p:to>
                                        <p:strVal val="visible"/>
                                      </p:to>
                                    </p:set>
                                    <p:animEffect transition="in" filter="fade">
                                      <p:cBhvr>
                                        <p:cTn id="7" dur="500"/>
                                        <p:tgtEl>
                                          <p:spTgt spid="3891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4339">
                                            <p:txEl>
                                              <p:pRg st="0" end="0"/>
                                            </p:txEl>
                                          </p:spTgt>
                                        </p:tgtEl>
                                        <p:attrNameLst>
                                          <p:attrName>style.visibility</p:attrName>
                                        </p:attrNameLst>
                                      </p:cBhvr>
                                      <p:to>
                                        <p:strVal val="visible"/>
                                      </p:to>
                                    </p:set>
                                    <p:animEffect transition="in" filter="randombar(horizontal)">
                                      <p:cBhvr>
                                        <p:cTn id="12" dur="500"/>
                                        <p:tgtEl>
                                          <p:spTgt spid="1433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4339">
                                            <p:txEl>
                                              <p:pRg st="1" end="1"/>
                                            </p:txEl>
                                          </p:spTgt>
                                        </p:tgtEl>
                                        <p:attrNameLst>
                                          <p:attrName>style.visibility</p:attrName>
                                        </p:attrNameLst>
                                      </p:cBhvr>
                                      <p:to>
                                        <p:strVal val="visible"/>
                                      </p:to>
                                    </p:set>
                                    <p:animEffect transition="in" filter="randombar(horizontal)">
                                      <p:cBhvr>
                                        <p:cTn id="17" dur="500"/>
                                        <p:tgtEl>
                                          <p:spTgt spid="1433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4339">
                                            <p:txEl>
                                              <p:pRg st="2" end="2"/>
                                            </p:txEl>
                                          </p:spTgt>
                                        </p:tgtEl>
                                        <p:attrNameLst>
                                          <p:attrName>style.visibility</p:attrName>
                                        </p:attrNameLst>
                                      </p:cBhvr>
                                      <p:to>
                                        <p:strVal val="visible"/>
                                      </p:to>
                                    </p:set>
                                    <p:animEffect transition="in" filter="randombar(horizontal)">
                                      <p:cBhvr>
                                        <p:cTn id="22" dur="500"/>
                                        <p:tgtEl>
                                          <p:spTgt spid="1433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p:bldP spid="14339"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F82BD72-D221-3799-8303-EC3A053E080B}"/>
              </a:ext>
            </a:extLst>
          </p:cNvPr>
          <p:cNvSpPr>
            <a:spLocks noGrp="1"/>
          </p:cNvSpPr>
          <p:nvPr>
            <p:ph type="sldNum" sz="quarter" idx="12"/>
          </p:nvPr>
        </p:nvSpPr>
        <p:spPr>
          <a:xfrm>
            <a:off x="-230732" y="6220059"/>
            <a:ext cx="795746" cy="503578"/>
          </a:xfrm>
        </p:spPr>
        <p:txBody>
          <a:bodyPr/>
          <a:lstStyle/>
          <a:p>
            <a:pPr>
              <a:defRPr/>
            </a:pPr>
            <a:fld id="{BE348927-608B-476F-AAE5-22C877315763}" type="slidenum">
              <a:rPr lang="ar-SA" smtClean="0"/>
              <a:pPr>
                <a:defRPr/>
              </a:pPr>
              <a:t>4</a:t>
            </a:fld>
            <a:endParaRPr lang="fr-FR" dirty="0"/>
          </a:p>
        </p:txBody>
      </p:sp>
      <p:sp>
        <p:nvSpPr>
          <p:cNvPr id="5" name="TextBox 4">
            <a:extLst>
              <a:ext uri="{FF2B5EF4-FFF2-40B4-BE49-F238E27FC236}">
                <a16:creationId xmlns:a16="http://schemas.microsoft.com/office/drawing/2014/main" id="{D50C4E29-B354-9329-C597-18BCD7ABEF9A}"/>
              </a:ext>
            </a:extLst>
          </p:cNvPr>
          <p:cNvSpPr txBox="1"/>
          <p:nvPr/>
        </p:nvSpPr>
        <p:spPr>
          <a:xfrm>
            <a:off x="244930" y="218005"/>
            <a:ext cx="8395018" cy="6494085"/>
          </a:xfrm>
          <a:prstGeom prst="rect">
            <a:avLst/>
          </a:prstGeom>
          <a:noFill/>
        </p:spPr>
        <p:txBody>
          <a:bodyPr wrap="square">
            <a:spAutoFit/>
          </a:bodyPr>
          <a:lstStyle/>
          <a:p>
            <a:pPr algn="r" rtl="1"/>
            <a:r>
              <a:rPr lang="ar-DZ" sz="3200" b="1" dirty="0">
                <a:solidFill>
                  <a:srgbClr val="FF0000"/>
                </a:solidFill>
                <a:latin typeface="Sakkal Majalla" panose="02000000000000000000" pitchFamily="2" charset="-78"/>
                <a:cs typeface="Sakkal Majalla" panose="02000000000000000000" pitchFamily="2" charset="-78"/>
              </a:rPr>
              <a:t>دفع واستقبال الأرشيف:</a:t>
            </a:r>
          </a:p>
          <a:p>
            <a:pPr algn="r" rtl="1"/>
            <a:r>
              <a:rPr lang="ar-DZ" sz="3200" b="1" dirty="0">
                <a:solidFill>
                  <a:srgbClr val="FF0000"/>
                </a:solidFill>
                <a:latin typeface="Sakkal Majalla" panose="02000000000000000000" pitchFamily="2" charset="-78"/>
                <a:cs typeface="Sakkal Majalla" panose="02000000000000000000" pitchFamily="2" charset="-78"/>
              </a:rPr>
              <a:t>مفهوم الدفع</a:t>
            </a:r>
            <a:r>
              <a:rPr lang="ar-DZ" sz="3200" dirty="0">
                <a:solidFill>
                  <a:srgbClr val="FF0000"/>
                </a:solidFill>
                <a:latin typeface="Sakkal Majalla" panose="02000000000000000000" pitchFamily="2" charset="-78"/>
                <a:cs typeface="Sakkal Majalla" panose="02000000000000000000" pitchFamily="2" charset="-78"/>
              </a:rPr>
              <a:t>:</a:t>
            </a:r>
          </a:p>
          <a:p>
            <a:pPr algn="r" rtl="1"/>
            <a:r>
              <a:rPr lang="ar-DZ" sz="3200" dirty="0">
                <a:latin typeface="Sakkal Majalla" panose="02000000000000000000" pitchFamily="2" charset="-78"/>
                <a:cs typeface="Sakkal Majalla" panose="02000000000000000000" pitchFamily="2" charset="-78"/>
              </a:rPr>
              <a:t>         بعد تشكل رصيد أي مؤسسة من التجمع الطبيعي للوثائق الناتجة عن نشاطها وتراكمها تقوم المؤسسة بعملية الدفع للوثائق التي انتهت فائدتها الإدارية وعملية الدفع. </a:t>
            </a:r>
          </a:p>
          <a:p>
            <a:pPr algn="r" rtl="1"/>
            <a:r>
              <a:rPr lang="ar-DZ" sz="3200" dirty="0">
                <a:solidFill>
                  <a:srgbClr val="FF0000"/>
                </a:solidFill>
                <a:latin typeface="Sakkal Majalla" panose="02000000000000000000" pitchFamily="2" charset="-78"/>
                <a:cs typeface="Sakkal Majalla" panose="02000000000000000000" pitchFamily="2" charset="-78"/>
              </a:rPr>
              <a:t>إعداد جدول الدفع </a:t>
            </a:r>
            <a:r>
              <a:rPr lang="en-US" sz="3200" dirty="0">
                <a:solidFill>
                  <a:srgbClr val="FF0000"/>
                </a:solidFill>
                <a:latin typeface="Sakkal Majalla" panose="02000000000000000000" pitchFamily="2" charset="-78"/>
                <a:cs typeface="Sakkal Majalla" panose="02000000000000000000" pitchFamily="2" charset="-78"/>
              </a:rPr>
              <a:t>Le Bordereau De </a:t>
            </a:r>
            <a:r>
              <a:rPr lang="en-US" sz="3200" dirty="0" err="1">
                <a:solidFill>
                  <a:srgbClr val="FF0000"/>
                </a:solidFill>
                <a:latin typeface="Sakkal Majalla" panose="02000000000000000000" pitchFamily="2" charset="-78"/>
                <a:cs typeface="Sakkal Majalla" panose="02000000000000000000" pitchFamily="2" charset="-78"/>
              </a:rPr>
              <a:t>Versement</a:t>
            </a:r>
            <a:endParaRPr lang="en-US" sz="3200" dirty="0">
              <a:solidFill>
                <a:srgbClr val="FF0000"/>
              </a:solidFill>
              <a:latin typeface="Sakkal Majalla" panose="02000000000000000000" pitchFamily="2" charset="-78"/>
              <a:cs typeface="Sakkal Majalla" panose="02000000000000000000" pitchFamily="2" charset="-78"/>
            </a:endParaRPr>
          </a:p>
          <a:p>
            <a:pPr algn="r" rtl="1"/>
            <a:r>
              <a:rPr lang="ar-DZ" sz="3200" dirty="0">
                <a:latin typeface="Sakkal Majalla" panose="02000000000000000000" pitchFamily="2" charset="-78"/>
                <a:cs typeface="Sakkal Majalla" panose="02000000000000000000" pitchFamily="2" charset="-78"/>
              </a:rPr>
              <a:t>يعتبر جدول الدفع الوثيقة التي ترافق وتصاحب الوثائق الأرشيفية المدفوعة والمحولة إلى مصلحة الأرشيف "أي مراكز الحفظ" وعليه ينسخ جدول الدفع إلى ثلاث نسخ ويحدد المسؤول عن الأرشيف بعد اتخاذه تدابيره، تاريخ الدفع، اسم الهيئة الدافعة، اسم الوزارة الوصية والمديرية والمصلحة مع الإشارة إلى عدد العلب أو الرزم وسنة الدفع والكيفيات التطبيقية المرتبطة بذلك .</a:t>
            </a:r>
          </a:p>
          <a:p>
            <a:pPr algn="r" rtl="1"/>
            <a:endParaRPr lang="ar-DZ" sz="3200" dirty="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0858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47D4D94-78B3-0DBC-9741-5723BC01F2D5}"/>
              </a:ext>
            </a:extLst>
          </p:cNvPr>
          <p:cNvSpPr>
            <a:spLocks noGrp="1"/>
          </p:cNvSpPr>
          <p:nvPr>
            <p:ph type="sldNum" sz="quarter" idx="12"/>
          </p:nvPr>
        </p:nvSpPr>
        <p:spPr>
          <a:xfrm>
            <a:off x="0" y="6354422"/>
            <a:ext cx="795746" cy="503578"/>
          </a:xfrm>
        </p:spPr>
        <p:txBody>
          <a:bodyPr/>
          <a:lstStyle/>
          <a:p>
            <a:pPr>
              <a:defRPr/>
            </a:pPr>
            <a:fld id="{BE348927-608B-476F-AAE5-22C877315763}" type="slidenum">
              <a:rPr lang="ar-SA" smtClean="0"/>
              <a:pPr>
                <a:defRPr/>
              </a:pPr>
              <a:t>5</a:t>
            </a:fld>
            <a:endParaRPr lang="fr-FR" dirty="0"/>
          </a:p>
        </p:txBody>
      </p:sp>
      <p:sp>
        <p:nvSpPr>
          <p:cNvPr id="5" name="TextBox 4">
            <a:extLst>
              <a:ext uri="{FF2B5EF4-FFF2-40B4-BE49-F238E27FC236}">
                <a16:creationId xmlns:a16="http://schemas.microsoft.com/office/drawing/2014/main" id="{2410B45B-8CFC-82EC-6AFF-738169326764}"/>
              </a:ext>
            </a:extLst>
          </p:cNvPr>
          <p:cNvSpPr txBox="1"/>
          <p:nvPr/>
        </p:nvSpPr>
        <p:spPr>
          <a:xfrm>
            <a:off x="359229" y="145720"/>
            <a:ext cx="8437788" cy="5509200"/>
          </a:xfrm>
          <a:prstGeom prst="rect">
            <a:avLst/>
          </a:prstGeom>
          <a:noFill/>
        </p:spPr>
        <p:txBody>
          <a:bodyPr wrap="square">
            <a:spAutoFit/>
          </a:bodyPr>
          <a:lstStyle/>
          <a:p>
            <a:pPr algn="justLow" rtl="1"/>
            <a:r>
              <a:rPr lang="ar-DZ" sz="3200" dirty="0">
                <a:latin typeface="Sakkal Majalla" panose="02000000000000000000" pitchFamily="2" charset="-78"/>
                <a:cs typeface="Sakkal Majalla" panose="02000000000000000000" pitchFamily="2" charset="-78"/>
              </a:rPr>
              <a:t>أما الصفعة الثانية والثالثة فتحتوي على معلومات دقيقة:</a:t>
            </a:r>
          </a:p>
          <a:p>
            <a:pPr algn="justLow" rtl="1"/>
            <a:r>
              <a:rPr lang="ar-DZ" sz="3200" dirty="0">
                <a:latin typeface="Sakkal Majalla" panose="02000000000000000000" pitchFamily="2" charset="-78"/>
                <a:cs typeface="Sakkal Majalla" panose="02000000000000000000" pitchFamily="2" charset="-78"/>
              </a:rPr>
              <a:t>- الرقم التسلسلي للرزم المصنفة من 1 إل س مع استعمال أوراق مدرجة بالنسبة للتي يتعدى عددها 25 وحدة.</a:t>
            </a:r>
          </a:p>
          <a:p>
            <a:pPr algn="justLow" rtl="1"/>
            <a:r>
              <a:rPr lang="ar-DZ" sz="3200" dirty="0">
                <a:latin typeface="Sakkal Majalla" panose="02000000000000000000" pitchFamily="2" charset="-78"/>
                <a:cs typeface="Sakkal Majalla" panose="02000000000000000000" pitchFamily="2" charset="-78"/>
              </a:rPr>
              <a:t>- اختصار محتوى وطبيعة الأرشيف كل حزمة أو علبة في جملة أو جملتين.</a:t>
            </a:r>
          </a:p>
          <a:p>
            <a:pPr algn="justLow" rtl="1"/>
            <a:r>
              <a:rPr lang="ar-DZ" sz="3200" dirty="0">
                <a:latin typeface="Sakkal Majalla" panose="02000000000000000000" pitchFamily="2" charset="-78"/>
                <a:cs typeface="Sakkal Majalla" panose="02000000000000000000" pitchFamily="2" charset="-78"/>
              </a:rPr>
              <a:t>- ذكر تاريخ الأدنى والأقصى الموجودة في كل الرزم مثلا: 1964-1966 وتشير سنة تاريخ أول وثيقة أما بالنسبة 1966 فهي تاريخ آخر وثيقة.</a:t>
            </a:r>
          </a:p>
          <a:p>
            <a:pPr algn="justLow" rtl="1"/>
            <a:r>
              <a:rPr lang="ar-DZ" sz="3200" dirty="0">
                <a:latin typeface="Sakkal Majalla" panose="02000000000000000000" pitchFamily="2" charset="-78"/>
                <a:cs typeface="Sakkal Majalla" panose="02000000000000000000" pitchFamily="2" charset="-78"/>
              </a:rPr>
              <a:t>- أما الخانة الرابعة الإشارة إلى أجل حفظ الأرشيف أي تاريخ الحذف الذي تصبح فيه الوثيقة لا تكتسي أية أهمية بالنسبة للمصلحة الدافعة وبالتالي يتم حذفها أي إقصائها لأنها عديمة القيمة التاريخية. مثلا: إذا كانت الوثيقة مؤرخة في سنة 1975 وتستلزم حفظها مدة 20 سنة فيصبح آخر آجال لحفظها سنة 1995.</a:t>
            </a:r>
          </a:p>
        </p:txBody>
      </p:sp>
    </p:spTree>
    <p:extLst>
      <p:ext uri="{BB962C8B-B14F-4D97-AF65-F5344CB8AC3E}">
        <p14:creationId xmlns:p14="http://schemas.microsoft.com/office/powerpoint/2010/main" val="1831518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6F4C4E2-B5CA-A062-5F95-A0B7863C36B1}"/>
              </a:ext>
            </a:extLst>
          </p:cNvPr>
          <p:cNvSpPr>
            <a:spLocks noGrp="1"/>
          </p:cNvSpPr>
          <p:nvPr>
            <p:ph type="sldNum" sz="quarter" idx="12"/>
          </p:nvPr>
        </p:nvSpPr>
        <p:spPr>
          <a:xfrm>
            <a:off x="195942" y="6154744"/>
            <a:ext cx="599803" cy="503578"/>
          </a:xfrm>
        </p:spPr>
        <p:txBody>
          <a:bodyPr/>
          <a:lstStyle/>
          <a:p>
            <a:pPr algn="ctr" rtl="1">
              <a:defRPr/>
            </a:pPr>
            <a:fld id="{BE348927-608B-476F-AAE5-22C877315763}" type="slidenum">
              <a:rPr lang="ar-SA" smtClean="0"/>
              <a:pPr algn="ctr" rtl="1">
                <a:defRPr/>
              </a:pPr>
              <a:t>6</a:t>
            </a:fld>
            <a:endParaRPr lang="fr-FR" dirty="0"/>
          </a:p>
        </p:txBody>
      </p:sp>
      <p:sp>
        <p:nvSpPr>
          <p:cNvPr id="5" name="TextBox 4">
            <a:extLst>
              <a:ext uri="{FF2B5EF4-FFF2-40B4-BE49-F238E27FC236}">
                <a16:creationId xmlns:a16="http://schemas.microsoft.com/office/drawing/2014/main" id="{351C6851-1916-03E1-4CA4-C404F3F44FF8}"/>
              </a:ext>
            </a:extLst>
          </p:cNvPr>
          <p:cNvSpPr txBox="1"/>
          <p:nvPr/>
        </p:nvSpPr>
        <p:spPr>
          <a:xfrm>
            <a:off x="495843" y="322401"/>
            <a:ext cx="8490857" cy="4031873"/>
          </a:xfrm>
          <a:prstGeom prst="rect">
            <a:avLst/>
          </a:prstGeom>
          <a:noFill/>
        </p:spPr>
        <p:txBody>
          <a:bodyPr wrap="square">
            <a:spAutoFit/>
          </a:bodyPr>
          <a:lstStyle/>
          <a:p>
            <a:pPr algn="justLow" rtl="1"/>
            <a:r>
              <a:rPr lang="ar-DZ" sz="3200" dirty="0">
                <a:solidFill>
                  <a:srgbClr val="FF0000"/>
                </a:solidFill>
                <a:latin typeface="Sakkal Majalla" panose="02000000000000000000" pitchFamily="2" charset="-78"/>
                <a:cs typeface="Sakkal Majalla" panose="02000000000000000000" pitchFamily="2" charset="-78"/>
              </a:rPr>
              <a:t>التشخيص:</a:t>
            </a:r>
          </a:p>
          <a:p>
            <a:pPr algn="justLow" rtl="1"/>
            <a:r>
              <a:rPr lang="ar-DZ" sz="3200" dirty="0">
                <a:latin typeface="Sakkal Majalla" panose="02000000000000000000" pitchFamily="2" charset="-78"/>
                <a:cs typeface="Sakkal Majalla" panose="02000000000000000000" pitchFamily="2" charset="-78"/>
              </a:rPr>
              <a:t>تعتبر عملية التشخيص من أهم الخطوات المؤدية إلى المعالجة الفكرية والعلمية للوثائق والهدف منها هو جمع وحصر الأرصدة ذات القيمة التاريخية ومعرفة محتوى كل الوحدات المكونة لها، تتكون بطاقة التشخيص لكل حزمة أو علبة من العناصر التالية:</a:t>
            </a:r>
          </a:p>
          <a:p>
            <a:pPr algn="justLow" rtl="1"/>
            <a:r>
              <a:rPr lang="ar-DZ" sz="3200" dirty="0">
                <a:latin typeface="Sakkal Majalla" panose="02000000000000000000" pitchFamily="2" charset="-78"/>
                <a:cs typeface="Sakkal Majalla" panose="02000000000000000000" pitchFamily="2" charset="-78"/>
              </a:rPr>
              <a:t>- رقم الملف، الهيئة المنتجة، عنوان الرصيد، التاريخ الأدنى والأقصى، الملاحظات، السلسلة، التحديد العرقي، رقم البطاقة، رقم المخزن أو القائمة، رقم العلبة</a:t>
            </a:r>
            <a:endParaRPr lang="en-US" sz="3200" dirty="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4284604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E4F85C0-5405-AC48-50C5-CAAFBCD59E71}"/>
              </a:ext>
            </a:extLst>
          </p:cNvPr>
          <p:cNvSpPr>
            <a:spLocks noGrp="1"/>
          </p:cNvSpPr>
          <p:nvPr>
            <p:ph type="sldNum" sz="quarter" idx="12"/>
          </p:nvPr>
        </p:nvSpPr>
        <p:spPr/>
        <p:txBody>
          <a:bodyPr/>
          <a:lstStyle/>
          <a:p>
            <a:pPr>
              <a:defRPr/>
            </a:pPr>
            <a:fld id="{BE348927-608B-476F-AAE5-22C877315763}" type="slidenum">
              <a:rPr lang="ar-SA" smtClean="0"/>
              <a:pPr>
                <a:defRPr/>
              </a:pPr>
              <a:t>7</a:t>
            </a:fld>
            <a:endParaRPr lang="fr-FR"/>
          </a:p>
        </p:txBody>
      </p:sp>
      <p:sp>
        <p:nvSpPr>
          <p:cNvPr id="7" name="TextBox 6">
            <a:extLst>
              <a:ext uri="{FF2B5EF4-FFF2-40B4-BE49-F238E27FC236}">
                <a16:creationId xmlns:a16="http://schemas.microsoft.com/office/drawing/2014/main" id="{506C76C1-3011-AE68-5697-39E66D887FBB}"/>
              </a:ext>
            </a:extLst>
          </p:cNvPr>
          <p:cNvSpPr txBox="1"/>
          <p:nvPr/>
        </p:nvSpPr>
        <p:spPr>
          <a:xfrm>
            <a:off x="195943" y="0"/>
            <a:ext cx="8752114" cy="7602081"/>
          </a:xfrm>
          <a:prstGeom prst="rect">
            <a:avLst/>
          </a:prstGeom>
          <a:noFill/>
        </p:spPr>
        <p:txBody>
          <a:bodyPr wrap="square">
            <a:spAutoFit/>
          </a:bodyPr>
          <a:lstStyle/>
          <a:p>
            <a:pPr algn="r" rtl="1"/>
            <a:r>
              <a:rPr lang="ar-DZ" sz="3200" b="1" dirty="0">
                <a:solidFill>
                  <a:srgbClr val="FF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الفرز (الانتقاء):</a:t>
            </a:r>
          </a:p>
          <a:p>
            <a:pPr algn="justLow" rtl="1"/>
            <a:r>
              <a:rPr lang="ar-DZ" sz="3200" dirty="0">
                <a:latin typeface="Sakkal Majalla" panose="02000000000000000000" pitchFamily="2" charset="-78"/>
                <a:cs typeface="Sakkal Majalla" panose="02000000000000000000" pitchFamily="2" charset="-78"/>
              </a:rPr>
              <a:t>        </a:t>
            </a:r>
            <a:r>
              <a:rPr lang="ar-DZ" sz="3000" dirty="0">
                <a:latin typeface="Sakkal Majalla" panose="02000000000000000000" pitchFamily="2" charset="-78"/>
                <a:cs typeface="Sakkal Majalla" panose="02000000000000000000" pitchFamily="2" charset="-78"/>
              </a:rPr>
              <a:t>يتضمن تقييم المواد الأرشيفية واختيار الوثائق التي يجب الاحتفاظ بها ورفض الوثائق التي لا تحتاج إلى الاحتفاظ بها. هذا يشمل تحديد القيمة الأرشيفية والتاريخية لكل وثيقة.</a:t>
            </a:r>
          </a:p>
          <a:p>
            <a:pPr algn="justLow" rtl="1"/>
            <a:r>
              <a:rPr lang="ar-DZ" sz="3000" dirty="0">
                <a:latin typeface="Sakkal Majalla" panose="02000000000000000000" pitchFamily="2" charset="-78"/>
                <a:cs typeface="Sakkal Majalla" panose="02000000000000000000" pitchFamily="2" charset="-78"/>
              </a:rPr>
              <a:t>    </a:t>
            </a:r>
            <a:r>
              <a:rPr lang="ar-DZ" sz="3000" b="1" dirty="0">
                <a:solidFill>
                  <a:srgbClr val="FF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التصنيف: </a:t>
            </a:r>
            <a:r>
              <a:rPr lang="ar-DZ" sz="3000" dirty="0">
                <a:latin typeface="Sakkal Majalla" panose="02000000000000000000" pitchFamily="2" charset="-78"/>
                <a:cs typeface="Sakkal Majalla" panose="02000000000000000000" pitchFamily="2" charset="-78"/>
              </a:rPr>
              <a:t>يشمل تنظيم الوثائق المحددة في مرحلة الفرز بناءً على مجموعة من الفئات أو التصنيفات المحددة. هذا يساعد في إعداد نظام تنظيم يجعل الوثائق سهلة الوصول.</a:t>
            </a:r>
          </a:p>
          <a:p>
            <a:pPr algn="justLow" rtl="1"/>
            <a:r>
              <a:rPr lang="ar-DZ" sz="3000" dirty="0">
                <a:latin typeface="Sakkal Majalla" panose="02000000000000000000" pitchFamily="2" charset="-78"/>
                <a:cs typeface="Sakkal Majalla" panose="02000000000000000000" pitchFamily="2" charset="-78"/>
              </a:rPr>
              <a:t>    </a:t>
            </a:r>
            <a:r>
              <a:rPr lang="ar-DZ" sz="3000" b="1" dirty="0">
                <a:solidFill>
                  <a:srgbClr val="FF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الفهرسة</a:t>
            </a:r>
            <a:r>
              <a:rPr lang="ar-DZ" sz="3000" dirty="0">
                <a:latin typeface="Sakkal Majalla" panose="02000000000000000000" pitchFamily="2" charset="-78"/>
                <a:cs typeface="Sakkal Majalla" panose="02000000000000000000" pitchFamily="2" charset="-78"/>
              </a:rPr>
              <a:t>: يتعلق بإنشاء فهرس مفصل للوثائق المصنفة، يسهل عملية البحث والوصول إلى المعلومات. يمكن أن يشمل الفهرس معلومات حول المحتوى والتواريخ والأشخاص المعنيين.</a:t>
            </a:r>
          </a:p>
          <a:p>
            <a:pPr algn="justLow" rtl="1"/>
            <a:r>
              <a:rPr lang="ar-DZ" sz="3000" dirty="0">
                <a:latin typeface="Sakkal Majalla" panose="02000000000000000000" pitchFamily="2" charset="-78"/>
                <a:cs typeface="Sakkal Majalla" panose="02000000000000000000" pitchFamily="2" charset="-78"/>
              </a:rPr>
              <a:t>    الترتيب الزمني: يتضمن ترتيب الوثائق بشكل زمني، سواء كان ذلك حسب التواريخ الأصلية للوثائق أو حسب الفترات الزمنية أو الأحداث التاريخية.</a:t>
            </a:r>
          </a:p>
          <a:p>
            <a:pPr algn="justLow" rtl="1"/>
            <a:r>
              <a:rPr lang="ar-DZ" sz="3000" dirty="0">
                <a:latin typeface="Sakkal Majalla" panose="02000000000000000000" pitchFamily="2" charset="-78"/>
                <a:cs typeface="Sakkal Majalla" panose="02000000000000000000" pitchFamily="2" charset="-78"/>
              </a:rPr>
              <a:t>    التسجيل: يشمل تسجيل جميع العمليات التي تتم على الوثائق، مثل الترتيب والفهرسة، وتوثيق المعلومات الخاصة بالوثائق وعمليات معالجتها.</a:t>
            </a:r>
          </a:p>
          <a:p>
            <a:pPr algn="r" rtl="1"/>
            <a:endParaRPr lang="ar-DZ" sz="3200" dirty="0">
              <a:latin typeface="Sakkal Majalla" panose="02000000000000000000" pitchFamily="2" charset="-78"/>
              <a:cs typeface="Sakkal Majalla" panose="02000000000000000000" pitchFamily="2" charset="-78"/>
            </a:endParaRPr>
          </a:p>
          <a:p>
            <a:pPr algn="r" rtl="1"/>
            <a:r>
              <a:rPr lang="ar-DZ" sz="3200" dirty="0">
                <a:latin typeface="Sakkal Majalla" panose="02000000000000000000" pitchFamily="2" charset="-78"/>
                <a:cs typeface="Sakkal Majalla" panose="02000000000000000000" pitchFamily="2" charset="-78"/>
              </a:rPr>
              <a:t> </a:t>
            </a:r>
            <a:endParaRPr lang="en-US" sz="3200" dirty="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733052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2953DC3-09E1-2E15-B079-B7218CE4E2D9}"/>
              </a:ext>
            </a:extLst>
          </p:cNvPr>
          <p:cNvSpPr>
            <a:spLocks noGrp="1"/>
          </p:cNvSpPr>
          <p:nvPr>
            <p:ph type="sldNum" sz="quarter" idx="12"/>
          </p:nvPr>
        </p:nvSpPr>
        <p:spPr/>
        <p:txBody>
          <a:bodyPr/>
          <a:lstStyle/>
          <a:p>
            <a:pPr>
              <a:defRPr/>
            </a:pPr>
            <a:fld id="{BE348927-608B-476F-AAE5-22C877315763}" type="slidenum">
              <a:rPr lang="ar-SA" smtClean="0"/>
              <a:pPr>
                <a:defRPr/>
              </a:pPr>
              <a:t>8</a:t>
            </a:fld>
            <a:endParaRPr lang="fr-FR"/>
          </a:p>
        </p:txBody>
      </p:sp>
      <p:sp>
        <p:nvSpPr>
          <p:cNvPr id="5" name="TextBox 4">
            <a:extLst>
              <a:ext uri="{FF2B5EF4-FFF2-40B4-BE49-F238E27FC236}">
                <a16:creationId xmlns:a16="http://schemas.microsoft.com/office/drawing/2014/main" id="{9D255F4D-F07A-C039-F3F0-BBC6A8F5CD9C}"/>
              </a:ext>
            </a:extLst>
          </p:cNvPr>
          <p:cNvSpPr txBox="1"/>
          <p:nvPr/>
        </p:nvSpPr>
        <p:spPr>
          <a:xfrm>
            <a:off x="146957" y="357066"/>
            <a:ext cx="8621485" cy="4770537"/>
          </a:xfrm>
          <a:prstGeom prst="rect">
            <a:avLst/>
          </a:prstGeom>
          <a:noFill/>
        </p:spPr>
        <p:txBody>
          <a:bodyPr wrap="square">
            <a:spAutoFit/>
          </a:bodyPr>
          <a:lstStyle/>
          <a:p>
            <a:pPr algn="justLow" rtl="1"/>
            <a:r>
              <a:rPr lang="ar-DZ" sz="3200" b="1" dirty="0">
                <a:solidFill>
                  <a:srgbClr val="FF0000"/>
                </a:solidFill>
                <a:latin typeface="Sakkal Majalla" panose="02000000000000000000" pitchFamily="2" charset="-78"/>
                <a:cs typeface="Sakkal Majalla" panose="02000000000000000000" pitchFamily="2" charset="-78"/>
              </a:rPr>
              <a:t>التحقق من السلامة والحفاظ:</a:t>
            </a:r>
          </a:p>
          <a:p>
            <a:pPr algn="justLow" rtl="1"/>
            <a:r>
              <a:rPr lang="ar-DZ" sz="2800" b="1">
                <a:latin typeface="Sakkal Majalla" panose="02000000000000000000" pitchFamily="2" charset="-78"/>
                <a:cs typeface="Sakkal Majalla" panose="02000000000000000000" pitchFamily="2" charset="-78"/>
              </a:rPr>
              <a:t>        يشمل </a:t>
            </a:r>
            <a:r>
              <a:rPr lang="ar-DZ" sz="2800" b="1" dirty="0">
                <a:latin typeface="Sakkal Majalla" panose="02000000000000000000" pitchFamily="2" charset="-78"/>
                <a:cs typeface="Sakkal Majalla" panose="02000000000000000000" pitchFamily="2" charset="-78"/>
              </a:rPr>
              <a:t>التحقق من حالة الوثائق وتوفير الظروف المناسبة للحفاظ عليها، مثل درجات الحرارة والرطوبة والإضاءة.</a:t>
            </a:r>
          </a:p>
          <a:p>
            <a:pPr algn="justLow" rtl="1"/>
            <a:r>
              <a:rPr lang="ar-DZ" sz="3200" b="1" dirty="0">
                <a:solidFill>
                  <a:srgbClr val="FF0000"/>
                </a:solidFill>
                <a:latin typeface="Sakkal Majalla" panose="02000000000000000000" pitchFamily="2" charset="-78"/>
                <a:cs typeface="Sakkal Majalla" panose="02000000000000000000" pitchFamily="2" charset="-78"/>
              </a:rPr>
              <a:t>    الرقمنة:</a:t>
            </a:r>
          </a:p>
          <a:p>
            <a:pPr algn="justLow" rtl="1"/>
            <a:r>
              <a:rPr lang="ar-DZ" sz="3200" b="1" dirty="0">
                <a:latin typeface="Sakkal Majalla" panose="02000000000000000000" pitchFamily="2" charset="-78"/>
                <a:cs typeface="Sakkal Majalla" panose="02000000000000000000" pitchFamily="2" charset="-78"/>
              </a:rPr>
              <a:t>        </a:t>
            </a:r>
            <a:r>
              <a:rPr lang="ar-DZ" sz="2800" b="1" dirty="0">
                <a:latin typeface="Sakkal Majalla" panose="02000000000000000000" pitchFamily="2" charset="-78"/>
                <a:cs typeface="Sakkal Majalla" panose="02000000000000000000" pitchFamily="2" charset="-78"/>
              </a:rPr>
              <a:t>يتعلق بتحويل الوثائق الورقية إلى صيغ رقمية لتحسين إدارتها والحفاظ عليها وتيسير عمليات الوصول.</a:t>
            </a:r>
          </a:p>
          <a:p>
            <a:pPr algn="justLow" rtl="1"/>
            <a:r>
              <a:rPr lang="ar-DZ" sz="3200" b="1" dirty="0">
                <a:solidFill>
                  <a:srgbClr val="FF0000"/>
                </a:solidFill>
                <a:latin typeface="Sakkal Majalla" panose="02000000000000000000" pitchFamily="2" charset="-78"/>
                <a:cs typeface="Sakkal Majalla" panose="02000000000000000000" pitchFamily="2" charset="-78"/>
              </a:rPr>
              <a:t>تحديث الفهرس والتوثيق:</a:t>
            </a:r>
          </a:p>
          <a:p>
            <a:pPr algn="justLow" rtl="1"/>
            <a:r>
              <a:rPr lang="ar-DZ" sz="3200" b="1" dirty="0">
                <a:latin typeface="Sakkal Majalla" panose="02000000000000000000" pitchFamily="2" charset="-78"/>
                <a:cs typeface="Sakkal Majalla" panose="02000000000000000000" pitchFamily="2" charset="-78"/>
              </a:rPr>
              <a:t>  </a:t>
            </a:r>
            <a:r>
              <a:rPr lang="ar-DZ" sz="2800" b="1" dirty="0">
                <a:latin typeface="Sakkal Majalla" panose="02000000000000000000" pitchFamily="2" charset="-78"/>
                <a:cs typeface="Sakkal Majalla" panose="02000000000000000000" pitchFamily="2" charset="-78"/>
              </a:rPr>
              <a:t>يشمل تحديث الفهرس والتوثيق بشكل دوري لضمان أن المعلومات محدثة وموثوقة.</a:t>
            </a:r>
          </a:p>
          <a:p>
            <a:pPr algn="justLow" rtl="1"/>
            <a:r>
              <a:rPr lang="ar-DZ" sz="3200" b="1" dirty="0">
                <a:latin typeface="Sakkal Majalla" panose="02000000000000000000" pitchFamily="2" charset="-78"/>
                <a:cs typeface="Sakkal Majalla" panose="02000000000000000000" pitchFamily="2" charset="-78"/>
              </a:rPr>
              <a:t>    </a:t>
            </a:r>
          </a:p>
        </p:txBody>
      </p:sp>
    </p:spTree>
    <p:extLst>
      <p:ext uri="{BB962C8B-B14F-4D97-AF65-F5344CB8AC3E}">
        <p14:creationId xmlns:p14="http://schemas.microsoft.com/office/powerpoint/2010/main" val="1136946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12D61BB-0C20-9F5C-C922-01DA9AD9D633}"/>
              </a:ext>
            </a:extLst>
          </p:cNvPr>
          <p:cNvSpPr>
            <a:spLocks noGrp="1"/>
          </p:cNvSpPr>
          <p:nvPr>
            <p:ph type="sldNum" sz="quarter" idx="12"/>
          </p:nvPr>
        </p:nvSpPr>
        <p:spPr>
          <a:xfrm>
            <a:off x="179614" y="6221185"/>
            <a:ext cx="587829" cy="437137"/>
          </a:xfrm>
        </p:spPr>
        <p:txBody>
          <a:bodyPr/>
          <a:lstStyle/>
          <a:p>
            <a:pPr algn="l" rtl="1">
              <a:defRPr/>
            </a:pPr>
            <a:fld id="{BE348927-608B-476F-AAE5-22C877315763}" type="slidenum">
              <a:rPr lang="ar-SA" sz="2000" smtClean="0">
                <a:solidFill>
                  <a:schemeClr val="tx1"/>
                </a:solidFill>
              </a:rPr>
              <a:pPr algn="l" rtl="1">
                <a:defRPr/>
              </a:pPr>
              <a:t>9</a:t>
            </a:fld>
            <a:endParaRPr lang="fr-FR" sz="2000" dirty="0">
              <a:solidFill>
                <a:schemeClr val="tx1"/>
              </a:solidFill>
            </a:endParaRPr>
          </a:p>
        </p:txBody>
      </p:sp>
      <p:sp>
        <p:nvSpPr>
          <p:cNvPr id="5" name="TextBox 4">
            <a:extLst>
              <a:ext uri="{FF2B5EF4-FFF2-40B4-BE49-F238E27FC236}">
                <a16:creationId xmlns:a16="http://schemas.microsoft.com/office/drawing/2014/main" id="{0E6AE0CC-41DA-3D9D-67F0-F5F6A536E168}"/>
              </a:ext>
            </a:extLst>
          </p:cNvPr>
          <p:cNvSpPr txBox="1"/>
          <p:nvPr/>
        </p:nvSpPr>
        <p:spPr>
          <a:xfrm>
            <a:off x="309178" y="2175922"/>
            <a:ext cx="7773465" cy="2554545"/>
          </a:xfrm>
          <a:prstGeom prst="rect">
            <a:avLst/>
          </a:prstGeom>
          <a:noFill/>
        </p:spPr>
        <p:txBody>
          <a:bodyPr wrap="square">
            <a:spAutoFit/>
          </a:bodyPr>
          <a:lstStyle/>
          <a:p>
            <a:pPr algn="ctr" rtl="1"/>
            <a:r>
              <a:rPr lang="ar-DZ" sz="8000" dirty="0">
                <a:solidFill>
                  <a:schemeClr val="accent4">
                    <a:lumMod val="60000"/>
                    <a:lumOff val="40000"/>
                  </a:schemeClr>
                </a:solidFill>
                <a:latin typeface="Sakkal Majalla" panose="02000000000000000000" pitchFamily="2" charset="-78"/>
                <a:cs typeface="Sakkal Majalla" panose="02000000000000000000" pitchFamily="2" charset="-78"/>
              </a:rPr>
              <a:t> مشكورين على حسن الإصغاء</a:t>
            </a:r>
            <a:endParaRPr lang="en-US" sz="8000" dirty="0">
              <a:solidFill>
                <a:schemeClr val="accent4">
                  <a:lumMod val="60000"/>
                  <a:lumOff val="40000"/>
                </a:schemeClr>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948848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3.5"/>
</p:tagLst>
</file>

<file path=ppt/tags/tag2.xml><?xml version="1.0" encoding="utf-8"?>
<p:tagLst xmlns:a="http://schemas.openxmlformats.org/drawingml/2006/main" xmlns:r="http://schemas.openxmlformats.org/officeDocument/2006/relationships" xmlns:p="http://schemas.openxmlformats.org/presentationml/2006/main">
  <p:tag name="TIMING" val="|0.2"/>
</p:tagLst>
</file>

<file path=ppt/tags/tag3.xml><?xml version="1.0" encoding="utf-8"?>
<p:tagLst xmlns:a="http://schemas.openxmlformats.org/drawingml/2006/main" xmlns:r="http://schemas.openxmlformats.org/officeDocument/2006/relationships" xmlns:p="http://schemas.openxmlformats.org/presentationml/2006/main">
  <p:tag name="TIMING" val="|0.2|1.2|1.7|57.1"/>
</p:tagLst>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EDEBE7"/>
      </a:lt2>
      <a:accent1>
        <a:srgbClr val="5FA534"/>
      </a:accent1>
      <a:accent2>
        <a:srgbClr val="DCAB34"/>
      </a:accent2>
      <a:accent3>
        <a:srgbClr val="D26D23"/>
      </a:accent3>
      <a:accent4>
        <a:srgbClr val="972323"/>
      </a:accent4>
      <a:accent5>
        <a:srgbClr val="236797"/>
      </a:accent5>
      <a:accent6>
        <a:srgbClr val="2FB6C6"/>
      </a:accent6>
      <a:hlink>
        <a:srgbClr val="8FC639"/>
      </a:hlink>
      <a:folHlink>
        <a:srgbClr val="E7C272"/>
      </a:folHlink>
    </a:clrScheme>
    <a:fontScheme name="Gallery">
      <a:majorFont>
        <a:latin typeface="Palatino Linotype" panose="020405020505050303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panose="020405020505050303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AC464412-510E-4F2B-8947-A0DDBD028997}"/>
    </a:ext>
  </a:ext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Gallery</Template>
  <TotalTime>5173</TotalTime>
  <Words>704</Words>
  <Application>Microsoft Office PowerPoint</Application>
  <PresentationFormat>On-screen Show (4:3)</PresentationFormat>
  <Paragraphs>52</Paragraphs>
  <Slides>9</Slides>
  <Notes>1</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Palatino Linotype</vt:lpstr>
      <vt:lpstr>Sakkal Majalla</vt:lpstr>
      <vt:lpstr>Verdana</vt:lpstr>
      <vt:lpstr>Wingdings 2</vt:lpstr>
      <vt:lpstr>Gallery</vt:lpstr>
      <vt:lpstr>PowerPoint Presentation</vt:lpstr>
      <vt:lpstr>مـقدمــة </vt:lpstr>
      <vt:lpstr>العمليات التمهيدية "التحضيرية"  </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أدوات البحث العلمي: العينة، الاستبيان، المقابلة، الملاحظة</dc:title>
  <dc:creator>SAKKA</dc:creator>
  <cp:lastModifiedBy>Dell</cp:lastModifiedBy>
  <cp:revision>284</cp:revision>
  <dcterms:created xsi:type="dcterms:W3CDTF">2012-11-02T10:09:56Z</dcterms:created>
  <dcterms:modified xsi:type="dcterms:W3CDTF">2023-12-08T06:08:36Z</dcterms:modified>
</cp:coreProperties>
</file>