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5" r:id="rId8"/>
    <p:sldId id="263" r:id="rId9"/>
    <p:sldId id="264" r:id="rId10"/>
    <p:sldId id="262" r:id="rId11"/>
    <p:sldId id="267" r:id="rId12"/>
    <p:sldId id="268" r:id="rId13"/>
    <p:sldId id="266" r:id="rId14"/>
    <p:sldId id="269" r:id="rId15"/>
    <p:sldId id="270" r:id="rId16"/>
    <p:sldId id="271" r:id="rId17"/>
    <p:sldId id="274" r:id="rId18"/>
    <p:sldId id="273" r:id="rId19"/>
    <p:sldId id="272" r:id="rId20"/>
    <p:sldId id="275" r:id="rId21"/>
    <p:sldId id="276" r:id="rId22"/>
    <p:sldId id="277" r:id="rId23"/>
    <p:sldId id="282" r:id="rId24"/>
    <p:sldId id="278" r:id="rId25"/>
    <p:sldId id="286" r:id="rId26"/>
    <p:sldId id="285" r:id="rId27"/>
    <p:sldId id="281" r:id="rId28"/>
    <p:sldId id="287"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3F4C8-E4C2-26F0-6E40-6D91009DC34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FE38956-224D-CC54-E974-FDDB3C3E0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0095EB2-8B1A-7B7A-CD5B-8449C0340BC1}"/>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98846E71-22A8-C334-7060-C252CBF7D0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7DAD8A-2225-E98D-2E3B-DC8CDABD580B}"/>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229745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7E8EB-BA64-7E9D-6A14-6FB814FF2E4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BFD22C1-B68A-0DB7-8212-3FD90B5911D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326355-3D97-999D-0BFA-07B6E034AD77}"/>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B33C18C8-FE2A-FC1E-3C8C-FDBBF4BD74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99333B-2F2D-E0BF-EBBB-45C8A226EC80}"/>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423216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EC306AF-C5D1-E23C-2B79-976ADDBF93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6BBA204-AD2D-46BB-15FD-D5122060417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EE57E0-435D-EF3C-BF3C-3C2A7F895ABE}"/>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87E486AC-7260-7F71-ED4A-CA4B7BE847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A0DBBC-CF22-E9C4-88FC-4E6464347D9F}"/>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3229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71C8C-45DA-F6DA-18BE-DE4F8F98CE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8F4CC40-9A74-61FC-37EF-B431190BB0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76FBD2-950F-70F1-8BD5-C96E49D1F3A0}"/>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1AAEC503-076A-2208-B02A-24DE7DB505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D02F57-86A5-3D91-3C80-B85F127BF97A}"/>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72159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152FE-FFC0-EE92-EA52-109FB0B1733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7A0A69-2D92-DAF7-F1B1-D9B46D6CA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B23FE50-D749-B51B-B156-981341AA9ABD}"/>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6F61515D-7F87-F101-B21A-0B55DD3ECC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7D455B-2899-1C63-E46F-C4C26C8B2999}"/>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280563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C84D7-4F48-1E1C-3A2E-2EA5289667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DCF85D7-DE0E-216F-3A07-66FD04ABCA1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7292445-C2E7-9B97-9439-C02D62E8D47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C51E2E7-5881-7CB5-02C9-B56B4A2A1105}"/>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5878FCBE-F175-1447-9761-8C9F5A0BB7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49D97F-5A2C-364F-DEE1-68F0C6B76DDB}"/>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225956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79F80-0DDA-913E-0398-B4E72BCAEEC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559B1AA-DA30-BB83-798C-5C1201E6D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A79F074-1EE1-0ADF-0A4F-EDEE422ACF8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C5C8223-3018-8750-FEAE-EA175AA89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21022E1-474F-4035-D7DD-1C05AA1150B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1685E50-FDC1-6693-7E38-2356EE259B32}"/>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8" name="Espace réservé du pied de page 7">
            <a:extLst>
              <a:ext uri="{FF2B5EF4-FFF2-40B4-BE49-F238E27FC236}">
                <a16:creationId xmlns:a16="http://schemas.microsoft.com/office/drawing/2014/main" id="{793FD398-991E-44E5-F22E-F67F7B97254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8A6B67C-76C2-E7BB-9842-E45B71649C92}"/>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15403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97C18-E34E-837B-8E71-90C8EB3109E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BA209E5-3450-5F70-19D4-0C150A116499}"/>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4" name="Espace réservé du pied de page 3">
            <a:extLst>
              <a:ext uri="{FF2B5EF4-FFF2-40B4-BE49-F238E27FC236}">
                <a16:creationId xmlns:a16="http://schemas.microsoft.com/office/drawing/2014/main" id="{CF861F78-019B-D205-3D97-9B7F711EB70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BEAB798-F438-6F36-66B8-F8C6DFEFA101}"/>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234696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E5A9B5-4537-EB98-D8A7-8CDC956F79F8}"/>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3" name="Espace réservé du pied de page 2">
            <a:extLst>
              <a:ext uri="{FF2B5EF4-FFF2-40B4-BE49-F238E27FC236}">
                <a16:creationId xmlns:a16="http://schemas.microsoft.com/office/drawing/2014/main" id="{F7EE3F1D-127D-4B05-D6F1-E6EA805A368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6AA0BE1-455D-FF1A-F131-1D968A7282EB}"/>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55036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069D9-29C0-05CA-97A4-44012627F1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4896EE-227A-1C43-C514-5813B784F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33FA087-2CF5-F4D0-E6AD-FF69F6991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B6C0491-8E5B-706A-7224-7B98D64B760B}"/>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B6606F05-94BA-434D-357C-879ADA5338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543D2C-4E24-6647-7E6B-7F008F622818}"/>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1097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83041-3E95-AA5A-B58C-AC451BC12A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CA8CD1-ECA3-52CB-9685-EADDE2B53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BB27A64-4A35-B5CF-91DB-C8BD2FFCE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9C5874-5E9E-7994-4EE2-AFB9E74641DE}"/>
              </a:ext>
            </a:extLst>
          </p:cNvPr>
          <p:cNvSpPr>
            <a:spLocks noGrp="1"/>
          </p:cNvSpPr>
          <p:nvPr>
            <p:ph type="dt" sz="half" idx="10"/>
          </p:nvPr>
        </p:nvSpPr>
        <p:spPr/>
        <p:txBody>
          <a:bodyPr/>
          <a:lstStyle/>
          <a:p>
            <a:fld id="{A18F910D-DF76-4418-A12D-352EEFE308DC}"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58A676B5-AA63-373F-B271-40A918FCF1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CF3E4B-EFE4-FCD1-0063-699F252837ED}"/>
              </a:ext>
            </a:extLst>
          </p:cNvPr>
          <p:cNvSpPr>
            <a:spLocks noGrp="1"/>
          </p:cNvSpPr>
          <p:nvPr>
            <p:ph type="sldNum" sz="quarter" idx="12"/>
          </p:nvPr>
        </p:nvSpPr>
        <p:spPr/>
        <p:txBody>
          <a:bodyPr/>
          <a:lstStyle/>
          <a:p>
            <a:fld id="{22DF7ACA-238F-4DAD-9C6E-66470678949C}" type="slidenum">
              <a:rPr lang="fr-FR" smtClean="0"/>
              <a:t>‹N°›</a:t>
            </a:fld>
            <a:endParaRPr lang="fr-FR"/>
          </a:p>
        </p:txBody>
      </p:sp>
    </p:spTree>
    <p:extLst>
      <p:ext uri="{BB962C8B-B14F-4D97-AF65-F5344CB8AC3E}">
        <p14:creationId xmlns:p14="http://schemas.microsoft.com/office/powerpoint/2010/main" val="232710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FC742F-0F6E-B170-EF8E-F1D16B47E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60FA60D-74A9-BFD4-A4A9-0C4D70F2F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D022531-6E6F-8D33-F759-2F7590464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F910D-DF76-4418-A12D-352EEFE308DC}"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305BCDB9-564A-0236-6E5D-5FA1E88DF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D84BB92-4F4A-E05A-7335-45A219813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F7ACA-238F-4DAD-9C6E-66470678949C}" type="slidenum">
              <a:rPr lang="fr-FR" smtClean="0"/>
              <a:t>‹N°›</a:t>
            </a:fld>
            <a:endParaRPr lang="fr-FR"/>
          </a:p>
        </p:txBody>
      </p:sp>
    </p:spTree>
    <p:extLst>
      <p:ext uri="{BB962C8B-B14F-4D97-AF65-F5344CB8AC3E}">
        <p14:creationId xmlns:p14="http://schemas.microsoft.com/office/powerpoint/2010/main" val="887634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cologie.univ-batna2.dz/sites/default/files/eco/files/chapitre_2_-mouffok_.pdf" TargetMode="External"/><Relationship Id="rId2" Type="http://schemas.openxmlformats.org/officeDocument/2006/relationships/hyperlink" Target="https://rnbio.sorbonne-universite.fr/bio-mol_operon-lactose_operon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BF006227-EEA8-502B-874D-CD570E27097A}"/>
              </a:ext>
            </a:extLst>
          </p:cNvPr>
          <p:cNvSpPr txBox="1"/>
          <p:nvPr/>
        </p:nvSpPr>
        <p:spPr>
          <a:xfrm>
            <a:off x="3048000" y="2031930"/>
            <a:ext cx="6096000" cy="34778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prstClr val="black"/>
                </a:solidFill>
                <a:effectLst/>
                <a:uLnTx/>
                <a:uFillTx/>
                <a:latin typeface="Calibri" panose="020F0502020204030204"/>
                <a:ea typeface="+mn-ea"/>
                <a:cs typeface="+mn-cs"/>
              </a:rPr>
              <a:t>Chapitre 06: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defRPr/>
            </a:pPr>
            <a:r>
              <a:rPr lang="fr-FR" sz="44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Régulation de l’expression des gènes </a:t>
            </a:r>
            <a:endParaRPr lang="fr-FR" sz="4400" b="1" dirty="0">
              <a:solidFill>
                <a:srgbClr val="7030A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0DF6534F-85A8-46D9-2E8E-0A170EB2C5EE}"/>
              </a:ext>
            </a:extLst>
          </p:cNvPr>
          <p:cNvSpPr txBox="1"/>
          <p:nvPr/>
        </p:nvSpPr>
        <p:spPr>
          <a:xfrm>
            <a:off x="6396361" y="5731565"/>
            <a:ext cx="558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2060"/>
                </a:solidFill>
                <a:cs typeface="Calibri"/>
              </a:rPr>
              <a:t>Réalisé par: Dr. </a:t>
            </a:r>
            <a:r>
              <a:rPr lang="fr-FR" sz="3200" b="1" dirty="0" err="1">
                <a:solidFill>
                  <a:srgbClr val="002060"/>
                </a:solidFill>
                <a:cs typeface="Calibri"/>
              </a:rPr>
              <a:t>Benabdallah</a:t>
            </a:r>
            <a:r>
              <a:rPr lang="fr-FR" sz="3200" b="1" dirty="0">
                <a:solidFill>
                  <a:srgbClr val="002060"/>
                </a:solidFill>
                <a:cs typeface="Calibri"/>
              </a:rPr>
              <a:t> F.</a:t>
            </a:r>
            <a:endParaRPr lang="fr-FR" sz="3200" b="1" dirty="0">
              <a:solidFill>
                <a:srgbClr val="002060"/>
              </a:solidFill>
            </a:endParaRPr>
          </a:p>
        </p:txBody>
      </p:sp>
      <p:sp>
        <p:nvSpPr>
          <p:cNvPr id="3" name="ZoneTexte 2">
            <a:extLst>
              <a:ext uri="{FF2B5EF4-FFF2-40B4-BE49-F238E27FC236}">
                <a16:creationId xmlns:a16="http://schemas.microsoft.com/office/drawing/2014/main" id="{A24EC3A8-48BB-2CCA-C118-C904F9924982}"/>
              </a:ext>
            </a:extLst>
          </p:cNvPr>
          <p:cNvSpPr txBox="1"/>
          <p:nvPr/>
        </p:nvSpPr>
        <p:spPr>
          <a:xfrm>
            <a:off x="3541424" y="648867"/>
            <a:ext cx="56474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Times New Roman"/>
                <a:cs typeface="Times New Roman"/>
              </a:rPr>
              <a:t>Université Mohamed </a:t>
            </a:r>
            <a:r>
              <a:rPr lang="fr-FR" sz="2000" b="1" dirty="0" err="1">
                <a:latin typeface="Times New Roman"/>
                <a:cs typeface="Times New Roman"/>
              </a:rPr>
              <a:t>Kheider</a:t>
            </a:r>
            <a:r>
              <a:rPr lang="fr-FR" sz="2000" b="1" dirty="0">
                <a:latin typeface="Times New Roman"/>
                <a:cs typeface="Times New Roman"/>
              </a:rPr>
              <a:t> –Biskra-</a:t>
            </a:r>
          </a:p>
          <a:p>
            <a:pPr algn="ctr"/>
            <a:r>
              <a:rPr lang="fr-FR" sz="2000" b="1" dirty="0">
                <a:latin typeface="Times New Roman"/>
                <a:cs typeface="Times New Roman"/>
              </a:rPr>
              <a:t>Faculté de sciences exactes et de sciences de la nature et de la vie</a:t>
            </a:r>
          </a:p>
          <a:p>
            <a:pPr algn="ctr"/>
            <a:r>
              <a:rPr lang="fr-FR" sz="2000" b="1" dirty="0">
                <a:latin typeface="Times New Roman"/>
                <a:cs typeface="Times New Roman"/>
              </a:rPr>
              <a:t>Département de sciences de la nature et de la vie</a:t>
            </a:r>
          </a:p>
        </p:txBody>
      </p:sp>
    </p:spTree>
    <p:extLst>
      <p:ext uri="{BB962C8B-B14F-4D97-AF65-F5344CB8AC3E}">
        <p14:creationId xmlns:p14="http://schemas.microsoft.com/office/powerpoint/2010/main" val="412657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99EAC6D-CA80-0A5D-229A-EC31C4CF5917}"/>
              </a:ext>
            </a:extLst>
          </p:cNvPr>
          <p:cNvPicPr>
            <a:picLocks noChangeAspect="1"/>
          </p:cNvPicPr>
          <p:nvPr/>
        </p:nvPicPr>
        <p:blipFill rotWithShape="1">
          <a:blip r:embed="rId2"/>
          <a:srcRect l="48913" t="23368" r="21848" b="14379"/>
          <a:stretch/>
        </p:blipFill>
        <p:spPr>
          <a:xfrm>
            <a:off x="1709530" y="145774"/>
            <a:ext cx="8282609" cy="6586330"/>
          </a:xfrm>
          <a:prstGeom prst="rect">
            <a:avLst/>
          </a:prstGeom>
        </p:spPr>
      </p:pic>
    </p:spTree>
    <p:extLst>
      <p:ext uri="{BB962C8B-B14F-4D97-AF65-F5344CB8AC3E}">
        <p14:creationId xmlns:p14="http://schemas.microsoft.com/office/powerpoint/2010/main" val="119148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B3F6346-14E1-0CCA-FF42-63E0B567B0B1}"/>
              </a:ext>
            </a:extLst>
          </p:cNvPr>
          <p:cNvSpPr txBox="1"/>
          <p:nvPr/>
        </p:nvSpPr>
        <p:spPr>
          <a:xfrm>
            <a:off x="1152939" y="649357"/>
            <a:ext cx="9952383" cy="4401205"/>
          </a:xfrm>
          <a:prstGeom prst="rect">
            <a:avLst/>
          </a:prstGeom>
          <a:noFill/>
        </p:spPr>
        <p:txBody>
          <a:bodyPr wrap="square" rtlCol="0">
            <a:spAutoFit/>
          </a:bodyPr>
          <a:lstStyle/>
          <a:p>
            <a:pPr algn="just"/>
            <a:r>
              <a:rPr lang="fr-FR" sz="2000" b="1" dirty="0">
                <a:solidFill>
                  <a:srgbClr val="002060"/>
                </a:solidFill>
                <a:latin typeface="Times New Roman" panose="02020603050405020304" pitchFamily="18" charset="0"/>
                <a:cs typeface="Times New Roman" panose="02020603050405020304" pitchFamily="18" charset="0"/>
              </a:rPr>
              <a:t>En Présence de Lactose et de Glucose</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ea typeface="Times New Roman" panose="02020603050405020304" pitchFamily="18" charset="0"/>
                <a:cs typeface="Times New Roman" panose="02020603050405020304" pitchFamily="18" charset="0"/>
              </a:rPr>
              <a:t>L</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 bactérie va  métaboliser le glucose préférentiellement</a:t>
            </a: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 (répression catabolique).</a:t>
            </a:r>
          </a:p>
          <a:p>
            <a:pPr algn="just"/>
            <a:endParaRPr lang="fr-FR"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ea typeface="Times New Roman" panose="02020603050405020304" pitchFamily="18" charset="0"/>
                <a:cs typeface="Times New Roman" panose="02020603050405020304" pitchFamily="18" charset="0"/>
              </a:rPr>
              <a:t>L</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orsque la concentration en glucose diminue un</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signal</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de</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carence</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alimentaire</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est</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alors</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déclenché</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sous</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forme</a:t>
            </a:r>
            <a:r>
              <a:rPr lang="fr-FR" sz="2000"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d'une</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augmentation</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du</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taux</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AMPc</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(AMP</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cyclique).</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Cet</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AMPc</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forme</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un</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complexe</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avec</a:t>
            </a:r>
            <a:r>
              <a:rPr lang="fr-FR" sz="2000"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la</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protéine CAP (protéine activatrice des catabolites). Ce complexe se lie à l'ADN en amont du</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site de fixation de l'ARN polymérase. </a:t>
            </a:r>
          </a:p>
          <a:p>
            <a:pPr algn="just"/>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L'interaction du complexe </a:t>
            </a:r>
            <a:r>
              <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rPr>
              <a:t>CAP-</a:t>
            </a:r>
            <a:r>
              <a:rPr lang="fr-FR" sz="2000" b="1" dirty="0" err="1">
                <a:effectLst/>
                <a:latin typeface="Times New Roman" panose="02020603050405020304" pitchFamily="18" charset="0"/>
                <a:ea typeface="Times New Roman" panose="02020603050405020304" pitchFamily="18" charset="0"/>
                <a:cs typeface="Times New Roman" panose="02020603050405020304" pitchFamily="18" charset="0"/>
              </a:rPr>
              <a:t>AMP</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c</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va agir comme</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un</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inducteur et</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augmenter</a:t>
            </a:r>
            <a:r>
              <a:rPr lang="fr-FR"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l'affinité de l'ARN</a:t>
            </a:r>
            <a:r>
              <a:rPr lang="fr-FR" sz="2000"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polymérase pour</a:t>
            </a:r>
            <a:r>
              <a:rPr lang="fr-FR" sz="2000"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le promoteur</a:t>
            </a:r>
            <a:r>
              <a:rPr lang="fr-FR" sz="2000"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de l'opéron et activer la transcription.</a:t>
            </a:r>
          </a:p>
          <a:p>
            <a:pPr algn="just"/>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sz="2000" dirty="0">
                <a:effectLst/>
                <a:latin typeface="Times New Roman" panose="02020603050405020304" pitchFamily="18" charset="0"/>
                <a:ea typeface="Times New Roman" panose="02020603050405020304" pitchFamily="18" charset="0"/>
              </a:rPr>
              <a:t>On</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comprend</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alors</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qu'en</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présence</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de</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glucose,</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il</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n'y</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a</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pas</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de</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complexes</a:t>
            </a:r>
            <a:r>
              <a:rPr lang="fr-FR" sz="2000" spc="5"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CAP-</a:t>
            </a:r>
            <a:r>
              <a:rPr lang="fr-FR" sz="2000" dirty="0" err="1">
                <a:effectLst/>
                <a:latin typeface="Times New Roman" panose="02020603050405020304" pitchFamily="18" charset="0"/>
                <a:ea typeface="Times New Roman" panose="02020603050405020304" pitchFamily="18" charset="0"/>
              </a:rPr>
              <a:t>AMPc</a:t>
            </a:r>
            <a:r>
              <a:rPr lang="fr-FR" sz="2000" spc="5" dirty="0">
                <a:latin typeface="Times New Roman" panose="02020603050405020304" pitchFamily="18" charset="0"/>
                <a:ea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91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9D88E1-4D38-771E-362D-00AEDDF697DC}"/>
              </a:ext>
            </a:extLst>
          </p:cNvPr>
          <p:cNvPicPr>
            <a:picLocks noChangeAspect="1"/>
          </p:cNvPicPr>
          <p:nvPr/>
        </p:nvPicPr>
        <p:blipFill>
          <a:blip r:embed="rId2"/>
          <a:stretch>
            <a:fillRect/>
          </a:stretch>
        </p:blipFill>
        <p:spPr>
          <a:xfrm>
            <a:off x="967409" y="410817"/>
            <a:ext cx="9939129" cy="5340626"/>
          </a:xfrm>
          <a:prstGeom prst="rect">
            <a:avLst/>
          </a:prstGeom>
        </p:spPr>
      </p:pic>
      <p:sp>
        <p:nvSpPr>
          <p:cNvPr id="5" name="ZoneTexte 4">
            <a:extLst>
              <a:ext uri="{FF2B5EF4-FFF2-40B4-BE49-F238E27FC236}">
                <a16:creationId xmlns:a16="http://schemas.microsoft.com/office/drawing/2014/main" id="{90C05C92-E39D-9E27-12B5-EE94A4B64F70}"/>
              </a:ext>
            </a:extLst>
          </p:cNvPr>
          <p:cNvSpPr txBox="1"/>
          <p:nvPr/>
        </p:nvSpPr>
        <p:spPr>
          <a:xfrm>
            <a:off x="344557" y="5218044"/>
            <a:ext cx="3432313" cy="707886"/>
          </a:xfrm>
          <a:prstGeom prst="rect">
            <a:avLst/>
          </a:prstGeom>
          <a:noFill/>
        </p:spPr>
        <p:txBody>
          <a:bodyPr wrap="square" rtlCol="0">
            <a:spAutoFit/>
          </a:bodyPr>
          <a:lstStyle/>
          <a:p>
            <a:r>
              <a:rPr lang="fr-FR" sz="2000" b="1" dirty="0"/>
              <a:t>En cas de diminution de Glucose</a:t>
            </a:r>
          </a:p>
        </p:txBody>
      </p:sp>
    </p:spTree>
    <p:extLst>
      <p:ext uri="{BB962C8B-B14F-4D97-AF65-F5344CB8AC3E}">
        <p14:creationId xmlns:p14="http://schemas.microsoft.com/office/powerpoint/2010/main" val="354918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DE34E13-99BB-ED79-1AB3-2B60D9899DCB}"/>
              </a:ext>
            </a:extLst>
          </p:cNvPr>
          <p:cNvPicPr>
            <a:picLocks noChangeAspect="1"/>
          </p:cNvPicPr>
          <p:nvPr/>
        </p:nvPicPr>
        <p:blipFill>
          <a:blip r:embed="rId2"/>
          <a:stretch>
            <a:fillRect/>
          </a:stretch>
        </p:blipFill>
        <p:spPr>
          <a:xfrm>
            <a:off x="927652" y="530088"/>
            <a:ext cx="10429461" cy="5738190"/>
          </a:xfrm>
          <a:prstGeom prst="rect">
            <a:avLst/>
          </a:prstGeom>
        </p:spPr>
      </p:pic>
    </p:spTree>
    <p:extLst>
      <p:ext uri="{BB962C8B-B14F-4D97-AF65-F5344CB8AC3E}">
        <p14:creationId xmlns:p14="http://schemas.microsoft.com/office/powerpoint/2010/main" val="74130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78466B-F944-C59C-F2D5-43EEB1ACEEB0}"/>
              </a:ext>
            </a:extLst>
          </p:cNvPr>
          <p:cNvSpPr txBox="1"/>
          <p:nvPr/>
        </p:nvSpPr>
        <p:spPr>
          <a:xfrm>
            <a:off x="967409" y="161187"/>
            <a:ext cx="10230678" cy="1446550"/>
          </a:xfrm>
          <a:prstGeom prst="rect">
            <a:avLst/>
          </a:prstGeom>
          <a:noFill/>
        </p:spPr>
        <p:txBody>
          <a:bodyPr wrap="square">
            <a:spAutoFit/>
          </a:bodyPr>
          <a:lstStyle/>
          <a:p>
            <a:pPr algn="just"/>
            <a:r>
              <a:rPr lang="fr-FR" sz="2800" b="1" i="0" dirty="0">
                <a:solidFill>
                  <a:srgbClr val="FF00FF"/>
                </a:solidFill>
                <a:effectLst/>
                <a:latin typeface="Times New Roman" panose="02020603050405020304" pitchFamily="18" charset="0"/>
                <a:cs typeface="Times New Roman" panose="02020603050405020304" pitchFamily="18" charset="0"/>
              </a:rPr>
              <a:t>Opéron tryptophane</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b="0" i="1" dirty="0">
                <a:solidFill>
                  <a:srgbClr val="333333"/>
                </a:solidFill>
                <a:effectLst/>
                <a:latin typeface="Times New Roman" panose="02020603050405020304" pitchFamily="18" charset="0"/>
                <a:cs typeface="Times New Roman" panose="02020603050405020304" pitchFamily="18" charset="0"/>
              </a:rPr>
              <a:t>E. coli </a:t>
            </a:r>
            <a:r>
              <a:rPr lang="fr-FR" sz="2000" b="0" i="0" dirty="0">
                <a:solidFill>
                  <a:srgbClr val="333333"/>
                </a:solidFill>
                <a:effectLst/>
                <a:latin typeface="Times New Roman" panose="02020603050405020304" pitchFamily="18" charset="0"/>
                <a:cs typeface="Times New Roman" panose="02020603050405020304" pitchFamily="18" charset="0"/>
              </a:rPr>
              <a:t>peut synthétiser du tryptophane (acide aminé) à l’aide d’enzymes codées par cinq gènes. Ces cinq gènes sont côte à côte dans ce qu’on appelle </a:t>
            </a:r>
            <a:r>
              <a:rPr lang="fr-FR" sz="2000" b="1" i="0" dirty="0">
                <a:solidFill>
                  <a:srgbClr val="FF0000"/>
                </a:solidFill>
                <a:effectLst/>
                <a:latin typeface="Times New Roman" panose="02020603050405020304" pitchFamily="18" charset="0"/>
                <a:cs typeface="Times New Roman" panose="02020603050405020304" pitchFamily="18" charset="0"/>
              </a:rPr>
              <a:t>l’opéron tryptophane </a:t>
            </a:r>
            <a:r>
              <a:rPr lang="fr-FR" sz="2000" b="0" i="0" dirty="0">
                <a:solidFill>
                  <a:srgbClr val="333333"/>
                </a:solidFill>
                <a:effectLst/>
                <a:latin typeface="Times New Roman" panose="02020603050405020304" pitchFamily="18" charset="0"/>
                <a:cs typeface="Times New Roman" panose="02020603050405020304" pitchFamily="18" charset="0"/>
              </a:rPr>
              <a:t>(</a:t>
            </a:r>
            <a:r>
              <a:rPr lang="fr-FR" sz="2000" b="0" i="0" dirty="0" err="1">
                <a:solidFill>
                  <a:srgbClr val="333333"/>
                </a:solidFill>
                <a:effectLst/>
                <a:latin typeface="Times New Roman" panose="02020603050405020304" pitchFamily="18" charset="0"/>
                <a:cs typeface="Times New Roman" panose="02020603050405020304" pitchFamily="18" charset="0"/>
              </a:rPr>
              <a:t>trp</a:t>
            </a:r>
            <a:r>
              <a:rPr lang="fr-FR" sz="2000" b="0" i="0" dirty="0">
                <a:solidFill>
                  <a:srgbClr val="333333"/>
                </a:solidFill>
                <a:effectLst/>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6E59608E-7EAA-5EBA-A413-F2FD414BCD61}"/>
              </a:ext>
            </a:extLst>
          </p:cNvPr>
          <p:cNvSpPr txBox="1"/>
          <p:nvPr/>
        </p:nvSpPr>
        <p:spPr>
          <a:xfrm>
            <a:off x="967408" y="1703626"/>
            <a:ext cx="10442713" cy="4401205"/>
          </a:xfrm>
          <a:prstGeom prst="rect">
            <a:avLst/>
          </a:prstGeom>
          <a:noFill/>
        </p:spPr>
        <p:txBody>
          <a:bodyPr wrap="square">
            <a:spAutoFit/>
          </a:bodyPr>
          <a:lstStyle/>
          <a:p>
            <a:pPr algn="just"/>
            <a:r>
              <a:rPr lang="fr-FR" sz="2000" b="1" dirty="0">
                <a:solidFill>
                  <a:srgbClr val="0070C0"/>
                </a:solidFill>
                <a:latin typeface="Times New Roman" panose="02020603050405020304" pitchFamily="18" charset="0"/>
                <a:cs typeface="Times New Roman" panose="02020603050405020304" pitchFamily="18" charset="0"/>
              </a:rPr>
              <a:t>Structure de l'opéron Tryptophane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L’opéron Tryptophane est constitué des éléments suivants : </a:t>
            </a:r>
          </a:p>
          <a:p>
            <a:pPr algn="just"/>
            <a:endParaRPr lang="fr-FR" sz="2000" dirty="0">
              <a:latin typeface="Times New Roman" panose="02020603050405020304" pitchFamily="18" charset="0"/>
              <a:cs typeface="Times New Roman" panose="02020603050405020304" pitchFamily="18" charset="0"/>
            </a:endParaRPr>
          </a:p>
          <a:p>
            <a:pPr marL="457200" indent="-457200" algn="just">
              <a:buAutoNum type="arabicPeriod"/>
            </a:pPr>
            <a:r>
              <a:rPr lang="fr-FR" sz="2000" dirty="0">
                <a:latin typeface="Times New Roman" panose="02020603050405020304" pitchFamily="18" charset="0"/>
                <a:cs typeface="Times New Roman" panose="02020603050405020304" pitchFamily="18" charset="0"/>
              </a:rPr>
              <a:t>Gènes de structure : cinq gènes codant pour des enzymes impliquées dans la synthèse du tryptophane (</a:t>
            </a:r>
            <a:r>
              <a:rPr lang="fr-FR" sz="2000" dirty="0" err="1">
                <a:latin typeface="Times New Roman" panose="02020603050405020304" pitchFamily="18" charset="0"/>
                <a:cs typeface="Times New Roman" panose="02020603050405020304" pitchFamily="18" charset="0"/>
              </a:rPr>
              <a:t>TrpE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TrpD</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TrpC</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TrpB</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TrpA</a:t>
            </a:r>
            <a:r>
              <a:rPr lang="fr-FR" sz="2000" dirty="0">
                <a:latin typeface="Times New Roman" panose="02020603050405020304" pitchFamily="18" charset="0"/>
                <a:cs typeface="Times New Roman" panose="02020603050405020304" pitchFamily="18" charset="0"/>
              </a:rPr>
              <a:t>).</a:t>
            </a:r>
          </a:p>
          <a:p>
            <a:pPr marL="457200" indent="-457200" algn="just">
              <a:buAutoNum type="arabicPeriod"/>
            </a:pPr>
            <a:endParaRPr lang="fr-FR" sz="2000" dirty="0">
              <a:latin typeface="Times New Roman" panose="02020603050405020304" pitchFamily="18" charset="0"/>
              <a:cs typeface="Times New Roman" panose="02020603050405020304" pitchFamily="18" charset="0"/>
            </a:endParaRPr>
          </a:p>
          <a:p>
            <a:pPr marL="457200" indent="-457200" algn="just">
              <a:buAutoNum type="arabicPeriod"/>
            </a:pPr>
            <a:r>
              <a:rPr lang="fr-FR" sz="2000" dirty="0">
                <a:latin typeface="Times New Roman" panose="02020603050405020304" pitchFamily="18" charset="0"/>
                <a:cs typeface="Times New Roman" panose="02020603050405020304" pitchFamily="18" charset="0"/>
              </a:rPr>
              <a:t> Gène régulateur </a:t>
            </a:r>
            <a:r>
              <a:rPr lang="fr-FR" sz="2000" dirty="0" err="1">
                <a:latin typeface="Times New Roman" panose="02020603050405020304" pitchFamily="18" charset="0"/>
                <a:cs typeface="Times New Roman" panose="02020603050405020304" pitchFamily="18" charset="0"/>
              </a:rPr>
              <a:t>TrpR</a:t>
            </a:r>
            <a:r>
              <a:rPr lang="fr-FR" sz="2000" dirty="0">
                <a:latin typeface="Times New Roman" panose="02020603050405020304" pitchFamily="18" charset="0"/>
                <a:cs typeface="Times New Roman" panose="02020603050405020304" pitchFamily="18" charset="0"/>
              </a:rPr>
              <a:t> très éloigné de l’opéron </a:t>
            </a:r>
            <a:r>
              <a:rPr lang="fr-FR" sz="2000" dirty="0" err="1">
                <a:latin typeface="Times New Roman" panose="02020603050405020304" pitchFamily="18" charset="0"/>
                <a:cs typeface="Times New Roman" panose="02020603050405020304" pitchFamily="18" charset="0"/>
              </a:rPr>
              <a:t>trp</a:t>
            </a:r>
            <a:r>
              <a:rPr lang="fr-FR" sz="2000" dirty="0">
                <a:latin typeface="Times New Roman" panose="02020603050405020304" pitchFamily="18" charset="0"/>
                <a:cs typeface="Times New Roman" panose="02020603050405020304" pitchFamily="18" charset="0"/>
              </a:rPr>
              <a:t> : codant pour un </a:t>
            </a:r>
            <a:r>
              <a:rPr lang="fr-FR" sz="2000" dirty="0" err="1">
                <a:latin typeface="Times New Roman" panose="02020603050405020304" pitchFamily="18" charset="0"/>
                <a:cs typeface="Times New Roman" panose="02020603050405020304" pitchFamily="18" charset="0"/>
              </a:rPr>
              <a:t>aporépresseur</a:t>
            </a:r>
            <a:r>
              <a:rPr lang="fr-FR" sz="2000" dirty="0">
                <a:latin typeface="Times New Roman" panose="02020603050405020304" pitchFamily="18" charset="0"/>
                <a:cs typeface="Times New Roman" panose="02020603050405020304" pitchFamily="18" charset="0"/>
              </a:rPr>
              <a:t> (répresseur Trp). (Lorsque le gène </a:t>
            </a:r>
            <a:r>
              <a:rPr lang="fr-FR" sz="2000" dirty="0" err="1">
                <a:latin typeface="Times New Roman" panose="02020603050405020304" pitchFamily="18" charset="0"/>
                <a:cs typeface="Times New Roman" panose="02020603050405020304" pitchFamily="18" charset="0"/>
              </a:rPr>
              <a:t>trpR</a:t>
            </a:r>
            <a:r>
              <a:rPr lang="fr-FR" sz="2000" dirty="0">
                <a:latin typeface="Times New Roman" panose="02020603050405020304" pitchFamily="18" charset="0"/>
                <a:cs typeface="Times New Roman" panose="02020603050405020304" pitchFamily="18" charset="0"/>
              </a:rPr>
              <a:t> est transcrit, il y a production d’un répresseur sous forme inactive qui n’a pas d’affinité pour l’opérateur </a:t>
            </a:r>
            <a:r>
              <a:rPr lang="fr-FR" sz="2000" dirty="0" err="1">
                <a:latin typeface="Times New Roman" panose="02020603050405020304" pitchFamily="18" charset="0"/>
                <a:cs typeface="Times New Roman" panose="02020603050405020304" pitchFamily="18" charset="0"/>
              </a:rPr>
              <a:t>trp</a:t>
            </a:r>
            <a:r>
              <a:rPr lang="fr-FR" sz="2000" dirty="0">
                <a:latin typeface="Times New Roman" panose="02020603050405020304" pitchFamily="18" charset="0"/>
                <a:cs typeface="Times New Roman" panose="02020603050405020304" pitchFamily="18" charset="0"/>
              </a:rPr>
              <a:t>. Il ne prend sa forme active que s’il s’unit à une molécule de tryptophane). </a:t>
            </a:r>
          </a:p>
          <a:p>
            <a:pPr marL="457200" indent="-457200" algn="just">
              <a:buAutoNum type="arabicPeriod" startAt="3"/>
            </a:pPr>
            <a:r>
              <a:rPr lang="fr-FR" sz="2000" dirty="0">
                <a:latin typeface="Times New Roman" panose="02020603050405020304" pitchFamily="18" charset="0"/>
                <a:cs typeface="Times New Roman" panose="02020603050405020304" pitchFamily="18" charset="0"/>
              </a:rPr>
              <a:t>Un promoteur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4.    Un opérateur (la région de l’opérateur se situe à l’intérieur du promoteur</a:t>
            </a:r>
          </a:p>
        </p:txBody>
      </p:sp>
    </p:spTree>
    <p:extLst>
      <p:ext uri="{BB962C8B-B14F-4D97-AF65-F5344CB8AC3E}">
        <p14:creationId xmlns:p14="http://schemas.microsoft.com/office/powerpoint/2010/main" val="9512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04BB1DA-97F3-BC5B-8150-F76154419071}"/>
              </a:ext>
            </a:extLst>
          </p:cNvPr>
          <p:cNvPicPr>
            <a:picLocks noChangeAspect="1"/>
          </p:cNvPicPr>
          <p:nvPr/>
        </p:nvPicPr>
        <p:blipFill>
          <a:blip r:embed="rId2"/>
          <a:stretch>
            <a:fillRect/>
          </a:stretch>
        </p:blipFill>
        <p:spPr>
          <a:xfrm>
            <a:off x="179053" y="0"/>
            <a:ext cx="11833894" cy="6858000"/>
          </a:xfrm>
          <a:prstGeom prst="rect">
            <a:avLst/>
          </a:prstGeom>
        </p:spPr>
      </p:pic>
    </p:spTree>
    <p:extLst>
      <p:ext uri="{BB962C8B-B14F-4D97-AF65-F5344CB8AC3E}">
        <p14:creationId xmlns:p14="http://schemas.microsoft.com/office/powerpoint/2010/main" val="204774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BECA606-B257-0523-6218-5CBF7CF815B6}"/>
              </a:ext>
            </a:extLst>
          </p:cNvPr>
          <p:cNvSpPr txBox="1"/>
          <p:nvPr/>
        </p:nvSpPr>
        <p:spPr>
          <a:xfrm>
            <a:off x="1272208" y="689113"/>
            <a:ext cx="9647583" cy="4093428"/>
          </a:xfrm>
          <a:prstGeom prst="rect">
            <a:avLst/>
          </a:prstGeom>
          <a:noFill/>
        </p:spPr>
        <p:txBody>
          <a:bodyPr wrap="square" rtlCol="0">
            <a:spAutoFit/>
          </a:bodyPr>
          <a:lstStyle/>
          <a:p>
            <a:pPr algn="just"/>
            <a:r>
              <a:rPr lang="fr-FR" sz="2000" b="1" dirty="0">
                <a:solidFill>
                  <a:srgbClr val="0070C0"/>
                </a:solidFill>
                <a:latin typeface="Times New Roman" panose="02020603050405020304" pitchFamily="18" charset="0"/>
                <a:cs typeface="Times New Roman" panose="02020603050405020304" pitchFamily="18" charset="0"/>
              </a:rPr>
              <a:t>Régulation de l’opéron tryptophane</a:t>
            </a:r>
          </a:p>
          <a:p>
            <a:pPr algn="just"/>
            <a:endParaRPr lang="fr-FR" sz="2000" dirty="0">
              <a:latin typeface="Times New Roman" panose="02020603050405020304" pitchFamily="18" charset="0"/>
              <a:cs typeface="Times New Roman" panose="02020603050405020304" pitchFamily="18" charset="0"/>
            </a:endParaRPr>
          </a:p>
          <a:p>
            <a:pPr algn="just"/>
            <a:r>
              <a:rPr lang="fr-FR" sz="2000" b="1" dirty="0">
                <a:solidFill>
                  <a:schemeClr val="accent6">
                    <a:lumMod val="75000"/>
                  </a:schemeClr>
                </a:solidFill>
                <a:latin typeface="Times New Roman" panose="02020603050405020304" pitchFamily="18" charset="0"/>
                <a:cs typeface="Times New Roman" panose="02020603050405020304" pitchFamily="18" charset="0"/>
              </a:rPr>
              <a:t>Régulation par répression</a:t>
            </a:r>
          </a:p>
          <a:p>
            <a:pPr algn="just"/>
            <a:endParaRPr lang="fr-FR" sz="2000" b="1"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 Les gènes de l'opéron Trp sont contrôlés par un répresseur et ne s'expriment qu'à l'épuisement de tryptophane (l'absence du tryptophane qui arrête la répression).</a:t>
            </a:r>
          </a:p>
          <a:p>
            <a:pPr algn="just"/>
            <a:endParaRPr lang="fr-FR" sz="2000" dirty="0">
              <a:latin typeface="Times New Roman" panose="02020603050405020304" pitchFamily="18" charset="0"/>
              <a:cs typeface="Times New Roman" panose="02020603050405020304" pitchFamily="18" charset="0"/>
            </a:endParaRPr>
          </a:p>
          <a:p>
            <a:pPr algn="just"/>
            <a:r>
              <a:rPr lang="fr-FR" sz="2000" b="1" i="1" dirty="0">
                <a:solidFill>
                  <a:srgbClr val="C00000"/>
                </a:solidFill>
                <a:latin typeface="Times New Roman" panose="02020603050405020304" pitchFamily="18" charset="0"/>
                <a:cs typeface="Times New Roman" panose="02020603050405020304" pitchFamily="18" charset="0"/>
              </a:rPr>
              <a:t>En présence de tryptophane</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Lorsque le tryptophane est présent dans la cellule, deux molécules de tryptophane se lient au répresseur </a:t>
            </a:r>
            <a:r>
              <a:rPr lang="fr-FR" sz="2000" dirty="0" err="1">
                <a:latin typeface="Times New Roman" panose="02020603050405020304" pitchFamily="18" charset="0"/>
                <a:cs typeface="Times New Roman" panose="02020603050405020304" pitchFamily="18" charset="0"/>
              </a:rPr>
              <a:t>trp</a:t>
            </a:r>
            <a:r>
              <a:rPr lang="fr-FR" sz="2000" dirty="0">
                <a:latin typeface="Times New Roman" panose="02020603050405020304" pitchFamily="18" charset="0"/>
                <a:cs typeface="Times New Roman" panose="02020603050405020304" pitchFamily="18" charset="0"/>
              </a:rPr>
              <a:t> R, qui change de forme pour se lier à l'opérateur </a:t>
            </a:r>
            <a:r>
              <a:rPr lang="fr-FR" sz="2000" dirty="0" err="1">
                <a:latin typeface="Times New Roman" panose="02020603050405020304" pitchFamily="18" charset="0"/>
                <a:cs typeface="Times New Roman" panose="02020603050405020304" pitchFamily="18" charset="0"/>
              </a:rPr>
              <a:t>trp</a:t>
            </a:r>
            <a:r>
              <a:rPr lang="fr-FR" sz="2000" dirty="0">
                <a:latin typeface="Times New Roman" panose="02020603050405020304" pitchFamily="18" charset="0"/>
                <a:cs typeface="Times New Roman" panose="02020603050405020304" pitchFamily="18" charset="0"/>
              </a:rPr>
              <a:t>. La liaison du complexe tryptophane-répresseur sur l’opérateur empêche l’ARN polymérase de se lier et de transcrire les gènes en aval.</a:t>
            </a:r>
          </a:p>
        </p:txBody>
      </p:sp>
      <p:sp>
        <p:nvSpPr>
          <p:cNvPr id="5" name="ZoneTexte 4">
            <a:extLst>
              <a:ext uri="{FF2B5EF4-FFF2-40B4-BE49-F238E27FC236}">
                <a16:creationId xmlns:a16="http://schemas.microsoft.com/office/drawing/2014/main" id="{898052F9-EBC7-D710-AEBB-856B93A4ED09}"/>
              </a:ext>
            </a:extLst>
          </p:cNvPr>
          <p:cNvSpPr txBox="1"/>
          <p:nvPr/>
        </p:nvSpPr>
        <p:spPr>
          <a:xfrm>
            <a:off x="1272209" y="4845448"/>
            <a:ext cx="9554818" cy="1323439"/>
          </a:xfrm>
          <a:prstGeom prst="rect">
            <a:avLst/>
          </a:prstGeom>
          <a:noFill/>
        </p:spPr>
        <p:txBody>
          <a:bodyPr wrap="square">
            <a:spAutoFit/>
          </a:bodyPr>
          <a:lstStyle/>
          <a:p>
            <a:pPr algn="just"/>
            <a:r>
              <a:rPr lang="fr-FR" sz="2000" b="1" i="1" dirty="0">
                <a:solidFill>
                  <a:srgbClr val="C00000"/>
                </a:solidFill>
                <a:latin typeface="Times New Roman" panose="02020603050405020304" pitchFamily="18" charset="0"/>
                <a:cs typeface="Times New Roman" panose="02020603050405020304" pitchFamily="18" charset="0"/>
              </a:rPr>
              <a:t>En absence de tryptophane</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Lorsque le tryptophane n’est pas présent dans la cellule, le répresseur ne se lie pas à l’opérateur ; par conséquent, l'opéron est actif et le tryptophane est synthétisé.</a:t>
            </a:r>
          </a:p>
        </p:txBody>
      </p:sp>
    </p:spTree>
    <p:extLst>
      <p:ext uri="{BB962C8B-B14F-4D97-AF65-F5344CB8AC3E}">
        <p14:creationId xmlns:p14="http://schemas.microsoft.com/office/powerpoint/2010/main" val="111609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ABD450-0358-8A57-D2B0-68F2972AFE2E}"/>
              </a:ext>
            </a:extLst>
          </p:cNvPr>
          <p:cNvPicPr>
            <a:picLocks noChangeAspect="1"/>
          </p:cNvPicPr>
          <p:nvPr/>
        </p:nvPicPr>
        <p:blipFill rotWithShape="1">
          <a:blip r:embed="rId2"/>
          <a:srcRect l="16305" t="33035" r="13260" b="20179"/>
          <a:stretch/>
        </p:blipFill>
        <p:spPr>
          <a:xfrm>
            <a:off x="1459038" y="106018"/>
            <a:ext cx="8587409" cy="3322982"/>
          </a:xfrm>
          <a:prstGeom prst="rect">
            <a:avLst/>
          </a:prstGeom>
        </p:spPr>
      </p:pic>
      <p:pic>
        <p:nvPicPr>
          <p:cNvPr id="6" name="Image 5">
            <a:extLst>
              <a:ext uri="{FF2B5EF4-FFF2-40B4-BE49-F238E27FC236}">
                <a16:creationId xmlns:a16="http://schemas.microsoft.com/office/drawing/2014/main" id="{41B0AD25-0671-209D-25C6-C3640318152B}"/>
              </a:ext>
            </a:extLst>
          </p:cNvPr>
          <p:cNvPicPr>
            <a:picLocks noChangeAspect="1"/>
          </p:cNvPicPr>
          <p:nvPr/>
        </p:nvPicPr>
        <p:blipFill>
          <a:blip r:embed="rId3"/>
          <a:stretch>
            <a:fillRect/>
          </a:stretch>
        </p:blipFill>
        <p:spPr>
          <a:xfrm>
            <a:off x="1456439" y="3429000"/>
            <a:ext cx="8590008" cy="3420152"/>
          </a:xfrm>
          <a:prstGeom prst="rect">
            <a:avLst/>
          </a:prstGeom>
        </p:spPr>
      </p:pic>
    </p:spTree>
    <p:extLst>
      <p:ext uri="{BB962C8B-B14F-4D97-AF65-F5344CB8AC3E}">
        <p14:creationId xmlns:p14="http://schemas.microsoft.com/office/powerpoint/2010/main" val="61939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130E19F-751F-DE6C-D967-9BD3E3E60A8B}"/>
              </a:ext>
            </a:extLst>
          </p:cNvPr>
          <p:cNvPicPr>
            <a:picLocks noChangeAspect="1"/>
          </p:cNvPicPr>
          <p:nvPr/>
        </p:nvPicPr>
        <p:blipFill rotWithShape="1">
          <a:blip r:embed="rId2"/>
          <a:srcRect l="23805" t="19695" r="23913" b="7418"/>
          <a:stretch/>
        </p:blipFill>
        <p:spPr>
          <a:xfrm>
            <a:off x="1868557" y="675862"/>
            <a:ext cx="8401878" cy="5671930"/>
          </a:xfrm>
          <a:prstGeom prst="rect">
            <a:avLst/>
          </a:prstGeom>
        </p:spPr>
      </p:pic>
    </p:spTree>
    <p:extLst>
      <p:ext uri="{BB962C8B-B14F-4D97-AF65-F5344CB8AC3E}">
        <p14:creationId xmlns:p14="http://schemas.microsoft.com/office/powerpoint/2010/main" val="367567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972353F-E227-F012-9908-22C2C316D206}"/>
              </a:ext>
            </a:extLst>
          </p:cNvPr>
          <p:cNvSpPr txBox="1"/>
          <p:nvPr/>
        </p:nvSpPr>
        <p:spPr>
          <a:xfrm>
            <a:off x="1099930" y="728870"/>
            <a:ext cx="10310192" cy="3785652"/>
          </a:xfrm>
          <a:prstGeom prst="rect">
            <a:avLst/>
          </a:prstGeom>
          <a:noFill/>
        </p:spPr>
        <p:txBody>
          <a:bodyPr wrap="square" rtlCol="0">
            <a:spAutoFit/>
          </a:bodyPr>
          <a:lstStyle/>
          <a:p>
            <a:r>
              <a:rPr lang="fr-FR" sz="2000" b="1" dirty="0">
                <a:solidFill>
                  <a:schemeClr val="accent6">
                    <a:lumMod val="75000"/>
                  </a:schemeClr>
                </a:solidFill>
                <a:latin typeface="Times New Roman" panose="02020603050405020304" pitchFamily="18" charset="0"/>
                <a:cs typeface="Times New Roman" panose="02020603050405020304" pitchFamily="18" charset="0"/>
              </a:rPr>
              <a:t>Régulation par atténuation</a:t>
            </a:r>
          </a:p>
          <a:p>
            <a:endParaRPr lang="fr-FR" sz="2000" b="1" dirty="0">
              <a:solidFill>
                <a:schemeClr val="accent6">
                  <a:lumMod val="75000"/>
                </a:schemeClr>
              </a:solidFill>
              <a:latin typeface="Times New Roman" panose="02020603050405020304" pitchFamily="18" charset="0"/>
              <a:cs typeface="Times New Roman" panose="02020603050405020304" pitchFamily="18" charset="0"/>
            </a:endParaRPr>
          </a:p>
          <a:p>
            <a:r>
              <a:rPr lang="fr-FR" sz="2000" b="0" i="0" dirty="0">
                <a:solidFill>
                  <a:srgbClr val="333333"/>
                </a:solidFill>
                <a:effectLst/>
                <a:latin typeface="Times New Roman" panose="02020603050405020304" pitchFamily="18" charset="0"/>
                <a:cs typeface="Times New Roman" panose="02020603050405020304" pitchFamily="18" charset="0"/>
              </a:rPr>
              <a:t>L'atténuation implique la terminaison prématuré de la transcription sur un site situé en amont des gènes structurels de l'opéron. </a:t>
            </a:r>
            <a:r>
              <a:rPr lang="fr-FR" sz="2000" dirty="0">
                <a:latin typeface="Times New Roman" panose="02020603050405020304" pitchFamily="18" charset="0"/>
                <a:cs typeface="Times New Roman" panose="02020603050405020304" pitchFamily="18" charset="0"/>
              </a:rPr>
              <a:t>Il n'y a alors pas de synthèse d'un ARN messager complet et donc pas d'expression. </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 L'atténuation dépend de la capacité de l'ARN à former des structures secondaires entre des régions complémentaires. </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Si les taux de tryptophane sont élevés, la plupart des transcrits terminent leur synthèse de façon prématurée (incomplète). Au contraire, si les taux sont insuffisants, la polymérase transcrit les gènes en entier</a:t>
            </a:r>
          </a:p>
        </p:txBody>
      </p:sp>
    </p:spTree>
    <p:extLst>
      <p:ext uri="{BB962C8B-B14F-4D97-AF65-F5344CB8AC3E}">
        <p14:creationId xmlns:p14="http://schemas.microsoft.com/office/powerpoint/2010/main" val="269577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CA7B806-1E91-5778-FC43-94E1099355A6}"/>
              </a:ext>
            </a:extLst>
          </p:cNvPr>
          <p:cNvSpPr txBox="1"/>
          <p:nvPr/>
        </p:nvSpPr>
        <p:spPr>
          <a:xfrm>
            <a:off x="1099931" y="1465878"/>
            <a:ext cx="9157252" cy="3785652"/>
          </a:xfrm>
          <a:prstGeom prst="rect">
            <a:avLst/>
          </a:prstGeom>
          <a:noFill/>
        </p:spPr>
        <p:txBody>
          <a:bodyPr wrap="square">
            <a:spAutoFit/>
          </a:bodyPr>
          <a:lstStyle/>
          <a:p>
            <a:pPr algn="just"/>
            <a:r>
              <a:rPr lang="fr-FR" sz="2000" b="1" dirty="0">
                <a:solidFill>
                  <a:srgbClr val="0070C0"/>
                </a:solidFill>
                <a:latin typeface="Times New Roman" panose="02020603050405020304" pitchFamily="18" charset="0"/>
                <a:cs typeface="Times New Roman" panose="02020603050405020304" pitchFamily="18" charset="0"/>
              </a:rPr>
              <a:t>Introduction</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régulation de l’expression d’un gène c’est la régulation de la synthèse de son produit protéique.</a:t>
            </a:r>
          </a:p>
          <a:p>
            <a:pPr algn="just"/>
            <a:r>
              <a:rPr lang="fr-FR" sz="2000" dirty="0">
                <a:latin typeface="Times New Roman" panose="02020603050405020304" pitchFamily="18" charset="0"/>
                <a:cs typeface="Times New Roman" panose="02020603050405020304" pitchFamily="18" charset="0"/>
              </a:rPr>
              <a:t>La régulation de l’expression d’un gène se fait à de nombreux niveaux:</a:t>
            </a:r>
          </a:p>
          <a:p>
            <a:pPr algn="just"/>
            <a:endParaRPr lang="fr-F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fr-FR" sz="2000" dirty="0"/>
              <a:t>Régulation de sa transcription:  *régulation positive (systèmes inductibles)‏ </a:t>
            </a:r>
          </a:p>
          <a:p>
            <a:pPr algn="just"/>
            <a:r>
              <a:rPr lang="fr-FR" sz="2000" dirty="0"/>
              <a:t>                                                               * régulation négatives (systèmes répresseurs)‏  </a:t>
            </a:r>
          </a:p>
          <a:p>
            <a:pPr marL="342900" indent="-342900" algn="just">
              <a:buFont typeface="Wingdings" panose="05000000000000000000" pitchFamily="2" charset="2"/>
              <a:buChar char="v"/>
            </a:pPr>
            <a:r>
              <a:rPr lang="fr-FR" sz="2000" dirty="0"/>
              <a:t>Régulation des phénomènes post-transcriptionnels (maturation des ARN, traduction, </a:t>
            </a:r>
            <a:r>
              <a:rPr lang="fr-FR" sz="2000" dirty="0" err="1"/>
              <a:t>etc</a:t>
            </a:r>
            <a:r>
              <a:rPr lang="fr-FR" sz="2000" dirty="0"/>
              <a:t>).</a:t>
            </a:r>
          </a:p>
          <a:p>
            <a:pPr algn="just"/>
            <a:endParaRPr lang="fr-FR" sz="2000" b="1" dirty="0">
              <a:solidFill>
                <a:srgbClr val="0070C0"/>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 principal niveau de régulation de l'expression se situe au niveau de la transcription.</a:t>
            </a:r>
          </a:p>
        </p:txBody>
      </p:sp>
    </p:spTree>
    <p:extLst>
      <p:ext uri="{BB962C8B-B14F-4D97-AF65-F5344CB8AC3E}">
        <p14:creationId xmlns:p14="http://schemas.microsoft.com/office/powerpoint/2010/main" val="1521036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CF5837D-0ED2-4EB2-FEBC-13D8418F5EBF}"/>
              </a:ext>
            </a:extLst>
          </p:cNvPr>
          <p:cNvPicPr>
            <a:picLocks noChangeAspect="1"/>
          </p:cNvPicPr>
          <p:nvPr/>
        </p:nvPicPr>
        <p:blipFill rotWithShape="1">
          <a:blip r:embed="rId2"/>
          <a:srcRect l="36956" t="23756" r="25761" b="12059"/>
          <a:stretch/>
        </p:blipFill>
        <p:spPr>
          <a:xfrm>
            <a:off x="1033670" y="225288"/>
            <a:ext cx="10774017" cy="5234608"/>
          </a:xfrm>
          <a:prstGeom prst="rect">
            <a:avLst/>
          </a:prstGeom>
        </p:spPr>
      </p:pic>
      <p:pic>
        <p:nvPicPr>
          <p:cNvPr id="6" name="Image 5">
            <a:extLst>
              <a:ext uri="{FF2B5EF4-FFF2-40B4-BE49-F238E27FC236}">
                <a16:creationId xmlns:a16="http://schemas.microsoft.com/office/drawing/2014/main" id="{93FD16D2-A1C5-2FDB-5194-EA9D1BC26DFB}"/>
              </a:ext>
            </a:extLst>
          </p:cNvPr>
          <p:cNvPicPr>
            <a:picLocks noChangeAspect="1"/>
          </p:cNvPicPr>
          <p:nvPr/>
        </p:nvPicPr>
        <p:blipFill>
          <a:blip r:embed="rId3"/>
          <a:stretch>
            <a:fillRect/>
          </a:stretch>
        </p:blipFill>
        <p:spPr>
          <a:xfrm>
            <a:off x="192422" y="5459896"/>
            <a:ext cx="7401074" cy="1398104"/>
          </a:xfrm>
          <a:prstGeom prst="rect">
            <a:avLst/>
          </a:prstGeom>
        </p:spPr>
      </p:pic>
    </p:spTree>
    <p:extLst>
      <p:ext uri="{BB962C8B-B14F-4D97-AF65-F5344CB8AC3E}">
        <p14:creationId xmlns:p14="http://schemas.microsoft.com/office/powerpoint/2010/main" val="2639099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839D26E-4ADE-9C30-114E-9DEEDD106DAC}"/>
              </a:ext>
            </a:extLst>
          </p:cNvPr>
          <p:cNvPicPr>
            <a:picLocks noChangeAspect="1"/>
          </p:cNvPicPr>
          <p:nvPr/>
        </p:nvPicPr>
        <p:blipFill rotWithShape="1">
          <a:blip r:embed="rId2"/>
          <a:srcRect l="24783" t="15829" r="25543" b="9159"/>
          <a:stretch/>
        </p:blipFill>
        <p:spPr>
          <a:xfrm>
            <a:off x="834887" y="357809"/>
            <a:ext cx="9899373" cy="6321287"/>
          </a:xfrm>
          <a:prstGeom prst="rect">
            <a:avLst/>
          </a:prstGeom>
        </p:spPr>
      </p:pic>
    </p:spTree>
    <p:extLst>
      <p:ext uri="{BB962C8B-B14F-4D97-AF65-F5344CB8AC3E}">
        <p14:creationId xmlns:p14="http://schemas.microsoft.com/office/powerpoint/2010/main" val="328515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AC956CB-1315-3220-AD99-3F0204DF1AC0}"/>
              </a:ext>
            </a:extLst>
          </p:cNvPr>
          <p:cNvSpPr txBox="1"/>
          <p:nvPr/>
        </p:nvSpPr>
        <p:spPr>
          <a:xfrm>
            <a:off x="516835" y="363915"/>
            <a:ext cx="10721009" cy="6801862"/>
          </a:xfrm>
          <a:prstGeom prst="rect">
            <a:avLst/>
          </a:prstGeom>
          <a:noFill/>
        </p:spPr>
        <p:txBody>
          <a:bodyPr wrap="square" rtlCol="0">
            <a:spAutoFit/>
          </a:bodyPr>
          <a:lstStyle/>
          <a:p>
            <a:pPr algn="just"/>
            <a:r>
              <a:rPr lang="fr-FR" sz="2800" b="1" dirty="0">
                <a:solidFill>
                  <a:srgbClr val="FF00FF"/>
                </a:solidFill>
                <a:latin typeface="Times New Roman" panose="02020603050405020304" pitchFamily="18" charset="0"/>
                <a:cs typeface="Times New Roman" panose="02020603050405020304" pitchFamily="18" charset="0"/>
              </a:rPr>
              <a:t>Régulation de la transcription chez </a:t>
            </a:r>
            <a:r>
              <a:rPr lang="fr-FR" sz="2800" b="1" i="1" dirty="0">
                <a:solidFill>
                  <a:srgbClr val="FF00FF"/>
                </a:solidFill>
                <a:latin typeface="Times New Roman" panose="02020603050405020304" pitchFamily="18" charset="0"/>
                <a:cs typeface="Times New Roman" panose="02020603050405020304" pitchFamily="18" charset="0"/>
              </a:rPr>
              <a:t>Saccharomyces cerevisiae</a:t>
            </a:r>
          </a:p>
          <a:p>
            <a:pPr algn="just"/>
            <a:endParaRPr lang="fr-FR" sz="2800" b="1" dirty="0">
              <a:solidFill>
                <a:srgbClr val="FF00FF"/>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levure est un organisme précieux pour les études sur l'activation de la transcription.</a:t>
            </a:r>
          </a:p>
          <a:p>
            <a:pPr algn="just"/>
            <a:r>
              <a:rPr lang="fr-FR" sz="2000" dirty="0">
                <a:latin typeface="Times New Roman" panose="02020603050405020304" pitchFamily="18" charset="0"/>
                <a:cs typeface="Times New Roman" panose="02020603050405020304" pitchFamily="18" charset="0"/>
              </a:rPr>
              <a:t>L’activation de la transcription nécessite les éléments suivants:</a:t>
            </a:r>
          </a:p>
          <a:p>
            <a:pPr marL="342900" indent="-342900" algn="just">
              <a:buFont typeface="Arial" panose="020B0604020202020204" pitchFamily="34" charset="0"/>
              <a:buChar char="•"/>
            </a:pPr>
            <a:r>
              <a:rPr lang="fr-FR" sz="2000" b="1" dirty="0" err="1">
                <a:latin typeface="Times New Roman" panose="02020603050405020304" pitchFamily="18" charset="0"/>
                <a:cs typeface="Times New Roman" panose="02020603050405020304" pitchFamily="18" charset="0"/>
              </a:rPr>
              <a:t>Elements</a:t>
            </a:r>
            <a:r>
              <a:rPr lang="fr-FR" sz="2000" b="1" dirty="0">
                <a:latin typeface="Times New Roman" panose="02020603050405020304" pitchFamily="18" charset="0"/>
                <a:cs typeface="Times New Roman" panose="02020603050405020304" pitchFamily="18" charset="0"/>
              </a:rPr>
              <a:t> agissant en trans</a:t>
            </a:r>
          </a:p>
          <a:p>
            <a:pPr algn="just"/>
            <a:endParaRPr lang="fr-FR"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2000" b="1" dirty="0">
                <a:latin typeface="Times New Roman" panose="02020603050405020304" pitchFamily="18" charset="0"/>
                <a:cs typeface="Times New Roman" panose="02020603050405020304" pitchFamily="18" charset="0"/>
              </a:rPr>
              <a:t>Activateurs </a:t>
            </a:r>
            <a:r>
              <a:rPr lang="fr-FR" sz="2000" dirty="0">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Les activateurs contiennent généralement un domaine de liaison à l'ADN et un domaine d'activation qui entre en contact avec d'autres protéines (protéines régulatrices).</a:t>
            </a:r>
          </a:p>
          <a:p>
            <a:pPr marL="342900" indent="-342900" algn="just">
              <a:buFont typeface="Wingdings" panose="05000000000000000000" pitchFamily="2" charset="2"/>
              <a:buChar char="ü"/>
            </a:pPr>
            <a:r>
              <a:rPr lang="fr-FR" sz="2000" b="1" dirty="0">
                <a:latin typeface="Times New Roman" panose="02020603050405020304" pitchFamily="18" charset="0"/>
                <a:cs typeface="Times New Roman" panose="02020603050405020304" pitchFamily="18" charset="0"/>
              </a:rPr>
              <a:t>Co-activateurs</a:t>
            </a:r>
          </a:p>
          <a:p>
            <a:pPr algn="just"/>
            <a:r>
              <a:rPr lang="fr-FR" sz="2000" dirty="0">
                <a:latin typeface="Times New Roman" panose="02020603050405020304" pitchFamily="18" charset="0"/>
                <a:cs typeface="Times New Roman" panose="02020603050405020304" pitchFamily="18" charset="0"/>
              </a:rPr>
              <a:t>Les </a:t>
            </a:r>
            <a:r>
              <a:rPr lang="fr-FR" sz="2000" dirty="0" err="1">
                <a:latin typeface="Times New Roman" panose="02020603050405020304" pitchFamily="18" charset="0"/>
                <a:cs typeface="Times New Roman" panose="02020603050405020304" pitchFamily="18" charset="0"/>
              </a:rPr>
              <a:t>co-activateurs</a:t>
            </a:r>
            <a:r>
              <a:rPr lang="fr-FR" sz="2000" dirty="0">
                <a:latin typeface="Times New Roman" panose="02020603050405020304" pitchFamily="18" charset="0"/>
                <a:cs typeface="Times New Roman" panose="02020603050405020304" pitchFamily="18" charset="0"/>
              </a:rPr>
              <a:t> sont généralement recrutés auprès du promoteur via une interaction avec le domaine d'activation des activateurs. Les </a:t>
            </a:r>
            <a:r>
              <a:rPr lang="fr-FR" sz="2000" dirty="0" err="1">
                <a:latin typeface="Times New Roman" panose="02020603050405020304" pitchFamily="18" charset="0"/>
                <a:cs typeface="Times New Roman" panose="02020603050405020304" pitchFamily="18" charset="0"/>
              </a:rPr>
              <a:t>co-activateurs</a:t>
            </a:r>
            <a:r>
              <a:rPr lang="fr-FR" sz="2000" dirty="0">
                <a:latin typeface="Times New Roman" panose="02020603050405020304" pitchFamily="18" charset="0"/>
                <a:cs typeface="Times New Roman" panose="02020603050405020304" pitchFamily="18" charset="0"/>
              </a:rPr>
              <a:t> peuvent fonctionner en reliant le signal des activateurs à l'ARN polymérase II.</a:t>
            </a:r>
          </a:p>
          <a:p>
            <a:pPr marL="342900" indent="-342900" algn="just">
              <a:buFont typeface="Wingdings" panose="05000000000000000000" pitchFamily="2" charset="2"/>
              <a:buChar char="ü"/>
            </a:pPr>
            <a:r>
              <a:rPr lang="fr-FR" sz="2000" b="1" dirty="0">
                <a:latin typeface="Times New Roman" panose="02020603050405020304" pitchFamily="18" charset="0"/>
                <a:cs typeface="Times New Roman" panose="02020603050405020304" pitchFamily="18" charset="0"/>
              </a:rPr>
              <a:t>Médiateurs</a:t>
            </a:r>
          </a:p>
          <a:p>
            <a:pPr algn="just"/>
            <a:r>
              <a:rPr lang="fr-FR" sz="2000" dirty="0">
                <a:latin typeface="Times New Roman" panose="02020603050405020304" pitchFamily="18" charset="0"/>
                <a:cs typeface="Times New Roman" panose="02020603050405020304" pitchFamily="18" charset="0"/>
              </a:rPr>
              <a:t>facteurs impliqués dans la régulation de la distance d'activation.</a:t>
            </a:r>
          </a:p>
          <a:p>
            <a:pPr algn="just"/>
            <a:r>
              <a:rPr lang="fr-FR" sz="2000" dirty="0">
                <a:latin typeface="Times New Roman" panose="02020603050405020304" pitchFamily="18" charset="0"/>
                <a:cs typeface="Times New Roman" panose="02020603050405020304" pitchFamily="18" charset="0"/>
              </a:rPr>
              <a:t>Le médiateur est un complexe multi-sous-unités interagit avec l'ARN polymérase II et possède un site de liaison avec l'activateur et aussi une fonction kinase. </a:t>
            </a:r>
          </a:p>
          <a:p>
            <a:pPr marL="342900" indent="-342900" algn="just">
              <a:buFont typeface="Wingdings" panose="05000000000000000000" pitchFamily="2" charset="2"/>
              <a:buChar char="ü"/>
            </a:pPr>
            <a:r>
              <a:rPr lang="fr-FR" sz="2000" dirty="0">
                <a:latin typeface="Times New Roman" panose="02020603050405020304" pitchFamily="18" charset="0"/>
                <a:cs typeface="Times New Roman" panose="02020603050405020304" pitchFamily="18" charset="0"/>
              </a:rPr>
              <a:t>Des facteurs sont nécessaires à la reconnaissance du promoteur et à la sélection du site de départ, comme TFIIA, TFIIB, TFIID, TFIIE, TFIIF, TFIIH.</a:t>
            </a: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45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9988184-5622-8432-80D3-C5E768B15B8F}"/>
              </a:ext>
            </a:extLst>
          </p:cNvPr>
          <p:cNvPicPr>
            <a:picLocks noChangeAspect="1"/>
          </p:cNvPicPr>
          <p:nvPr/>
        </p:nvPicPr>
        <p:blipFill rotWithShape="1">
          <a:blip r:embed="rId2"/>
          <a:srcRect t="45990"/>
          <a:stretch/>
        </p:blipFill>
        <p:spPr>
          <a:xfrm>
            <a:off x="0" y="901148"/>
            <a:ext cx="7673009" cy="5956851"/>
          </a:xfrm>
          <a:prstGeom prst="rect">
            <a:avLst/>
          </a:prstGeom>
        </p:spPr>
      </p:pic>
      <p:pic>
        <p:nvPicPr>
          <p:cNvPr id="2" name="Image 1">
            <a:extLst>
              <a:ext uri="{FF2B5EF4-FFF2-40B4-BE49-F238E27FC236}">
                <a16:creationId xmlns:a16="http://schemas.microsoft.com/office/drawing/2014/main" id="{9F8EA10F-EA71-06DB-3E0A-0B03937FFC77}"/>
              </a:ext>
            </a:extLst>
          </p:cNvPr>
          <p:cNvPicPr>
            <a:picLocks noChangeAspect="1"/>
          </p:cNvPicPr>
          <p:nvPr/>
        </p:nvPicPr>
        <p:blipFill>
          <a:blip r:embed="rId3"/>
          <a:stretch>
            <a:fillRect/>
          </a:stretch>
        </p:blipFill>
        <p:spPr>
          <a:xfrm>
            <a:off x="8176591" y="1273592"/>
            <a:ext cx="3869635" cy="4761389"/>
          </a:xfrm>
          <a:prstGeom prst="rect">
            <a:avLst/>
          </a:prstGeom>
        </p:spPr>
      </p:pic>
      <p:cxnSp>
        <p:nvCxnSpPr>
          <p:cNvPr id="5" name="Connecteur droit 4">
            <a:extLst>
              <a:ext uri="{FF2B5EF4-FFF2-40B4-BE49-F238E27FC236}">
                <a16:creationId xmlns:a16="http://schemas.microsoft.com/office/drawing/2014/main" id="{C56B8B52-CD6B-B84B-335D-4873A8E2D0F5}"/>
              </a:ext>
            </a:extLst>
          </p:cNvPr>
          <p:cNvCxnSpPr>
            <a:cxnSpLocks/>
          </p:cNvCxnSpPr>
          <p:nvPr/>
        </p:nvCxnSpPr>
        <p:spPr>
          <a:xfrm flipV="1">
            <a:off x="7805530" y="251791"/>
            <a:ext cx="0" cy="634779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835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3512812-AE5B-24BE-B7DF-71E14ACD25AD}"/>
              </a:ext>
            </a:extLst>
          </p:cNvPr>
          <p:cNvSpPr txBox="1"/>
          <p:nvPr/>
        </p:nvSpPr>
        <p:spPr>
          <a:xfrm>
            <a:off x="662609" y="208869"/>
            <a:ext cx="11025808" cy="6863417"/>
          </a:xfrm>
          <a:prstGeom prst="rect">
            <a:avLst/>
          </a:prstGeom>
          <a:noFill/>
        </p:spPr>
        <p:txBody>
          <a:bodyPr wrap="square">
            <a:spAutoFit/>
          </a:bodyPr>
          <a:lstStyle/>
          <a:p>
            <a:pPr marL="342900" indent="-342900" algn="just">
              <a:buFont typeface="Arial" panose="020B0604020202020204" pitchFamily="34" charset="0"/>
              <a:buChar char="•"/>
            </a:pPr>
            <a:r>
              <a:rPr lang="fr-FR" sz="2000" b="1" dirty="0">
                <a:latin typeface="Times New Roman" panose="02020603050405020304" pitchFamily="18" charset="0"/>
                <a:cs typeface="Times New Roman" panose="02020603050405020304" pitchFamily="18" charset="0"/>
              </a:rPr>
              <a:t>Eléments agissants en Cis</a:t>
            </a:r>
          </a:p>
          <a:p>
            <a:pPr algn="just"/>
            <a:endParaRPr lang="fr-F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2000" b="1" dirty="0">
                <a:latin typeface="Times New Roman" panose="02020603050405020304" pitchFamily="18" charset="0"/>
                <a:cs typeface="Times New Roman" panose="02020603050405020304" pitchFamily="18" charset="0"/>
              </a:rPr>
              <a:t>La boite TATA</a:t>
            </a:r>
          </a:p>
          <a:p>
            <a:pPr algn="just"/>
            <a:r>
              <a:rPr lang="fr-FR" sz="2000" dirty="0">
                <a:latin typeface="Times New Roman" panose="02020603050405020304" pitchFamily="18" charset="0"/>
                <a:cs typeface="Times New Roman" panose="02020603050405020304" pitchFamily="18" charset="0"/>
              </a:rPr>
              <a:t>Chez S. cerevisiae, elle se trouve à environ  40 à 120 pb en amont du site de départ.</a:t>
            </a:r>
          </a:p>
          <a:p>
            <a:pPr algn="just"/>
            <a:endParaRPr lang="fr-F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2000" b="1" dirty="0">
                <a:latin typeface="Times New Roman" panose="02020603050405020304" pitchFamily="18" charset="0"/>
                <a:cs typeface="Times New Roman" panose="02020603050405020304" pitchFamily="18" charset="0"/>
              </a:rPr>
              <a:t>Séquences d'activation en amont ou UAS</a:t>
            </a:r>
          </a:p>
          <a:p>
            <a:pPr algn="just"/>
            <a:r>
              <a:rPr lang="fr-FR" sz="2000" dirty="0">
                <a:latin typeface="Times New Roman" panose="02020603050405020304" pitchFamily="18" charset="0"/>
                <a:cs typeface="Times New Roman" panose="02020603050405020304" pitchFamily="18" charset="0"/>
              </a:rPr>
              <a:t> Chez la levure, les sites de liaison des activateurs se trouvent généralement à moins de 600 paires de bases (pb) du site d'initiation de la transcription.</a:t>
            </a:r>
          </a:p>
          <a:p>
            <a:pPr algn="just"/>
            <a:endParaRPr lang="fr-F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2000" b="1" dirty="0">
                <a:latin typeface="Times New Roman" panose="02020603050405020304" pitchFamily="18" charset="0"/>
                <a:cs typeface="Times New Roman" panose="02020603050405020304" pitchFamily="18" charset="0"/>
              </a:rPr>
              <a:t>Éléments promoteurs proximaux</a:t>
            </a:r>
          </a:p>
          <a:p>
            <a:pPr algn="just"/>
            <a:r>
              <a:rPr lang="fr-FR" sz="2000" dirty="0">
                <a:latin typeface="Times New Roman" panose="02020603050405020304" pitchFamily="18" charset="0"/>
                <a:cs typeface="Times New Roman" panose="02020603050405020304" pitchFamily="18" charset="0"/>
              </a:rPr>
              <a:t>Ils se produisent 100 à 200 pb en amont du promoteur principal (</a:t>
            </a:r>
            <a:r>
              <a:rPr lang="fr-FR" sz="2000" dirty="0" err="1">
                <a:latin typeface="Times New Roman" panose="02020603050405020304" pitchFamily="18" charset="0"/>
                <a:cs typeface="Times New Roman" panose="02020603050405020304" pitchFamily="18" charset="0"/>
              </a:rPr>
              <a:t>core</a:t>
            </a:r>
            <a:r>
              <a:rPr lang="fr-FR" sz="2000" dirty="0">
                <a:latin typeface="Times New Roman" panose="02020603050405020304" pitchFamily="18" charset="0"/>
                <a:cs typeface="Times New Roman" panose="02020603050405020304" pitchFamily="18" charset="0"/>
              </a:rPr>
              <a:t> promoteur). Ces éléments sont généralement des sites de reconnaissance pour un groupe de facteurs de transcription tels que Sp1, CTF et CBF. </a:t>
            </a:r>
          </a:p>
          <a:p>
            <a:pPr algn="just"/>
            <a:endParaRPr lang="fr-F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2000" b="1" dirty="0">
                <a:latin typeface="Times New Roman" panose="02020603050405020304" pitchFamily="18" charset="0"/>
                <a:cs typeface="Times New Roman" panose="02020603050405020304" pitchFamily="18" charset="0"/>
              </a:rPr>
              <a:t>Les amplificateurs (</a:t>
            </a:r>
            <a:r>
              <a:rPr lang="fr-FR" sz="2000" b="1" dirty="0" err="1">
                <a:latin typeface="Times New Roman" panose="02020603050405020304" pitchFamily="18" charset="0"/>
                <a:cs typeface="Times New Roman" panose="02020603050405020304" pitchFamily="18" charset="0"/>
              </a:rPr>
              <a:t>Enhancers</a:t>
            </a:r>
            <a:r>
              <a:rPr lang="fr-FR" sz="2000" b="1" dirty="0">
                <a:latin typeface="Times New Roman" panose="02020603050405020304" pitchFamily="18" charset="0"/>
                <a:cs typeface="Times New Roman" panose="02020603050405020304" pitchFamily="18" charset="0"/>
              </a:rPr>
              <a:t>)</a:t>
            </a:r>
          </a:p>
          <a:p>
            <a:pPr algn="just"/>
            <a:r>
              <a:rPr lang="fr-FR" sz="2000" dirty="0">
                <a:latin typeface="Times New Roman" panose="02020603050405020304" pitchFamily="18" charset="0"/>
                <a:cs typeface="Times New Roman" panose="02020603050405020304" pitchFamily="18" charset="0"/>
              </a:rPr>
              <a:t>Ce sont des éléments promoteurs similaires aux UAS dans la mesure où ils sont des sites de liaison pour les activateurs et fonctionnent pour favoriser l'efficacité de la transcription. Les amplificateurs diffèrent des UAS en ce sens qu'ils sont capables d'activer la transcription à de plus grandes distances.</a:t>
            </a:r>
          </a:p>
          <a:p>
            <a:pPr algn="just"/>
            <a:endParaRPr lang="fr-F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2000" b="1" dirty="0">
                <a:latin typeface="Times New Roman" panose="02020603050405020304" pitchFamily="18" charset="0"/>
                <a:cs typeface="Times New Roman" panose="02020603050405020304" pitchFamily="18" charset="0"/>
              </a:rPr>
              <a:t>Les </a:t>
            </a:r>
            <a:r>
              <a:rPr lang="fr-FR" sz="2000" b="1" dirty="0" err="1">
                <a:latin typeface="Times New Roman" panose="02020603050405020304" pitchFamily="18" charset="0"/>
                <a:cs typeface="Times New Roman" panose="02020603050405020304" pitchFamily="18" charset="0"/>
              </a:rPr>
              <a:t>Silencers</a:t>
            </a:r>
            <a:r>
              <a:rPr lang="fr-FR" sz="2000" b="1" dirty="0">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ont un effet inverse, ce sont aussi des séquences auxquelles sont liés des répresseurs, réprimant ainsi les activateurs et réduisant la transcription.</a:t>
            </a:r>
          </a:p>
        </p:txBody>
      </p:sp>
    </p:spTree>
    <p:extLst>
      <p:ext uri="{BB962C8B-B14F-4D97-AF65-F5344CB8AC3E}">
        <p14:creationId xmlns:p14="http://schemas.microsoft.com/office/powerpoint/2010/main" val="275125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809E5E6-A1C4-DE9E-080F-89B8B88F5A50}"/>
              </a:ext>
            </a:extLst>
          </p:cNvPr>
          <p:cNvPicPr>
            <a:picLocks noChangeAspect="1"/>
          </p:cNvPicPr>
          <p:nvPr/>
        </p:nvPicPr>
        <p:blipFill>
          <a:blip r:embed="rId2"/>
          <a:stretch>
            <a:fillRect/>
          </a:stretch>
        </p:blipFill>
        <p:spPr>
          <a:xfrm>
            <a:off x="1311965" y="0"/>
            <a:ext cx="9210261" cy="6599583"/>
          </a:xfrm>
          <a:prstGeom prst="rect">
            <a:avLst/>
          </a:prstGeom>
        </p:spPr>
      </p:pic>
      <p:sp>
        <p:nvSpPr>
          <p:cNvPr id="5" name="Rectangle 4">
            <a:extLst>
              <a:ext uri="{FF2B5EF4-FFF2-40B4-BE49-F238E27FC236}">
                <a16:creationId xmlns:a16="http://schemas.microsoft.com/office/drawing/2014/main" id="{DE61E8A6-C6B6-1584-963B-5523CAF94080}"/>
              </a:ext>
            </a:extLst>
          </p:cNvPr>
          <p:cNvSpPr/>
          <p:nvPr/>
        </p:nvSpPr>
        <p:spPr>
          <a:xfrm>
            <a:off x="1311965" y="516835"/>
            <a:ext cx="1669774" cy="3843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73958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5D3CCE7-D812-FA2E-D0A6-5C238DC13B4D}"/>
              </a:ext>
            </a:extLst>
          </p:cNvPr>
          <p:cNvSpPr txBox="1"/>
          <p:nvPr/>
        </p:nvSpPr>
        <p:spPr>
          <a:xfrm>
            <a:off x="649357" y="619542"/>
            <a:ext cx="10204173" cy="3477875"/>
          </a:xfrm>
          <a:prstGeom prst="rect">
            <a:avLst/>
          </a:prstGeom>
          <a:noFill/>
        </p:spPr>
        <p:txBody>
          <a:bodyPr wrap="square">
            <a:spAutoFit/>
          </a:bodyPr>
          <a:lstStyle/>
          <a:p>
            <a:pPr algn="just"/>
            <a:r>
              <a:rPr lang="fr-FR" sz="2000" b="1" dirty="0">
                <a:solidFill>
                  <a:srgbClr val="0070C0"/>
                </a:solidFill>
                <a:latin typeface="Times New Roman" panose="02020603050405020304" pitchFamily="18" charset="0"/>
                <a:cs typeface="Times New Roman" panose="02020603050405020304" pitchFamily="18" charset="0"/>
              </a:rPr>
              <a:t>Mécanisme de la régulation</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liaison de l'ARN </a:t>
            </a:r>
            <a:r>
              <a:rPr lang="fr-FR" sz="2000" dirty="0" err="1">
                <a:latin typeface="Times New Roman" panose="02020603050405020304" pitchFamily="18" charset="0"/>
                <a:cs typeface="Times New Roman" panose="02020603050405020304" pitchFamily="18" charset="0"/>
              </a:rPr>
              <a:t>polymerase</a:t>
            </a:r>
            <a:r>
              <a:rPr lang="fr-FR" sz="2000" dirty="0">
                <a:latin typeface="Times New Roman" panose="02020603050405020304" pitchFamily="18" charset="0"/>
                <a:cs typeface="Times New Roman" panose="02020603050405020304" pitchFamily="18" charset="0"/>
              </a:rPr>
              <a:t> II à son promoteur ne produit pas une transcription efficace par elle- même. La transcription est améliorée lorsque des facteurs de transcription se lient aux éléments promoteurs-proximaux. Un de ces promoteurs est la boîte TATA. Au niveau du « </a:t>
            </a:r>
            <a:r>
              <a:rPr lang="fr-FR" sz="2000" dirty="0" err="1">
                <a:latin typeface="Times New Roman" panose="02020603050405020304" pitchFamily="18" charset="0"/>
                <a:cs typeface="Times New Roman" panose="02020603050405020304" pitchFamily="18" charset="0"/>
              </a:rPr>
              <a:t>core</a:t>
            </a:r>
            <a:r>
              <a:rPr lang="fr-FR" sz="2000" dirty="0">
                <a:latin typeface="Times New Roman" panose="02020603050405020304" pitchFamily="18" charset="0"/>
                <a:cs typeface="Times New Roman" panose="02020603050405020304" pitchFamily="18" charset="0"/>
              </a:rPr>
              <a:t> promoteur » vient se fixer la machinerie responsable de la transcription des gènes.</a:t>
            </a:r>
          </a:p>
          <a:p>
            <a:pPr algn="just"/>
            <a:r>
              <a:rPr lang="fr-FR" sz="2000" dirty="0">
                <a:latin typeface="Times New Roman" panose="02020603050405020304" pitchFamily="18" charset="0"/>
                <a:cs typeface="Times New Roman" panose="02020603050405020304" pitchFamily="18" charset="0"/>
              </a:rPr>
              <a:t>Une boucle d'ADN regroupe des protéines activatrices liées à des éléments promoteurs proximaux, d’autres protéines activatrices liées aux </a:t>
            </a:r>
            <a:r>
              <a:rPr lang="fr-FR" sz="2000" dirty="0" err="1">
                <a:latin typeface="Times New Roman" panose="02020603050405020304" pitchFamily="18" charset="0"/>
                <a:cs typeface="Times New Roman" panose="02020603050405020304" pitchFamily="18" charset="0"/>
              </a:rPr>
              <a:t>enhancers</a:t>
            </a:r>
            <a:r>
              <a:rPr lang="fr-FR" sz="2000" dirty="0">
                <a:latin typeface="Times New Roman" panose="02020603050405020304" pitchFamily="18" charset="0"/>
                <a:cs typeface="Times New Roman" panose="02020603050405020304" pitchFamily="18" charset="0"/>
              </a:rPr>
              <a:t> distants, leurs permettent ainsi d’interagir afin d'améliorer leur efficacité en stabilisant le complexe d'initiation de l'ARN </a:t>
            </a:r>
            <a:r>
              <a:rPr lang="fr-FR" sz="2000" dirty="0" err="1">
                <a:latin typeface="Times New Roman" panose="02020603050405020304" pitchFamily="18" charset="0"/>
                <a:cs typeface="Times New Roman" panose="02020603050405020304" pitchFamily="18" charset="0"/>
              </a:rPr>
              <a:t>polymerase</a:t>
            </a:r>
            <a:r>
              <a:rPr lang="fr-FR" sz="2000" dirty="0">
                <a:latin typeface="Times New Roman" panose="02020603050405020304" pitchFamily="18" charset="0"/>
                <a:cs typeface="Times New Roman" panose="02020603050405020304" pitchFamily="18" charset="0"/>
              </a:rPr>
              <a:t> II lié à la Boîte TATA et l'ADN environnant. La courbure ou la boucle d'ADN nécessite une classe spéciale de protéines, connues sous le nom de protéines architecturales. </a:t>
            </a:r>
          </a:p>
        </p:txBody>
      </p:sp>
      <p:pic>
        <p:nvPicPr>
          <p:cNvPr id="6" name="Image 5">
            <a:extLst>
              <a:ext uri="{FF2B5EF4-FFF2-40B4-BE49-F238E27FC236}">
                <a16:creationId xmlns:a16="http://schemas.microsoft.com/office/drawing/2014/main" id="{D4254FF0-6A95-A3D4-C3DB-A93C50BD266C}"/>
              </a:ext>
            </a:extLst>
          </p:cNvPr>
          <p:cNvPicPr>
            <a:picLocks noChangeAspect="1"/>
          </p:cNvPicPr>
          <p:nvPr/>
        </p:nvPicPr>
        <p:blipFill>
          <a:blip r:embed="rId2"/>
          <a:stretch>
            <a:fillRect/>
          </a:stretch>
        </p:blipFill>
        <p:spPr>
          <a:xfrm>
            <a:off x="1875344" y="4469514"/>
            <a:ext cx="8978185" cy="2103564"/>
          </a:xfrm>
          <a:prstGeom prst="rect">
            <a:avLst/>
          </a:prstGeom>
        </p:spPr>
      </p:pic>
      <p:sp>
        <p:nvSpPr>
          <p:cNvPr id="7" name="Rectangle 6">
            <a:extLst>
              <a:ext uri="{FF2B5EF4-FFF2-40B4-BE49-F238E27FC236}">
                <a16:creationId xmlns:a16="http://schemas.microsoft.com/office/drawing/2014/main" id="{08EE5B55-B465-AD33-F26B-7B8171703848}"/>
              </a:ext>
            </a:extLst>
          </p:cNvPr>
          <p:cNvSpPr/>
          <p:nvPr/>
        </p:nvSpPr>
        <p:spPr>
          <a:xfrm>
            <a:off x="7858539" y="4469514"/>
            <a:ext cx="901148" cy="2747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155629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3B8F12-BAF0-AF93-4EC6-006F12F83558}"/>
              </a:ext>
            </a:extLst>
          </p:cNvPr>
          <p:cNvPicPr>
            <a:picLocks noChangeAspect="1"/>
          </p:cNvPicPr>
          <p:nvPr/>
        </p:nvPicPr>
        <p:blipFill rotWithShape="1">
          <a:blip r:embed="rId2"/>
          <a:srcRect t="10404" r="14577" b="43324"/>
          <a:stretch/>
        </p:blipFill>
        <p:spPr>
          <a:xfrm>
            <a:off x="1179443" y="887896"/>
            <a:ext cx="9939131" cy="3697356"/>
          </a:xfrm>
          <a:prstGeom prst="rect">
            <a:avLst/>
          </a:prstGeom>
        </p:spPr>
      </p:pic>
    </p:spTree>
    <p:extLst>
      <p:ext uri="{BB962C8B-B14F-4D97-AF65-F5344CB8AC3E}">
        <p14:creationId xmlns:p14="http://schemas.microsoft.com/office/powerpoint/2010/main" val="159195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13AA045-7FB6-736C-6612-8A503F029426}"/>
              </a:ext>
            </a:extLst>
          </p:cNvPr>
          <p:cNvSpPr txBox="1"/>
          <p:nvPr/>
        </p:nvSpPr>
        <p:spPr>
          <a:xfrm>
            <a:off x="622852" y="1947058"/>
            <a:ext cx="8441635" cy="3931910"/>
          </a:xfrm>
          <a:prstGeom prst="rect">
            <a:avLst/>
          </a:prstGeom>
          <a:noFill/>
        </p:spPr>
        <p:txBody>
          <a:bodyPr wrap="square">
            <a:spAutoFit/>
          </a:bodyPr>
          <a:lstStyle/>
          <a:p>
            <a:pPr marL="342900" lvl="0" indent="-342900" algn="just" rtl="0">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Daniel Richard et al. Biologie licence tout le cours en fiche. DUNOD, Université de Toulouse.</a:t>
            </a:r>
          </a:p>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DR. S. MÉZAACHE-AICHOUR, Cours génétique Microbienne, Université de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Bédjaia</a:t>
            </a:r>
            <a:r>
              <a:rPr lang="fr-FR" sz="1800" kern="100" dirty="0">
                <a:effectLst/>
                <a:latin typeface="Calibri" panose="020F0502020204030204" pitchFamily="34" charset="0"/>
                <a:ea typeface="Calibri" panose="020F0502020204030204" pitchFamily="34" charset="0"/>
                <a:cs typeface="Arial" panose="020B0604020202020204" pitchFamily="34" charset="0"/>
              </a:rPr>
              <a:t>, Algérie</a:t>
            </a:r>
          </a:p>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Ross C.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Hardison</a:t>
            </a:r>
            <a:r>
              <a:rPr lang="fr-FR" sz="1800" kern="100" dirty="0">
                <a:effectLst/>
                <a:latin typeface="Calibri" panose="020F0502020204030204" pitchFamily="34" charset="0"/>
                <a:ea typeface="Calibri" panose="020F0502020204030204" pitchFamily="34" charset="0"/>
                <a:cs typeface="Arial" panose="020B0604020202020204" pitchFamily="34" charset="0"/>
              </a:rPr>
              <a:t> 2001.Working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with</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Molecular</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Genetics</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mj-lt"/>
              <a:buAutoNum type="arabicPeriod"/>
              <a:tabLst>
                <a:tab pos="565150" algn="l"/>
              </a:tabLst>
            </a:pPr>
            <a:r>
              <a:rPr lang="fr-FR" sz="1800" kern="100" dirty="0">
                <a:effectLst/>
                <a:latin typeface="Calibri" panose="020F0502020204030204" pitchFamily="34" charset="0"/>
                <a:ea typeface="Calibri" panose="020F0502020204030204" pitchFamily="34" charset="0"/>
                <a:cs typeface="Arial" panose="020B0604020202020204" pitchFamily="34" charset="0"/>
              </a:rPr>
              <a:t>Cours Pascale PERRIN Université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Monpelier</a:t>
            </a:r>
            <a:r>
              <a:rPr lang="fr-FR" sz="1800" kern="100" dirty="0">
                <a:effectLst/>
                <a:latin typeface="Calibri" panose="020F0502020204030204" pitchFamily="34" charset="0"/>
                <a:ea typeface="Calibri" panose="020F0502020204030204" pitchFamily="34" charset="0"/>
                <a:cs typeface="Arial" panose="020B0604020202020204" pitchFamily="34" charset="0"/>
              </a:rPr>
              <a:t> 2</a:t>
            </a:r>
          </a:p>
          <a:p>
            <a:pPr marL="342900" lvl="0" indent="-342900" algn="just">
              <a:lnSpc>
                <a:spcPct val="107000"/>
              </a:lnSpc>
              <a:buFont typeface="+mj-lt"/>
              <a:buAutoNum type="arabicPeriod"/>
              <a:tabLst>
                <a:tab pos="565150" algn="l"/>
              </a:tabLst>
            </a:pPr>
            <a:r>
              <a:rPr lang="fr-FR" sz="1800" kern="100" dirty="0">
                <a:effectLst/>
                <a:latin typeface="Calibri" panose="020F0502020204030204" pitchFamily="34" charset="0"/>
                <a:ea typeface="Calibri" panose="020F0502020204030204" pitchFamily="34" charset="0"/>
                <a:cs typeface="Arial" panose="020B0604020202020204" pitchFamily="34" charset="0"/>
              </a:rPr>
              <a:t>BOUDIAF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Kaouthar</a:t>
            </a:r>
            <a:r>
              <a:rPr lang="fr-FR" sz="1800" kern="100" dirty="0">
                <a:effectLst/>
                <a:latin typeface="Calibri" panose="020F0502020204030204" pitchFamily="34" charset="0"/>
                <a:ea typeface="Calibri" panose="020F0502020204030204" pitchFamily="34" charset="0"/>
                <a:cs typeface="Arial" panose="020B0604020202020204" pitchFamily="34" charset="0"/>
              </a:rPr>
              <a:t> Cours de génétique, Université de Batna.</a:t>
            </a:r>
          </a:p>
          <a:p>
            <a:pPr marL="342900" lvl="0" indent="-342900" algn="just">
              <a:lnSpc>
                <a:spcPct val="107000"/>
              </a:lnSpc>
              <a:buFont typeface="+mj-lt"/>
              <a:buAutoNum type="arabicPeriod"/>
              <a:tabLst>
                <a:tab pos="565150" algn="l"/>
              </a:tabLst>
            </a:pPr>
            <a:r>
              <a:rPr lang="fr-FR" sz="18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https://rnbio.sorbonne-universite.fr/bio-mol_operon-lactose_operon4</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tabLst>
                <a:tab pos="565150" algn="l"/>
              </a:tabLst>
            </a:pPr>
            <a:r>
              <a:rPr lang="fr-FR" sz="18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Chapitre II : Régulation de l’expression des gènes (univ-batna2.dz)</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tabLst>
                <a:tab pos="565150" algn="l"/>
              </a:tabLst>
            </a:pPr>
            <a:r>
              <a:rPr lang="fr-FR" sz="1800" kern="100" dirty="0" err="1">
                <a:effectLst/>
                <a:latin typeface="Calibri" panose="020F0502020204030204" pitchFamily="34" charset="0"/>
                <a:ea typeface="Calibri" panose="020F0502020204030204" pitchFamily="34" charset="0"/>
                <a:cs typeface="Arial" panose="020B0604020202020204" pitchFamily="34" charset="0"/>
              </a:rPr>
              <a:t>magendira</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mani</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vinayagam</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operon</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tryptophan</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Thiruvalluvar</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University</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565150" algn="l"/>
              </a:tabLst>
            </a:pPr>
            <a:r>
              <a:rPr lang="fr-FR" sz="1800" kern="100" dirty="0" err="1">
                <a:effectLst/>
                <a:latin typeface="Calibri" panose="020F0502020204030204" pitchFamily="34" charset="0"/>
                <a:ea typeface="Calibri" panose="020F0502020204030204" pitchFamily="34" charset="0"/>
                <a:cs typeface="Arial" panose="020B0604020202020204" pitchFamily="34" charset="0"/>
              </a:rPr>
              <a:t>Reavey</a:t>
            </a:r>
            <a:r>
              <a:rPr lang="fr-FR" sz="1800" kern="100" dirty="0">
                <a:effectLst/>
                <a:latin typeface="Calibri" panose="020F0502020204030204" pitchFamily="34" charset="0"/>
                <a:ea typeface="Calibri" panose="020F0502020204030204" pitchFamily="34" charset="0"/>
                <a:cs typeface="Arial" panose="020B0604020202020204" pitchFamily="34" charset="0"/>
              </a:rPr>
              <a:t>, Caitlin Teresa. 2013.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Analysis</a:t>
            </a:r>
            <a:r>
              <a:rPr lang="fr-FR" sz="1800" kern="100" dirty="0">
                <a:effectLst/>
                <a:latin typeface="Calibri" panose="020F0502020204030204" pitchFamily="34" charset="0"/>
                <a:ea typeface="Calibri" panose="020F0502020204030204" pitchFamily="34" charset="0"/>
                <a:cs typeface="Arial" panose="020B0604020202020204" pitchFamily="34" charset="0"/>
              </a:rPr>
              <a:t> of Transcription Activation Distance as a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Polygenic</a:t>
            </a:r>
            <a:r>
              <a:rPr lang="fr-FR" sz="1800" kern="100" dirty="0">
                <a:effectLst/>
                <a:latin typeface="Calibri" panose="020F0502020204030204" pitchFamily="34" charset="0"/>
                <a:ea typeface="Calibri" panose="020F0502020204030204" pitchFamily="34" charset="0"/>
                <a:cs typeface="Arial" panose="020B0604020202020204" pitchFamily="34" charset="0"/>
              </a:rPr>
              <a:t> Trait in Saccharomyces cerevisiae. Doctoral dissertation, Harvard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University</a:t>
            </a:r>
            <a:r>
              <a:rPr lang="fr-FR" sz="1800" kern="1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6" name="ZoneTexte 5">
            <a:extLst>
              <a:ext uri="{FF2B5EF4-FFF2-40B4-BE49-F238E27FC236}">
                <a16:creationId xmlns:a16="http://schemas.microsoft.com/office/drawing/2014/main" id="{4D8AB729-E663-B3DC-37AE-F598F28A928D}"/>
              </a:ext>
            </a:extLst>
          </p:cNvPr>
          <p:cNvSpPr txBox="1"/>
          <p:nvPr/>
        </p:nvSpPr>
        <p:spPr>
          <a:xfrm>
            <a:off x="1113183" y="1020417"/>
            <a:ext cx="2570921" cy="369332"/>
          </a:xfrm>
          <a:prstGeom prst="rect">
            <a:avLst/>
          </a:prstGeom>
          <a:noFill/>
        </p:spPr>
        <p:txBody>
          <a:bodyPr wrap="square" rtlCol="0">
            <a:spAutoFit/>
          </a:bodyPr>
          <a:lstStyle/>
          <a:p>
            <a:r>
              <a:rPr lang="fr-FR" b="1" dirty="0"/>
              <a:t>Références</a:t>
            </a:r>
          </a:p>
        </p:txBody>
      </p:sp>
    </p:spTree>
    <p:extLst>
      <p:ext uri="{BB962C8B-B14F-4D97-AF65-F5344CB8AC3E}">
        <p14:creationId xmlns:p14="http://schemas.microsoft.com/office/powerpoint/2010/main" val="212447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AF17E8-19D7-A7ED-ACC7-8628D83D062C}"/>
              </a:ext>
            </a:extLst>
          </p:cNvPr>
          <p:cNvSpPr txBox="1"/>
          <p:nvPr/>
        </p:nvSpPr>
        <p:spPr>
          <a:xfrm>
            <a:off x="516834" y="251791"/>
            <a:ext cx="11184836" cy="4832092"/>
          </a:xfrm>
          <a:prstGeom prst="rect">
            <a:avLst/>
          </a:prstGeom>
          <a:noFill/>
        </p:spPr>
        <p:txBody>
          <a:bodyPr wrap="square" rtlCol="0">
            <a:spAutoFit/>
          </a:bodyPr>
          <a:lstStyle/>
          <a:p>
            <a:r>
              <a:rPr lang="fr-FR" sz="2400" b="1" dirty="0">
                <a:solidFill>
                  <a:srgbClr val="FF0066"/>
                </a:solidFill>
                <a:latin typeface="Times New Roman" panose="02020603050405020304" pitchFamily="18" charset="0"/>
                <a:cs typeface="Times New Roman" panose="02020603050405020304" pitchFamily="18" charset="0"/>
              </a:rPr>
              <a:t>Control de l’expression des gènes chez les procaryotes</a:t>
            </a:r>
          </a:p>
          <a:p>
            <a:endParaRPr lang="fr-FR" sz="2400" b="1" dirty="0">
              <a:solidFill>
                <a:srgbClr val="FF0066"/>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Les Procaryotes sont capables de contrôler l’expression de leurs gènes. Ce contrôle permet essentiellement à la cellule d’ajuster ses synthèses en fonction des besoins nutritionnels, </a:t>
            </a:r>
          </a:p>
          <a:p>
            <a:pPr algn="just"/>
            <a:r>
              <a:rPr lang="fr-FR" sz="2000" dirty="0">
                <a:latin typeface="Times New Roman" panose="02020603050405020304" pitchFamily="18" charset="0"/>
                <a:cs typeface="Times New Roman" panose="02020603050405020304" pitchFamily="18" charset="0"/>
              </a:rPr>
              <a:t>face à un environnement changeant, de façon à assumer la croissance et la division cellulaire. </a:t>
            </a:r>
          </a:p>
          <a:p>
            <a:pPr algn="just"/>
            <a:r>
              <a:rPr lang="fr-FR" sz="2000" dirty="0">
                <a:latin typeface="Times New Roman" panose="02020603050405020304" pitchFamily="18" charset="0"/>
                <a:cs typeface="Times New Roman" panose="02020603050405020304" pitchFamily="18" charset="0"/>
              </a:rPr>
              <a:t>Le contrôle de l’expression des enzymes permet un ajustement rapide des activités métaboliques en réponse des changements des niveaux intracellulaires des sucres, d’acides aminés ou de nucléotides…</a:t>
            </a:r>
          </a:p>
          <a:p>
            <a:pPr algn="just"/>
            <a:r>
              <a:rPr lang="fr-FR" sz="2000" dirty="0">
                <a:latin typeface="Times New Roman" panose="02020603050405020304" pitchFamily="18" charset="0"/>
                <a:cs typeface="Times New Roman" panose="02020603050405020304" pitchFamily="18" charset="0"/>
              </a:rPr>
              <a:t>Les séquences de l’ADN bactérien sont souvent organisées en opérons (cas de près de 60 % des gènes chez </a:t>
            </a:r>
            <a:r>
              <a:rPr lang="fr-FR" sz="2000" i="1" dirty="0">
                <a:latin typeface="Times New Roman" panose="02020603050405020304" pitchFamily="18" charset="0"/>
                <a:cs typeface="Times New Roman" panose="02020603050405020304" pitchFamily="18" charset="0"/>
              </a:rPr>
              <a:t>E. coli</a:t>
            </a:r>
            <a:r>
              <a:rPr lang="fr-FR" sz="2000" dirty="0">
                <a:latin typeface="Times New Roman" panose="02020603050405020304" pitchFamily="18" charset="0"/>
                <a:cs typeface="Times New Roman" panose="02020603050405020304" pitchFamily="18" charset="0"/>
              </a:rPr>
              <a:t>);</a:t>
            </a:r>
          </a:p>
          <a:p>
            <a:pPr algn="just"/>
            <a:endParaRPr lang="fr-FR" sz="2000" dirty="0">
              <a:latin typeface="Times New Roman" panose="02020603050405020304" pitchFamily="18" charset="0"/>
              <a:cs typeface="Times New Roman" panose="02020603050405020304" pitchFamily="18" charset="0"/>
            </a:endParaRPr>
          </a:p>
          <a:p>
            <a:pPr algn="just"/>
            <a:r>
              <a:rPr lang="fr-FR" sz="2000" b="1" dirty="0">
                <a:latin typeface="Times New Roman" panose="02020603050405020304" pitchFamily="18" charset="0"/>
                <a:cs typeface="Times New Roman" panose="02020603050405020304" pitchFamily="18" charset="0"/>
              </a:rPr>
              <a:t> Un opéron </a:t>
            </a:r>
            <a:r>
              <a:rPr lang="fr-FR" sz="2000" dirty="0">
                <a:latin typeface="Times New Roman" panose="02020603050405020304" pitchFamily="18" charset="0"/>
                <a:cs typeface="Times New Roman" panose="02020603050405020304" pitchFamily="18" charset="0"/>
              </a:rPr>
              <a:t>est un ensemble de gènes bactériens disposés immédiatement à la suite les uns des autres et qui sont gouvernées par une même séquence régulatrice. Il comprend des gènes structurels (codant généralement pour des enzymes), des gènes régulateurs (codant, par exemple des activateurs ou des répresseurs) et des sites régulateurs (tels que des promoteurs et des opérateurs). (Voir </a:t>
            </a:r>
            <a:r>
              <a:rPr lang="fr-FR" sz="2000" dirty="0" err="1">
                <a:latin typeface="Times New Roman" panose="02020603050405020304" pitchFamily="18" charset="0"/>
                <a:cs typeface="Times New Roman" panose="02020603050405020304" pitchFamily="18" charset="0"/>
              </a:rPr>
              <a:t>Chap</a:t>
            </a:r>
            <a:r>
              <a:rPr lang="fr-FR" sz="2000" dirty="0">
                <a:latin typeface="Times New Roman" panose="02020603050405020304" pitchFamily="18" charset="0"/>
                <a:cs typeface="Times New Roman" panose="02020603050405020304" pitchFamily="18" charset="0"/>
              </a:rPr>
              <a:t> 01)</a:t>
            </a:r>
          </a:p>
          <a:p>
            <a:pPr algn="just"/>
            <a:endParaRPr lang="fr-FR" sz="2000" dirty="0">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7C2B0395-6D27-F8DB-F997-DD4327486FB1}"/>
              </a:ext>
            </a:extLst>
          </p:cNvPr>
          <p:cNvPicPr>
            <a:picLocks noChangeAspect="1"/>
          </p:cNvPicPr>
          <p:nvPr/>
        </p:nvPicPr>
        <p:blipFill rotWithShape="1">
          <a:blip r:embed="rId2"/>
          <a:srcRect l="20542" t="59134" r="9022" b="12446"/>
          <a:stretch/>
        </p:blipFill>
        <p:spPr>
          <a:xfrm>
            <a:off x="1510749" y="5141845"/>
            <a:ext cx="8587410" cy="1609476"/>
          </a:xfrm>
          <a:prstGeom prst="rect">
            <a:avLst/>
          </a:prstGeom>
        </p:spPr>
      </p:pic>
    </p:spTree>
    <p:extLst>
      <p:ext uri="{BB962C8B-B14F-4D97-AF65-F5344CB8AC3E}">
        <p14:creationId xmlns:p14="http://schemas.microsoft.com/office/powerpoint/2010/main" val="4091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E25306A-AF3B-4F3D-4BD5-52D7FB3F53AA}"/>
              </a:ext>
            </a:extLst>
          </p:cNvPr>
          <p:cNvSpPr txBox="1"/>
          <p:nvPr/>
        </p:nvSpPr>
        <p:spPr>
          <a:xfrm>
            <a:off x="861391" y="654111"/>
            <a:ext cx="9700592" cy="2862322"/>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Il existe deux types d’opérons:</a:t>
            </a:r>
          </a:p>
          <a:p>
            <a:pPr algn="just"/>
            <a:endParaRPr lang="fr-F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000" b="1" dirty="0">
                <a:solidFill>
                  <a:schemeClr val="accent2"/>
                </a:solidFill>
                <a:latin typeface="Times New Roman" panose="02020603050405020304" pitchFamily="18" charset="0"/>
                <a:cs typeface="Times New Roman" panose="02020603050405020304" pitchFamily="18" charset="0"/>
              </a:rPr>
              <a:t>Les opérons inductibles</a:t>
            </a:r>
            <a:r>
              <a:rPr lang="fr-FR" sz="2000" dirty="0">
                <a:latin typeface="Times New Roman" panose="02020603050405020304" pitchFamily="18" charset="0"/>
                <a:cs typeface="Times New Roman" panose="02020603050405020304" pitchFamily="18" charset="0"/>
              </a:rPr>
              <a:t>: sont activés en réponse à un métabolite (une petite molécule en cours de métabolisme) qui régule l'opéron. les enzymes nécessaires au métabolisme de cette molécule ne sont produites que lorsque leur substrat est présent. Par exemple. l'opéron lac est induit en présence de lactose.</a:t>
            </a:r>
          </a:p>
          <a:p>
            <a:pPr algn="just"/>
            <a:r>
              <a:rPr lang="fr-FR"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fr-FR" sz="2000" b="1" dirty="0">
                <a:solidFill>
                  <a:schemeClr val="accent2"/>
                </a:solidFill>
                <a:latin typeface="Times New Roman" panose="02020603050405020304" pitchFamily="18" charset="0"/>
                <a:cs typeface="Times New Roman" panose="02020603050405020304" pitchFamily="18" charset="0"/>
              </a:rPr>
              <a:t>Les opérons répressibles: </a:t>
            </a:r>
            <a:r>
              <a:rPr lang="fr-FR" sz="2000" dirty="0">
                <a:latin typeface="Times New Roman" panose="02020603050405020304" pitchFamily="18" charset="0"/>
                <a:cs typeface="Times New Roman" panose="02020603050405020304" pitchFamily="18" charset="0"/>
              </a:rPr>
              <a:t>sont désactivés en réponse à une petite molécule régulatrice. Par exemple, l'opéron </a:t>
            </a:r>
            <a:r>
              <a:rPr lang="fr-FR" sz="2000" dirty="0" err="1">
                <a:latin typeface="Times New Roman" panose="02020603050405020304" pitchFamily="18" charset="0"/>
                <a:cs typeface="Times New Roman" panose="02020603050405020304" pitchFamily="18" charset="0"/>
              </a:rPr>
              <a:t>trp</a:t>
            </a:r>
            <a:r>
              <a:rPr lang="fr-FR" sz="2000" dirty="0">
                <a:latin typeface="Times New Roman" panose="02020603050405020304" pitchFamily="18" charset="0"/>
                <a:cs typeface="Times New Roman" panose="02020603050405020304" pitchFamily="18" charset="0"/>
              </a:rPr>
              <a:t> est réprimé en présence de tryptophane.</a:t>
            </a:r>
          </a:p>
        </p:txBody>
      </p:sp>
    </p:spTree>
    <p:extLst>
      <p:ext uri="{BB962C8B-B14F-4D97-AF65-F5344CB8AC3E}">
        <p14:creationId xmlns:p14="http://schemas.microsoft.com/office/powerpoint/2010/main" val="1069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B31215C-2087-B7BC-C74A-C3FC877D9B94}"/>
              </a:ext>
            </a:extLst>
          </p:cNvPr>
          <p:cNvSpPr txBox="1"/>
          <p:nvPr/>
        </p:nvSpPr>
        <p:spPr>
          <a:xfrm>
            <a:off x="569843" y="731657"/>
            <a:ext cx="10151165" cy="3724096"/>
          </a:xfrm>
          <a:prstGeom prst="rect">
            <a:avLst/>
          </a:prstGeom>
          <a:noFill/>
        </p:spPr>
        <p:txBody>
          <a:bodyPr wrap="square">
            <a:spAutoFit/>
          </a:bodyPr>
          <a:lstStyle/>
          <a:p>
            <a:pPr algn="just"/>
            <a:r>
              <a:rPr lang="fr-FR" sz="2800" dirty="0">
                <a:solidFill>
                  <a:srgbClr val="FF0066"/>
                </a:solidFill>
                <a:latin typeface="Times New Roman" panose="02020603050405020304" pitchFamily="18" charset="0"/>
                <a:cs typeface="Times New Roman" panose="02020603050405020304" pitchFamily="18" charset="0"/>
              </a:rPr>
              <a:t>L’opéron Lactose chez </a:t>
            </a:r>
            <a:r>
              <a:rPr lang="fr-FR" sz="2800" i="1" dirty="0">
                <a:solidFill>
                  <a:srgbClr val="FF0066"/>
                </a:solidFill>
                <a:latin typeface="Times New Roman" panose="02020603050405020304" pitchFamily="18" charset="0"/>
                <a:cs typeface="Times New Roman" panose="02020603050405020304" pitchFamily="18" charset="0"/>
              </a:rPr>
              <a:t>E. coli</a:t>
            </a:r>
            <a:r>
              <a:rPr lang="fr-FR" sz="2800" dirty="0">
                <a:solidFill>
                  <a:srgbClr val="FF0066"/>
                </a:solidFill>
                <a:latin typeface="Times New Roman" panose="02020603050405020304" pitchFamily="18" charset="0"/>
                <a:cs typeface="Times New Roman" panose="02020603050405020304" pitchFamily="18" charset="0"/>
              </a:rPr>
              <a:t>: exemple d’opérons inductibles </a:t>
            </a:r>
          </a:p>
          <a:p>
            <a:pPr algn="just"/>
            <a:endParaRPr lang="fr-FR" sz="2800" dirty="0">
              <a:solidFill>
                <a:srgbClr val="FF0066"/>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L’opéron lactose est un segment d’ADN qui contient trois gènes de structure LacZ, </a:t>
            </a:r>
            <a:r>
              <a:rPr lang="fr-FR" sz="2000" dirty="0" err="1">
                <a:latin typeface="Times New Roman" panose="02020603050405020304" pitchFamily="18" charset="0"/>
                <a:cs typeface="Times New Roman" panose="02020603050405020304" pitchFamily="18" charset="0"/>
              </a:rPr>
              <a:t>LacY</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LacA</a:t>
            </a:r>
            <a:r>
              <a:rPr lang="fr-FR" sz="2000" dirty="0">
                <a:latin typeface="Times New Roman" panose="02020603050405020304" pitchFamily="18" charset="0"/>
                <a:cs typeface="Times New Roman" panose="02020603050405020304" pitchFamily="18" charset="0"/>
              </a:rPr>
              <a:t> qui codent respectivement pour la β-galactosidase, la lactose perméase et la transacétylase.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Ces enzymes sont impliquées dans le métabolisme du lactose par le colibacille.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En plus de ces trois gènes, l’opéron lactose contient aussi un promoteur (P) et un opérateur (O).</a:t>
            </a:r>
          </a:p>
          <a:p>
            <a:pPr algn="just"/>
            <a:r>
              <a:rPr lang="fr-FR" sz="2000" dirty="0">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En amont de l’opéron lactose se trouve un gène régulateur appelé gène </a:t>
            </a:r>
            <a:r>
              <a:rPr lang="fr-FR" sz="2000" dirty="0" err="1">
                <a:latin typeface="Times New Roman" panose="02020603050405020304" pitchFamily="18" charset="0"/>
                <a:cs typeface="Times New Roman" panose="02020603050405020304" pitchFamily="18" charset="0"/>
              </a:rPr>
              <a:t>LacI</a:t>
            </a:r>
            <a:r>
              <a:rPr lang="fr-FR" sz="2000" dirty="0">
                <a:latin typeface="Times New Roman" panose="02020603050405020304" pitchFamily="18" charset="0"/>
                <a:cs typeface="Times New Roman" panose="02020603050405020304" pitchFamily="18" charset="0"/>
              </a:rPr>
              <a:t> qui code pour une protéine appelée "répresseur lac". </a:t>
            </a:r>
          </a:p>
        </p:txBody>
      </p:sp>
      <p:pic>
        <p:nvPicPr>
          <p:cNvPr id="7" name="Image 6">
            <a:extLst>
              <a:ext uri="{FF2B5EF4-FFF2-40B4-BE49-F238E27FC236}">
                <a16:creationId xmlns:a16="http://schemas.microsoft.com/office/drawing/2014/main" id="{1042DE16-185E-A98F-A1FD-91A9FB009005}"/>
              </a:ext>
            </a:extLst>
          </p:cNvPr>
          <p:cNvPicPr>
            <a:picLocks noChangeAspect="1"/>
          </p:cNvPicPr>
          <p:nvPr/>
        </p:nvPicPr>
        <p:blipFill rotWithShape="1">
          <a:blip r:embed="rId2"/>
          <a:srcRect l="10109" t="28589" r="14240" b="42025"/>
          <a:stretch/>
        </p:blipFill>
        <p:spPr>
          <a:xfrm>
            <a:off x="1192695" y="4455753"/>
            <a:ext cx="9223513" cy="2014330"/>
          </a:xfrm>
          <a:prstGeom prst="rect">
            <a:avLst/>
          </a:prstGeom>
        </p:spPr>
      </p:pic>
      <p:sp>
        <p:nvSpPr>
          <p:cNvPr id="8" name="Rectangle 7">
            <a:extLst>
              <a:ext uri="{FF2B5EF4-FFF2-40B4-BE49-F238E27FC236}">
                <a16:creationId xmlns:a16="http://schemas.microsoft.com/office/drawing/2014/main" id="{9EFAF04E-DAD3-F771-A49A-0ECDE2A7E886}"/>
              </a:ext>
            </a:extLst>
          </p:cNvPr>
          <p:cNvSpPr/>
          <p:nvPr/>
        </p:nvSpPr>
        <p:spPr>
          <a:xfrm>
            <a:off x="4041913" y="6126343"/>
            <a:ext cx="1232452" cy="2877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94906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F513434-90E0-B16A-6698-B472E534E945}"/>
              </a:ext>
            </a:extLst>
          </p:cNvPr>
          <p:cNvSpPr txBox="1"/>
          <p:nvPr/>
        </p:nvSpPr>
        <p:spPr>
          <a:xfrm>
            <a:off x="1298712" y="391662"/>
            <a:ext cx="9250017" cy="5016758"/>
          </a:xfrm>
          <a:prstGeom prst="rect">
            <a:avLst/>
          </a:prstGeom>
          <a:noFill/>
        </p:spPr>
        <p:txBody>
          <a:bodyPr wrap="square">
            <a:spAutoFit/>
          </a:bodyPr>
          <a:lstStyle/>
          <a:p>
            <a:pPr algn="just"/>
            <a:r>
              <a:rPr lang="fr-FR" sz="2000" b="1" dirty="0">
                <a:solidFill>
                  <a:srgbClr val="00B050"/>
                </a:solidFill>
                <a:latin typeface="Times New Roman" panose="02020603050405020304" pitchFamily="18" charset="0"/>
                <a:cs typeface="Times New Roman" panose="02020603050405020304" pitchFamily="18" charset="0"/>
              </a:rPr>
              <a:t>Régulation de l’initiation de la transcription</a:t>
            </a:r>
          </a:p>
          <a:p>
            <a:pPr algn="just"/>
            <a:endParaRPr lang="fr-FR" sz="2000" b="1" dirty="0">
              <a:solidFill>
                <a:srgbClr val="00B050"/>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L'opéron lac est sous régulation à la fois négative et positive.</a:t>
            </a:r>
          </a:p>
          <a:p>
            <a:pPr algn="just"/>
            <a:endParaRPr lang="fr-FR" sz="2000" dirty="0">
              <a:latin typeface="Times New Roman" panose="02020603050405020304" pitchFamily="18" charset="0"/>
              <a:cs typeface="Times New Roman" panose="02020603050405020304" pitchFamily="18" charset="0"/>
            </a:endParaRPr>
          </a:p>
          <a:p>
            <a:pPr algn="just"/>
            <a:r>
              <a:rPr lang="fr-FR" sz="2000" b="1" i="1" dirty="0">
                <a:solidFill>
                  <a:schemeClr val="accent4">
                    <a:lumMod val="50000"/>
                  </a:schemeClr>
                </a:solidFill>
                <a:latin typeface="Times New Roman" panose="02020603050405020304" pitchFamily="18" charset="0"/>
                <a:cs typeface="Times New Roman" panose="02020603050405020304" pitchFamily="18" charset="0"/>
              </a:rPr>
              <a:t>Régulation négative</a:t>
            </a:r>
          </a:p>
          <a:p>
            <a:pPr algn="just"/>
            <a:endParaRPr lang="fr-FR" sz="2000" b="1" i="1" dirty="0">
              <a:solidFill>
                <a:schemeClr val="accent4">
                  <a:lumMod val="50000"/>
                </a:schemeClr>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régulation négative fait intervenir des répresseurs qui, en se fixant sur les opérateurs, bloquent l’accès du site d’initiation à l’ARN polymérase.</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Les gènes LacZ, </a:t>
            </a:r>
            <a:r>
              <a:rPr lang="fr-FR" sz="2000" dirty="0" err="1">
                <a:latin typeface="Times New Roman" panose="02020603050405020304" pitchFamily="18" charset="0"/>
                <a:cs typeface="Times New Roman" panose="02020603050405020304" pitchFamily="18" charset="0"/>
              </a:rPr>
              <a:t>LacY</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LacA</a:t>
            </a:r>
            <a:r>
              <a:rPr lang="fr-FR" sz="2000" dirty="0">
                <a:latin typeface="Times New Roman" panose="02020603050405020304" pitchFamily="18" charset="0"/>
                <a:cs typeface="Times New Roman" panose="02020603050405020304" pitchFamily="18" charset="0"/>
              </a:rPr>
              <a:t> ne sont transcrits que lorsque les bactéries se développent sur un milieu contenant du lactose. </a:t>
            </a:r>
          </a:p>
          <a:p>
            <a:pPr algn="just"/>
            <a:endParaRPr lang="fr-FR" sz="2000" dirty="0">
              <a:latin typeface="Times New Roman" panose="02020603050405020304" pitchFamily="18" charset="0"/>
              <a:cs typeface="Times New Roman" panose="02020603050405020304" pitchFamily="18" charset="0"/>
            </a:endParaRPr>
          </a:p>
          <a:p>
            <a:pPr algn="just"/>
            <a:r>
              <a:rPr lang="fr-FR" sz="2000" b="1" dirty="0">
                <a:latin typeface="Times New Roman" panose="02020603050405020304" pitchFamily="18" charset="0"/>
                <a:cs typeface="Times New Roman" panose="02020603050405020304" pitchFamily="18" charset="0"/>
              </a:rPr>
              <a:t>Mécanisme</a:t>
            </a:r>
            <a:r>
              <a:rPr lang="fr-FR" sz="2000" dirty="0">
                <a:latin typeface="Times New Roman" panose="02020603050405020304" pitchFamily="18" charset="0"/>
                <a:cs typeface="Times New Roman" panose="02020603050405020304" pitchFamily="18" charset="0"/>
              </a:rPr>
              <a:t>: En absence de lactose, le répresseur, codé par le gène </a:t>
            </a:r>
            <a:r>
              <a:rPr lang="fr-FR" sz="2000" dirty="0" err="1">
                <a:latin typeface="Times New Roman" panose="02020603050405020304" pitchFamily="18" charset="0"/>
                <a:cs typeface="Times New Roman" panose="02020603050405020304" pitchFamily="18" charset="0"/>
              </a:rPr>
              <a:t>lacI</a:t>
            </a:r>
            <a:r>
              <a:rPr lang="fr-FR" sz="2000" dirty="0">
                <a:latin typeface="Times New Roman" panose="02020603050405020304" pitchFamily="18" charset="0"/>
                <a:cs typeface="Times New Roman" panose="02020603050405020304" pitchFamily="18" charset="0"/>
              </a:rPr>
              <a:t>, se lie avec l’opérateur, empêchant l’expression des trois gènes nécessaires au catabolisme du lactose (</a:t>
            </a:r>
            <a:r>
              <a:rPr lang="fr-FR" sz="2000" dirty="0" err="1">
                <a:latin typeface="Times New Roman" panose="02020603050405020304" pitchFamily="18" charset="0"/>
                <a:cs typeface="Times New Roman" panose="02020603050405020304" pitchFamily="18" charset="0"/>
              </a:rPr>
              <a:t>lacZ</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lacY</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lacA</a:t>
            </a:r>
            <a:r>
              <a:rPr lang="fr-FR" sz="2000" dirty="0">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Ce répresseur est toujours synthétisé.</a:t>
            </a:r>
          </a:p>
        </p:txBody>
      </p:sp>
    </p:spTree>
    <p:extLst>
      <p:ext uri="{BB962C8B-B14F-4D97-AF65-F5344CB8AC3E}">
        <p14:creationId xmlns:p14="http://schemas.microsoft.com/office/powerpoint/2010/main" val="382641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A437BC2-F416-3C81-3701-ABF339736BD1}"/>
              </a:ext>
            </a:extLst>
          </p:cNvPr>
          <p:cNvPicPr>
            <a:picLocks noChangeAspect="1"/>
          </p:cNvPicPr>
          <p:nvPr/>
        </p:nvPicPr>
        <p:blipFill>
          <a:blip r:embed="rId2"/>
          <a:stretch>
            <a:fillRect/>
          </a:stretch>
        </p:blipFill>
        <p:spPr>
          <a:xfrm>
            <a:off x="1415980" y="0"/>
            <a:ext cx="9360040" cy="6858000"/>
          </a:xfrm>
          <a:prstGeom prst="rect">
            <a:avLst/>
          </a:prstGeom>
        </p:spPr>
      </p:pic>
    </p:spTree>
    <p:extLst>
      <p:ext uri="{BB962C8B-B14F-4D97-AF65-F5344CB8AC3E}">
        <p14:creationId xmlns:p14="http://schemas.microsoft.com/office/powerpoint/2010/main" val="241986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4D52440-BB3C-1BFF-2DD9-212CB283BE74}"/>
              </a:ext>
            </a:extLst>
          </p:cNvPr>
          <p:cNvSpPr txBox="1"/>
          <p:nvPr/>
        </p:nvSpPr>
        <p:spPr>
          <a:xfrm>
            <a:off x="715617" y="766732"/>
            <a:ext cx="10310192" cy="5324535"/>
          </a:xfrm>
          <a:prstGeom prst="rect">
            <a:avLst/>
          </a:prstGeom>
          <a:noFill/>
        </p:spPr>
        <p:txBody>
          <a:bodyPr wrap="square">
            <a:spAutoFit/>
          </a:bodyPr>
          <a:lstStyle/>
          <a:p>
            <a:pPr algn="just"/>
            <a:r>
              <a:rPr lang="fr-FR" sz="2000" b="1" i="1" dirty="0">
                <a:solidFill>
                  <a:schemeClr val="accent4">
                    <a:lumMod val="50000"/>
                  </a:schemeClr>
                </a:solidFill>
                <a:latin typeface="Times New Roman" panose="02020603050405020304" pitchFamily="18" charset="0"/>
                <a:cs typeface="Times New Roman" panose="02020603050405020304" pitchFamily="18" charset="0"/>
              </a:rPr>
              <a:t>Régulation positive</a:t>
            </a:r>
          </a:p>
          <a:p>
            <a:pPr algn="just"/>
            <a:endParaRPr lang="fr-FR" sz="2000" b="1" dirty="0">
              <a:solidFill>
                <a:schemeClr val="accent4">
                  <a:lumMod val="50000"/>
                </a:schemeClr>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Les mécanismes de régulation positive impliquent l’interaction, directe ou non, entre des molécules de signalisation et des </a:t>
            </a:r>
            <a:r>
              <a:rPr lang="fr-FR" sz="2000" b="1" dirty="0">
                <a:latin typeface="Times New Roman" panose="02020603050405020304" pitchFamily="18" charset="0"/>
                <a:cs typeface="Times New Roman" panose="02020603050405020304" pitchFamily="18" charset="0"/>
              </a:rPr>
              <a:t>protéines activatrices </a:t>
            </a:r>
            <a:r>
              <a:rPr lang="fr-FR" sz="2000" dirty="0">
                <a:latin typeface="Times New Roman" panose="02020603050405020304" pitchFamily="18" charset="0"/>
                <a:cs typeface="Times New Roman" panose="02020603050405020304" pitchFamily="18" charset="0"/>
              </a:rPr>
              <a:t>capables </a:t>
            </a:r>
            <a:r>
              <a:rPr lang="fr-FR" sz="2000" u="sng" dirty="0">
                <a:latin typeface="Times New Roman" panose="02020603050405020304" pitchFamily="18" charset="0"/>
                <a:cs typeface="Times New Roman" panose="02020603050405020304" pitchFamily="18" charset="0"/>
              </a:rPr>
              <a:t>d’interagir avec des séquences d’ADN régulatrices</a:t>
            </a:r>
            <a:r>
              <a:rPr lang="fr-FR" sz="2000" dirty="0">
                <a:latin typeface="Times New Roman" panose="02020603050405020304" pitchFamily="18" charset="0"/>
                <a:cs typeface="Times New Roman" panose="02020603050405020304" pitchFamily="18" charset="0"/>
              </a:rPr>
              <a:t> situées, en général, en amont du promoteur.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Les activateurs peuvent agir, soit en </a:t>
            </a:r>
            <a:r>
              <a:rPr lang="fr-FR" sz="2000" b="1" dirty="0">
                <a:latin typeface="Times New Roman" panose="02020603050405020304" pitchFamily="18" charset="0"/>
                <a:cs typeface="Times New Roman" panose="02020603050405020304" pitchFamily="18" charset="0"/>
              </a:rPr>
              <a:t>stabilisant l’ARN polymérase sur le promoteur</a:t>
            </a:r>
            <a:r>
              <a:rPr lang="fr-FR" sz="2000" dirty="0">
                <a:latin typeface="Times New Roman" panose="02020603050405020304" pitchFamily="18" charset="0"/>
                <a:cs typeface="Times New Roman" panose="02020603050405020304" pitchFamily="18" charset="0"/>
              </a:rPr>
              <a:t>, soit en </a:t>
            </a:r>
            <a:r>
              <a:rPr lang="fr-FR" sz="2000" b="1" dirty="0">
                <a:latin typeface="Times New Roman" panose="02020603050405020304" pitchFamily="18" charset="0"/>
                <a:cs typeface="Times New Roman" panose="02020603050405020304" pitchFamily="18" charset="0"/>
              </a:rPr>
              <a:t>facilitant l’ouverture de la double hélice d’ADN (CAP-AMPc)</a:t>
            </a:r>
            <a:r>
              <a:rPr lang="fr-FR" sz="2000" dirty="0">
                <a:latin typeface="Times New Roman" panose="02020603050405020304" pitchFamily="18" charset="0"/>
                <a:cs typeface="Times New Roman" panose="02020603050405020304" pitchFamily="18" charset="0"/>
              </a:rPr>
              <a:t>.</a:t>
            </a:r>
          </a:p>
          <a:p>
            <a:pPr algn="just"/>
            <a:endParaRPr lang="fr-FR" sz="2000" dirty="0">
              <a:latin typeface="Times New Roman" panose="02020603050405020304" pitchFamily="18" charset="0"/>
              <a:cs typeface="Times New Roman" panose="02020603050405020304" pitchFamily="18" charset="0"/>
            </a:endParaRPr>
          </a:p>
          <a:p>
            <a:pPr algn="just"/>
            <a:r>
              <a:rPr lang="fr-FR" sz="2000" b="1" dirty="0">
                <a:latin typeface="Times New Roman" panose="02020603050405020304" pitchFamily="18" charset="0"/>
                <a:cs typeface="Times New Roman" panose="02020603050405020304" pitchFamily="18" charset="0"/>
              </a:rPr>
              <a:t>Mécanisme</a:t>
            </a:r>
            <a:r>
              <a:rPr lang="fr-FR" sz="2000" dirty="0">
                <a:latin typeface="Times New Roman" panose="02020603050405020304" pitchFamily="18" charset="0"/>
                <a:cs typeface="Times New Roman" panose="02020603050405020304" pitchFamily="18" charset="0"/>
              </a:rPr>
              <a:t>: Lorsque le milieu contient du lactose (et ne contient pas le glucose), celui-ci pénètre dans la cellule et il sera isomérisé en </a:t>
            </a:r>
            <a:r>
              <a:rPr lang="fr-FR" sz="2000" dirty="0" err="1">
                <a:latin typeface="Times New Roman" panose="02020603050405020304" pitchFamily="18" charset="0"/>
                <a:cs typeface="Times New Roman" panose="02020603050405020304" pitchFamily="18" charset="0"/>
              </a:rPr>
              <a:t>Allolactose</a:t>
            </a:r>
            <a:r>
              <a:rPr lang="fr-FR" sz="2000" dirty="0">
                <a:latin typeface="Times New Roman" panose="02020603050405020304" pitchFamily="18" charset="0"/>
                <a:cs typeface="Times New Roman" panose="02020603050405020304" pitchFamily="18" charset="0"/>
              </a:rPr>
              <a:t> (un analogue du lactose) par la β-galactosidase.</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t>
            </a:r>
            <a:r>
              <a:rPr lang="fr-FR" sz="2000" dirty="0" err="1">
                <a:latin typeface="Times New Roman" panose="02020603050405020304" pitchFamily="18" charset="0"/>
                <a:cs typeface="Times New Roman" panose="02020603050405020304" pitchFamily="18" charset="0"/>
              </a:rPr>
              <a:t>allolactose</a:t>
            </a:r>
            <a:r>
              <a:rPr lang="fr-FR" sz="2000" dirty="0">
                <a:latin typeface="Times New Roman" panose="02020603050405020304" pitchFamily="18" charset="0"/>
                <a:cs typeface="Times New Roman" panose="02020603050405020304" pitchFamily="18" charset="0"/>
              </a:rPr>
              <a:t> se lie au répresseur, empêchant son interaction avec l’opérateur. Le site d’initiation de la transcription est alors accessible et les gènes de l’opéron lac sont transcrits.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 lactose est qualifié d’inducteur, car il agit en permettant l’initiation de la transcription.</a:t>
            </a:r>
          </a:p>
          <a:p>
            <a:pPr algn="just"/>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87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D68A57A-8E99-2A23-3163-5868DA0B4220}"/>
              </a:ext>
            </a:extLst>
          </p:cNvPr>
          <p:cNvPicPr>
            <a:picLocks noChangeAspect="1"/>
          </p:cNvPicPr>
          <p:nvPr/>
        </p:nvPicPr>
        <p:blipFill>
          <a:blip r:embed="rId2"/>
          <a:stretch>
            <a:fillRect/>
          </a:stretch>
        </p:blipFill>
        <p:spPr>
          <a:xfrm>
            <a:off x="1079724" y="0"/>
            <a:ext cx="10032551" cy="6858000"/>
          </a:xfrm>
          <a:prstGeom prst="rect">
            <a:avLst/>
          </a:prstGeom>
        </p:spPr>
      </p:pic>
    </p:spTree>
    <p:extLst>
      <p:ext uri="{BB962C8B-B14F-4D97-AF65-F5344CB8AC3E}">
        <p14:creationId xmlns:p14="http://schemas.microsoft.com/office/powerpoint/2010/main" val="29840940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1849</Words>
  <Application>Microsoft Office PowerPoint</Application>
  <PresentationFormat>Grand écran</PresentationFormat>
  <Paragraphs>150</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client</cp:lastModifiedBy>
  <cp:revision>65</cp:revision>
  <dcterms:created xsi:type="dcterms:W3CDTF">2023-10-17T14:01:23Z</dcterms:created>
  <dcterms:modified xsi:type="dcterms:W3CDTF">2023-12-17T06:14:11Z</dcterms:modified>
</cp:coreProperties>
</file>