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5"/>
  </p:notesMasterIdLst>
  <p:handoutMasterIdLst>
    <p:handoutMasterId r:id="rId16"/>
  </p:handoutMasterIdLst>
  <p:sldIdLst>
    <p:sldId id="324" r:id="rId2"/>
    <p:sldId id="259" r:id="rId3"/>
    <p:sldId id="282" r:id="rId4"/>
    <p:sldId id="365" r:id="rId5"/>
    <p:sldId id="316" r:id="rId6"/>
    <p:sldId id="390" r:id="rId7"/>
    <p:sldId id="378" r:id="rId8"/>
    <p:sldId id="391" r:id="rId9"/>
    <p:sldId id="393" r:id="rId10"/>
    <p:sldId id="394" r:id="rId11"/>
    <p:sldId id="395" r:id="rId12"/>
    <p:sldId id="396" r:id="rId13"/>
    <p:sldId id="313"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27/09/2023</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27/09/2023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managementstudyguide.com/manpower-planning.ht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managementstudyguide.com/performance-appraisal.htm" TargetMode="External"/><Relationship Id="rId5" Type="http://schemas.openxmlformats.org/officeDocument/2006/relationships/hyperlink" Target="http://managementstudyguide.com/employee-remuneration.htm" TargetMode="External"/><Relationship Id="rId4" Type="http://schemas.openxmlformats.org/officeDocument/2006/relationships/hyperlink" Target="http://managementstudyguide.com/training-and-development.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10" name="Ellipse 9"/>
          <p:cNvSpPr/>
          <p:nvPr/>
        </p:nvSpPr>
        <p:spPr>
          <a:xfrm>
            <a:off x="1928794" y="0"/>
            <a:ext cx="5715040"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accent4">
                  <a:lumMod val="10000"/>
                </a:schemeClr>
              </a:solidFill>
            </a:endParaRPr>
          </a:p>
          <a:p>
            <a:pPr algn="ctr"/>
            <a:r>
              <a:rPr lang="fr-FR" sz="2800" b="1" dirty="0" smtClean="0">
                <a:solidFill>
                  <a:schemeClr val="accent4">
                    <a:lumMod val="10000"/>
                  </a:schemeClr>
                </a:solidFill>
              </a:rPr>
              <a:t>IV-   </a:t>
            </a:r>
            <a:r>
              <a:rPr lang="fr-FR" sz="2800" b="1" dirty="0" err="1" smtClean="0">
                <a:solidFill>
                  <a:schemeClr val="accent4">
                    <a:lumMod val="10000"/>
                  </a:schemeClr>
                </a:solidFill>
              </a:rPr>
              <a:t>Directing</a:t>
            </a:r>
            <a:endParaRPr lang="fr-FR" sz="2800" b="1" dirty="0" smtClean="0">
              <a:solidFill>
                <a:schemeClr val="accent4">
                  <a:lumMod val="10000"/>
                </a:schemeClr>
              </a:solidFill>
            </a:endParaRPr>
          </a:p>
          <a:p>
            <a:pPr algn="ctr"/>
            <a:endParaRPr lang="fr-FR" sz="2800" dirty="0"/>
          </a:p>
        </p:txBody>
      </p:sp>
      <p:sp>
        <p:nvSpPr>
          <p:cNvPr id="2" name="Rectangle à coins arrondis 1"/>
          <p:cNvSpPr/>
          <p:nvPr/>
        </p:nvSpPr>
        <p:spPr>
          <a:xfrm>
            <a:off x="985565" y="1124744"/>
            <a:ext cx="7601498" cy="1800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solidFill>
              </a:rPr>
              <a:t>Direction is that inert-personnel aspect of management which deals directly with influencing, guiding, supervising, motivating sub-ordinate for the achievement of organizational goals</a:t>
            </a:r>
            <a:endParaRPr lang="fr-FR" sz="2400" dirty="0">
              <a:solidFill>
                <a:schemeClr val="bg1"/>
              </a:solidFill>
            </a:endParaRPr>
          </a:p>
        </p:txBody>
      </p:sp>
      <p:sp>
        <p:nvSpPr>
          <p:cNvPr id="3" name="Arrondir un rectangle avec un coin diagonal 2"/>
          <p:cNvSpPr/>
          <p:nvPr/>
        </p:nvSpPr>
        <p:spPr>
          <a:xfrm>
            <a:off x="0" y="3649728"/>
            <a:ext cx="2016224"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300" dirty="0">
                <a:solidFill>
                  <a:schemeClr val="accent3">
                    <a:lumMod val="60000"/>
                    <a:lumOff val="40000"/>
                  </a:schemeClr>
                </a:solidFill>
              </a:rPr>
              <a:t>Supervision</a:t>
            </a:r>
            <a:endParaRPr lang="fr-FR" sz="2300" dirty="0">
              <a:solidFill>
                <a:schemeClr val="accent3">
                  <a:lumMod val="60000"/>
                  <a:lumOff val="40000"/>
                </a:schemeClr>
              </a:solidFill>
            </a:endParaRPr>
          </a:p>
        </p:txBody>
      </p:sp>
      <p:sp>
        <p:nvSpPr>
          <p:cNvPr id="4" name="Flèche vers le bas 3"/>
          <p:cNvSpPr/>
          <p:nvPr/>
        </p:nvSpPr>
        <p:spPr>
          <a:xfrm>
            <a:off x="4321682" y="2977374"/>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Arrondir un rectangle avec un coin diagonal 7"/>
          <p:cNvSpPr/>
          <p:nvPr/>
        </p:nvSpPr>
        <p:spPr>
          <a:xfrm>
            <a:off x="2195736" y="3640809"/>
            <a:ext cx="2016224"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300" dirty="0" smtClean="0">
                <a:solidFill>
                  <a:schemeClr val="accent3">
                    <a:lumMod val="60000"/>
                    <a:lumOff val="40000"/>
                  </a:schemeClr>
                </a:solidFill>
              </a:rPr>
              <a:t>Motivation</a:t>
            </a:r>
            <a:endParaRPr lang="fr-FR" sz="2300" dirty="0">
              <a:solidFill>
                <a:schemeClr val="accent3">
                  <a:lumMod val="60000"/>
                  <a:lumOff val="40000"/>
                </a:schemeClr>
              </a:solidFill>
            </a:endParaRPr>
          </a:p>
        </p:txBody>
      </p:sp>
      <p:sp>
        <p:nvSpPr>
          <p:cNvPr id="9" name="Arrondir un rectangle avec un coin diagonal 8"/>
          <p:cNvSpPr/>
          <p:nvPr/>
        </p:nvSpPr>
        <p:spPr>
          <a:xfrm>
            <a:off x="4321682" y="3625446"/>
            <a:ext cx="2016224"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300" dirty="0" smtClean="0">
                <a:solidFill>
                  <a:schemeClr val="accent3">
                    <a:lumMod val="60000"/>
                    <a:lumOff val="40000"/>
                  </a:schemeClr>
                </a:solidFill>
              </a:rPr>
              <a:t>Leadership</a:t>
            </a:r>
            <a:endParaRPr lang="fr-FR" sz="2300" dirty="0">
              <a:solidFill>
                <a:schemeClr val="accent3">
                  <a:lumMod val="60000"/>
                  <a:lumOff val="40000"/>
                </a:schemeClr>
              </a:solidFill>
            </a:endParaRPr>
          </a:p>
        </p:txBody>
      </p:sp>
      <p:sp>
        <p:nvSpPr>
          <p:cNvPr id="11" name="Arrondir un rectangle avec un coin diagonal 10"/>
          <p:cNvSpPr/>
          <p:nvPr/>
        </p:nvSpPr>
        <p:spPr>
          <a:xfrm>
            <a:off x="6516216" y="3640809"/>
            <a:ext cx="2448272"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300" dirty="0" smtClean="0">
                <a:solidFill>
                  <a:schemeClr val="accent3">
                    <a:lumMod val="60000"/>
                    <a:lumOff val="40000"/>
                  </a:schemeClr>
                </a:solidFill>
              </a:rPr>
              <a:t>Communication</a:t>
            </a:r>
            <a:endParaRPr lang="fr-FR" sz="2300" dirty="0">
              <a:solidFill>
                <a:schemeClr val="accent3">
                  <a:lumMod val="60000"/>
                  <a:lumOff val="40000"/>
                </a:schemeClr>
              </a:solidFill>
            </a:endParaRPr>
          </a:p>
        </p:txBody>
      </p:sp>
    </p:spTree>
    <p:extLst>
      <p:ext uri="{BB962C8B-B14F-4D97-AF65-F5344CB8AC3E}">
        <p14:creationId xmlns:p14="http://schemas.microsoft.com/office/powerpoint/2010/main" val="3734824791"/>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10" name="Ellipse 9"/>
          <p:cNvSpPr/>
          <p:nvPr/>
        </p:nvSpPr>
        <p:spPr>
          <a:xfrm>
            <a:off x="1928794" y="0"/>
            <a:ext cx="5715040"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accent4">
                  <a:lumMod val="10000"/>
                </a:schemeClr>
              </a:solidFill>
            </a:endParaRPr>
          </a:p>
          <a:p>
            <a:pPr algn="ctr"/>
            <a:r>
              <a:rPr lang="fr-FR" sz="2800" b="1" dirty="0" smtClean="0">
                <a:solidFill>
                  <a:schemeClr val="accent4">
                    <a:lumMod val="10000"/>
                  </a:schemeClr>
                </a:solidFill>
              </a:rPr>
              <a:t>IV-   </a:t>
            </a:r>
            <a:r>
              <a:rPr lang="fr-FR" sz="2800" b="1" dirty="0" err="1" smtClean="0">
                <a:solidFill>
                  <a:schemeClr val="accent4">
                    <a:lumMod val="10000"/>
                  </a:schemeClr>
                </a:solidFill>
              </a:rPr>
              <a:t>Directing</a:t>
            </a:r>
            <a:endParaRPr lang="fr-FR" sz="2800" b="1" dirty="0" smtClean="0">
              <a:solidFill>
                <a:schemeClr val="accent4">
                  <a:lumMod val="10000"/>
                </a:schemeClr>
              </a:solidFill>
            </a:endParaRPr>
          </a:p>
          <a:p>
            <a:pPr algn="ctr"/>
            <a:endParaRPr lang="fr-FR" sz="2800" dirty="0"/>
          </a:p>
        </p:txBody>
      </p:sp>
      <p:sp>
        <p:nvSpPr>
          <p:cNvPr id="3" name="Arrondir un rectangle avec un coin diagonal 2"/>
          <p:cNvSpPr/>
          <p:nvPr/>
        </p:nvSpPr>
        <p:spPr>
          <a:xfrm>
            <a:off x="179512" y="1268760"/>
            <a:ext cx="2016224"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300" dirty="0">
                <a:solidFill>
                  <a:schemeClr val="accent3">
                    <a:lumMod val="60000"/>
                    <a:lumOff val="40000"/>
                  </a:schemeClr>
                </a:solidFill>
              </a:rPr>
              <a:t>Supervision</a:t>
            </a:r>
            <a:endParaRPr lang="fr-FR" sz="2300" dirty="0">
              <a:solidFill>
                <a:schemeClr val="accent3">
                  <a:lumMod val="60000"/>
                  <a:lumOff val="40000"/>
                </a:schemeClr>
              </a:solidFill>
            </a:endParaRPr>
          </a:p>
        </p:txBody>
      </p:sp>
      <p:sp>
        <p:nvSpPr>
          <p:cNvPr id="8" name="Arrondir un rectangle avec un coin diagonal 7"/>
          <p:cNvSpPr/>
          <p:nvPr/>
        </p:nvSpPr>
        <p:spPr>
          <a:xfrm>
            <a:off x="168955" y="2599221"/>
            <a:ext cx="2016224"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300" dirty="0" smtClean="0">
                <a:solidFill>
                  <a:schemeClr val="accent3">
                    <a:lumMod val="60000"/>
                    <a:lumOff val="40000"/>
                  </a:schemeClr>
                </a:solidFill>
              </a:rPr>
              <a:t>Motivation</a:t>
            </a:r>
            <a:endParaRPr lang="fr-FR" sz="2300" dirty="0">
              <a:solidFill>
                <a:schemeClr val="accent3">
                  <a:lumMod val="60000"/>
                  <a:lumOff val="40000"/>
                </a:schemeClr>
              </a:solidFill>
            </a:endParaRPr>
          </a:p>
        </p:txBody>
      </p:sp>
      <p:sp>
        <p:nvSpPr>
          <p:cNvPr id="9" name="Arrondir un rectangle avec un coin diagonal 8"/>
          <p:cNvSpPr/>
          <p:nvPr/>
        </p:nvSpPr>
        <p:spPr>
          <a:xfrm>
            <a:off x="188581" y="4247291"/>
            <a:ext cx="2016224"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300" dirty="0" smtClean="0">
                <a:solidFill>
                  <a:schemeClr val="accent3">
                    <a:lumMod val="60000"/>
                    <a:lumOff val="40000"/>
                  </a:schemeClr>
                </a:solidFill>
              </a:rPr>
              <a:t>Leadership</a:t>
            </a:r>
            <a:endParaRPr lang="fr-FR" sz="2300" dirty="0">
              <a:solidFill>
                <a:schemeClr val="accent3">
                  <a:lumMod val="60000"/>
                  <a:lumOff val="40000"/>
                </a:schemeClr>
              </a:solidFill>
            </a:endParaRPr>
          </a:p>
        </p:txBody>
      </p:sp>
      <p:sp>
        <p:nvSpPr>
          <p:cNvPr id="11" name="Arrondir un rectangle avec un coin diagonal 10"/>
          <p:cNvSpPr/>
          <p:nvPr/>
        </p:nvSpPr>
        <p:spPr>
          <a:xfrm>
            <a:off x="57617" y="5558072"/>
            <a:ext cx="2448272"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300" dirty="0" smtClean="0">
                <a:solidFill>
                  <a:schemeClr val="accent3">
                    <a:lumMod val="60000"/>
                    <a:lumOff val="40000"/>
                  </a:schemeClr>
                </a:solidFill>
              </a:rPr>
              <a:t>Communication</a:t>
            </a:r>
            <a:endParaRPr lang="fr-FR" sz="2300" dirty="0">
              <a:solidFill>
                <a:schemeClr val="accent3">
                  <a:lumMod val="60000"/>
                  <a:lumOff val="40000"/>
                </a:schemeClr>
              </a:solidFill>
            </a:endParaRPr>
          </a:p>
        </p:txBody>
      </p:sp>
      <p:sp>
        <p:nvSpPr>
          <p:cNvPr id="5" name="Rectangle 4"/>
          <p:cNvSpPr/>
          <p:nvPr/>
        </p:nvSpPr>
        <p:spPr>
          <a:xfrm>
            <a:off x="2699792" y="1268760"/>
            <a:ext cx="5976664" cy="8836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implies overseeing the work of subordinates by their superiors. It is the act of watching &amp; directing work &amp; workers</a:t>
            </a:r>
            <a:endParaRPr lang="fr-FR" dirty="0"/>
          </a:p>
        </p:txBody>
      </p:sp>
      <p:sp>
        <p:nvSpPr>
          <p:cNvPr id="12" name="Rectangle 11"/>
          <p:cNvSpPr/>
          <p:nvPr/>
        </p:nvSpPr>
        <p:spPr>
          <a:xfrm>
            <a:off x="2699792" y="4230754"/>
            <a:ext cx="5976664" cy="8836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may be defined as a process by which manager guides and influences the work of subordinates in desired direction.</a:t>
            </a:r>
            <a:endParaRPr lang="fr-FR" dirty="0"/>
          </a:p>
        </p:txBody>
      </p:sp>
      <p:sp>
        <p:nvSpPr>
          <p:cNvPr id="13" name="Rectangle 12"/>
          <p:cNvSpPr/>
          <p:nvPr/>
        </p:nvSpPr>
        <p:spPr>
          <a:xfrm>
            <a:off x="2770677" y="5538380"/>
            <a:ext cx="5976664" cy="8836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is the process of passing information, experience, opinion </a:t>
            </a:r>
            <a:r>
              <a:rPr lang="en-US" dirty="0" err="1"/>
              <a:t>etc</a:t>
            </a:r>
            <a:r>
              <a:rPr lang="en-US" dirty="0"/>
              <a:t> from one person to another. It is a bridge of understanding.</a:t>
            </a:r>
            <a:endParaRPr lang="fr-FR" dirty="0"/>
          </a:p>
        </p:txBody>
      </p:sp>
      <p:sp>
        <p:nvSpPr>
          <p:cNvPr id="14" name="Rectangle 13"/>
          <p:cNvSpPr/>
          <p:nvPr/>
        </p:nvSpPr>
        <p:spPr>
          <a:xfrm>
            <a:off x="2681311" y="2599221"/>
            <a:ext cx="5976664" cy="8836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means inspiring, stimulating or encouraging the sub-ordinates with zeal to work. Positive, negative, monetary, non-monetary incentives may be used for this purpose</a:t>
            </a:r>
            <a:endParaRPr lang="fr-FR" dirty="0"/>
          </a:p>
        </p:txBody>
      </p:sp>
    </p:spTree>
    <p:extLst>
      <p:ext uri="{BB962C8B-B14F-4D97-AF65-F5344CB8AC3E}">
        <p14:creationId xmlns:p14="http://schemas.microsoft.com/office/powerpoint/2010/main" val="848606533"/>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10" name="Ellipse 9"/>
          <p:cNvSpPr/>
          <p:nvPr/>
        </p:nvSpPr>
        <p:spPr>
          <a:xfrm>
            <a:off x="1928794" y="0"/>
            <a:ext cx="5715040"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accent4">
                  <a:lumMod val="10000"/>
                </a:schemeClr>
              </a:solidFill>
            </a:endParaRPr>
          </a:p>
          <a:p>
            <a:pPr algn="ctr"/>
            <a:r>
              <a:rPr lang="fr-FR" sz="2800" b="1" dirty="0" smtClean="0">
                <a:solidFill>
                  <a:schemeClr val="accent4">
                    <a:lumMod val="10000"/>
                  </a:schemeClr>
                </a:solidFill>
              </a:rPr>
              <a:t>IIV-   </a:t>
            </a:r>
            <a:r>
              <a:rPr lang="fr-FR" sz="2800" b="1" dirty="0" err="1" smtClean="0">
                <a:solidFill>
                  <a:schemeClr val="accent4">
                    <a:lumMod val="10000"/>
                  </a:schemeClr>
                </a:solidFill>
              </a:rPr>
              <a:t>Controlling</a:t>
            </a:r>
            <a:endParaRPr lang="fr-FR" sz="2800" b="1" dirty="0" smtClean="0">
              <a:solidFill>
                <a:schemeClr val="accent4">
                  <a:lumMod val="10000"/>
                </a:schemeClr>
              </a:solidFill>
            </a:endParaRPr>
          </a:p>
          <a:p>
            <a:pPr algn="ctr"/>
            <a:endParaRPr lang="fr-FR" sz="2800" dirty="0"/>
          </a:p>
        </p:txBody>
      </p:sp>
      <p:sp>
        <p:nvSpPr>
          <p:cNvPr id="2" name="Rectangle à coins arrondis 1"/>
          <p:cNvSpPr/>
          <p:nvPr/>
        </p:nvSpPr>
        <p:spPr>
          <a:xfrm>
            <a:off x="985565" y="1124744"/>
            <a:ext cx="7601498" cy="1800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According to Koontz &amp; </a:t>
            </a:r>
            <a:r>
              <a:rPr lang="en-US" sz="2400" dirty="0" err="1"/>
              <a:t>O’Donell</a:t>
            </a:r>
            <a:r>
              <a:rPr lang="en-US" sz="2400" dirty="0"/>
              <a:t> “Controlling is the measurement &amp; correction of performance activities of subordinates in order to make sure that the enterprise objectives and plans desired to obtain them as being accomplished”. </a:t>
            </a:r>
            <a:endParaRPr lang="fr-FR" sz="2400" dirty="0">
              <a:solidFill>
                <a:schemeClr val="tx1"/>
              </a:solidFill>
            </a:endParaRPr>
          </a:p>
        </p:txBody>
      </p:sp>
      <p:sp>
        <p:nvSpPr>
          <p:cNvPr id="3" name="Arrondir un rectangle avec un coin diagonal 2"/>
          <p:cNvSpPr/>
          <p:nvPr/>
        </p:nvSpPr>
        <p:spPr>
          <a:xfrm>
            <a:off x="1187624" y="3625446"/>
            <a:ext cx="7056784" cy="323255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fr-FR" sz="2400" dirty="0" smtClean="0">
                <a:solidFill>
                  <a:schemeClr val="tx2">
                    <a:lumMod val="60000"/>
                    <a:lumOff val="40000"/>
                  </a:schemeClr>
                </a:solidFill>
              </a:rPr>
              <a:t>* </a:t>
            </a:r>
            <a:r>
              <a:rPr lang="en-US" sz="2400" dirty="0" smtClean="0">
                <a:solidFill>
                  <a:schemeClr val="tx2">
                    <a:lumMod val="60000"/>
                    <a:lumOff val="40000"/>
                  </a:schemeClr>
                </a:solidFill>
              </a:rPr>
              <a:t>Establishment </a:t>
            </a:r>
            <a:r>
              <a:rPr lang="en-US" sz="2400" dirty="0">
                <a:solidFill>
                  <a:schemeClr val="tx2">
                    <a:lumMod val="60000"/>
                    <a:lumOff val="40000"/>
                  </a:schemeClr>
                </a:solidFill>
              </a:rPr>
              <a:t>of standard performance.</a:t>
            </a:r>
            <a:endParaRPr lang="fr-FR" sz="2400" dirty="0">
              <a:solidFill>
                <a:schemeClr val="tx2">
                  <a:lumMod val="60000"/>
                  <a:lumOff val="40000"/>
                </a:schemeClr>
              </a:solidFill>
            </a:endParaRPr>
          </a:p>
          <a:p>
            <a:pPr lvl="1" algn="just"/>
            <a:r>
              <a:rPr lang="en-US" sz="2400" dirty="0" smtClean="0">
                <a:solidFill>
                  <a:schemeClr val="tx2">
                    <a:lumMod val="60000"/>
                    <a:lumOff val="40000"/>
                  </a:schemeClr>
                </a:solidFill>
              </a:rPr>
              <a:t>* Measurement </a:t>
            </a:r>
            <a:r>
              <a:rPr lang="en-US" sz="2400" dirty="0">
                <a:solidFill>
                  <a:schemeClr val="tx2">
                    <a:lumMod val="60000"/>
                    <a:lumOff val="40000"/>
                  </a:schemeClr>
                </a:solidFill>
              </a:rPr>
              <a:t>of actual performance.</a:t>
            </a:r>
            <a:endParaRPr lang="fr-FR" sz="2400" dirty="0">
              <a:solidFill>
                <a:schemeClr val="tx2">
                  <a:lumMod val="60000"/>
                  <a:lumOff val="40000"/>
                </a:schemeClr>
              </a:solidFill>
            </a:endParaRPr>
          </a:p>
          <a:p>
            <a:pPr lvl="1" algn="just"/>
            <a:r>
              <a:rPr lang="en-US" sz="2400" dirty="0" smtClean="0">
                <a:solidFill>
                  <a:schemeClr val="tx2">
                    <a:lumMod val="60000"/>
                    <a:lumOff val="40000"/>
                  </a:schemeClr>
                </a:solidFill>
              </a:rPr>
              <a:t>* Comparison </a:t>
            </a:r>
            <a:r>
              <a:rPr lang="en-US" sz="2400" dirty="0">
                <a:solidFill>
                  <a:schemeClr val="tx2">
                    <a:lumMod val="60000"/>
                    <a:lumOff val="40000"/>
                  </a:schemeClr>
                </a:solidFill>
              </a:rPr>
              <a:t>of actual performance with the </a:t>
            </a:r>
            <a:r>
              <a:rPr lang="en-US" sz="2400" dirty="0" smtClean="0">
                <a:solidFill>
                  <a:schemeClr val="tx2">
                    <a:lumMod val="60000"/>
                    <a:lumOff val="40000"/>
                  </a:schemeClr>
                </a:solidFill>
              </a:rPr>
              <a:t> standards </a:t>
            </a:r>
            <a:r>
              <a:rPr lang="en-US" sz="2400" dirty="0">
                <a:solidFill>
                  <a:schemeClr val="tx2">
                    <a:lumMod val="60000"/>
                    <a:lumOff val="40000"/>
                  </a:schemeClr>
                </a:solidFill>
              </a:rPr>
              <a:t>and finding out deviation if any.</a:t>
            </a:r>
            <a:endParaRPr lang="fr-FR" sz="2400" dirty="0">
              <a:solidFill>
                <a:schemeClr val="tx2">
                  <a:lumMod val="60000"/>
                  <a:lumOff val="40000"/>
                </a:schemeClr>
              </a:solidFill>
            </a:endParaRPr>
          </a:p>
          <a:p>
            <a:pPr lvl="1" algn="just"/>
            <a:r>
              <a:rPr lang="en-US" sz="2400" smtClean="0">
                <a:solidFill>
                  <a:schemeClr val="tx2">
                    <a:lumMod val="60000"/>
                    <a:lumOff val="40000"/>
                  </a:schemeClr>
                </a:solidFill>
              </a:rPr>
              <a:t>* Corrective </a:t>
            </a:r>
            <a:r>
              <a:rPr lang="en-US" sz="2400" dirty="0">
                <a:solidFill>
                  <a:schemeClr val="tx2">
                    <a:lumMod val="60000"/>
                    <a:lumOff val="40000"/>
                  </a:schemeClr>
                </a:solidFill>
              </a:rPr>
              <a:t>action.</a:t>
            </a:r>
            <a:endParaRPr lang="fr-FR" sz="2400" dirty="0">
              <a:solidFill>
                <a:schemeClr val="tx2">
                  <a:lumMod val="60000"/>
                  <a:lumOff val="40000"/>
                </a:schemeClr>
              </a:solidFill>
            </a:endParaRPr>
          </a:p>
        </p:txBody>
      </p:sp>
      <p:sp>
        <p:nvSpPr>
          <p:cNvPr id="4" name="Flèche vers le bas 3"/>
          <p:cNvSpPr/>
          <p:nvPr/>
        </p:nvSpPr>
        <p:spPr>
          <a:xfrm>
            <a:off x="4321682" y="2977374"/>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820781790"/>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1500166" y="2786058"/>
            <a:ext cx="6240463" cy="147796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a:t>
            </a:r>
            <a:r>
              <a:rPr lang="en-US" sz="2800" b="1" dirty="0" smtClean="0">
                <a:solidFill>
                  <a:schemeClr val="tx1"/>
                </a:solidFill>
              </a:rPr>
              <a:t>3</a:t>
            </a:r>
            <a:r>
              <a:rPr lang="en-US" sz="2800" b="1" baseline="30000" dirty="0" smtClean="0">
                <a:solidFill>
                  <a:schemeClr val="tx1"/>
                </a:solidFill>
              </a:rPr>
              <a:t>rd</a:t>
            </a:r>
            <a:r>
              <a:rPr lang="en-US" sz="2800" b="1" dirty="0" smtClean="0">
                <a:solidFill>
                  <a:schemeClr val="tx1"/>
                </a:solidFill>
              </a:rPr>
              <a:t> Year. </a:t>
            </a:r>
            <a:r>
              <a:rPr lang="en-US" sz="2800" b="1" smtClean="0">
                <a:solidFill>
                  <a:schemeClr val="tx1"/>
                </a:solidFill>
              </a:rPr>
              <a:t>Option:  </a:t>
            </a:r>
            <a:r>
              <a:rPr lang="en-US" sz="2800" b="1" dirty="0" smtClean="0">
                <a:solidFill>
                  <a:schemeClr val="tx1"/>
                </a:solidFill>
              </a:rPr>
              <a:t>Management</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smtClean="0">
                <a:solidFill>
                  <a:schemeClr val="accent4">
                    <a:lumMod val="10000"/>
                  </a:schemeClr>
                </a:solidFill>
              </a:rPr>
              <a:t>professor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7815242" cy="18687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smtClean="0">
                <a:solidFill>
                  <a:schemeClr val="accent3"/>
                </a:solidFill>
              </a:rPr>
              <a:t>Course I:</a:t>
            </a:r>
          </a:p>
          <a:p>
            <a:pPr algn="ctr"/>
            <a:r>
              <a:rPr lang="en-US" sz="3200" b="1" i="1" dirty="0" smtClean="0">
                <a:solidFill>
                  <a:schemeClr val="accent3"/>
                </a:solidFill>
              </a:rPr>
              <a:t> </a:t>
            </a:r>
            <a:r>
              <a:rPr lang="en-US" sz="3200" b="1" i="1" dirty="0">
                <a:solidFill>
                  <a:schemeClr val="accent3"/>
                </a:solidFill>
              </a:rPr>
              <a:t>Functions </a:t>
            </a:r>
            <a:r>
              <a:rPr lang="en-US" sz="3200" b="1" i="1" dirty="0" smtClean="0">
                <a:solidFill>
                  <a:schemeClr val="accent3"/>
                </a:solidFill>
              </a:rPr>
              <a:t>of </a:t>
            </a:r>
            <a:r>
              <a:rPr lang="en-US" sz="2800" b="1" i="1" dirty="0" smtClean="0">
                <a:solidFill>
                  <a:schemeClr val="accent3"/>
                </a:solidFill>
              </a:rPr>
              <a:t>Management</a:t>
            </a:r>
            <a:endParaRPr lang="fr-FR" sz="2800" dirty="0">
              <a:solidFill>
                <a:schemeClr val="accent3"/>
              </a:solidFill>
            </a:endParaRPr>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r>
              <a:rPr lang="fr-FR" sz="2400" b="1" dirty="0" smtClean="0">
                <a:solidFill>
                  <a:schemeClr val="accent4">
                    <a:lumMod val="10000"/>
                  </a:schemeClr>
                </a:solidFill>
              </a:rPr>
              <a:t>Introduction;</a:t>
            </a:r>
          </a:p>
          <a:p>
            <a:pPr algn="just">
              <a:buFontTx/>
              <a:buChar char="-"/>
            </a:pPr>
            <a:r>
              <a:rPr lang="fr-FR" sz="2400" b="1" dirty="0" err="1" smtClean="0">
                <a:solidFill>
                  <a:schemeClr val="accent4">
                    <a:lumMod val="10000"/>
                  </a:schemeClr>
                </a:solidFill>
              </a:rPr>
              <a:t>Functions</a:t>
            </a:r>
            <a:r>
              <a:rPr lang="fr-FR" sz="2400" b="1" dirty="0" smtClean="0">
                <a:solidFill>
                  <a:schemeClr val="accent4">
                    <a:lumMod val="10000"/>
                  </a:schemeClr>
                </a:solidFill>
              </a:rPr>
              <a:t> of Management:</a:t>
            </a:r>
          </a:p>
          <a:p>
            <a:pPr algn="just">
              <a:buFont typeface="Wingdings" pitchFamily="2" charset="2"/>
              <a:buChar char="v"/>
            </a:pPr>
            <a:r>
              <a:rPr lang="fr-FR" sz="2000" b="1" dirty="0" smtClean="0">
                <a:solidFill>
                  <a:schemeClr val="accent4">
                    <a:lumMod val="10000"/>
                  </a:schemeClr>
                </a:solidFill>
              </a:rPr>
              <a:t> Planning;</a:t>
            </a:r>
          </a:p>
          <a:p>
            <a:pPr algn="just">
              <a:buFont typeface="Wingdings" pitchFamily="2" charset="2"/>
              <a:buChar char="v"/>
            </a:pPr>
            <a:r>
              <a:rPr lang="fr-FR" sz="2000" b="1" dirty="0" smtClean="0">
                <a:solidFill>
                  <a:schemeClr val="accent4">
                    <a:lumMod val="10000"/>
                  </a:schemeClr>
                </a:solidFill>
              </a:rPr>
              <a:t> </a:t>
            </a:r>
            <a:r>
              <a:rPr lang="fr-FR" sz="2000" b="1" dirty="0" err="1" smtClean="0">
                <a:solidFill>
                  <a:schemeClr val="accent4">
                    <a:lumMod val="10000"/>
                  </a:schemeClr>
                </a:solidFill>
              </a:rPr>
              <a:t>Organizing</a:t>
            </a:r>
            <a:r>
              <a:rPr lang="fr-FR" sz="2000" b="1" dirty="0" smtClean="0">
                <a:solidFill>
                  <a:schemeClr val="accent4">
                    <a:lumMod val="10000"/>
                  </a:schemeClr>
                </a:solidFill>
              </a:rPr>
              <a:t>;</a:t>
            </a:r>
          </a:p>
          <a:p>
            <a:pPr algn="just">
              <a:buFont typeface="Wingdings" pitchFamily="2" charset="2"/>
              <a:buChar char="v"/>
            </a:pPr>
            <a:r>
              <a:rPr lang="fr-FR" sz="2000" b="1" dirty="0" smtClean="0">
                <a:solidFill>
                  <a:schemeClr val="accent4">
                    <a:lumMod val="10000"/>
                  </a:schemeClr>
                </a:solidFill>
              </a:rPr>
              <a:t> </a:t>
            </a:r>
            <a:r>
              <a:rPr lang="fr-FR" sz="2000" b="1" dirty="0" err="1" smtClean="0">
                <a:solidFill>
                  <a:schemeClr val="accent4">
                    <a:lumMod val="10000"/>
                  </a:schemeClr>
                </a:solidFill>
              </a:rPr>
              <a:t>Directing</a:t>
            </a:r>
            <a:r>
              <a:rPr lang="fr-FR" sz="2000" b="1" dirty="0" smtClean="0">
                <a:solidFill>
                  <a:schemeClr val="accent4">
                    <a:lumMod val="10000"/>
                  </a:schemeClr>
                </a:solidFill>
              </a:rPr>
              <a:t>;</a:t>
            </a:r>
          </a:p>
          <a:p>
            <a:pPr algn="just">
              <a:buFont typeface="Wingdings" pitchFamily="2" charset="2"/>
              <a:buChar char="v"/>
            </a:pPr>
            <a:r>
              <a:rPr lang="fr-FR" sz="2000" b="1" dirty="0" smtClean="0">
                <a:solidFill>
                  <a:schemeClr val="accent4">
                    <a:lumMod val="10000"/>
                  </a:schemeClr>
                </a:solidFill>
              </a:rPr>
              <a:t> </a:t>
            </a:r>
            <a:r>
              <a:rPr lang="fr-FR" sz="2000" b="1" dirty="0" err="1" smtClean="0">
                <a:solidFill>
                  <a:schemeClr val="accent4">
                    <a:lumMod val="10000"/>
                  </a:schemeClr>
                </a:solidFill>
              </a:rPr>
              <a:t>Controlling</a:t>
            </a:r>
            <a:r>
              <a:rPr lang="fr-FR" sz="2000" b="1" dirty="0" smtClean="0">
                <a:solidFill>
                  <a:schemeClr val="accent4">
                    <a:lumMod val="10000"/>
                  </a:schemeClr>
                </a:solidFill>
              </a:rPr>
              <a:t>.</a:t>
            </a:r>
          </a:p>
          <a:p>
            <a:pPr algn="just">
              <a:buFont typeface="Wingdings" pitchFamily="2" charset="2"/>
              <a:buChar char="v"/>
            </a:pPr>
            <a:endParaRPr lang="fr-FR" sz="2400" dirty="0" smtClean="0">
              <a:solidFill>
                <a:schemeClr val="accent4">
                  <a:lumMod val="10000"/>
                </a:schemeClr>
              </a:solidFill>
            </a:endParaRPr>
          </a:p>
          <a:p>
            <a:pPr algn="just"/>
            <a:r>
              <a:rPr lang="fr-FR" sz="2400" dirty="0" smtClean="0">
                <a:solidFill>
                  <a:schemeClr val="accent4">
                    <a:lumMod val="10000"/>
                  </a:schemeClr>
                </a:solidFill>
              </a:rPr>
              <a:t> </a:t>
            </a: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1643042" y="634165"/>
            <a:ext cx="5929354"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smtClean="0">
                <a:solidFill>
                  <a:schemeClr val="accent4">
                    <a:lumMod val="10000"/>
                  </a:schemeClr>
                </a:solidFill>
              </a:rPr>
              <a:t>Introduction</a:t>
            </a:r>
            <a:endParaRPr lang="fr-FR" sz="2800" b="1" dirty="0">
              <a:solidFill>
                <a:schemeClr val="accent4">
                  <a:lumMod val="10000"/>
                </a:schemeClr>
              </a:solidFill>
            </a:endParaRPr>
          </a:p>
        </p:txBody>
      </p:sp>
      <p:sp>
        <p:nvSpPr>
          <p:cNvPr id="14" name="Arrondir un rectangle avec un coin diagonal 13"/>
          <p:cNvSpPr/>
          <p:nvPr/>
        </p:nvSpPr>
        <p:spPr>
          <a:xfrm>
            <a:off x="500034" y="2132856"/>
            <a:ext cx="8215370" cy="345638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t>	</a:t>
            </a:r>
            <a:r>
              <a:rPr lang="en-US" sz="2400" dirty="0" smtClean="0">
                <a:solidFill>
                  <a:schemeClr val="tx1"/>
                </a:solidFill>
              </a:rPr>
              <a:t>Management </a:t>
            </a:r>
            <a:r>
              <a:rPr lang="en-US" sz="2400" dirty="0">
                <a:solidFill>
                  <a:schemeClr val="tx1"/>
                </a:solidFill>
              </a:rPr>
              <a:t>has been described as a social process involving responsibility for economical and effective planning &amp; regulation of operation of an enterprise in the fulfillment of given purposes. It is a dynamic process consisting of various elements and activities. These activities are different from operative functions like marketing, finance, purchase etc. Rather these activities are common to each and every manger irrespective of his level or status.</a:t>
            </a:r>
            <a:endParaRPr lang="fr-FR" sz="2400" dirty="0">
              <a:solidFill>
                <a:schemeClr val="tx1"/>
              </a:solidFill>
            </a:endParaRPr>
          </a:p>
          <a:p>
            <a:pPr algn="just"/>
            <a:endParaRPr lang="ar-DZ" sz="2400" b="1" dirty="0" smtClean="0">
              <a:solidFill>
                <a:schemeClr val="accent4">
                  <a:lumMod val="10000"/>
                </a:schemeClr>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9" name="Parchemin horizontal 8"/>
          <p:cNvSpPr/>
          <p:nvPr/>
        </p:nvSpPr>
        <p:spPr>
          <a:xfrm>
            <a:off x="574868" y="1357298"/>
            <a:ext cx="8286808" cy="5024030"/>
          </a:xfrm>
          <a:prstGeom prst="horizontalScroll">
            <a:avLst>
              <a:gd name="adj" fmla="val 12500"/>
            </a:avLst>
          </a:prstGeom>
          <a:gradFill flip="none" rotWithShape="1">
            <a:gsLst>
              <a:gs pos="0">
                <a:schemeClr val="accent2">
                  <a:tint val="70000"/>
                  <a:satMod val="130000"/>
                </a:schemeClr>
              </a:gs>
              <a:gs pos="43000">
                <a:schemeClr val="accent2">
                  <a:tint val="44000"/>
                  <a:satMod val="165000"/>
                </a:schemeClr>
              </a:gs>
              <a:gs pos="93000">
                <a:schemeClr val="accent2">
                  <a:tint val="15000"/>
                  <a:satMod val="165000"/>
                </a:schemeClr>
              </a:gs>
              <a:gs pos="100000">
                <a:schemeClr val="accent2">
                  <a:tint val="5000"/>
                  <a:satMod val="250000"/>
                </a:schemeClr>
              </a:gs>
            </a:gsLst>
            <a:lin ang="5400000" scaled="1"/>
            <a:tileRect/>
          </a:gradFill>
          <a:ln w="38100">
            <a:solidFill>
              <a:schemeClr val="accent6"/>
            </a:solidFill>
          </a:ln>
        </p:spPr>
        <p:style>
          <a:lnRef idx="1">
            <a:schemeClr val="accent2"/>
          </a:lnRef>
          <a:fillRef idx="2">
            <a:schemeClr val="accent2"/>
          </a:fillRef>
          <a:effectRef idx="1">
            <a:schemeClr val="accent2"/>
          </a:effectRef>
          <a:fontRef idx="minor">
            <a:schemeClr val="dk1"/>
          </a:fontRef>
        </p:style>
        <p:txBody>
          <a:bodyPr rtlCol="0" anchor="ctr"/>
          <a:lstStyle/>
          <a:p>
            <a:pPr algn="just"/>
            <a:r>
              <a:rPr lang="en-US" sz="2800" b="1" dirty="0" smtClean="0">
                <a:solidFill>
                  <a:schemeClr val="accent4">
                    <a:lumMod val="10000"/>
                  </a:schemeClr>
                </a:solidFill>
                <a:cs typeface="Times New Roman" pitchFamily="18" charset="0"/>
              </a:rPr>
              <a:t>	</a:t>
            </a:r>
            <a:r>
              <a:rPr lang="en-US" sz="2400" dirty="0"/>
              <a:t>According to Henry Fayol, “To manage is to forecast and plan, to organize, to command, &amp; to control”. Whereas Luther </a:t>
            </a:r>
            <a:r>
              <a:rPr lang="en-US" sz="2400" dirty="0" err="1"/>
              <a:t>Gullick</a:t>
            </a:r>
            <a:r>
              <a:rPr lang="en-US" sz="2400" dirty="0"/>
              <a:t> has given a keyword ’</a:t>
            </a:r>
            <a:r>
              <a:rPr lang="en-US" sz="2400" b="1" dirty="0"/>
              <a:t>POSDCORB</a:t>
            </a:r>
            <a:r>
              <a:rPr lang="en-US" sz="2400" dirty="0"/>
              <a:t>’ where P stands for Planning, O for Organizing, S for Staffing, D for Directing, Co for Co-ordination, R for reporting &amp; B for Budgeting. But the most widely accepted are functions of management given by KOONTZ and O’DONNEL i.e. </a:t>
            </a:r>
            <a:r>
              <a:rPr lang="en-US" sz="2400" b="1" dirty="0"/>
              <a:t>Planning</a:t>
            </a:r>
            <a:r>
              <a:rPr lang="en-US" sz="2400" dirty="0"/>
              <a:t>, </a:t>
            </a:r>
            <a:r>
              <a:rPr lang="en-US" sz="2400" b="1" dirty="0"/>
              <a:t>Organizing</a:t>
            </a:r>
            <a:r>
              <a:rPr lang="en-US" sz="2400" dirty="0"/>
              <a:t>, </a:t>
            </a:r>
            <a:r>
              <a:rPr lang="en-US" sz="2400" b="1" dirty="0"/>
              <a:t>Staffing</a:t>
            </a:r>
            <a:r>
              <a:rPr lang="en-US" sz="2400" dirty="0"/>
              <a:t>, </a:t>
            </a:r>
            <a:r>
              <a:rPr lang="en-US" sz="2400" b="1" dirty="0"/>
              <a:t>Directing</a:t>
            </a:r>
            <a:r>
              <a:rPr lang="en-US" sz="2400" dirty="0"/>
              <a:t> and </a:t>
            </a:r>
            <a:r>
              <a:rPr lang="en-US" sz="2400" b="1" dirty="0"/>
              <a:t>Controlling</a:t>
            </a:r>
            <a:r>
              <a:rPr lang="en-US" sz="2400" dirty="0"/>
              <a:t>.</a:t>
            </a:r>
            <a:endParaRPr lang="fr-FR" sz="2400" dirty="0"/>
          </a:p>
        </p:txBody>
      </p:sp>
      <p:sp>
        <p:nvSpPr>
          <p:cNvPr id="10" name="Ruban vers le bas 9"/>
          <p:cNvSpPr/>
          <p:nvPr/>
        </p:nvSpPr>
        <p:spPr>
          <a:xfrm>
            <a:off x="857224" y="239481"/>
            <a:ext cx="7286676" cy="1214422"/>
          </a:xfrm>
          <a:prstGeom prst="ribbon">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err="1" smtClean="0">
                <a:solidFill>
                  <a:schemeClr val="accent4">
                    <a:lumMod val="10000"/>
                  </a:schemeClr>
                </a:solidFill>
              </a:rPr>
              <a:t>Functions</a:t>
            </a:r>
            <a:r>
              <a:rPr lang="fr-FR" sz="2400" b="1" dirty="0" smtClean="0">
                <a:solidFill>
                  <a:schemeClr val="accent4">
                    <a:lumMod val="10000"/>
                  </a:schemeClr>
                </a:solidFill>
              </a:rPr>
              <a:t> of Management</a:t>
            </a:r>
          </a:p>
          <a:p>
            <a:pPr algn="ctr"/>
            <a:endParaRPr lang="fr-FR" sz="2400" dirty="0"/>
          </a:p>
        </p:txBody>
      </p:sp>
    </p:spTree>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10" name="Ruban vers le bas 9"/>
          <p:cNvSpPr/>
          <p:nvPr/>
        </p:nvSpPr>
        <p:spPr>
          <a:xfrm>
            <a:off x="857224" y="239481"/>
            <a:ext cx="7286676" cy="1214422"/>
          </a:xfrm>
          <a:prstGeom prst="ribbon">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err="1" smtClean="0">
                <a:solidFill>
                  <a:schemeClr val="accent4">
                    <a:lumMod val="10000"/>
                  </a:schemeClr>
                </a:solidFill>
              </a:rPr>
              <a:t>Functions</a:t>
            </a:r>
            <a:r>
              <a:rPr lang="fr-FR" sz="2400" b="1" dirty="0" smtClean="0">
                <a:solidFill>
                  <a:schemeClr val="accent4">
                    <a:lumMod val="10000"/>
                  </a:schemeClr>
                </a:solidFill>
              </a:rPr>
              <a:t> of Management</a:t>
            </a:r>
          </a:p>
          <a:p>
            <a:pPr algn="ctr"/>
            <a:endParaRPr lang="fr-FR" sz="2400" dirty="0"/>
          </a:p>
        </p:txBody>
      </p:sp>
      <p:pic>
        <p:nvPicPr>
          <p:cNvPr id="6" name="Image 5" descr="Functions of Management"/>
          <p:cNvPicPr/>
          <p:nvPr/>
        </p:nvPicPr>
        <p:blipFill>
          <a:blip r:embed="rId3"/>
          <a:srcRect/>
          <a:stretch>
            <a:fillRect/>
          </a:stretch>
        </p:blipFill>
        <p:spPr bwMode="auto">
          <a:xfrm>
            <a:off x="467544" y="1938337"/>
            <a:ext cx="7676356" cy="4731023"/>
          </a:xfrm>
          <a:prstGeom prst="rect">
            <a:avLst/>
          </a:prstGeom>
          <a:noFill/>
          <a:ln w="9525">
            <a:noFill/>
            <a:miter lim="800000"/>
            <a:headEnd/>
            <a:tailEnd/>
          </a:ln>
        </p:spPr>
      </p:pic>
    </p:spTree>
    <p:extLst>
      <p:ext uri="{BB962C8B-B14F-4D97-AF65-F5344CB8AC3E}">
        <p14:creationId xmlns:p14="http://schemas.microsoft.com/office/powerpoint/2010/main" val="3231466036"/>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10" name="Ellipse 9"/>
          <p:cNvSpPr/>
          <p:nvPr/>
        </p:nvSpPr>
        <p:spPr>
          <a:xfrm>
            <a:off x="2000232" y="0"/>
            <a:ext cx="5715040"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accent4">
                  <a:lumMod val="10000"/>
                </a:schemeClr>
              </a:solidFill>
            </a:endParaRPr>
          </a:p>
          <a:p>
            <a:pPr algn="ctr"/>
            <a:r>
              <a:rPr lang="fr-FR" sz="2800" b="1" dirty="0" smtClean="0">
                <a:solidFill>
                  <a:schemeClr val="accent4">
                    <a:lumMod val="10000"/>
                  </a:schemeClr>
                </a:solidFill>
              </a:rPr>
              <a:t>I- Planning</a:t>
            </a:r>
          </a:p>
          <a:p>
            <a:pPr algn="ctr"/>
            <a:endParaRPr lang="fr-FR" sz="2800" dirty="0"/>
          </a:p>
        </p:txBody>
      </p:sp>
      <p:sp>
        <p:nvSpPr>
          <p:cNvPr id="2" name="Rectangle à coins arrondis 1"/>
          <p:cNvSpPr/>
          <p:nvPr/>
        </p:nvSpPr>
        <p:spPr>
          <a:xfrm>
            <a:off x="642910" y="2276872"/>
            <a:ext cx="7601498" cy="34563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solidFill>
              </a:rPr>
              <a:t>It is the basic function of management. It deals with chalking out a future course of action &amp; deciding in advance the most appropriate course of actions for achievement of pre-determined goals. According to KOONTZ, “Planning is deciding in advance - what to do, when to do &amp; how to do. It bridges the gap from where we are &amp; where we want to be”. </a:t>
            </a:r>
            <a:endParaRPr lang="fr-FR" sz="2400" dirty="0">
              <a:solidFill>
                <a:schemeClr val="bg1"/>
              </a:solidFill>
            </a:endParaRPr>
          </a:p>
        </p:txBody>
      </p:sp>
    </p:spTree>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10" name="Ellipse 9"/>
          <p:cNvSpPr/>
          <p:nvPr/>
        </p:nvSpPr>
        <p:spPr>
          <a:xfrm>
            <a:off x="1928794" y="0"/>
            <a:ext cx="5715040"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accent4">
                  <a:lumMod val="10000"/>
                </a:schemeClr>
              </a:solidFill>
            </a:endParaRPr>
          </a:p>
          <a:p>
            <a:pPr algn="ctr"/>
            <a:r>
              <a:rPr lang="fr-FR" sz="2800" b="1" dirty="0" smtClean="0">
                <a:solidFill>
                  <a:schemeClr val="accent4">
                    <a:lumMod val="10000"/>
                  </a:schemeClr>
                </a:solidFill>
              </a:rPr>
              <a:t>II-  </a:t>
            </a:r>
            <a:r>
              <a:rPr lang="fr-FR" sz="2800" b="1" dirty="0" err="1" smtClean="0">
                <a:solidFill>
                  <a:schemeClr val="accent4">
                    <a:lumMod val="10000"/>
                  </a:schemeClr>
                </a:solidFill>
              </a:rPr>
              <a:t>Organinzing</a:t>
            </a:r>
            <a:endParaRPr lang="fr-FR" sz="2800" b="1" dirty="0" smtClean="0">
              <a:solidFill>
                <a:schemeClr val="accent4">
                  <a:lumMod val="10000"/>
                </a:schemeClr>
              </a:solidFill>
            </a:endParaRPr>
          </a:p>
          <a:p>
            <a:pPr algn="ctr"/>
            <a:endParaRPr lang="fr-FR" sz="2800" dirty="0"/>
          </a:p>
        </p:txBody>
      </p:sp>
      <p:sp>
        <p:nvSpPr>
          <p:cNvPr id="2" name="Rectangle à coins arrondis 1"/>
          <p:cNvSpPr/>
          <p:nvPr/>
        </p:nvSpPr>
        <p:spPr>
          <a:xfrm>
            <a:off x="985565" y="1412776"/>
            <a:ext cx="7601498" cy="13681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According to Henry Fayol, “To organize a business is to provide it with everything useful or its functioning i.e. raw material, tools, capital and personnel’s”</a:t>
            </a:r>
            <a:endParaRPr lang="fr-FR" sz="2400" dirty="0">
              <a:solidFill>
                <a:schemeClr val="tx1"/>
              </a:solidFill>
            </a:endParaRPr>
          </a:p>
        </p:txBody>
      </p:sp>
      <p:sp>
        <p:nvSpPr>
          <p:cNvPr id="3" name="Arrondir un rectangle avec un coin diagonal 2"/>
          <p:cNvSpPr/>
          <p:nvPr/>
        </p:nvSpPr>
        <p:spPr>
          <a:xfrm>
            <a:off x="1187624" y="3429000"/>
            <a:ext cx="6840760" cy="28083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t>•	</a:t>
            </a:r>
            <a:r>
              <a:rPr lang="en-US" sz="2400" dirty="0">
                <a:solidFill>
                  <a:schemeClr val="accent3">
                    <a:lumMod val="60000"/>
                    <a:lumOff val="40000"/>
                  </a:schemeClr>
                </a:solidFill>
              </a:rPr>
              <a:t>Identification of activities.</a:t>
            </a:r>
          </a:p>
          <a:p>
            <a:pPr algn="just"/>
            <a:r>
              <a:rPr lang="en-US" sz="2400" dirty="0">
                <a:solidFill>
                  <a:schemeClr val="accent3">
                    <a:lumMod val="60000"/>
                    <a:lumOff val="40000"/>
                  </a:schemeClr>
                </a:solidFill>
              </a:rPr>
              <a:t>•	Classification of grouping of activities.</a:t>
            </a:r>
          </a:p>
          <a:p>
            <a:pPr algn="just"/>
            <a:r>
              <a:rPr lang="en-US" sz="2400" dirty="0">
                <a:solidFill>
                  <a:schemeClr val="accent3">
                    <a:lumMod val="60000"/>
                    <a:lumOff val="40000"/>
                  </a:schemeClr>
                </a:solidFill>
              </a:rPr>
              <a:t>•	Assignment of duties.</a:t>
            </a:r>
          </a:p>
          <a:p>
            <a:pPr algn="just"/>
            <a:r>
              <a:rPr lang="en-US" sz="2400" dirty="0">
                <a:solidFill>
                  <a:schemeClr val="accent3">
                    <a:lumMod val="60000"/>
                    <a:lumOff val="40000"/>
                  </a:schemeClr>
                </a:solidFill>
              </a:rPr>
              <a:t>•	Delegation of authority and creation of responsibility.</a:t>
            </a:r>
          </a:p>
          <a:p>
            <a:pPr algn="just"/>
            <a:r>
              <a:rPr lang="en-US" sz="2400" dirty="0">
                <a:solidFill>
                  <a:schemeClr val="accent3">
                    <a:lumMod val="60000"/>
                    <a:lumOff val="40000"/>
                  </a:schemeClr>
                </a:solidFill>
              </a:rPr>
              <a:t>•	Coordinating authority and responsibility relationships.</a:t>
            </a:r>
          </a:p>
        </p:txBody>
      </p:sp>
      <p:sp>
        <p:nvSpPr>
          <p:cNvPr id="4" name="Flèche vers le bas 3"/>
          <p:cNvSpPr/>
          <p:nvPr/>
        </p:nvSpPr>
        <p:spPr>
          <a:xfrm>
            <a:off x="4143372" y="2780928"/>
            <a:ext cx="64294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610642418"/>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10" name="Ellipse 9"/>
          <p:cNvSpPr/>
          <p:nvPr/>
        </p:nvSpPr>
        <p:spPr>
          <a:xfrm>
            <a:off x="1928794" y="0"/>
            <a:ext cx="5715040" cy="911164"/>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smtClean="0">
              <a:solidFill>
                <a:schemeClr val="accent4">
                  <a:lumMod val="10000"/>
                </a:schemeClr>
              </a:solidFill>
            </a:endParaRPr>
          </a:p>
          <a:p>
            <a:pPr algn="ctr"/>
            <a:r>
              <a:rPr lang="fr-FR" sz="2800" b="1" dirty="0" smtClean="0">
                <a:solidFill>
                  <a:schemeClr val="accent4">
                    <a:lumMod val="10000"/>
                  </a:schemeClr>
                </a:solidFill>
              </a:rPr>
              <a:t>III-   </a:t>
            </a:r>
            <a:r>
              <a:rPr lang="fr-FR" sz="2800" b="1" dirty="0" err="1" smtClean="0">
                <a:solidFill>
                  <a:schemeClr val="accent4">
                    <a:lumMod val="10000"/>
                  </a:schemeClr>
                </a:solidFill>
              </a:rPr>
              <a:t>Staffing</a:t>
            </a:r>
            <a:endParaRPr lang="fr-FR" sz="2800" b="1" dirty="0" smtClean="0">
              <a:solidFill>
                <a:schemeClr val="accent4">
                  <a:lumMod val="10000"/>
                </a:schemeClr>
              </a:solidFill>
            </a:endParaRPr>
          </a:p>
          <a:p>
            <a:pPr algn="ctr"/>
            <a:endParaRPr lang="fr-FR" sz="2800" dirty="0"/>
          </a:p>
        </p:txBody>
      </p:sp>
      <p:sp>
        <p:nvSpPr>
          <p:cNvPr id="2" name="Rectangle à coins arrondis 1"/>
          <p:cNvSpPr/>
          <p:nvPr/>
        </p:nvSpPr>
        <p:spPr>
          <a:xfrm>
            <a:off x="985565" y="1124744"/>
            <a:ext cx="7601498" cy="1800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According to </a:t>
            </a:r>
            <a:r>
              <a:rPr lang="en-US" sz="2400" dirty="0" err="1"/>
              <a:t>Kootz</a:t>
            </a:r>
            <a:r>
              <a:rPr lang="en-US" sz="2400" dirty="0"/>
              <a:t> &amp; </a:t>
            </a:r>
            <a:r>
              <a:rPr lang="en-US" sz="2400" dirty="0" err="1"/>
              <a:t>O’Donell</a:t>
            </a:r>
            <a:r>
              <a:rPr lang="en-US" sz="2400" dirty="0"/>
              <a:t>, “Managerial function of staffing involves manning the organization structure through proper and effective selection, appraisal &amp; development of personnel to fill the roles designed un the structure”. </a:t>
            </a:r>
            <a:endParaRPr lang="fr-FR" sz="2400" dirty="0">
              <a:solidFill>
                <a:schemeClr val="tx1"/>
              </a:solidFill>
            </a:endParaRPr>
          </a:p>
        </p:txBody>
      </p:sp>
      <p:sp>
        <p:nvSpPr>
          <p:cNvPr id="3" name="Arrondir un rectangle avec un coin diagonal 2"/>
          <p:cNvSpPr/>
          <p:nvPr/>
        </p:nvSpPr>
        <p:spPr>
          <a:xfrm>
            <a:off x="1187624" y="3625446"/>
            <a:ext cx="7056784" cy="323255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fr-FR" sz="2300" dirty="0" smtClean="0">
                <a:solidFill>
                  <a:schemeClr val="accent3">
                    <a:lumMod val="60000"/>
                    <a:lumOff val="40000"/>
                  </a:schemeClr>
                </a:solidFill>
                <a:hlinkClick r:id="rId3"/>
              </a:rPr>
              <a:t>* </a:t>
            </a:r>
            <a:r>
              <a:rPr lang="en-US" sz="2300" u="sng" dirty="0" smtClean="0">
                <a:solidFill>
                  <a:schemeClr val="accent3">
                    <a:lumMod val="60000"/>
                    <a:lumOff val="40000"/>
                  </a:schemeClr>
                </a:solidFill>
                <a:hlinkClick r:id="rId3"/>
              </a:rPr>
              <a:t>Manpower </a:t>
            </a:r>
            <a:r>
              <a:rPr lang="en-US" sz="2300" u="sng" dirty="0">
                <a:solidFill>
                  <a:schemeClr val="accent3">
                    <a:lumMod val="60000"/>
                    <a:lumOff val="40000"/>
                  </a:schemeClr>
                </a:solidFill>
                <a:hlinkClick r:id="rId3"/>
              </a:rPr>
              <a:t>Planning</a:t>
            </a:r>
            <a:r>
              <a:rPr lang="en-US" sz="2300" dirty="0">
                <a:solidFill>
                  <a:schemeClr val="accent3">
                    <a:lumMod val="60000"/>
                    <a:lumOff val="40000"/>
                  </a:schemeClr>
                </a:solidFill>
              </a:rPr>
              <a:t> (estimating man power in terms of searching, choose the person and giving the right place).</a:t>
            </a:r>
            <a:endParaRPr lang="fr-FR" sz="2300" dirty="0">
              <a:solidFill>
                <a:schemeClr val="accent3">
                  <a:lumMod val="60000"/>
                  <a:lumOff val="40000"/>
                </a:schemeClr>
              </a:solidFill>
            </a:endParaRPr>
          </a:p>
          <a:p>
            <a:pPr lvl="1"/>
            <a:r>
              <a:rPr lang="en-US" sz="2300" dirty="0" smtClean="0">
                <a:solidFill>
                  <a:schemeClr val="accent3">
                    <a:lumMod val="60000"/>
                    <a:lumOff val="40000"/>
                  </a:schemeClr>
                </a:solidFill>
              </a:rPr>
              <a:t>* Recruitment</a:t>
            </a:r>
            <a:r>
              <a:rPr lang="en-US" sz="2300" dirty="0">
                <a:solidFill>
                  <a:schemeClr val="accent3">
                    <a:lumMod val="60000"/>
                    <a:lumOff val="40000"/>
                  </a:schemeClr>
                </a:solidFill>
              </a:rPr>
              <a:t>, Selection &amp; Placement.</a:t>
            </a:r>
            <a:endParaRPr lang="fr-FR" sz="2300" dirty="0">
              <a:solidFill>
                <a:schemeClr val="accent3">
                  <a:lumMod val="60000"/>
                  <a:lumOff val="40000"/>
                </a:schemeClr>
              </a:solidFill>
            </a:endParaRPr>
          </a:p>
          <a:p>
            <a:pPr lvl="1"/>
            <a:r>
              <a:rPr lang="en-US" sz="2300" u="sng" dirty="0" smtClean="0">
                <a:solidFill>
                  <a:schemeClr val="accent3">
                    <a:lumMod val="60000"/>
                    <a:lumOff val="40000"/>
                  </a:schemeClr>
                </a:solidFill>
                <a:hlinkClick r:id="rId4"/>
              </a:rPr>
              <a:t>* Training </a:t>
            </a:r>
            <a:r>
              <a:rPr lang="en-US" sz="2300" u="sng" dirty="0">
                <a:solidFill>
                  <a:schemeClr val="accent3">
                    <a:lumMod val="60000"/>
                    <a:lumOff val="40000"/>
                  </a:schemeClr>
                </a:solidFill>
                <a:hlinkClick r:id="rId4"/>
              </a:rPr>
              <a:t>&amp; Development</a:t>
            </a:r>
            <a:r>
              <a:rPr lang="en-US" sz="2300" dirty="0">
                <a:solidFill>
                  <a:schemeClr val="accent3">
                    <a:lumMod val="60000"/>
                    <a:lumOff val="40000"/>
                  </a:schemeClr>
                </a:solidFill>
              </a:rPr>
              <a:t>.</a:t>
            </a:r>
            <a:endParaRPr lang="fr-FR" sz="2300" dirty="0">
              <a:solidFill>
                <a:schemeClr val="accent3">
                  <a:lumMod val="60000"/>
                  <a:lumOff val="40000"/>
                </a:schemeClr>
              </a:solidFill>
            </a:endParaRPr>
          </a:p>
          <a:p>
            <a:pPr lvl="1"/>
            <a:r>
              <a:rPr lang="en-US" sz="2300" u="sng" dirty="0" smtClean="0">
                <a:solidFill>
                  <a:schemeClr val="accent3">
                    <a:lumMod val="60000"/>
                    <a:lumOff val="40000"/>
                  </a:schemeClr>
                </a:solidFill>
                <a:hlinkClick r:id="rId5"/>
              </a:rPr>
              <a:t>* Remuneration</a:t>
            </a:r>
            <a:r>
              <a:rPr lang="en-US" sz="2300" dirty="0">
                <a:solidFill>
                  <a:schemeClr val="accent3">
                    <a:lumMod val="60000"/>
                    <a:lumOff val="40000"/>
                  </a:schemeClr>
                </a:solidFill>
              </a:rPr>
              <a:t>.</a:t>
            </a:r>
            <a:endParaRPr lang="fr-FR" sz="2300" dirty="0">
              <a:solidFill>
                <a:schemeClr val="accent3">
                  <a:lumMod val="60000"/>
                  <a:lumOff val="40000"/>
                </a:schemeClr>
              </a:solidFill>
            </a:endParaRPr>
          </a:p>
          <a:p>
            <a:pPr lvl="1"/>
            <a:r>
              <a:rPr lang="en-US" sz="2300" u="sng" dirty="0" smtClean="0">
                <a:solidFill>
                  <a:schemeClr val="accent3">
                    <a:lumMod val="60000"/>
                    <a:lumOff val="40000"/>
                  </a:schemeClr>
                </a:solidFill>
                <a:hlinkClick r:id="rId6"/>
              </a:rPr>
              <a:t>* Performance </a:t>
            </a:r>
            <a:r>
              <a:rPr lang="en-US" sz="2300" u="sng" dirty="0">
                <a:solidFill>
                  <a:schemeClr val="accent3">
                    <a:lumMod val="60000"/>
                    <a:lumOff val="40000"/>
                  </a:schemeClr>
                </a:solidFill>
                <a:hlinkClick r:id="rId6"/>
              </a:rPr>
              <a:t>Appraisal</a:t>
            </a:r>
            <a:r>
              <a:rPr lang="en-US" sz="2300" dirty="0">
                <a:solidFill>
                  <a:schemeClr val="accent3">
                    <a:lumMod val="60000"/>
                    <a:lumOff val="40000"/>
                  </a:schemeClr>
                </a:solidFill>
              </a:rPr>
              <a:t>.</a:t>
            </a:r>
            <a:endParaRPr lang="fr-FR" sz="2300" dirty="0">
              <a:solidFill>
                <a:schemeClr val="accent3">
                  <a:lumMod val="60000"/>
                  <a:lumOff val="40000"/>
                </a:schemeClr>
              </a:solidFill>
            </a:endParaRPr>
          </a:p>
          <a:p>
            <a:pPr lvl="1"/>
            <a:r>
              <a:rPr lang="en-US" sz="2300" dirty="0" smtClean="0">
                <a:solidFill>
                  <a:schemeClr val="accent3">
                    <a:lumMod val="60000"/>
                    <a:lumOff val="40000"/>
                  </a:schemeClr>
                </a:solidFill>
              </a:rPr>
              <a:t>* Promotions </a:t>
            </a:r>
            <a:r>
              <a:rPr lang="en-US" sz="2300" dirty="0">
                <a:solidFill>
                  <a:schemeClr val="accent3">
                    <a:lumMod val="60000"/>
                    <a:lumOff val="40000"/>
                  </a:schemeClr>
                </a:solidFill>
              </a:rPr>
              <a:t>&amp; Transfer.</a:t>
            </a:r>
            <a:endParaRPr lang="fr-FR" sz="2300" dirty="0">
              <a:solidFill>
                <a:schemeClr val="accent3">
                  <a:lumMod val="60000"/>
                  <a:lumOff val="40000"/>
                </a:schemeClr>
              </a:solidFill>
            </a:endParaRPr>
          </a:p>
        </p:txBody>
      </p:sp>
      <p:sp>
        <p:nvSpPr>
          <p:cNvPr id="4" name="Flèche vers le bas 3"/>
          <p:cNvSpPr/>
          <p:nvPr/>
        </p:nvSpPr>
        <p:spPr>
          <a:xfrm>
            <a:off x="4321682" y="2977374"/>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108089022"/>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9247</TotalTime>
  <Words>952</Words>
  <Application>Microsoft Office PowerPoint</Application>
  <PresentationFormat>Affichage à l'écran (4:3)</PresentationFormat>
  <Paragraphs>115</Paragraphs>
  <Slides>13</Slides>
  <Notes>12</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1188</cp:revision>
  <dcterms:created xsi:type="dcterms:W3CDTF">2008-12-20T18:29:40Z</dcterms:created>
  <dcterms:modified xsi:type="dcterms:W3CDTF">2023-09-27T10:17:29Z</dcterms:modified>
</cp:coreProperties>
</file>