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notesMasterIdLst>
    <p:notesMasterId r:id="rId22"/>
  </p:notesMasterIdLst>
  <p:sldIdLst>
    <p:sldId id="390" r:id="rId2"/>
    <p:sldId id="414" r:id="rId3"/>
    <p:sldId id="430" r:id="rId4"/>
    <p:sldId id="409" r:id="rId5"/>
    <p:sldId id="415" r:id="rId6"/>
    <p:sldId id="416" r:id="rId7"/>
    <p:sldId id="417" r:id="rId8"/>
    <p:sldId id="418" r:id="rId9"/>
    <p:sldId id="419" r:id="rId10"/>
    <p:sldId id="421" r:id="rId11"/>
    <p:sldId id="420" r:id="rId12"/>
    <p:sldId id="422" r:id="rId13"/>
    <p:sldId id="423" r:id="rId14"/>
    <p:sldId id="424" r:id="rId15"/>
    <p:sldId id="425" r:id="rId16"/>
    <p:sldId id="426" r:id="rId17"/>
    <p:sldId id="427" r:id="rId18"/>
    <p:sldId id="428" r:id="rId19"/>
    <p:sldId id="429" r:id="rId20"/>
    <p:sldId id="40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198" autoAdjust="0"/>
    <p:restoredTop sz="94255" autoAdjust="0"/>
  </p:normalViewPr>
  <p:slideViewPr>
    <p:cSldViewPr snapToGrid="0">
      <p:cViewPr varScale="1">
        <p:scale>
          <a:sx n="58" d="100"/>
          <a:sy n="58" d="100"/>
        </p:scale>
        <p:origin x="90"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12/21/2022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t>12/21/2022</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257494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12/21/2022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0177376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82991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730486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5845736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12/21/2022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764590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12/21/2022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0641806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6431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13769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10162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15584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12/21/2022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0396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12/21/2022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79810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12/21/2022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2381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12/21/2022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5761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12/21/2022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88567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12/21/2022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6464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t>12/21/2022</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1640966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8015" y="1807164"/>
            <a:ext cx="8144134" cy="1131843"/>
          </a:xfrm>
        </p:spPr>
        <p:style>
          <a:lnRef idx="2">
            <a:schemeClr val="accent1"/>
          </a:lnRef>
          <a:fillRef idx="1">
            <a:schemeClr val="lt1"/>
          </a:fillRef>
          <a:effectRef idx="0">
            <a:schemeClr val="accent1"/>
          </a:effectRef>
          <a:fontRef idx="minor">
            <a:schemeClr val="dk1"/>
          </a:fontRef>
        </p:style>
        <p:txBody>
          <a:bodyPr>
            <a:normAutofit/>
          </a:bodyPr>
          <a:lstStyle/>
          <a:p>
            <a:pPr algn="ctr" rtl="1"/>
            <a:r>
              <a:rPr lang="ar-SA" sz="2800" b="1" dirty="0" smtClean="0"/>
              <a:t>دور </a:t>
            </a:r>
            <a:r>
              <a:rPr lang="ar-SA" sz="2800" b="1" dirty="0"/>
              <a:t>نظام المعلومات التسويقية في صنع القرارات </a:t>
            </a:r>
            <a:r>
              <a:rPr lang="ar-SA" sz="2800" b="1" dirty="0" smtClean="0"/>
              <a:t>التسويقية</a:t>
            </a:r>
            <a:r>
              <a:rPr lang="ar-DZ" sz="2800" b="1" dirty="0" smtClean="0"/>
              <a:t> </a:t>
            </a:r>
            <a:r>
              <a:rPr lang="en-US" sz="2800" dirty="0" smtClean="0"/>
              <a:t/>
            </a:r>
            <a:br>
              <a:rPr lang="en-US" sz="2800" dirty="0" smtClean="0"/>
            </a:br>
            <a:endParaRPr lang="en-US" sz="2800" b="1" dirty="0"/>
          </a:p>
        </p:txBody>
      </p:sp>
      <p:sp>
        <p:nvSpPr>
          <p:cNvPr id="4" name="Rectangle 3"/>
          <p:cNvSpPr/>
          <p:nvPr/>
        </p:nvSpPr>
        <p:spPr>
          <a:xfrm>
            <a:off x="9180866" y="3875314"/>
            <a:ext cx="2461209" cy="1291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محاضرة رقم 12</a:t>
            </a:r>
            <a:endParaRPr lang="ar-DZ" sz="2800" b="1" dirty="0">
              <a:solidFill>
                <a:schemeClr val="tx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solidFill>
                  <a:schemeClr val="tx1"/>
                </a:solidFill>
              </a:rPr>
              <a:t>مقياس: نظــــام المعلـومات التسويـــــقية </a:t>
            </a:r>
          </a:p>
          <a:p>
            <a:pPr algn="ctr" rtl="1"/>
            <a:r>
              <a:rPr lang="ar-DZ" sz="3200" b="1" dirty="0" smtClean="0">
                <a:solidFill>
                  <a:schemeClr val="tx1"/>
                </a:solidFill>
              </a:rPr>
              <a:t>مستوى سنة ثالثة تسويق</a:t>
            </a:r>
            <a:endParaRPr lang="en-US" sz="3200" b="1" dirty="0">
              <a:solidFill>
                <a:schemeClr val="tx1"/>
              </a:solidFill>
            </a:endParaRPr>
          </a:p>
        </p:txBody>
      </p:sp>
      <p:sp>
        <p:nvSpPr>
          <p:cNvPr id="3" name="Rectangle 2"/>
          <p:cNvSpPr/>
          <p:nvPr/>
        </p:nvSpPr>
        <p:spPr>
          <a:xfrm>
            <a:off x="898015" y="3875314"/>
            <a:ext cx="8144133" cy="1291772"/>
          </a:xfrm>
          <a:prstGeom prst="rect">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16200000" scaled="1"/>
            <a:tileRect/>
          </a:gradFill>
        </p:spPr>
        <p:style>
          <a:lnRef idx="3">
            <a:schemeClr val="lt1"/>
          </a:lnRef>
          <a:fillRef idx="1">
            <a:schemeClr val="accent3"/>
          </a:fillRef>
          <a:effectRef idx="1">
            <a:schemeClr val="accent3"/>
          </a:effectRef>
          <a:fontRef idx="minor">
            <a:schemeClr val="lt1"/>
          </a:fontRef>
        </p:style>
        <p:txBody>
          <a:bodyPr rtlCol="0" anchor="ctr"/>
          <a:lstStyle/>
          <a:p>
            <a:pPr algn="ctr" rtl="1"/>
            <a:r>
              <a:rPr lang="ar-SA" sz="2800" b="1" dirty="0">
                <a:solidFill>
                  <a:schemeClr val="tx1"/>
                </a:solidFill>
              </a:rPr>
              <a:t>دور نظام المعلومات التسويقية في </a:t>
            </a:r>
            <a:r>
              <a:rPr lang="ar-SA" sz="2800" b="1" dirty="0" smtClean="0">
                <a:solidFill>
                  <a:schemeClr val="tx1"/>
                </a:solidFill>
              </a:rPr>
              <a:t>صنع </a:t>
            </a:r>
            <a:r>
              <a:rPr lang="ar-SA" sz="2800" b="1" dirty="0">
                <a:solidFill>
                  <a:schemeClr val="tx1"/>
                </a:solidFill>
              </a:rPr>
              <a:t>قرارات المزيج التسويقي</a:t>
            </a:r>
            <a:endParaRPr lang="en-US" sz="2800" b="1" dirty="0">
              <a:solidFill>
                <a:schemeClr val="tx1"/>
              </a:solidFill>
            </a:endParaRPr>
          </a:p>
        </p:txBody>
      </p:sp>
      <p:sp>
        <p:nvSpPr>
          <p:cNvPr id="6" name="Flèche vers le bas 5"/>
          <p:cNvSpPr/>
          <p:nvPr/>
        </p:nvSpPr>
        <p:spPr>
          <a:xfrm>
            <a:off x="3483428" y="2965869"/>
            <a:ext cx="3425372" cy="619159"/>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879033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8614" y="122830"/>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rtl="1"/>
            <a:r>
              <a:rPr lang="ar-SA" sz="2800" b="1" i="1" dirty="0"/>
              <a:t>الجدول رقم02:</a:t>
            </a:r>
            <a:r>
              <a:rPr lang="fr-FR" sz="2800" b="1" i="1" dirty="0"/>
              <a:t>  </a:t>
            </a:r>
            <a:r>
              <a:rPr lang="ar-SA" sz="2800" b="1" i="1" dirty="0"/>
              <a:t>دور نظام المعلومات التسويقية في صنع قرارات مزيج </a:t>
            </a:r>
            <a:r>
              <a:rPr lang="ar-SA" sz="2800" b="1" i="1" dirty="0" smtClean="0"/>
              <a:t>التسعير</a:t>
            </a:r>
            <a:r>
              <a:rPr lang="fr-FR" sz="2800" b="1" i="1" dirty="0" smtClean="0"/>
              <a:t>.</a:t>
            </a:r>
            <a:endParaRPr lang="en-US" sz="2800" dirty="0"/>
          </a:p>
        </p:txBody>
      </p:sp>
      <p:graphicFrame>
        <p:nvGraphicFramePr>
          <p:cNvPr id="3" name="Tableau 2"/>
          <p:cNvGraphicFramePr>
            <a:graphicFrameLocks noGrp="1"/>
          </p:cNvGraphicFramePr>
          <p:nvPr>
            <p:extLst>
              <p:ext uri="{D42A27DB-BD31-4B8C-83A1-F6EECF244321}">
                <p14:modId xmlns:p14="http://schemas.microsoft.com/office/powerpoint/2010/main" val="706595108"/>
              </p:ext>
            </p:extLst>
          </p:nvPr>
        </p:nvGraphicFramePr>
        <p:xfrm>
          <a:off x="0" y="968994"/>
          <a:ext cx="12037325" cy="5860725"/>
        </p:xfrm>
        <a:graphic>
          <a:graphicData uri="http://schemas.openxmlformats.org/drawingml/2006/table">
            <a:tbl>
              <a:tblPr firstRow="1" bandRow="1">
                <a:tableStyleId>{5C22544A-7EE6-4342-B048-85BDC9FD1C3A}</a:tableStyleId>
              </a:tblPr>
              <a:tblGrid>
                <a:gridCol w="7940999"/>
                <a:gridCol w="4096326"/>
              </a:tblGrid>
              <a:tr h="512400">
                <a:tc>
                  <a:txBody>
                    <a:bodyPr/>
                    <a:lstStyle/>
                    <a:p>
                      <a:pPr algn="ctr" rtl="1">
                        <a:lnSpc>
                          <a:spcPct val="115000"/>
                        </a:lnSpc>
                        <a:spcAft>
                          <a:spcPts val="0"/>
                        </a:spcAft>
                      </a:pPr>
                      <a:r>
                        <a:rPr lang="ar-SA"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قرارات مزيج التسعيرة </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rtl="1">
                        <a:lnSpc>
                          <a:spcPct val="115000"/>
                        </a:lnSpc>
                        <a:spcAft>
                          <a:spcPts val="0"/>
                        </a:spcAft>
                      </a:pPr>
                      <a:r>
                        <a:rPr lang="ar-SA"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دور نظام المعلومات التسويقية</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3195381">
                <a:tc>
                  <a:txBody>
                    <a:bodyPr/>
                    <a:lstStyle/>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التغييرات المحتملة في محددات الطلب على المنتج</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التغييرات المتوقعة في أسعار المدخلات المعتمدة في تصنيع المنتج</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التنبؤ بالسلوك المستقبلي للطلب والتكاليف</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الأهداف البديلة المباشرة لقرار التسعيرة والمتمثلة في اختراق السوق، تحقيق عائد مقبول، القضاء على المنافسة، المحافظة على الحصة السوقية</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342900" marR="0" lvl="0" indent="-342900" algn="ctr" defTabSz="457200" rtl="1" eaLnBrk="1" fontAlgn="auto" latinLnBrk="0" hangingPunct="1">
                        <a:lnSpc>
                          <a:spcPct val="115000"/>
                        </a:lnSpc>
                        <a:spcBef>
                          <a:spcPts val="0"/>
                        </a:spcBef>
                        <a:spcAft>
                          <a:spcPts val="0"/>
                        </a:spcAft>
                        <a:buClrTx/>
                        <a:buSzTx/>
                        <a:buFont typeface="Wingdings" panose="05000000000000000000" pitchFamily="2" charset="2"/>
                        <a:buChar char=""/>
                        <a:tabLst/>
                        <a:defRPr/>
                      </a:pPr>
                      <a:r>
                        <a:rPr lang="ar-SA" sz="2400" b="1" dirty="0" smtClean="0">
                          <a:solidFill>
                            <a:schemeClr val="tx1"/>
                          </a:solidFill>
                          <a:effectLst/>
                          <a:latin typeface="Arial" panose="020B0604020202020204" pitchFamily="34" charset="0"/>
                          <a:ea typeface="Times New Roman" panose="02020603050405020304" pitchFamily="18" charset="0"/>
                          <a:cs typeface="+mn-cs"/>
                        </a:rPr>
                        <a:t>القرارات الخاصة بتحديد أهداف التسعير</a:t>
                      </a:r>
                      <a:endParaRPr lang="en-US" sz="1600" b="1"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lvl="0" indent="0" algn="r" rtl="1">
                        <a:lnSpc>
                          <a:spcPct val="115000"/>
                        </a:lnSpc>
                        <a:spcAft>
                          <a:spcPts val="0"/>
                        </a:spcAft>
                        <a:buFont typeface="Wingdings" panose="05000000000000000000" pitchFamily="2" charset="2"/>
                        <a:buNone/>
                      </a:pPr>
                      <a:endParaRPr lang="en-US"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1983333">
                <a:tc>
                  <a:txBody>
                    <a:bodyPr/>
                    <a:lstStyle/>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مستويات التكاليف والأرباح</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أثر السعر على رأس المال العامل</a:t>
                      </a:r>
                      <a:r>
                        <a:rPr lang="fr-FR" sz="2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400" dirty="0" smtClean="0">
                          <a:solidFill>
                            <a:schemeClr val="tx1"/>
                          </a:solidFill>
                          <a:effectLst/>
                          <a:latin typeface="Arial" panose="020B0604020202020204" pitchFamily="34" charset="0"/>
                          <a:ea typeface="Times New Roman" panose="02020603050405020304" pitchFamily="18" charset="0"/>
                          <a:cs typeface="+mn-cs"/>
                        </a:rPr>
                        <a:t>معلومات عن القدرة الشرائية للمستهلكين</a:t>
                      </a:r>
                      <a:r>
                        <a:rPr lang="ar-DZ" sz="2400" dirty="0" smtClean="0">
                          <a:solidFill>
                            <a:schemeClr val="tx1"/>
                          </a:solidFill>
                          <a:effectLst/>
                          <a:latin typeface="Arial" panose="020B0604020202020204" pitchFamily="34" charset="0"/>
                          <a:ea typeface="Times New Roman" panose="02020603050405020304" pitchFamily="18" charset="0"/>
                          <a:cs typeface="+mn-cs"/>
                        </a:rPr>
                        <a:t>.</a:t>
                      </a:r>
                      <a:endPar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342900" marR="0" lvl="0" indent="-342900" algn="ctr" defTabSz="457200" rtl="1" eaLnBrk="1" fontAlgn="auto" latinLnBrk="0" hangingPunct="1">
                        <a:lnSpc>
                          <a:spcPct val="115000"/>
                        </a:lnSpc>
                        <a:spcBef>
                          <a:spcPts val="0"/>
                        </a:spcBef>
                        <a:spcAft>
                          <a:spcPts val="0"/>
                        </a:spcAft>
                        <a:buClrTx/>
                        <a:buSzTx/>
                        <a:buFont typeface="Wingdings" panose="05000000000000000000" pitchFamily="2" charset="2"/>
                        <a:buChar char=""/>
                        <a:tabLst/>
                        <a:defRPr/>
                      </a:pPr>
                      <a:r>
                        <a:rPr lang="ar-SA" sz="2400" b="1" dirty="0" smtClean="0">
                          <a:solidFill>
                            <a:schemeClr val="tx1"/>
                          </a:solidFill>
                          <a:effectLst/>
                          <a:latin typeface="Arial" panose="020B0604020202020204" pitchFamily="34" charset="0"/>
                          <a:ea typeface="Times New Roman" panose="02020603050405020304" pitchFamily="18" charset="0"/>
                          <a:cs typeface="+mn-cs"/>
                        </a:rPr>
                        <a:t>القرارات الخاصة بتحديد طريقة التسعير</a:t>
                      </a:r>
                      <a:endParaRPr lang="en-US" sz="1600" b="1"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lvl="0" indent="0" algn="r" rtl="1">
                        <a:lnSpc>
                          <a:spcPct val="115000"/>
                        </a:lnSpc>
                        <a:spcAft>
                          <a:spcPts val="0"/>
                        </a:spcAft>
                        <a:buFont typeface="Wingdings" panose="05000000000000000000" pitchFamily="2" charset="2"/>
                        <a:buNone/>
                      </a:pPr>
                      <a:endParaRPr lang="en-US"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4" name="Rectangle 3"/>
          <p:cNvSpPr/>
          <p:nvPr/>
        </p:nvSpPr>
        <p:spPr>
          <a:xfrm>
            <a:off x="10568535" y="89685"/>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10392250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0501" y="272955"/>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rtl="1"/>
            <a:r>
              <a:rPr lang="ar-SA" sz="2800" b="1" i="1" dirty="0"/>
              <a:t>الجدول رقم02:</a:t>
            </a:r>
            <a:r>
              <a:rPr lang="fr-FR" sz="2800" b="1" i="1" dirty="0"/>
              <a:t>  </a:t>
            </a:r>
            <a:r>
              <a:rPr lang="ar-SA" sz="2800" b="1" i="1" dirty="0"/>
              <a:t>دور نظام المعلومات التسويقية في صنع قرارات مزيج التسعير</a:t>
            </a:r>
            <a:r>
              <a:rPr lang="fr-FR" sz="2800" b="1" i="1" dirty="0"/>
              <a:t>.</a:t>
            </a:r>
            <a:endParaRPr lang="en-US" sz="2800" dirty="0"/>
          </a:p>
        </p:txBody>
      </p:sp>
      <p:graphicFrame>
        <p:nvGraphicFramePr>
          <p:cNvPr id="3" name="Tableau 2"/>
          <p:cNvGraphicFramePr>
            <a:graphicFrameLocks noGrp="1"/>
          </p:cNvGraphicFramePr>
          <p:nvPr>
            <p:extLst>
              <p:ext uri="{D42A27DB-BD31-4B8C-83A1-F6EECF244321}">
                <p14:modId xmlns:p14="http://schemas.microsoft.com/office/powerpoint/2010/main" val="1305815104"/>
              </p:ext>
            </p:extLst>
          </p:nvPr>
        </p:nvGraphicFramePr>
        <p:xfrm>
          <a:off x="464024" y="1269241"/>
          <a:ext cx="10931857" cy="4053385"/>
        </p:xfrm>
        <a:graphic>
          <a:graphicData uri="http://schemas.openxmlformats.org/drawingml/2006/table">
            <a:tbl>
              <a:tblPr firstRow="1" bandRow="1">
                <a:tableStyleId>{5C22544A-7EE6-4342-B048-85BDC9FD1C3A}</a:tableStyleId>
              </a:tblPr>
              <a:tblGrid>
                <a:gridCol w="6619356"/>
                <a:gridCol w="4312501"/>
              </a:tblGrid>
              <a:tr h="4053385">
                <a:tc>
                  <a:txBody>
                    <a:bodyPr/>
                    <a:lstStyle/>
                    <a:p>
                      <a:pPr marL="342900" lvl="0" indent="-342900" algn="r" rtl="1">
                        <a:lnSpc>
                          <a:spcPct val="150000"/>
                        </a:lnSpc>
                        <a:spcAft>
                          <a:spcPts val="0"/>
                        </a:spcAft>
                        <a:buFont typeface="Wingdings" panose="05000000000000000000" pitchFamily="2" charset="2"/>
                        <a:buChar cha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أثر الخصم على نمو المبيعات</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أثر الخصم على نمو الأرباح في الأجل الطويل</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أنواع ونسب الخصم الممنوحة من قبل المنافسين</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1">
                        <a:lumMod val="20000"/>
                        <a:lumOff val="80000"/>
                      </a:schemeClr>
                    </a:solidFill>
                  </a:tcPr>
                </a:tc>
                <a:tc>
                  <a:txBody>
                    <a:bodyPr/>
                    <a:lstStyle/>
                    <a:p>
                      <a:pPr marL="342900" marR="0" lvl="0" indent="-342900" algn="r" defTabSz="457200" rtl="1" eaLnBrk="1" fontAlgn="auto" latinLnBrk="0" hangingPunct="1">
                        <a:lnSpc>
                          <a:spcPct val="150000"/>
                        </a:lnSpc>
                        <a:spcBef>
                          <a:spcPts val="0"/>
                        </a:spcBef>
                        <a:spcAft>
                          <a:spcPts val="0"/>
                        </a:spcAft>
                        <a:buClrTx/>
                        <a:buSzTx/>
                        <a:buFont typeface="Wingdings" panose="05000000000000000000" pitchFamily="2" charset="2"/>
                        <a:buChar char=""/>
                        <a:tabLst/>
                        <a:defRPr/>
                      </a:pPr>
                      <a:r>
                        <a:rPr lang="ar-SA"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القرارات الخاصة بأنواع ونسب الخصم</a:t>
                      </a:r>
                      <a:endParaRPr lang="en-US"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0" lvl="0" indent="0" algn="r" rtl="1">
                        <a:lnSpc>
                          <a:spcPct val="150000"/>
                        </a:lnSpc>
                        <a:spcAft>
                          <a:spcPts val="0"/>
                        </a:spcAft>
                        <a:buFont typeface="Wingdings" panose="05000000000000000000" pitchFamily="2" charset="2"/>
                        <a:buNone/>
                      </a:pPr>
                      <a:endParaRPr lang="en-US"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1">
                        <a:lumMod val="20000"/>
                        <a:lumOff val="80000"/>
                      </a:schemeClr>
                    </a:solidFill>
                  </a:tcPr>
                </a:tc>
              </a:tr>
            </a:tbl>
          </a:graphicData>
        </a:graphic>
      </p:graphicFrame>
      <p:sp>
        <p:nvSpPr>
          <p:cNvPr id="4" name="Rectangle 3"/>
          <p:cNvSpPr/>
          <p:nvPr/>
        </p:nvSpPr>
        <p:spPr>
          <a:xfrm>
            <a:off x="10568535" y="89685"/>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597614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600501" y="1760561"/>
            <a:ext cx="10003807" cy="485860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SA" sz="2800" dirty="0" smtClean="0"/>
              <a:t>تعتمد </a:t>
            </a:r>
            <a:r>
              <a:rPr lang="ar-SA" sz="2800" dirty="0"/>
              <a:t>استمرارية المنظمة علي قدرتها علي التواصل مع الجهات ذات العلاقة في البيئة المحيطة بها والمتمثلة </a:t>
            </a:r>
            <a:r>
              <a:rPr lang="ar-SA" sz="2800" dirty="0" smtClean="0"/>
              <a:t>بالمستهلكين</a:t>
            </a:r>
            <a:r>
              <a:rPr lang="ar-DZ" sz="2800" dirty="0"/>
              <a:t>،</a:t>
            </a:r>
            <a:r>
              <a:rPr lang="ar-SA" sz="2800" dirty="0" smtClean="0"/>
              <a:t> الموزعين</a:t>
            </a:r>
            <a:r>
              <a:rPr lang="ar-DZ" sz="2800" dirty="0" smtClean="0"/>
              <a:t>،</a:t>
            </a:r>
            <a:r>
              <a:rPr lang="ar-SA" sz="2800" dirty="0" smtClean="0"/>
              <a:t> المجهزين</a:t>
            </a:r>
            <a:r>
              <a:rPr lang="ar-DZ" sz="2800" dirty="0" smtClean="0"/>
              <a:t>،</a:t>
            </a:r>
            <a:r>
              <a:rPr lang="ar-SA" sz="2800" dirty="0" smtClean="0"/>
              <a:t> </a:t>
            </a:r>
            <a:r>
              <a:rPr lang="ar-SA" sz="2800" dirty="0"/>
              <a:t>شركات </a:t>
            </a:r>
            <a:r>
              <a:rPr lang="ar-SA" sz="2800" dirty="0" smtClean="0"/>
              <a:t>التامين</a:t>
            </a:r>
            <a:r>
              <a:rPr lang="ar-DZ" sz="2800" dirty="0" smtClean="0"/>
              <a:t>،</a:t>
            </a:r>
            <a:r>
              <a:rPr lang="ar-SA" sz="2800" dirty="0" smtClean="0"/>
              <a:t> </a:t>
            </a:r>
            <a:r>
              <a:rPr lang="ar-SA" sz="2800" dirty="0"/>
              <a:t>المؤسسات </a:t>
            </a:r>
            <a:r>
              <a:rPr lang="ar-SA" sz="2800" dirty="0" smtClean="0"/>
              <a:t>الحكومية</a:t>
            </a:r>
            <a:r>
              <a:rPr lang="ar-DZ" sz="2800" dirty="0" smtClean="0"/>
              <a:t>،</a:t>
            </a:r>
            <a:r>
              <a:rPr lang="ar-SA" sz="2800" dirty="0" smtClean="0"/>
              <a:t> </a:t>
            </a:r>
            <a:r>
              <a:rPr lang="ar-SA" sz="2800" dirty="0"/>
              <a:t>المنظمات </a:t>
            </a:r>
            <a:r>
              <a:rPr lang="ar-SA" sz="2800" dirty="0" smtClean="0"/>
              <a:t>المنافسة</a:t>
            </a:r>
            <a:r>
              <a:rPr lang="ar-DZ" sz="2800" dirty="0" smtClean="0"/>
              <a:t>، </a:t>
            </a:r>
            <a:r>
              <a:rPr lang="ar-SA" sz="2800" dirty="0" smtClean="0"/>
              <a:t>أفراد المجتمع</a:t>
            </a:r>
            <a:r>
              <a:rPr lang="ar-DZ" sz="2800" dirty="0" smtClean="0"/>
              <a:t>،</a:t>
            </a:r>
            <a:r>
              <a:rPr lang="ar-SA" sz="2800" dirty="0" smtClean="0"/>
              <a:t> </a:t>
            </a:r>
            <a:r>
              <a:rPr lang="ar-SA" sz="2800" dirty="0"/>
              <a:t>ولأجل تعزيز مثل هذه العلاقة تقتضي الضرورة صنع عدة قرارات مهمة تقع في إطار الجهود الترويجية التي </a:t>
            </a:r>
            <a:r>
              <a:rPr lang="ar-SA" sz="2800" dirty="0" smtClean="0"/>
              <a:t>تشمل</a:t>
            </a:r>
            <a:r>
              <a:rPr lang="ar-DZ" sz="2800" dirty="0" smtClean="0"/>
              <a:t> </a:t>
            </a:r>
            <a:r>
              <a:rPr lang="ar-SA" sz="2800" dirty="0" smtClean="0"/>
              <a:t>( الإعلان</a:t>
            </a:r>
            <a:r>
              <a:rPr lang="ar-DZ" sz="2800" dirty="0" smtClean="0"/>
              <a:t>، </a:t>
            </a:r>
            <a:r>
              <a:rPr lang="ar-SA" sz="2800" dirty="0" smtClean="0"/>
              <a:t>البيع الشخصي</a:t>
            </a:r>
            <a:r>
              <a:rPr lang="ar-DZ" sz="2800" dirty="0" smtClean="0"/>
              <a:t>، </a:t>
            </a:r>
            <a:r>
              <a:rPr lang="ar-SA" sz="2800" dirty="0" smtClean="0"/>
              <a:t>تنشيط المبيعات</a:t>
            </a:r>
            <a:r>
              <a:rPr lang="ar-DZ" sz="2800" dirty="0" smtClean="0"/>
              <a:t>، </a:t>
            </a:r>
            <a:r>
              <a:rPr lang="ar-SA" sz="2800" dirty="0" smtClean="0"/>
              <a:t>العلاقات العامة)</a:t>
            </a:r>
            <a:r>
              <a:rPr lang="ar-DZ" sz="2800" dirty="0" smtClean="0"/>
              <a:t>، </a:t>
            </a:r>
            <a:r>
              <a:rPr lang="ar-SA" sz="2800" dirty="0" smtClean="0"/>
              <a:t>الذي </a:t>
            </a:r>
            <a:r>
              <a:rPr lang="ar-SA" sz="2800" dirty="0"/>
              <a:t>يستلزم توفير المعلومات الضرورية من خلال نظام المعلومات التسويقية ودورها من خلال الجدول التالي :</a:t>
            </a:r>
            <a:endParaRPr lang="en-US" sz="2800" dirty="0"/>
          </a:p>
        </p:txBody>
      </p:sp>
      <p:sp>
        <p:nvSpPr>
          <p:cNvPr id="3" name="Organigramme : Alternative 2"/>
          <p:cNvSpPr/>
          <p:nvPr/>
        </p:nvSpPr>
        <p:spPr>
          <a:xfrm>
            <a:off x="1651380" y="204717"/>
            <a:ext cx="8202304" cy="941696"/>
          </a:xfrm>
          <a:prstGeom prst="flowChartAlternateProcess">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t>دور نظام المعلومات التسويقية في صنع قرارات مزيج الترويج:</a:t>
            </a:r>
            <a:endParaRPr lang="en-US" sz="2800" dirty="0">
              <a:solidFill>
                <a:schemeClr val="bg1"/>
              </a:solidFill>
            </a:endParaRPr>
          </a:p>
        </p:txBody>
      </p:sp>
      <p:sp>
        <p:nvSpPr>
          <p:cNvPr id="4" name="Flèche vers le bas 3"/>
          <p:cNvSpPr/>
          <p:nvPr/>
        </p:nvSpPr>
        <p:spPr>
          <a:xfrm>
            <a:off x="4360460" y="1241947"/>
            <a:ext cx="2784143" cy="423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0568535" y="89685"/>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9195543"/>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374194202"/>
              </p:ext>
            </p:extLst>
          </p:nvPr>
        </p:nvGraphicFramePr>
        <p:xfrm>
          <a:off x="182881" y="1262129"/>
          <a:ext cx="11742954" cy="6141974"/>
        </p:xfrm>
        <a:graphic>
          <a:graphicData uri="http://schemas.openxmlformats.org/drawingml/2006/table">
            <a:tbl>
              <a:tblPr firstRow="1" bandRow="1">
                <a:tableStyleId>{5C22544A-7EE6-4342-B048-85BDC9FD1C3A}</a:tableStyleId>
              </a:tblPr>
              <a:tblGrid>
                <a:gridCol w="8010095"/>
                <a:gridCol w="3732859"/>
              </a:tblGrid>
              <a:tr h="394138">
                <a:tc>
                  <a:txBody>
                    <a:bodyPr/>
                    <a:lstStyle/>
                    <a:p>
                      <a:pPr algn="ctr" rtl="1">
                        <a:lnSpc>
                          <a:spcPct val="115000"/>
                        </a:lnSpc>
                        <a:spcAft>
                          <a:spcPts val="0"/>
                        </a:spcAft>
                      </a:pPr>
                      <a:r>
                        <a:rPr lang="ar-SA" sz="24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مزيج الترويج </a:t>
                      </a:r>
                      <a:endParaRPr lang="en-US" sz="16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15000"/>
                        </a:lnSpc>
                        <a:spcAft>
                          <a:spcPts val="0"/>
                        </a:spcAft>
                      </a:pPr>
                      <a:r>
                        <a:rPr lang="ar-SA" sz="24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دور نظام المعلومات التسويقية</a:t>
                      </a:r>
                      <a:endParaRPr lang="en-US" sz="16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1970690">
                <a:tc>
                  <a:txBody>
                    <a:bodyPr/>
                    <a:lstStyle/>
                    <a:p>
                      <a:pPr marL="342900" lvl="0" indent="-342900" algn="r" rtl="1">
                        <a:lnSpc>
                          <a:spcPct val="115000"/>
                        </a:lnSpc>
                        <a:spcAft>
                          <a:spcPts val="0"/>
                        </a:spcAft>
                        <a:buFont typeface="Wingdings" panose="05000000000000000000" pitchFamily="2" charset="2"/>
                        <a:buChar char=""/>
                      </a:pPr>
                      <a:r>
                        <a:rPr lang="ar-SA" sz="28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احتمالات زيادة المبيعات من خلال زيادة مبيعات منتج محدد أو في خط منتجات بأكمله أو قطاع معين من الزبائن أو في فترة زمنية محددة</a:t>
                      </a:r>
                      <a:endParaRPr lang="en-US" sz="28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SA" sz="28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التوقعات لإيجاد المناخ الملائم لزيادة المبيعات مستقبلا</a:t>
                      </a:r>
                      <a:r>
                        <a:rPr lang="fr-FR" sz="2800" b="1" dirty="0" smtClean="0">
                          <a:effectLst/>
                          <a:latin typeface="Traditional Arabic" panose="02020603050405020304" pitchFamily="18" charset="-78"/>
                          <a:ea typeface="Times New Roman" panose="02020603050405020304" pitchFamily="18" charset="0"/>
                          <a:cs typeface="Arial" panose="020B0604020202020204" pitchFamily="34" charset="0"/>
                        </a:rPr>
                        <a:t>.</a:t>
                      </a:r>
                    </a:p>
                    <a:p>
                      <a:pPr marL="0" lvl="0" indent="0" algn="r" rtl="1">
                        <a:lnSpc>
                          <a:spcPct val="115000"/>
                        </a:lnSpc>
                        <a:spcAft>
                          <a:spcPts val="0"/>
                        </a:spcAft>
                        <a:buFont typeface="Wingdings" panose="05000000000000000000" pitchFamily="2" charset="2"/>
                        <a:buNone/>
                      </a:pPr>
                      <a:endParaRPr lang="fr-FR" sz="2800" b="1" dirty="0" smtClean="0">
                        <a:effectLst/>
                        <a:latin typeface="Traditional Arabic" panose="02020603050405020304" pitchFamily="18" charset="-78"/>
                        <a:ea typeface="Times New Roman" panose="02020603050405020304" pitchFamily="18" charset="0"/>
                        <a:cs typeface="Arial" panose="020B0604020202020204" pitchFamily="34" charset="0"/>
                      </a:endParaRPr>
                    </a:p>
                    <a:p>
                      <a:pPr marL="0" lvl="0" indent="0" algn="r" rtl="1">
                        <a:lnSpc>
                          <a:spcPct val="115000"/>
                        </a:lnSpc>
                        <a:spcAft>
                          <a:spcPts val="0"/>
                        </a:spcAft>
                        <a:buFont typeface="Wingdings" panose="05000000000000000000" pitchFamily="2" charset="2"/>
                        <a:buNone/>
                      </a:pPr>
                      <a:endParaRPr lang="en-US" sz="2800" b="1" dirty="0" smtClean="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800100" marR="0" indent="-342900" algn="r" defTabSz="457200" rtl="1" eaLnBrk="1" fontAlgn="auto" latinLnBrk="0" hangingPunct="1">
                        <a:lnSpc>
                          <a:spcPct val="115000"/>
                        </a:lnSpc>
                        <a:spcBef>
                          <a:spcPts val="0"/>
                        </a:spcBef>
                        <a:spcAft>
                          <a:spcPts val="0"/>
                        </a:spcAft>
                        <a:buClrTx/>
                        <a:buSzTx/>
                        <a:buFont typeface="Wingdings" panose="05000000000000000000" pitchFamily="2" charset="2"/>
                        <a:buChar char="ü"/>
                        <a:tabLst/>
                        <a:defRPr/>
                      </a:pPr>
                      <a:r>
                        <a:rPr lang="ar-SA" sz="2800" b="1" dirty="0">
                          <a:effectLst/>
                          <a:latin typeface="TraditionalArabic"/>
                          <a:ea typeface="Times New Roman" panose="02020603050405020304" pitchFamily="18" charset="0"/>
                          <a:cs typeface="TraditionalArabic"/>
                        </a:rPr>
                        <a:t> </a:t>
                      </a:r>
                      <a:r>
                        <a:rPr lang="ar-SA" sz="2800" b="1" dirty="0" smtClean="0">
                          <a:effectLst/>
                          <a:latin typeface="Calibri" panose="020F0502020204030204" pitchFamily="34" charset="0"/>
                          <a:ea typeface="Times New Roman" panose="02020603050405020304" pitchFamily="18" charset="0"/>
                          <a:cs typeface="Traditional Arabic" panose="02020603050405020304" pitchFamily="18" charset="-78"/>
                        </a:rPr>
                        <a:t>قرارات تحديد أهداف الترويج</a:t>
                      </a:r>
                      <a:endParaRPr lang="en-US" sz="28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457200" algn="r" rtl="1">
                        <a:lnSpc>
                          <a:spcPct val="115000"/>
                        </a:lnSpc>
                        <a:spcAft>
                          <a:spcPts val="0"/>
                        </a:spcAft>
                      </a:pPr>
                      <a:endParaRPr lang="en-US" sz="28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2956723">
                <a:tc>
                  <a:txBody>
                    <a:bodyPr/>
                    <a:lstStyle/>
                    <a:p>
                      <a:pPr marL="342900" lvl="0" indent="-342900" algn="r" rtl="1">
                        <a:lnSpc>
                          <a:spcPct val="115000"/>
                        </a:lnSpc>
                        <a:spcAft>
                          <a:spcPts val="0"/>
                        </a:spcAft>
                        <a:buFont typeface="Wingdings" panose="05000000000000000000" pitchFamily="2" charset="2"/>
                        <a:buChar char=""/>
                      </a:pPr>
                      <a:r>
                        <a:rPr lang="ar-DZ" sz="28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مدى معرفة الجمهور بالمنظمة ومنتجاتها.</a:t>
                      </a:r>
                      <a:endParaRPr lang="en-US" sz="28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0"/>
                        </a:spcAft>
                        <a:buFont typeface="Wingdings" panose="05000000000000000000" pitchFamily="2" charset="2"/>
                        <a:buChar char=""/>
                      </a:pPr>
                      <a:r>
                        <a:rPr lang="ar-DZ" sz="28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a:t>
                      </a:r>
                      <a:r>
                        <a:rPr lang="ar-SA" sz="2800" b="1" dirty="0" smtClean="0">
                          <a:effectLst/>
                          <a:latin typeface="Calibri" panose="020F0502020204030204" pitchFamily="34" charset="0"/>
                          <a:ea typeface="Times New Roman" panose="02020603050405020304" pitchFamily="18" charset="0"/>
                          <a:cs typeface="Traditional Arabic" panose="02020603050405020304" pitchFamily="18" charset="-78"/>
                        </a:rPr>
                        <a:t> عن مدي تفضيل الجمهور للمنظمة ومنتوجاتها مقارنة مع المنافسين.</a:t>
                      </a:r>
                      <a:endParaRPr lang="en-US" sz="28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tabLst>
                          <a:tab pos="228600" algn="l"/>
                        </a:tabLst>
                      </a:pPr>
                      <a:r>
                        <a:rPr lang="ar-SA" sz="28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الخصائص السلوكية والديموغرافية للمستهلكين.</a:t>
                      </a:r>
                      <a:endParaRPr lang="en-US" sz="28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tabLst>
                          <a:tab pos="228600" algn="l"/>
                        </a:tabLst>
                      </a:pPr>
                      <a:r>
                        <a:rPr lang="ar-SA" sz="2800" b="1" dirty="0" smtClean="0">
                          <a:effectLst/>
                          <a:latin typeface="Calibri" panose="020F0502020204030204" pitchFamily="34" charset="0"/>
                          <a:ea typeface="Times New Roman" panose="02020603050405020304" pitchFamily="18" charset="0"/>
                          <a:cs typeface="Traditional Arabic" panose="02020603050405020304" pitchFamily="18" charset="-78"/>
                        </a:rPr>
                        <a:t>معلومات عن فئات الجمهور التي تصنع القرار أو تؤثر فيه أو التي تقوم بالشراء الفعلي.</a:t>
                      </a:r>
                      <a:endParaRPr lang="fr-FR" sz="2800" b="1" dirty="0" smtClean="0">
                        <a:effectLst/>
                        <a:latin typeface="Calibri" panose="020F0502020204030204" pitchFamily="34" charset="0"/>
                        <a:ea typeface="Times New Roman" panose="02020603050405020304" pitchFamily="18" charset="0"/>
                        <a:cs typeface="Traditional Arabic" panose="02020603050405020304" pitchFamily="18" charset="-78"/>
                      </a:endParaRPr>
                    </a:p>
                    <a:p>
                      <a:pPr marL="0" lvl="0" indent="0" algn="r" rtl="1">
                        <a:lnSpc>
                          <a:spcPct val="115000"/>
                        </a:lnSpc>
                        <a:spcAft>
                          <a:spcPts val="1500"/>
                        </a:spcAft>
                        <a:buFont typeface="Wingdings" panose="05000000000000000000" pitchFamily="2" charset="2"/>
                        <a:buNone/>
                        <a:tabLst>
                          <a:tab pos="228600" algn="l"/>
                        </a:tabLst>
                      </a:pPr>
                      <a:endParaRPr lang="fr-FR" sz="2800" b="1" dirty="0" smtClean="0">
                        <a:effectLst/>
                        <a:latin typeface="Calibri" panose="020F0502020204030204" pitchFamily="34" charset="0"/>
                        <a:ea typeface="Times New Roman" panose="02020603050405020304" pitchFamily="18" charset="0"/>
                        <a:cs typeface="Traditional Arabic" panose="02020603050405020304" pitchFamily="18" charset="-78"/>
                      </a:endParaRPr>
                    </a:p>
                  </a:txBody>
                  <a:tcPr marL="68580" marR="68580" marT="0" marB="0"/>
                </a:tc>
                <a:tc>
                  <a:txBody>
                    <a:bodyPr/>
                    <a:lstStyle/>
                    <a:p>
                      <a:pPr marL="342900" marR="0" lvl="0" indent="-342900" algn="r" defTabSz="457200" rtl="1" eaLnBrk="1" fontAlgn="auto" latinLnBrk="0" hangingPunct="1">
                        <a:lnSpc>
                          <a:spcPct val="115000"/>
                        </a:lnSpc>
                        <a:spcBef>
                          <a:spcPts val="0"/>
                        </a:spcBef>
                        <a:spcAft>
                          <a:spcPts val="0"/>
                        </a:spcAft>
                        <a:buClrTx/>
                        <a:buSzTx/>
                        <a:buFont typeface="Wingdings" panose="05000000000000000000" pitchFamily="2" charset="2"/>
                        <a:buChar char=""/>
                        <a:tabLst/>
                        <a:defRPr/>
                      </a:pPr>
                      <a:r>
                        <a:rPr lang="ar-SA" sz="2800" b="1" dirty="0" smtClean="0">
                          <a:effectLst/>
                          <a:latin typeface="Calibri" panose="020F0502020204030204" pitchFamily="34" charset="0"/>
                          <a:ea typeface="Times New Roman" panose="02020603050405020304" pitchFamily="18" charset="0"/>
                          <a:cs typeface="Traditional Arabic" panose="02020603050405020304" pitchFamily="18" charset="-78"/>
                        </a:rPr>
                        <a:t>قرارات تحديد الجمهور المستهدف بالترويج</a:t>
                      </a:r>
                      <a:endParaRPr lang="en-US" sz="2800" b="1" dirty="0" smtClean="0">
                        <a:effectLst/>
                        <a:latin typeface="Calibri" panose="020F0502020204030204" pitchFamily="34" charset="0"/>
                        <a:ea typeface="Times New Roman" panose="02020603050405020304" pitchFamily="18" charset="0"/>
                        <a:cs typeface="Arial" panose="020B0604020202020204" pitchFamily="34" charset="0"/>
                      </a:endParaRPr>
                    </a:p>
                    <a:p>
                      <a:pPr marL="0" lvl="0" indent="0" algn="r" rtl="1">
                        <a:lnSpc>
                          <a:spcPct val="115000"/>
                        </a:lnSpc>
                        <a:spcAft>
                          <a:spcPts val="0"/>
                        </a:spcAft>
                        <a:buFont typeface="Wingdings" panose="05000000000000000000" pitchFamily="2" charset="2"/>
                        <a:buNone/>
                      </a:pPr>
                      <a:endParaRPr lang="en-US" sz="28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4" name="Rectangle 3"/>
          <p:cNvSpPr/>
          <p:nvPr/>
        </p:nvSpPr>
        <p:spPr>
          <a:xfrm>
            <a:off x="10388231" y="206063"/>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
        <p:nvSpPr>
          <p:cNvPr id="5" name="Rectangle 4"/>
          <p:cNvSpPr/>
          <p:nvPr/>
        </p:nvSpPr>
        <p:spPr>
          <a:xfrm>
            <a:off x="626258" y="206063"/>
            <a:ext cx="9430603" cy="412124"/>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u="sng" dirty="0"/>
              <a:t>الجدول </a:t>
            </a:r>
            <a:r>
              <a:rPr lang="ar-SA" sz="2800" b="1" i="1" u="sng" dirty="0" smtClean="0"/>
              <a:t>رق</a:t>
            </a:r>
            <a:r>
              <a:rPr lang="ar-DZ" sz="2800" b="1" i="1" u="sng" dirty="0" smtClean="0"/>
              <a:t>م</a:t>
            </a:r>
            <a:r>
              <a:rPr lang="ar-DZ" sz="2800" b="1" i="1" u="sng" dirty="0"/>
              <a:t> </a:t>
            </a:r>
            <a:r>
              <a:rPr lang="ar-DZ" sz="2800" b="1" i="1" u="sng" dirty="0" smtClean="0"/>
              <a:t>03:</a:t>
            </a:r>
            <a:r>
              <a:rPr lang="fr-FR" sz="2800" b="1" i="1" u="sng" dirty="0" smtClean="0"/>
              <a:t>  </a:t>
            </a:r>
            <a:r>
              <a:rPr lang="ar-SA" sz="2800" b="1" i="1" u="sng" dirty="0"/>
              <a:t>دور نظام المعلومات التسويقية في صنع قرارات مزيج </a:t>
            </a:r>
            <a:r>
              <a:rPr lang="ar-DZ" sz="2800" b="1" i="1" u="sng" dirty="0" smtClean="0"/>
              <a:t>الترويج</a:t>
            </a:r>
            <a:endParaRPr lang="en-US" sz="2800" dirty="0"/>
          </a:p>
        </p:txBody>
      </p:sp>
    </p:spTree>
    <p:extLst>
      <p:ext uri="{BB962C8B-B14F-4D97-AF65-F5344CB8AC3E}">
        <p14:creationId xmlns:p14="http://schemas.microsoft.com/office/powerpoint/2010/main" val="32325425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435720688"/>
              </p:ext>
            </p:extLst>
          </p:nvPr>
        </p:nvGraphicFramePr>
        <p:xfrm>
          <a:off x="283335" y="860096"/>
          <a:ext cx="11359166" cy="6024701"/>
        </p:xfrm>
        <a:graphic>
          <a:graphicData uri="http://schemas.openxmlformats.org/drawingml/2006/table">
            <a:tbl>
              <a:tblPr firstRow="1" bandRow="1">
                <a:tableStyleId>{5C22544A-7EE6-4342-B048-85BDC9FD1C3A}</a:tableStyleId>
              </a:tblPr>
              <a:tblGrid>
                <a:gridCol w="8141163"/>
                <a:gridCol w="3218003"/>
              </a:tblGrid>
              <a:tr h="3365321">
                <a:tc>
                  <a:txBody>
                    <a:bodyPr/>
                    <a:lstStyle/>
                    <a:p>
                      <a:pPr marL="342900" lvl="0" indent="-342900" algn="r" rtl="1">
                        <a:lnSpc>
                          <a:spcPct val="115000"/>
                        </a:lnSpc>
                        <a:spcAft>
                          <a:spcPts val="1500"/>
                        </a:spcAft>
                        <a:buFont typeface="Wingdings" panose="05000000000000000000" pitchFamily="2" charset="2"/>
                        <a:buChar char=""/>
                      </a:pP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نتائج الدراسات السلوكية الجمهور المستهدف.</a:t>
                      </a:r>
                      <a:endParaRPr lang="en-US" sz="2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نتائج الدراسات المقارنة لصور ووسائل الترويج البديلة.</a:t>
                      </a:r>
                      <a:endParaRPr lang="en-US" sz="2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دراسة سلوك المنظمات المنافسة.</a:t>
                      </a:r>
                      <a:endParaRPr lang="en-US" sz="2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القوانين والتشريعات التي تحكم نطاق الجهود الترويجية.</a:t>
                      </a:r>
                    </a:p>
                    <a:p>
                      <a:pPr algn="r" rtl="1">
                        <a:lnSpc>
                          <a:spcPct val="115000"/>
                        </a:lnSpc>
                        <a:spcAft>
                          <a:spcPts val="0"/>
                        </a:spcAft>
                      </a:pPr>
                      <a:endParaRPr lang="en-US" sz="26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1">
                        <a:lumMod val="40000"/>
                        <a:lumOff val="60000"/>
                      </a:schemeClr>
                    </a:solidFill>
                  </a:tcPr>
                </a:tc>
                <a:tc>
                  <a:txBody>
                    <a:bodyPr/>
                    <a:lstStyle/>
                    <a:p>
                      <a:pPr marL="0" marR="0" indent="0" algn="r" defTabSz="457200" rtl="1" eaLnBrk="1" fontAlgn="auto" latinLnBrk="0" hangingPunct="1">
                        <a:lnSpc>
                          <a:spcPct val="115000"/>
                        </a:lnSpc>
                        <a:spcBef>
                          <a:spcPts val="0"/>
                        </a:spcBef>
                        <a:spcAft>
                          <a:spcPts val="0"/>
                        </a:spcAft>
                        <a:buClrTx/>
                        <a:buSzTx/>
                        <a:buFontTx/>
                        <a:buNone/>
                        <a:tabLst/>
                        <a:defRPr/>
                      </a:pPr>
                      <a:r>
                        <a:rPr lang="ar-SA" sz="26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r>
                        <a:rPr lang="ar-SA" sz="26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تحديد نطاق الجهد الترويجي</a:t>
                      </a:r>
                      <a:endParaRPr lang="en-US" sz="2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6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2482486">
                <a:tc>
                  <a:txBody>
                    <a:bodyPr/>
                    <a:lstStyle/>
                    <a:p>
                      <a:pPr marL="342900" lvl="0" indent="-342900" algn="r" rtl="1">
                        <a:lnSpc>
                          <a:spcPct val="115000"/>
                        </a:lnSpc>
                        <a:spcAft>
                          <a:spcPts val="1500"/>
                        </a:spcAft>
                        <a:buFont typeface="Wingdings" panose="05000000000000000000" pitchFamily="2" charset="2"/>
                        <a:buChar char=""/>
                      </a:pPr>
                      <a:r>
                        <a:rPr lang="ar-SA" sz="26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مدي ملائمة المزيج الترويجي للموارد المتاحة ولطبيعة السوق والسلعة ودورة حياة المنتج.</a:t>
                      </a:r>
                      <a:endParaRPr lang="en-US" sz="26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6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الأهمية النسبية لوسائل الترويج ومدي مساهمة كل منها في تحقيق الهدف.</a:t>
                      </a:r>
                      <a:endParaRPr lang="en-US" sz="26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indent="0" algn="r" defTabSz="457200" rtl="1" eaLnBrk="1" fontAlgn="auto" latinLnBrk="0" hangingPunct="1">
                        <a:lnSpc>
                          <a:spcPct val="115000"/>
                        </a:lnSpc>
                        <a:spcBef>
                          <a:spcPts val="0"/>
                        </a:spcBef>
                        <a:spcAft>
                          <a:spcPts val="0"/>
                        </a:spcAft>
                        <a:buClrTx/>
                        <a:buSzTx/>
                        <a:buFontTx/>
                        <a:buNone/>
                        <a:tabLst/>
                        <a:defRPr/>
                      </a:pPr>
                      <a:r>
                        <a:rPr lang="ar-SA" sz="26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اختيار المزيج الترويجي الملائم</a:t>
                      </a:r>
                      <a:endParaRPr lang="en-US" sz="26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ar-SA" sz="26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2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3" name="Rectangle 2"/>
          <p:cNvSpPr/>
          <p:nvPr/>
        </p:nvSpPr>
        <p:spPr>
          <a:xfrm>
            <a:off x="10388231" y="0"/>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
        <p:nvSpPr>
          <p:cNvPr id="4" name="Rectangle 3"/>
          <p:cNvSpPr/>
          <p:nvPr/>
        </p:nvSpPr>
        <p:spPr>
          <a:xfrm>
            <a:off x="626258" y="206063"/>
            <a:ext cx="9430603" cy="412124"/>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u="sng" dirty="0"/>
              <a:t>الجدول </a:t>
            </a:r>
            <a:r>
              <a:rPr lang="ar-SA" sz="2800" b="1" i="1" u="sng" dirty="0" smtClean="0"/>
              <a:t>رق</a:t>
            </a:r>
            <a:r>
              <a:rPr lang="ar-DZ" sz="2800" b="1" i="1" u="sng" dirty="0" smtClean="0"/>
              <a:t>م</a:t>
            </a:r>
            <a:r>
              <a:rPr lang="ar-DZ" sz="2800" b="1" i="1" u="sng" dirty="0"/>
              <a:t> </a:t>
            </a:r>
            <a:r>
              <a:rPr lang="ar-DZ" sz="2800" b="1" i="1" u="sng" dirty="0" smtClean="0"/>
              <a:t>03:</a:t>
            </a:r>
            <a:r>
              <a:rPr lang="fr-FR" sz="2800" b="1" i="1" u="sng" dirty="0" smtClean="0"/>
              <a:t>  </a:t>
            </a:r>
            <a:r>
              <a:rPr lang="ar-SA" sz="2800" b="1" i="1" u="sng" dirty="0"/>
              <a:t>دور نظام المعلومات التسويقية في صنع قرارات مزيج </a:t>
            </a:r>
            <a:r>
              <a:rPr lang="ar-DZ" sz="2800" b="1" i="1" u="sng" dirty="0" smtClean="0"/>
              <a:t>الترويج</a:t>
            </a:r>
            <a:endParaRPr lang="en-US" sz="2800" dirty="0"/>
          </a:p>
        </p:txBody>
      </p:sp>
    </p:spTree>
    <p:extLst>
      <p:ext uri="{BB962C8B-B14F-4D97-AF65-F5344CB8AC3E}">
        <p14:creationId xmlns:p14="http://schemas.microsoft.com/office/powerpoint/2010/main" val="1095405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882334601"/>
              </p:ext>
            </p:extLst>
          </p:nvPr>
        </p:nvGraphicFramePr>
        <p:xfrm>
          <a:off x="334851" y="301703"/>
          <a:ext cx="11642500" cy="5944551"/>
        </p:xfrm>
        <a:graphic>
          <a:graphicData uri="http://schemas.openxmlformats.org/drawingml/2006/table">
            <a:tbl>
              <a:tblPr firstRow="1" bandRow="1">
                <a:tableStyleId>{5C22544A-7EE6-4342-B048-85BDC9FD1C3A}</a:tableStyleId>
              </a:tblPr>
              <a:tblGrid>
                <a:gridCol w="8564450"/>
                <a:gridCol w="3078050"/>
              </a:tblGrid>
              <a:tr h="5944551">
                <a:tc>
                  <a:txBody>
                    <a:bodyPr/>
                    <a:lstStyle/>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الأهداف المتوقعة للحملة الإعلانية.</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الوسيلة المناسبة في إطار الوسائل المتاحة.</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توزيع عدد المشترين والمشتركين في الصحف والمجلات وعدد امتلاك التلفاز.</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طبيعة السلعة المعلن عنها.</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متطلبات الرسالة الإعلانية وتكلفتها.</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مكاتب تصميم الإعلانات.</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الأوقات المتاحة للإعلان.</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الميزانية المخصصة للإنفاق علي الحملة الإعلانية.</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الاستجابة المتحققة من الحملة الإعلانية السابقة أو المشابهة.</a:t>
                      </a:r>
                      <a:r>
                        <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rPr>
                        <a:t> </a:t>
                      </a:r>
                      <a:r>
                        <a:rPr lang="ar-SA" sz="24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24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1">
                        <a:lumMod val="20000"/>
                        <a:lumOff val="80000"/>
                      </a:schemeClr>
                    </a:solidFill>
                  </a:tcPr>
                </a:tc>
                <a:tc>
                  <a:txBody>
                    <a:bodyPr/>
                    <a:lstStyle/>
                    <a:p>
                      <a:pPr marL="342900" marR="0" lvl="0" indent="-342900" algn="r" defTabSz="457200" rtl="1" eaLnBrk="1" fontAlgn="auto" latinLnBrk="0" hangingPunct="1">
                        <a:lnSpc>
                          <a:spcPct val="115000"/>
                        </a:lnSpc>
                        <a:spcBef>
                          <a:spcPts val="0"/>
                        </a:spcBef>
                        <a:spcAft>
                          <a:spcPts val="1500"/>
                        </a:spcAft>
                        <a:buClrTx/>
                        <a:buSzTx/>
                        <a:buFont typeface="Wingdings" panose="05000000000000000000" pitchFamily="2" charset="2"/>
                        <a:buChar char=""/>
                        <a:tabLst/>
                        <a:defRP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الإعلان والبيع الشخصي</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endParaRPr lang="en-US" sz="20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30015685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172999022"/>
              </p:ext>
            </p:extLst>
          </p:nvPr>
        </p:nvGraphicFramePr>
        <p:xfrm>
          <a:off x="244699" y="0"/>
          <a:ext cx="11745532" cy="6336406"/>
        </p:xfrm>
        <a:graphic>
          <a:graphicData uri="http://schemas.openxmlformats.org/drawingml/2006/table">
            <a:tbl>
              <a:tblPr firstRow="1" bandRow="1">
                <a:tableStyleId>{5C22544A-7EE6-4342-B048-85BDC9FD1C3A}</a:tableStyleId>
              </a:tblPr>
              <a:tblGrid>
                <a:gridCol w="8113690"/>
                <a:gridCol w="3631842"/>
              </a:tblGrid>
              <a:tr h="6336406">
                <a:tc>
                  <a:txBody>
                    <a:bodyPr/>
                    <a:lstStyle/>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الظروف الملائمة لاستخدام الرسالة الإعلانية.</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وكالات الإعلان وكفاءتها ومراعاتها للأسس والمفاهيم العلمية السليمة والمبادئ الأخلاقية للإعلان.</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توصيف وتحليل وظائف رجال البيع المعتمدين.</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الواجبات </a:t>
                      </a:r>
                      <a:r>
                        <a:rPr lang="ar-SA" sz="2400" dirty="0" err="1"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البيعية</a:t>
                      </a: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وغير </a:t>
                      </a:r>
                      <a:r>
                        <a:rPr lang="ar-SA" sz="2400" dirty="0" err="1"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البيعية</a:t>
                      </a: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لرجال البيع.</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قياس كفاءة وفاعلية رجال البيع ومدي قيامهم بواجبهم الترويجي. </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المناطق </a:t>
                      </a:r>
                      <a:r>
                        <a:rPr lang="ar-SA" sz="2400" dirty="0" err="1"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البيعية</a:t>
                      </a: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ومدي تغطية رجال البيع لها.</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مدي حاجة رجال البيع للتدريب.</a:t>
                      </a:r>
                      <a:endParaRPr lang="en-US" sz="16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15000"/>
                        </a:lnSpc>
                        <a:spcAft>
                          <a:spcPts val="1500"/>
                        </a:spcAft>
                        <a:buFont typeface="Wingdings" panose="05000000000000000000" pitchFamily="2" charset="2"/>
                        <a:buChar char=""/>
                      </a:pPr>
                      <a:r>
                        <a:rPr lang="ar-SA" sz="24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أسباب فشل رجال البيع.</a:t>
                      </a:r>
                      <a:endParaRPr lang="en-US" dirty="0">
                        <a:solidFill>
                          <a:schemeClr val="tx1"/>
                        </a:solidFill>
                      </a:endParaRPr>
                    </a:p>
                  </a:txBody>
                  <a:tcPr>
                    <a:solidFill>
                      <a:schemeClr val="accent1">
                        <a:lumMod val="20000"/>
                        <a:lumOff val="80000"/>
                      </a:schemeClr>
                    </a:solidFill>
                  </a:tcPr>
                </a:tc>
                <a:tc>
                  <a:txBody>
                    <a:bodyPr/>
                    <a:lstStyle/>
                    <a:p>
                      <a:pPr marL="342900" lvl="0" indent="-342900" algn="r" rtl="1">
                        <a:lnSpc>
                          <a:spcPct val="115000"/>
                        </a:lnSpc>
                        <a:spcAft>
                          <a:spcPts val="1500"/>
                        </a:spcAft>
                        <a:buFont typeface="Wingdings" panose="05000000000000000000" pitchFamily="2" charset="2"/>
                        <a:buChar char=""/>
                      </a:pPr>
                      <a:endParaRPr lang="en-US" sz="1200" dirty="0" smtClean="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1500"/>
                        </a:spcAft>
                      </a:pPr>
                      <a:r>
                        <a:rPr lang="ar-SA" sz="1800" dirty="0" smtClean="0">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200" dirty="0" smtClean="0">
                        <a:effectLst/>
                        <a:latin typeface="Calibri" panose="020F0502020204030204" pitchFamily="34" charset="0"/>
                        <a:ea typeface="Times New Roman" panose="02020603050405020304" pitchFamily="18" charset="0"/>
                        <a:cs typeface="Arial" panose="020B0604020202020204" pitchFamily="34" charset="0"/>
                      </a:endParaRPr>
                    </a:p>
                    <a:p>
                      <a:endParaRPr lang="en-US" dirty="0"/>
                    </a:p>
                  </a:txBody>
                  <a:tcPr/>
                </a:tc>
              </a:tr>
            </a:tbl>
          </a:graphicData>
        </a:graphic>
      </p:graphicFrame>
    </p:spTree>
    <p:extLst>
      <p:ext uri="{BB962C8B-B14F-4D97-AF65-F5344CB8AC3E}">
        <p14:creationId xmlns:p14="http://schemas.microsoft.com/office/powerpoint/2010/main" val="20134067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600501" y="1760561"/>
            <a:ext cx="10003807" cy="485860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SA" sz="2800" b="1" dirty="0" smtClean="0"/>
              <a:t> </a:t>
            </a:r>
            <a:r>
              <a:rPr lang="ar-SA" sz="2800" dirty="0"/>
              <a:t>يهدف التوزيع إلي تسهيل انسيابية المنتوجات من المنظمة إلي المستهلكين من خلال منافذ </a:t>
            </a:r>
            <a:r>
              <a:rPr lang="ar-SA" sz="2800" dirty="0" smtClean="0"/>
              <a:t>التوزيع</a:t>
            </a:r>
            <a:r>
              <a:rPr lang="ar-DZ" sz="2800" dirty="0" smtClean="0"/>
              <a:t>، </a:t>
            </a:r>
            <a:r>
              <a:rPr lang="ar-SA" sz="2800" dirty="0" smtClean="0"/>
              <a:t>حيث </a:t>
            </a:r>
            <a:r>
              <a:rPr lang="ar-SA" sz="2800" dirty="0"/>
              <a:t>يمكن تصنيف القرارات في إطار هذا </a:t>
            </a:r>
            <a:r>
              <a:rPr lang="ar-SA" sz="2800" dirty="0" smtClean="0"/>
              <a:t>المزيج</a:t>
            </a:r>
            <a:r>
              <a:rPr lang="ar-DZ" sz="2800" dirty="0" smtClean="0"/>
              <a:t>، </a:t>
            </a:r>
            <a:r>
              <a:rPr lang="ar-SA" sz="2800" dirty="0" smtClean="0"/>
              <a:t>ودور </a:t>
            </a:r>
            <a:r>
              <a:rPr lang="ar-SA" sz="2800" dirty="0"/>
              <a:t>نظام المعلومات التسويقية في صنعها حسب الجدول التالي:</a:t>
            </a:r>
            <a:endParaRPr lang="en-US" sz="2800" dirty="0"/>
          </a:p>
        </p:txBody>
      </p:sp>
      <p:sp>
        <p:nvSpPr>
          <p:cNvPr id="3" name="Organigramme : Alternative 2"/>
          <p:cNvSpPr/>
          <p:nvPr/>
        </p:nvSpPr>
        <p:spPr>
          <a:xfrm>
            <a:off x="1651380" y="204717"/>
            <a:ext cx="8202304" cy="941696"/>
          </a:xfrm>
          <a:prstGeom prst="flowChartAlternateProcess">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t>دور نظام المعلومات التسويقية في صنع قرارات مزيج التوزيع</a:t>
            </a:r>
            <a:endParaRPr lang="en-US" sz="2800" dirty="0">
              <a:solidFill>
                <a:schemeClr val="bg1"/>
              </a:solidFill>
            </a:endParaRPr>
          </a:p>
        </p:txBody>
      </p:sp>
      <p:sp>
        <p:nvSpPr>
          <p:cNvPr id="4" name="Flèche vers le bas 3"/>
          <p:cNvSpPr/>
          <p:nvPr/>
        </p:nvSpPr>
        <p:spPr>
          <a:xfrm>
            <a:off x="4360460" y="1241947"/>
            <a:ext cx="2784143" cy="423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0388231" y="0"/>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3792031585"/>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528582337"/>
              </p:ext>
            </p:extLst>
          </p:nvPr>
        </p:nvGraphicFramePr>
        <p:xfrm>
          <a:off x="167426" y="730884"/>
          <a:ext cx="11681139" cy="6195060"/>
        </p:xfrm>
        <a:graphic>
          <a:graphicData uri="http://schemas.openxmlformats.org/drawingml/2006/table">
            <a:tbl>
              <a:tblPr firstRow="1" bandRow="1">
                <a:tableStyleId>{5C22544A-7EE6-4342-B048-85BDC9FD1C3A}</a:tableStyleId>
              </a:tblPr>
              <a:tblGrid>
                <a:gridCol w="7819046"/>
                <a:gridCol w="3862093"/>
              </a:tblGrid>
              <a:tr h="743778">
                <a:tc>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8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دور نظام المعلومات التسويقية</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l" rtl="1">
                        <a:lnSpc>
                          <a:spcPct val="115000"/>
                        </a:lnSpc>
                        <a:spcAft>
                          <a:spcPts val="0"/>
                        </a:spcAft>
                      </a:pPr>
                      <a:endParaRPr lang="en-US"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8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مزيج التوزيع </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endParaRPr lang="en-US"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2644377">
                <a:tc>
                  <a:txBody>
                    <a:bodyPr/>
                    <a:lstStyle/>
                    <a:p>
                      <a:pPr marL="342900" lvl="0" indent="-342900" algn="r" rtl="1">
                        <a:lnSpc>
                          <a:spcPct val="115000"/>
                        </a:lnSpc>
                        <a:spcAft>
                          <a:spcPts val="150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طول قناة التوزيع المباشر وغير المباشر.</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معلومات عن تحديد عرض القناة علي أساس التوزيع الشامل أو الانتقائي أو الوحيد.</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fr-FR"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مكونات القناة من الوسطاء والموزعين.</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تحليل وتقييم القدرة علي تصريف المنتج.</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algn="r" rtl="1">
                        <a:lnSpc>
                          <a:spcPct val="115000"/>
                        </a:lnSpc>
                        <a:spcAft>
                          <a:spcPts val="0"/>
                        </a:spcAft>
                      </a:pPr>
                      <a:endParaRPr lang="en-US" sz="2400" b="1" kern="1200"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txBody>
                  <a:tcPr marL="68580" marR="68580" marT="0" marB="0"/>
                </a:tc>
                <a:tc>
                  <a:txBody>
                    <a:bodyPr/>
                    <a:lstStyle/>
                    <a:p>
                      <a:pPr marL="0" marR="0" indent="0" algn="r" defTabSz="457200" rtl="1" eaLnBrk="1" fontAlgn="auto" latinLnBrk="0" hangingPunct="1">
                        <a:lnSpc>
                          <a:spcPct val="115000"/>
                        </a:lnSpc>
                        <a:spcBef>
                          <a:spcPts val="0"/>
                        </a:spcBef>
                        <a:spcAft>
                          <a:spcPts val="0"/>
                        </a:spcAft>
                        <a:buClrTx/>
                        <a:buSzTx/>
                        <a:buFontTx/>
                        <a:buNone/>
                        <a:tabLst/>
                        <a:defRPr/>
                      </a:pPr>
                      <a:r>
                        <a:rPr lang="ar-SA" sz="28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تصميم هيكل منافذ التوزيع.</a:t>
                      </a:r>
                      <a:endParaRPr lang="en-US" sz="18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ar-SA" sz="28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r h="2328349">
                <a:tc>
                  <a:txBody>
                    <a:bodyPr/>
                    <a:lstStyle/>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تحليل كفاءة التوزيع المادي علي أساس تكاليف النقل والتخزين. </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تكاليف مناولة الطلبيات.</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تكاليف التعبئة والتغليف.</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التامين علي المخزون السلعي وتقادم المخزون.</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0"/>
                        </a:spcAft>
                        <a:buFont typeface="Wingdings" panose="05000000000000000000" pitchFamily="2" charset="2"/>
                        <a:buChar char=""/>
                        <a:tabLst>
                          <a:tab pos="228600" algn="l"/>
                        </a:tabLst>
                      </a:pPr>
                      <a:r>
                        <a:rPr lang="ar-SA"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مقدار المبالغ المستثمرة في المخزون والفرص البديلة.</a:t>
                      </a:r>
                      <a:endParaRPr lang="en-US" sz="24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algn="r" rtl="1">
                        <a:lnSpc>
                          <a:spcPct val="115000"/>
                        </a:lnSpc>
                        <a:spcAft>
                          <a:spcPts val="0"/>
                        </a:spcAft>
                      </a:pPr>
                      <a:endParaRPr lang="en-US" sz="2400" b="1" kern="1200"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txBody>
                  <a:tcPr marL="68580" marR="68580" marT="0" marB="0"/>
                </a:tc>
                <a:tc>
                  <a:txBody>
                    <a:bodyPr/>
                    <a:lstStyle/>
                    <a:p>
                      <a:pPr marL="228600" algn="r" rtl="1">
                        <a:lnSpc>
                          <a:spcPct val="115000"/>
                        </a:lnSpc>
                        <a:spcAft>
                          <a:spcPts val="0"/>
                        </a:spcAft>
                        <a:tabLst>
                          <a:tab pos="228600" algn="l"/>
                        </a:tabLst>
                      </a:pPr>
                      <a:r>
                        <a:rPr lang="ar-SA" sz="2800" b="1"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التوزيع المادي</a:t>
                      </a:r>
                      <a:endParaRPr lang="en-US" sz="1800" b="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l" rtl="1">
                        <a:lnSpc>
                          <a:spcPct val="115000"/>
                        </a:lnSpc>
                        <a:spcAft>
                          <a:spcPts val="0"/>
                        </a:spcAft>
                      </a:pPr>
                      <a:r>
                        <a:rPr lang="ar-SA" sz="28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3" name="Rectangle 2"/>
          <p:cNvSpPr/>
          <p:nvPr/>
        </p:nvSpPr>
        <p:spPr>
          <a:xfrm>
            <a:off x="561864" y="105530"/>
            <a:ext cx="9430603" cy="49977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رقم04:</a:t>
            </a:r>
            <a:r>
              <a:rPr lang="fr-FR" sz="2800" b="1" i="1" dirty="0"/>
              <a:t>  </a:t>
            </a:r>
            <a:r>
              <a:rPr lang="ar-SA" sz="2800" b="1" i="1" dirty="0"/>
              <a:t>دور نظام المعلومات التسويقية في صنع قرارات مزيج التوزيع</a:t>
            </a:r>
            <a:endParaRPr lang="en-US" sz="2800" dirty="0"/>
          </a:p>
        </p:txBody>
      </p:sp>
      <p:sp>
        <p:nvSpPr>
          <p:cNvPr id="4" name="Rectangle 3"/>
          <p:cNvSpPr/>
          <p:nvPr/>
        </p:nvSpPr>
        <p:spPr>
          <a:xfrm>
            <a:off x="10388231" y="0"/>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6476310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670312081"/>
              </p:ext>
            </p:extLst>
          </p:nvPr>
        </p:nvGraphicFramePr>
        <p:xfrm>
          <a:off x="489396" y="1854558"/>
          <a:ext cx="10715223" cy="3902014"/>
        </p:xfrm>
        <a:graphic>
          <a:graphicData uri="http://schemas.openxmlformats.org/drawingml/2006/table">
            <a:tbl>
              <a:tblPr firstRow="1" bandRow="1">
                <a:tableStyleId>{5C22544A-7EE6-4342-B048-85BDC9FD1C3A}</a:tableStyleId>
              </a:tblPr>
              <a:tblGrid>
                <a:gridCol w="7044745"/>
                <a:gridCol w="3670478"/>
              </a:tblGrid>
              <a:tr h="3902014">
                <a:tc>
                  <a:txBody>
                    <a:bodyPr/>
                    <a:lstStyle/>
                    <a:p>
                      <a:pPr marL="342900" lvl="0" indent="-342900" algn="r" rtl="1">
                        <a:lnSpc>
                          <a:spcPct val="115000"/>
                        </a:lnSpc>
                        <a:spcAft>
                          <a:spcPts val="1500"/>
                        </a:spcAft>
                        <a:buFont typeface="Wingdings" panose="05000000000000000000" pitchFamily="2" charset="2"/>
                        <a:buChar char=""/>
                        <a:tabLst>
                          <a:tab pos="228600" algn="l"/>
                        </a:tabLst>
                      </a:pPr>
                      <a:r>
                        <a:rPr lang="ar-SA"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تقويم أداء منافذ التوزيع الحاضر.</a:t>
                      </a:r>
                      <a:endParaRPr lang="en-US"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fr-FR"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r>
                        <a:rPr lang="ar-SA"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التغيرات في العادات الشرائية والمبيعات والتكاليف.</a:t>
                      </a:r>
                      <a:endParaRPr lang="en-US"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marL="342900" lvl="0" indent="-342900" algn="r" rtl="1">
                        <a:lnSpc>
                          <a:spcPct val="115000"/>
                        </a:lnSpc>
                        <a:spcAft>
                          <a:spcPts val="1500"/>
                        </a:spcAft>
                        <a:buFont typeface="Wingdings" panose="05000000000000000000" pitchFamily="2" charset="2"/>
                        <a:buChar char=""/>
                        <a:tabLst>
                          <a:tab pos="228600" algn="l"/>
                        </a:tabLst>
                      </a:pPr>
                      <a:r>
                        <a:rPr lang="ar-SA"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معلومات عن مشاكل التوزيع وفرص الإبقاء علي النظم المعتمدة حاضراً.</a:t>
                      </a:r>
                      <a:endParaRPr lang="en-US" sz="2800" b="1" kern="12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p>
                      <a:pPr algn="r" rtl="1">
                        <a:lnSpc>
                          <a:spcPct val="115000"/>
                        </a:lnSpc>
                        <a:spcAft>
                          <a:spcPts val="0"/>
                        </a:spcAft>
                      </a:pPr>
                      <a:endParaRPr lang="en-US" sz="2800" b="1" kern="1200"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endParaRPr>
                    </a:p>
                  </a:txBody>
                  <a:tcPr marL="68580" marR="68580" marT="0" marB="0">
                    <a:solidFill>
                      <a:schemeClr val="accent1">
                        <a:lumMod val="20000"/>
                        <a:lumOff val="80000"/>
                      </a:schemeClr>
                    </a:solidFill>
                  </a:tcPr>
                </a:tc>
                <a:tc>
                  <a:txBody>
                    <a:bodyPr/>
                    <a:lstStyle/>
                    <a:p>
                      <a:pPr marL="0" marR="0" indent="0" algn="ctr" defTabSz="457200" rtl="1" eaLnBrk="1" fontAlgn="auto" latinLnBrk="0" hangingPunct="1">
                        <a:lnSpc>
                          <a:spcPct val="115000"/>
                        </a:lnSpc>
                        <a:spcBef>
                          <a:spcPts val="0"/>
                        </a:spcBef>
                        <a:spcAft>
                          <a:spcPts val="0"/>
                        </a:spcAft>
                        <a:buClrTx/>
                        <a:buSzTx/>
                        <a:buFontTx/>
                        <a:buNone/>
                        <a:tabLst/>
                        <a:defRPr/>
                      </a:pPr>
                      <a:r>
                        <a:rPr lang="ar-SA" sz="2800" dirty="0" smtClean="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قرارات تعديل هيكل ومكونات القناة</a:t>
                      </a:r>
                      <a:endParaRPr lang="en-US" sz="1800"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ctr" rtl="1">
                        <a:lnSpc>
                          <a:spcPct val="115000"/>
                        </a:lnSpc>
                        <a:spcAft>
                          <a:spcPts val="0"/>
                        </a:spcAft>
                      </a:pPr>
                      <a:r>
                        <a:rPr lang="ar-SA" sz="2800" b="1" dirty="0">
                          <a:solidFill>
                            <a:schemeClr val="tx1"/>
                          </a:solidFill>
                          <a:effectLst/>
                          <a:latin typeface="Calibri" panose="020F0502020204030204" pitchFamily="34" charset="0"/>
                          <a:ea typeface="Times New Roman" panose="02020603050405020304" pitchFamily="18" charset="0"/>
                          <a:cs typeface="Traditional Arabic" panose="02020603050405020304" pitchFamily="18" charset="-78"/>
                        </a:rPr>
                        <a:t> </a:t>
                      </a:r>
                      <a:endParaRPr lang="en-US" sz="18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
        <p:nvSpPr>
          <p:cNvPr id="3" name="Rectangle 2"/>
          <p:cNvSpPr/>
          <p:nvPr/>
        </p:nvSpPr>
        <p:spPr>
          <a:xfrm>
            <a:off x="561864" y="105530"/>
            <a:ext cx="9430603" cy="49977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رقم04:</a:t>
            </a:r>
            <a:r>
              <a:rPr lang="fr-FR" sz="2800" b="1" i="1" dirty="0"/>
              <a:t>  </a:t>
            </a:r>
            <a:r>
              <a:rPr lang="ar-SA" sz="2800" b="1" i="1" dirty="0"/>
              <a:t>دور نظام المعلومات التسويقية في صنع قرارات مزيج التوزيع</a:t>
            </a:r>
            <a:endParaRPr lang="en-US" sz="2800" dirty="0"/>
          </a:p>
        </p:txBody>
      </p:sp>
      <p:sp>
        <p:nvSpPr>
          <p:cNvPr id="4" name="Rectangle 3"/>
          <p:cNvSpPr/>
          <p:nvPr/>
        </p:nvSpPr>
        <p:spPr>
          <a:xfrm>
            <a:off x="10388231" y="0"/>
            <a:ext cx="1407886" cy="5280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2593064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18615" y="2388358"/>
            <a:ext cx="10276764" cy="3971499"/>
          </a:xfrm>
          <a:solidFill>
            <a:schemeClr val="bg1">
              <a:lumMod val="95000"/>
            </a:schemeClr>
          </a:solidFill>
        </p:spPr>
        <p:style>
          <a:lnRef idx="1">
            <a:schemeClr val="dk1"/>
          </a:lnRef>
          <a:fillRef idx="2">
            <a:schemeClr val="dk1"/>
          </a:fillRef>
          <a:effectRef idx="1">
            <a:schemeClr val="dk1"/>
          </a:effectRef>
          <a:fontRef idx="minor">
            <a:schemeClr val="dk1"/>
          </a:fontRef>
        </p:style>
        <p:txBody>
          <a:bodyPr>
            <a:noAutofit/>
          </a:bodyPr>
          <a:lstStyle/>
          <a:p>
            <a:pPr algn="ctr" rtl="1">
              <a:lnSpc>
                <a:spcPct val="150000"/>
              </a:lnSpc>
            </a:pPr>
            <a:r>
              <a:rPr lang="ar-SA" sz="2800" b="1" dirty="0"/>
              <a:t>أكدت معظم الكتابات التسويقية في توضيحها للأنشطة التسويقية التي تمارسها إدارة التسويق على ما يعرف بالمزيج التسويقي إذ ترتبط القرارات التي يصنعها مدير </a:t>
            </a:r>
            <a:r>
              <a:rPr lang="ar-SA" sz="2800" b="1" dirty="0" err="1" smtClean="0"/>
              <a:t>التسو</a:t>
            </a:r>
            <a:r>
              <a:rPr lang="ar-DZ" sz="2800" b="1" dirty="0" err="1" smtClean="0"/>
              <a:t>ي</a:t>
            </a:r>
            <a:r>
              <a:rPr lang="ar-DZ" sz="2800" b="1" dirty="0" err="1"/>
              <a:t>ق</a:t>
            </a:r>
            <a:r>
              <a:rPr lang="ar-SA" sz="2800" b="1" dirty="0" smtClean="0"/>
              <a:t> </a:t>
            </a:r>
            <a:r>
              <a:rPr lang="ar-SA" sz="2800" b="1" dirty="0"/>
              <a:t>في الغالب بواحدة أو أكثر من مكونات هذا المزيج، ولكي يستطيع المدير القيام بالأنشطة التي يتضمنها هذا المزيج، لا بد من توافر المعلومات الضرورية التي يتم إتاحتها من خلال نظام المعلومات التسويقية، عليه فإن مكونات المزيج التسويقي تعد إطارا ملائما لتصنيف القرارات </a:t>
            </a:r>
            <a:r>
              <a:rPr lang="ar-SA" sz="2800" b="1" dirty="0" smtClean="0"/>
              <a:t>التسويقية</a:t>
            </a:r>
            <a:endParaRPr lang="en-US" sz="2800" b="1" dirty="0"/>
          </a:p>
        </p:txBody>
      </p:sp>
      <p:sp>
        <p:nvSpPr>
          <p:cNvPr id="5" name="Rectangle 4"/>
          <p:cNvSpPr/>
          <p:nvPr/>
        </p:nvSpPr>
        <p:spPr>
          <a:xfrm>
            <a:off x="2931885" y="725715"/>
            <a:ext cx="4746171" cy="1015663"/>
          </a:xfrm>
          <a:prstGeom prst="rect">
            <a:avLst/>
          </a:prstGeom>
        </p:spPr>
        <p:txBody>
          <a:bodyPr wrap="square">
            <a:spAutoFit/>
          </a:bodyPr>
          <a:lstStyle/>
          <a:p>
            <a:pPr algn="ctr"/>
            <a:r>
              <a:rPr lang="ar-SA" sz="6000" b="1" dirty="0">
                <a:solidFill>
                  <a:schemeClr val="bg1"/>
                </a:solidFill>
              </a:rPr>
              <a:t>مقدم</a:t>
            </a:r>
            <a:r>
              <a:rPr lang="ar-DZ" sz="6000" b="1" dirty="0">
                <a:solidFill>
                  <a:schemeClr val="bg1"/>
                </a:solidFill>
              </a:rPr>
              <a:t>ـــــــ</a:t>
            </a:r>
            <a:r>
              <a:rPr lang="ar-SA" sz="6000" b="1" dirty="0">
                <a:solidFill>
                  <a:schemeClr val="bg1"/>
                </a:solidFill>
              </a:rPr>
              <a:t>ة</a:t>
            </a:r>
            <a:endParaRPr lang="en-US" sz="6000" dirty="0">
              <a:solidFill>
                <a:schemeClr val="bg1"/>
              </a:solidFill>
            </a:endParaRPr>
          </a:p>
        </p:txBody>
      </p:sp>
      <p:sp>
        <p:nvSpPr>
          <p:cNvPr id="6" name="Rectangle 5"/>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22607545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7" name="Rectangle 6"/>
          <p:cNvSpPr/>
          <p:nvPr/>
        </p:nvSpPr>
        <p:spPr>
          <a:xfrm>
            <a:off x="10682514" y="231407"/>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242856435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5155" y="1841678"/>
            <a:ext cx="9401577" cy="4211391"/>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r>
              <a:rPr lang="ar-SA" sz="2800" dirty="0" smtClean="0">
                <a:ln w="0"/>
                <a:solidFill>
                  <a:schemeClr val="tx1"/>
                </a:solidFill>
                <a:effectLst>
                  <a:outerShdw blurRad="38100" dist="19050" dir="2700000" algn="tl" rotWithShape="0">
                    <a:schemeClr val="dk1">
                      <a:alpha val="40000"/>
                    </a:schemeClr>
                  </a:outerShdw>
                </a:effectLst>
              </a:rPr>
              <a:t>يعد </a:t>
            </a:r>
            <a:r>
              <a:rPr lang="ar-SA" sz="2800" dirty="0">
                <a:ln w="0"/>
                <a:solidFill>
                  <a:schemeClr val="tx1"/>
                </a:solidFill>
                <a:effectLst>
                  <a:outerShdw blurRad="38100" dist="19050" dir="2700000" algn="tl" rotWithShape="0">
                    <a:schemeClr val="dk1">
                      <a:alpha val="40000"/>
                    </a:schemeClr>
                  </a:outerShdw>
                </a:effectLst>
              </a:rPr>
              <a:t>المزيج التسويقي مجموعة من الأنشطة والأدوات التسويقية التشغيلية تستخدمه المنظمة كحلقة وصل بينها وبين السوق </a:t>
            </a:r>
            <a:r>
              <a:rPr lang="ar-SA" sz="2800" dirty="0" smtClean="0">
                <a:ln w="0"/>
                <a:solidFill>
                  <a:schemeClr val="tx1"/>
                </a:solidFill>
                <a:effectLst>
                  <a:outerShdw blurRad="38100" dist="19050" dir="2700000" algn="tl" rotWithShape="0">
                    <a:schemeClr val="dk1">
                      <a:alpha val="40000"/>
                    </a:schemeClr>
                  </a:outerShdw>
                </a:effectLst>
              </a:rPr>
              <a:t>المستهدف</a:t>
            </a:r>
            <a:r>
              <a:rPr lang="ar-DZ" sz="2800" dirty="0">
                <a:ln w="0"/>
                <a:solidFill>
                  <a:schemeClr val="tx1"/>
                </a:solidFill>
                <a:effectLst>
                  <a:outerShdw blurRad="38100" dist="19050" dir="2700000" algn="tl" rotWithShape="0">
                    <a:schemeClr val="dk1">
                      <a:alpha val="40000"/>
                    </a:schemeClr>
                  </a:outerShdw>
                </a:effectLst>
              </a:rPr>
              <a:t>ة</a:t>
            </a:r>
            <a:r>
              <a:rPr lang="ar-SA" sz="2800" dirty="0" smtClean="0">
                <a:ln w="0"/>
                <a:solidFill>
                  <a:schemeClr val="tx1"/>
                </a:solidFill>
                <a:effectLst>
                  <a:outerShdw blurRad="38100" dist="19050" dir="2700000" algn="tl" rotWithShape="0">
                    <a:schemeClr val="dk1">
                      <a:alpha val="40000"/>
                    </a:schemeClr>
                  </a:outerShdw>
                </a:effectLst>
              </a:rPr>
              <a:t> </a:t>
            </a:r>
            <a:r>
              <a:rPr lang="ar-SA" sz="2800" dirty="0">
                <a:ln w="0"/>
                <a:solidFill>
                  <a:schemeClr val="tx1"/>
                </a:solidFill>
                <a:effectLst>
                  <a:outerShdw blurRad="38100" dist="19050" dir="2700000" algn="tl" rotWithShape="0">
                    <a:schemeClr val="dk1">
                      <a:alpha val="40000"/>
                    </a:schemeClr>
                  </a:outerShdw>
                </a:effectLst>
              </a:rPr>
              <a:t>من وخلاله  تحقق الشكل المطلوب من ردود أفعال ايجابية، </a:t>
            </a:r>
            <a:r>
              <a:rPr lang="ar-DZ" sz="2800" b="1" dirty="0">
                <a:ln w="0"/>
                <a:solidFill>
                  <a:schemeClr val="tx1"/>
                </a:solidFill>
                <a:effectLst>
                  <a:outerShdw blurRad="38100" dist="19050" dir="2700000" algn="tl" rotWithShape="0">
                    <a:schemeClr val="dk1">
                      <a:alpha val="40000"/>
                    </a:schemeClr>
                  </a:outerShdw>
                </a:effectLst>
              </a:rPr>
              <a:t>فالمزيج التسويقي </a:t>
            </a:r>
            <a:r>
              <a:rPr lang="ar-DZ" sz="2800" dirty="0">
                <a:ln w="0"/>
                <a:solidFill>
                  <a:schemeClr val="tx1"/>
                </a:solidFill>
                <a:effectLst>
                  <a:outerShdw blurRad="38100" dist="19050" dir="2700000" algn="tl" rotWithShape="0">
                    <a:schemeClr val="dk1">
                      <a:alpha val="40000"/>
                    </a:schemeClr>
                  </a:outerShdw>
                </a:effectLst>
              </a:rPr>
              <a:t>هو خليط من الأنشطة التسويقية موجهة إلى القطاع السوقي المستهدف الملائم له والذي </a:t>
            </a:r>
            <a:r>
              <a:rPr lang="ar-DZ" sz="2800" dirty="0" err="1">
                <a:ln w="0"/>
                <a:solidFill>
                  <a:schemeClr val="tx1"/>
                </a:solidFill>
                <a:effectLst>
                  <a:outerShdw blurRad="38100" dist="19050" dir="2700000" algn="tl" rotWithShape="0">
                    <a:schemeClr val="dk1">
                      <a:alpha val="40000"/>
                    </a:schemeClr>
                  </a:outerShdw>
                </a:effectLst>
              </a:rPr>
              <a:t>يحضى</a:t>
            </a:r>
            <a:r>
              <a:rPr lang="ar-DZ" sz="2800" dirty="0">
                <a:ln w="0"/>
                <a:solidFill>
                  <a:schemeClr val="tx1"/>
                </a:solidFill>
                <a:effectLst>
                  <a:outerShdw blurRad="38100" dist="19050" dir="2700000" algn="tl" rotWithShape="0">
                    <a:schemeClr val="dk1">
                      <a:alpha val="40000"/>
                    </a:schemeClr>
                  </a:outerShdw>
                </a:effectLst>
              </a:rPr>
              <a:t> بقبول، </a:t>
            </a:r>
            <a:r>
              <a:rPr lang="ar-SA" sz="2800" dirty="0">
                <a:ln w="0"/>
                <a:solidFill>
                  <a:schemeClr val="tx1"/>
                </a:solidFill>
                <a:effectLst>
                  <a:outerShdw blurRad="38100" dist="19050" dir="2700000" algn="tl" rotWithShape="0">
                    <a:schemeClr val="dk1">
                      <a:alpha val="40000"/>
                    </a:schemeClr>
                  </a:outerShdw>
                </a:effectLst>
              </a:rPr>
              <a:t>حيث نجد أن المزيج التسويقي مكون من أربعة عناصر هي " المنتج، المكان " التوزيع"، الترويج، السعر" وهي عناصر متكاملة فيما بينها. </a:t>
            </a:r>
            <a:endParaRPr lang="en-US" sz="2800" dirty="0"/>
          </a:p>
        </p:txBody>
      </p:sp>
      <p:sp>
        <p:nvSpPr>
          <p:cNvPr id="3" name="Ellipse 2"/>
          <p:cNvSpPr/>
          <p:nvPr/>
        </p:nvSpPr>
        <p:spPr>
          <a:xfrm>
            <a:off x="2021983" y="154546"/>
            <a:ext cx="6220496" cy="14424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rPr>
              <a:t>ما المقصود بالمزيج التسويقي؟</a:t>
            </a:r>
            <a:endParaRPr lang="en-US" sz="3200" b="1" dirty="0">
              <a:solidFill>
                <a:schemeClr val="tx1"/>
              </a:solidFill>
            </a:endParaRPr>
          </a:p>
        </p:txBody>
      </p:sp>
    </p:spTree>
    <p:extLst>
      <p:ext uri="{BB962C8B-B14F-4D97-AF65-F5344CB8AC3E}">
        <p14:creationId xmlns:p14="http://schemas.microsoft.com/office/powerpoint/2010/main" val="3125424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191069" y="1028838"/>
            <a:ext cx="8488149" cy="87085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SA" sz="2800" b="1" dirty="0">
                <a:solidFill>
                  <a:schemeClr val="tx1"/>
                </a:solidFill>
              </a:rPr>
              <a:t>دور نظام المعلومات التسويقية في صنع قرارات مزيج المنتج</a:t>
            </a:r>
            <a:endParaRPr lang="en-US" sz="2800" dirty="0">
              <a:solidFill>
                <a:schemeClr val="tx1"/>
              </a:solidFill>
            </a:endParaRPr>
          </a:p>
        </p:txBody>
      </p:sp>
      <p:sp>
        <p:nvSpPr>
          <p:cNvPr id="3" name="Rectangle 2"/>
          <p:cNvSpPr/>
          <p:nvPr/>
        </p:nvSpPr>
        <p:spPr>
          <a:xfrm>
            <a:off x="191069" y="2581303"/>
            <a:ext cx="8488149" cy="77651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SA" sz="3200" b="1" dirty="0"/>
              <a:t>دور نظام المعلومات التسويقية في صنع قرارات مزيج التسعير</a:t>
            </a:r>
            <a:endParaRPr lang="en-US" sz="3200" dirty="0">
              <a:solidFill>
                <a:schemeClr val="bg1"/>
              </a:solidFill>
            </a:endParaRPr>
          </a:p>
        </p:txBody>
      </p:sp>
      <p:sp>
        <p:nvSpPr>
          <p:cNvPr id="4" name="Rectangle 3"/>
          <p:cNvSpPr/>
          <p:nvPr/>
        </p:nvSpPr>
        <p:spPr>
          <a:xfrm>
            <a:off x="133012" y="3989618"/>
            <a:ext cx="8546206" cy="928915"/>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SA" sz="2800" b="1" dirty="0">
                <a:solidFill>
                  <a:schemeClr val="tx1"/>
                </a:solidFill>
              </a:rPr>
              <a:t>دور نظام المعلومات التسويقية في صنع قرارات مزيج </a:t>
            </a:r>
            <a:r>
              <a:rPr lang="ar-SA" sz="2800" b="1" dirty="0" smtClean="0">
                <a:solidFill>
                  <a:schemeClr val="tx1"/>
                </a:solidFill>
              </a:rPr>
              <a:t>الترويج</a:t>
            </a:r>
            <a:endParaRPr lang="en-US" sz="2800" dirty="0">
              <a:solidFill>
                <a:schemeClr val="tx1"/>
              </a:solidFill>
            </a:endParaRPr>
          </a:p>
        </p:txBody>
      </p:sp>
      <p:sp>
        <p:nvSpPr>
          <p:cNvPr id="5" name="Rectangle 4"/>
          <p:cNvSpPr/>
          <p:nvPr/>
        </p:nvSpPr>
        <p:spPr>
          <a:xfrm>
            <a:off x="191069" y="5405618"/>
            <a:ext cx="8488149" cy="856347"/>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tx1"/>
                </a:solidFill>
              </a:rPr>
              <a:t>دور نظام المعلومات التسويقية في صنع قرارات مزيج التوزيع</a:t>
            </a:r>
            <a:endParaRPr lang="en-US" sz="2800" dirty="0">
              <a:solidFill>
                <a:schemeClr val="tx1"/>
              </a:solidFill>
            </a:endParaRPr>
          </a:p>
        </p:txBody>
      </p:sp>
      <p:sp>
        <p:nvSpPr>
          <p:cNvPr id="7" name="Organigramme : Multidocument 6"/>
          <p:cNvSpPr/>
          <p:nvPr/>
        </p:nvSpPr>
        <p:spPr>
          <a:xfrm>
            <a:off x="9013370" y="1061750"/>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8" name="Organigramme : Multidocument 7"/>
          <p:cNvSpPr/>
          <p:nvPr/>
        </p:nvSpPr>
        <p:spPr>
          <a:xfrm>
            <a:off x="9013370" y="2594672"/>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02</a:t>
            </a:r>
            <a:endParaRPr lang="en-US" sz="2800" b="1" dirty="0">
              <a:solidFill>
                <a:schemeClr val="tx1"/>
              </a:solidFill>
            </a:endParaRPr>
          </a:p>
        </p:txBody>
      </p:sp>
      <p:sp>
        <p:nvSpPr>
          <p:cNvPr id="9" name="Organigramme : Multidocument 8"/>
          <p:cNvSpPr/>
          <p:nvPr/>
        </p:nvSpPr>
        <p:spPr>
          <a:xfrm>
            <a:off x="9013370" y="4033617"/>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03</a:t>
            </a:r>
            <a:endParaRPr lang="en-US" sz="2400" b="1" dirty="0">
              <a:solidFill>
                <a:schemeClr val="tx1"/>
              </a:solidFill>
            </a:endParaRPr>
          </a:p>
        </p:txBody>
      </p:sp>
      <p:sp>
        <p:nvSpPr>
          <p:cNvPr id="10" name="Organigramme : Multidocument 9"/>
          <p:cNvSpPr/>
          <p:nvPr/>
        </p:nvSpPr>
        <p:spPr>
          <a:xfrm>
            <a:off x="9013370" y="5349420"/>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04</a:t>
            </a:r>
            <a:endParaRPr lang="en-US" sz="2400" b="1" dirty="0">
              <a:solidFill>
                <a:schemeClr val="tx1"/>
              </a:solidFill>
            </a:endParaRPr>
          </a:p>
        </p:txBody>
      </p:sp>
      <p:sp>
        <p:nvSpPr>
          <p:cNvPr id="12" name="Rectangle 11"/>
          <p:cNvSpPr/>
          <p:nvPr/>
        </p:nvSpPr>
        <p:spPr>
          <a:xfrm>
            <a:off x="10900228" y="31658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
        <p:nvSpPr>
          <p:cNvPr id="6" name="Ellipse 5"/>
          <p:cNvSpPr/>
          <p:nvPr/>
        </p:nvSpPr>
        <p:spPr>
          <a:xfrm>
            <a:off x="191070" y="-103031"/>
            <a:ext cx="9197630" cy="10247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دور نظام المعلومات التسويقية في صنع قرارات المزيج التسويقي الرباعي</a:t>
            </a:r>
            <a:endParaRPr lang="en-US" sz="2800" b="1" dirty="0">
              <a:solidFill>
                <a:schemeClr val="tx1"/>
              </a:solidFill>
            </a:endParaRPr>
          </a:p>
        </p:txBody>
      </p:sp>
    </p:spTree>
    <p:extLst>
      <p:ext uri="{BB962C8B-B14F-4D97-AF65-F5344CB8AC3E}">
        <p14:creationId xmlns:p14="http://schemas.microsoft.com/office/powerpoint/2010/main" val="36755075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436728" y="1760561"/>
            <a:ext cx="10003807" cy="485860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SA" sz="2800" dirty="0" smtClean="0">
                <a:solidFill>
                  <a:schemeClr val="tx1"/>
                </a:solidFill>
              </a:rPr>
              <a:t>يقصد </a:t>
            </a:r>
            <a:r>
              <a:rPr lang="ar-SA" sz="2800" dirty="0">
                <a:solidFill>
                  <a:schemeClr val="tx1"/>
                </a:solidFill>
              </a:rPr>
              <a:t>بمزيج المنتج جميع المنتوجات التي تتعامل فيها المنظمة </a:t>
            </a:r>
            <a:r>
              <a:rPr lang="ar-DZ" sz="2800" dirty="0" smtClean="0">
                <a:solidFill>
                  <a:schemeClr val="tx1"/>
                </a:solidFill>
              </a:rPr>
              <a:t>، </a:t>
            </a:r>
            <a:r>
              <a:rPr lang="ar-SA" sz="2800" dirty="0" smtClean="0">
                <a:solidFill>
                  <a:schemeClr val="tx1"/>
                </a:solidFill>
              </a:rPr>
              <a:t>إذ </a:t>
            </a:r>
            <a:r>
              <a:rPr lang="ar-SA" sz="2800" dirty="0">
                <a:solidFill>
                  <a:schemeClr val="tx1"/>
                </a:solidFill>
              </a:rPr>
              <a:t>تسهم القرارات الخاصة بهذا المزيج بدور أساسي ليس فقط في إطار القرارات التسويقية </a:t>
            </a:r>
            <a:r>
              <a:rPr lang="ar-DZ" sz="2800" dirty="0" smtClean="0">
                <a:solidFill>
                  <a:schemeClr val="tx1"/>
                </a:solidFill>
              </a:rPr>
              <a:t>،</a:t>
            </a:r>
            <a:r>
              <a:rPr lang="ar-SA" sz="2800" dirty="0" smtClean="0">
                <a:solidFill>
                  <a:schemeClr val="tx1"/>
                </a:solidFill>
              </a:rPr>
              <a:t>وإنما </a:t>
            </a:r>
            <a:r>
              <a:rPr lang="ar-SA" sz="2800" dirty="0">
                <a:solidFill>
                  <a:schemeClr val="tx1"/>
                </a:solidFill>
              </a:rPr>
              <a:t>في تحديد موقف المنظمة في السوق وحصتها </a:t>
            </a:r>
            <a:r>
              <a:rPr lang="ar-SA" sz="2800" dirty="0" smtClean="0">
                <a:solidFill>
                  <a:schemeClr val="tx1"/>
                </a:solidFill>
              </a:rPr>
              <a:t>التسويقية</a:t>
            </a:r>
            <a:r>
              <a:rPr lang="ar-DZ" sz="2800" dirty="0" smtClean="0">
                <a:solidFill>
                  <a:schemeClr val="tx1"/>
                </a:solidFill>
              </a:rPr>
              <a:t>، </a:t>
            </a:r>
            <a:r>
              <a:rPr lang="ar-SA" sz="2800" dirty="0" smtClean="0">
                <a:solidFill>
                  <a:schemeClr val="tx1"/>
                </a:solidFill>
              </a:rPr>
              <a:t>إلي </a:t>
            </a:r>
            <a:r>
              <a:rPr lang="ar-SA" sz="2800" dirty="0">
                <a:solidFill>
                  <a:schemeClr val="tx1"/>
                </a:solidFill>
              </a:rPr>
              <a:t>جانب إشباع رغبات وحاجات المستهلكين عند تجديد أو إضافة أو إلغاء </a:t>
            </a:r>
            <a:r>
              <a:rPr lang="ar-SA" sz="2800" dirty="0" smtClean="0">
                <a:solidFill>
                  <a:schemeClr val="tx1"/>
                </a:solidFill>
              </a:rPr>
              <a:t>منتج</a:t>
            </a:r>
            <a:r>
              <a:rPr lang="ar-DZ" sz="2800" dirty="0" smtClean="0">
                <a:solidFill>
                  <a:schemeClr val="tx1"/>
                </a:solidFill>
              </a:rPr>
              <a:t>، </a:t>
            </a:r>
            <a:r>
              <a:rPr lang="ar-SA" sz="2800" dirty="0" smtClean="0">
                <a:solidFill>
                  <a:schemeClr val="tx1"/>
                </a:solidFill>
              </a:rPr>
              <a:t>ودور </a:t>
            </a:r>
            <a:r>
              <a:rPr lang="ar-SA" sz="2800" dirty="0">
                <a:solidFill>
                  <a:schemeClr val="tx1"/>
                </a:solidFill>
              </a:rPr>
              <a:t>نظام المعلومات التسويقية في هذا القرار تقتضي الضرورة التمييز بين نوعين من القرارات </a:t>
            </a:r>
            <a:r>
              <a:rPr lang="ar-DZ" sz="2800" dirty="0" smtClean="0">
                <a:solidFill>
                  <a:schemeClr val="tx1"/>
                </a:solidFill>
              </a:rPr>
              <a:t>، </a:t>
            </a:r>
            <a:r>
              <a:rPr lang="ar-SA" sz="2800" dirty="0" smtClean="0">
                <a:solidFill>
                  <a:schemeClr val="tx1"/>
                </a:solidFill>
              </a:rPr>
              <a:t>والجدول </a:t>
            </a:r>
            <a:r>
              <a:rPr lang="ar-SA" sz="2800" dirty="0">
                <a:solidFill>
                  <a:schemeClr val="tx1"/>
                </a:solidFill>
              </a:rPr>
              <a:t>التالي يوضح هذه القرارات ودو نظام المعلومات التسويقية في صنعها.</a:t>
            </a:r>
            <a:endParaRPr lang="en-US" sz="2800" dirty="0">
              <a:solidFill>
                <a:schemeClr val="tx1"/>
              </a:solidFill>
            </a:endParaRPr>
          </a:p>
        </p:txBody>
      </p:sp>
      <p:sp>
        <p:nvSpPr>
          <p:cNvPr id="3" name="Organigramme : Alternative 2"/>
          <p:cNvSpPr/>
          <p:nvPr/>
        </p:nvSpPr>
        <p:spPr>
          <a:xfrm>
            <a:off x="1432439" y="204717"/>
            <a:ext cx="8202304" cy="941696"/>
          </a:xfrm>
          <a:prstGeom prst="flowChartAlternateProcess">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bg1"/>
                </a:solidFill>
              </a:rPr>
              <a:t>دور نظام المعلومات التسويقية في صنع قرارات مزيج المنتج</a:t>
            </a:r>
            <a:endParaRPr lang="en-US" sz="2800" dirty="0">
              <a:solidFill>
                <a:schemeClr val="bg1"/>
              </a:solidFill>
            </a:endParaRPr>
          </a:p>
        </p:txBody>
      </p:sp>
      <p:sp>
        <p:nvSpPr>
          <p:cNvPr id="4" name="Flèche vers le bas 3"/>
          <p:cNvSpPr/>
          <p:nvPr/>
        </p:nvSpPr>
        <p:spPr>
          <a:xfrm>
            <a:off x="4360460" y="1241947"/>
            <a:ext cx="2784143" cy="423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0594293" y="182612"/>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729427325"/>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244761221"/>
              </p:ext>
            </p:extLst>
          </p:nvPr>
        </p:nvGraphicFramePr>
        <p:xfrm>
          <a:off x="163772" y="1282888"/>
          <a:ext cx="10918209" cy="5363571"/>
        </p:xfrm>
        <a:graphic>
          <a:graphicData uri="http://schemas.openxmlformats.org/drawingml/2006/table">
            <a:tbl>
              <a:tblPr firstRow="1" bandRow="1">
                <a:tableStyleId>{5C22544A-7EE6-4342-B048-85BDC9FD1C3A}</a:tableStyleId>
              </a:tblPr>
              <a:tblGrid>
                <a:gridCol w="6987655"/>
                <a:gridCol w="3930554"/>
              </a:tblGrid>
              <a:tr h="1089803">
                <a:tc>
                  <a:txBody>
                    <a:bodyPr/>
                    <a:lstStyle/>
                    <a:p>
                      <a:pPr algn="ctr" rtl="1"/>
                      <a:r>
                        <a:rPr lang="ar-SA" sz="2800" b="1" kern="1200" dirty="0" smtClean="0">
                          <a:solidFill>
                            <a:schemeClr val="tx1"/>
                          </a:solidFill>
                          <a:effectLst/>
                          <a:latin typeface="+mn-lt"/>
                          <a:ea typeface="+mn-ea"/>
                          <a:cs typeface="+mn-cs"/>
                        </a:rPr>
                        <a:t>دور نظام المعلومات التسويقية</a:t>
                      </a:r>
                      <a:endParaRPr lang="en-US" sz="2800" b="1" kern="1200" dirty="0">
                        <a:solidFill>
                          <a:schemeClr val="tx1"/>
                        </a:solidFill>
                        <a:effectLst/>
                        <a:latin typeface="+mn-lt"/>
                        <a:ea typeface="+mn-ea"/>
                        <a:cs typeface="+mn-cs"/>
                      </a:endParaRPr>
                    </a:p>
                  </a:txBody>
                  <a:tcPr/>
                </a:tc>
                <a:tc>
                  <a:txBody>
                    <a:bodyPr/>
                    <a:lstStyle/>
                    <a:p>
                      <a:pPr algn="r" rtl="1"/>
                      <a:r>
                        <a:rPr lang="ar-SA" sz="2800" b="1" kern="1200" dirty="0" smtClean="0">
                          <a:solidFill>
                            <a:schemeClr val="tx1"/>
                          </a:solidFill>
                          <a:effectLst/>
                          <a:latin typeface="+mn-lt"/>
                          <a:ea typeface="+mn-ea"/>
                          <a:cs typeface="+mn-cs"/>
                        </a:rPr>
                        <a:t>قرارات مزيج المنتج </a:t>
                      </a:r>
                      <a:endParaRPr lang="en-US" sz="2800" dirty="0">
                        <a:solidFill>
                          <a:schemeClr val="tx1"/>
                        </a:solidFill>
                      </a:endParaRPr>
                    </a:p>
                  </a:txBody>
                  <a:tcPr/>
                </a:tc>
              </a:tr>
              <a:tr h="4273768">
                <a:tc>
                  <a:txBody>
                    <a:bodyPr/>
                    <a:lstStyle/>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عدد وتنوع خطوط المنتجات التي تعرضها المنطقة على البعد الأفقي</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مدى تعدد وتنوع المنتجات التي يمكن تقديمها في السوق داخل الإنتاجي الواحد على البعد العمودي</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مدى الارتباط الموجود بين المنتجات التي تقدمها المنظمة في السوق من حيث تقنية تسهيلات الإنتاج أو الاستخدام النهائي أو منافذ التوزيع أو أسلوب الترويج</a:t>
                      </a:r>
                      <a:r>
                        <a:rPr lang="fr-FR" sz="2400" kern="1200" dirty="0" smtClean="0">
                          <a:solidFill>
                            <a:schemeClr val="dk1"/>
                          </a:solidFill>
                          <a:effectLst/>
                          <a:latin typeface="+mn-lt"/>
                          <a:ea typeface="+mn-ea"/>
                          <a:cs typeface="+mn-cs"/>
                        </a:rPr>
                        <a:t>.</a:t>
                      </a:r>
                      <a:endParaRPr lang="en-US" sz="2400" kern="1200" dirty="0">
                        <a:solidFill>
                          <a:schemeClr val="dk1"/>
                        </a:solidFill>
                        <a:effectLst/>
                        <a:latin typeface="+mn-lt"/>
                        <a:ea typeface="+mn-ea"/>
                        <a:cs typeface="+mn-cs"/>
                      </a:endParaRPr>
                    </a:p>
                  </a:txBody>
                  <a:tcPr/>
                </a:tc>
                <a:tc>
                  <a:txBody>
                    <a:bodyPr/>
                    <a:lstStyle/>
                    <a:p>
                      <a:pPr marL="342900" indent="-342900" algn="r" rtl="1">
                        <a:lnSpc>
                          <a:spcPct val="150000"/>
                        </a:lnSpc>
                        <a:buFont typeface="Wingdings" panose="05000000000000000000" pitchFamily="2" charset="2"/>
                        <a:buChar char="ü"/>
                      </a:pPr>
                      <a:r>
                        <a:rPr lang="ar-SA" sz="2400" kern="1200" dirty="0" smtClean="0">
                          <a:solidFill>
                            <a:schemeClr val="dk1"/>
                          </a:solidFill>
                          <a:effectLst/>
                          <a:latin typeface="+mn-lt"/>
                          <a:ea typeface="+mn-ea"/>
                          <a:cs typeface="+mn-cs"/>
                        </a:rPr>
                        <a:t>  </a:t>
                      </a:r>
                      <a:r>
                        <a:rPr lang="ar-SA" sz="2400" b="1" kern="1200" dirty="0" smtClean="0">
                          <a:solidFill>
                            <a:schemeClr val="dk1"/>
                          </a:solidFill>
                          <a:effectLst/>
                          <a:latin typeface="+mn-lt"/>
                          <a:ea typeface="+mn-ea"/>
                          <a:cs typeface="+mn-cs"/>
                        </a:rPr>
                        <a:t>  القرارات الخاصة بالهيكل العام للمزيج:</a:t>
                      </a:r>
                      <a:endParaRPr lang="en-US" sz="2400" b="1" kern="1200" dirty="0" smtClean="0">
                        <a:solidFill>
                          <a:schemeClr val="dk1"/>
                        </a:solidFill>
                        <a:effectLst/>
                        <a:latin typeface="+mn-lt"/>
                        <a:ea typeface="+mn-ea"/>
                        <a:cs typeface="+mn-cs"/>
                      </a:endParaRPr>
                    </a:p>
                    <a:p>
                      <a:pPr marL="342900" indent="-342900" algn="r" rtl="1">
                        <a:lnSpc>
                          <a:spcPct val="150000"/>
                        </a:lnSpc>
                        <a:buFont typeface="Wingdings" panose="05000000000000000000" pitchFamily="2" charset="2"/>
                        <a:buChar char="ü"/>
                      </a:pPr>
                      <a:r>
                        <a:rPr lang="ar-DZ" sz="2400" kern="1200" dirty="0" smtClean="0">
                          <a:solidFill>
                            <a:schemeClr val="dk1"/>
                          </a:solidFill>
                          <a:effectLst/>
                          <a:latin typeface="+mn-lt"/>
                          <a:ea typeface="+mn-ea"/>
                          <a:cs typeface="+mn-cs"/>
                        </a:rPr>
                        <a:t>        - </a:t>
                      </a:r>
                      <a:r>
                        <a:rPr lang="ar-SA" sz="2400" kern="1200" dirty="0" err="1" smtClean="0">
                          <a:solidFill>
                            <a:schemeClr val="dk1"/>
                          </a:solidFill>
                          <a:effectLst/>
                          <a:latin typeface="+mn-lt"/>
                          <a:ea typeface="+mn-ea"/>
                          <a:cs typeface="+mn-cs"/>
                        </a:rPr>
                        <a:t>إتساع</a:t>
                      </a:r>
                      <a:r>
                        <a:rPr lang="ar-SA" sz="2400" kern="1200" dirty="0" smtClean="0">
                          <a:solidFill>
                            <a:schemeClr val="dk1"/>
                          </a:solidFill>
                          <a:effectLst/>
                          <a:latin typeface="+mn-lt"/>
                          <a:ea typeface="+mn-ea"/>
                          <a:cs typeface="+mn-cs"/>
                        </a:rPr>
                        <a:t> المزيج.</a:t>
                      </a:r>
                      <a:endParaRPr lang="en-US" sz="2400" kern="1200" dirty="0" smtClean="0">
                        <a:solidFill>
                          <a:schemeClr val="dk1"/>
                        </a:solidFill>
                        <a:effectLst/>
                        <a:latin typeface="+mn-lt"/>
                        <a:ea typeface="+mn-ea"/>
                        <a:cs typeface="+mn-cs"/>
                      </a:endParaRPr>
                    </a:p>
                    <a:p>
                      <a:pPr marL="342900" indent="-342900" algn="r" rtl="1">
                        <a:lnSpc>
                          <a:spcPct val="150000"/>
                        </a:lnSpc>
                        <a:buFont typeface="Wingdings" panose="05000000000000000000" pitchFamily="2" charset="2"/>
                        <a:buChar char="ü"/>
                      </a:pPr>
                      <a:r>
                        <a:rPr lang="ar-DZ" sz="2400" kern="1200" dirty="0" smtClean="0">
                          <a:solidFill>
                            <a:schemeClr val="dk1"/>
                          </a:solidFill>
                          <a:effectLst/>
                          <a:latin typeface="+mn-lt"/>
                          <a:ea typeface="+mn-ea"/>
                          <a:cs typeface="+mn-cs"/>
                        </a:rPr>
                        <a:t>         -</a:t>
                      </a:r>
                      <a:r>
                        <a:rPr lang="ar-SA" sz="2400" kern="1200" dirty="0" smtClean="0">
                          <a:solidFill>
                            <a:schemeClr val="dk1"/>
                          </a:solidFill>
                          <a:effectLst/>
                          <a:latin typeface="+mn-lt"/>
                          <a:ea typeface="+mn-ea"/>
                          <a:cs typeface="+mn-cs"/>
                        </a:rPr>
                        <a:t>عمق المزيج.</a:t>
                      </a:r>
                      <a:endParaRPr lang="en-US" sz="2400" kern="1200" dirty="0" smtClean="0">
                        <a:solidFill>
                          <a:schemeClr val="dk1"/>
                        </a:solidFill>
                        <a:effectLst/>
                        <a:latin typeface="+mn-lt"/>
                        <a:ea typeface="+mn-ea"/>
                        <a:cs typeface="+mn-cs"/>
                      </a:endParaRPr>
                    </a:p>
                    <a:p>
                      <a:pPr marL="342900" indent="-342900" algn="r" rtl="1">
                        <a:lnSpc>
                          <a:spcPct val="150000"/>
                        </a:lnSpc>
                        <a:buFont typeface="Wingdings" panose="05000000000000000000" pitchFamily="2" charset="2"/>
                        <a:buChar char="ü"/>
                      </a:pPr>
                      <a:r>
                        <a:rPr lang="ar-DZ" sz="2400" kern="1200" dirty="0" smtClean="0">
                          <a:solidFill>
                            <a:schemeClr val="dk1"/>
                          </a:solidFill>
                          <a:effectLst/>
                          <a:latin typeface="+mn-lt"/>
                          <a:ea typeface="+mn-ea"/>
                          <a:cs typeface="+mn-cs"/>
                        </a:rPr>
                        <a:t>        - </a:t>
                      </a:r>
                      <a:r>
                        <a:rPr lang="ar-SA" sz="2400" kern="1200" dirty="0" smtClean="0">
                          <a:solidFill>
                            <a:schemeClr val="dk1"/>
                          </a:solidFill>
                          <a:effectLst/>
                          <a:latin typeface="+mn-lt"/>
                          <a:ea typeface="+mn-ea"/>
                          <a:cs typeface="+mn-cs"/>
                        </a:rPr>
                        <a:t>اتساق أو ترابط المزيج.</a:t>
                      </a:r>
                      <a:endParaRPr lang="en-US" sz="2400" kern="1200" dirty="0" smtClean="0">
                        <a:solidFill>
                          <a:schemeClr val="dk1"/>
                        </a:solidFill>
                        <a:effectLst/>
                        <a:latin typeface="+mn-lt"/>
                        <a:ea typeface="+mn-ea"/>
                        <a:cs typeface="+mn-cs"/>
                      </a:endParaRPr>
                    </a:p>
                    <a:p>
                      <a:pPr marL="342900" indent="-342900" algn="r" rtl="1">
                        <a:buFont typeface="Wingdings" panose="05000000000000000000" pitchFamily="2" charset="2"/>
                        <a:buChar char="ü"/>
                      </a:pPr>
                      <a:endParaRPr lang="en-US" sz="2400" kern="1200" dirty="0">
                        <a:solidFill>
                          <a:schemeClr val="dk1"/>
                        </a:solidFill>
                        <a:effectLst/>
                        <a:latin typeface="+mn-lt"/>
                        <a:ea typeface="+mn-ea"/>
                        <a:cs typeface="+mn-cs"/>
                      </a:endParaRPr>
                    </a:p>
                  </a:txBody>
                  <a:tcPr/>
                </a:tc>
              </a:tr>
            </a:tbl>
          </a:graphicData>
        </a:graphic>
      </p:graphicFrame>
      <p:sp>
        <p:nvSpPr>
          <p:cNvPr id="3" name="Rectangle 2"/>
          <p:cNvSpPr/>
          <p:nvPr/>
        </p:nvSpPr>
        <p:spPr>
          <a:xfrm>
            <a:off x="600501" y="272955"/>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 01:</a:t>
            </a:r>
            <a:r>
              <a:rPr lang="fr-FR" sz="2800" b="1" i="1" dirty="0"/>
              <a:t>  </a:t>
            </a:r>
            <a:r>
              <a:rPr lang="ar-SA" sz="2800" b="1" i="1" dirty="0"/>
              <a:t>دور نظام المعلومات التسويقية في صنع قرارات مزيج المنتج</a:t>
            </a:r>
            <a:r>
              <a:rPr lang="fr-FR" sz="2800" b="1" i="1" dirty="0"/>
              <a:t>.</a:t>
            </a:r>
            <a:endParaRPr lang="en-US" sz="2800" dirty="0"/>
          </a:p>
        </p:txBody>
      </p:sp>
      <p:sp>
        <p:nvSpPr>
          <p:cNvPr id="4" name="Rectangle 3"/>
          <p:cNvSpPr/>
          <p:nvPr/>
        </p:nvSpPr>
        <p:spPr>
          <a:xfrm>
            <a:off x="10555656" y="317505"/>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12182153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358196880"/>
              </p:ext>
            </p:extLst>
          </p:nvPr>
        </p:nvGraphicFramePr>
        <p:xfrm>
          <a:off x="163773" y="1282889"/>
          <a:ext cx="11710548" cy="5208574"/>
        </p:xfrm>
        <a:graphic>
          <a:graphicData uri="http://schemas.openxmlformats.org/drawingml/2006/table">
            <a:tbl>
              <a:tblPr firstRow="1" bandRow="1">
                <a:tableStyleId>{5C22544A-7EE6-4342-B048-85BDC9FD1C3A}</a:tableStyleId>
              </a:tblPr>
              <a:tblGrid>
                <a:gridCol w="6961452"/>
                <a:gridCol w="4749096"/>
              </a:tblGrid>
              <a:tr h="891082">
                <a:tc>
                  <a:txBody>
                    <a:bodyPr/>
                    <a:lstStyle/>
                    <a:p>
                      <a:pPr algn="ctr" rtl="1"/>
                      <a:r>
                        <a:rPr lang="ar-SA" sz="2400" b="1" kern="1200" dirty="0" smtClean="0">
                          <a:solidFill>
                            <a:schemeClr val="tx1"/>
                          </a:solidFill>
                          <a:effectLst/>
                          <a:latin typeface="+mn-lt"/>
                          <a:ea typeface="+mn-ea"/>
                          <a:cs typeface="+mn-cs"/>
                        </a:rPr>
                        <a:t>دور نظام المعلومات التسويقية</a:t>
                      </a:r>
                      <a:endParaRPr lang="en-US" sz="2400" b="1" kern="1200" dirty="0">
                        <a:solidFill>
                          <a:schemeClr val="tx1"/>
                        </a:solidFill>
                        <a:effectLst/>
                        <a:latin typeface="+mn-lt"/>
                        <a:ea typeface="+mn-ea"/>
                        <a:cs typeface="+mn-cs"/>
                      </a:endParaRPr>
                    </a:p>
                  </a:txBody>
                  <a:tcPr/>
                </a:tc>
                <a:tc>
                  <a:txBody>
                    <a:bodyPr/>
                    <a:lstStyle/>
                    <a:p>
                      <a:pPr algn="r" rtl="1"/>
                      <a:r>
                        <a:rPr lang="ar-SA" sz="2400" kern="1200" dirty="0" smtClean="0">
                          <a:solidFill>
                            <a:schemeClr val="dk1"/>
                          </a:solidFill>
                          <a:effectLst/>
                          <a:latin typeface="+mn-lt"/>
                          <a:ea typeface="+mn-ea"/>
                          <a:cs typeface="+mn-cs"/>
                        </a:rPr>
                        <a:t>قرارات مزيج المنتج </a:t>
                      </a:r>
                      <a:endParaRPr lang="en-US" sz="2400" kern="1200" dirty="0">
                        <a:solidFill>
                          <a:schemeClr val="dk1"/>
                        </a:solidFill>
                        <a:effectLst/>
                        <a:latin typeface="+mn-lt"/>
                        <a:ea typeface="+mn-ea"/>
                        <a:cs typeface="+mn-cs"/>
                      </a:endParaRPr>
                    </a:p>
                  </a:txBody>
                  <a:tcPr/>
                </a:tc>
              </a:tr>
              <a:tr h="4226830">
                <a:tc>
                  <a:txBody>
                    <a:bodyPr/>
                    <a:lstStyle/>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الفرص المتاحة في السوق</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المنتجات الجديدة التي يمكن إضافتها إلى المنتجات الحاضرة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توزيع المخاطر التسويقية في حالة الإضافة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طبيعة المنافسة وبخاصة غير السعرية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مجالات الاستفادة من الإمكانية التسويقية المتاحة(جهود رجال البيع، الموزعين، العلامة التجارية) </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احتمالات مواجهة المنظمة لتقادم المنتجات الحاضرة أو انخفاض مبيعاتها أو الأرباح المتحققة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0" lvl="0" indent="0" algn="r" rtl="1">
                        <a:buFont typeface="Wingdings" panose="05000000000000000000" pitchFamily="2" charset="2"/>
                        <a:buNone/>
                      </a:pPr>
                      <a:endParaRPr lang="en-US" sz="2400" kern="1200" dirty="0">
                        <a:solidFill>
                          <a:schemeClr val="dk1"/>
                        </a:solidFill>
                        <a:effectLst/>
                        <a:latin typeface="+mn-lt"/>
                        <a:ea typeface="+mn-ea"/>
                        <a:cs typeface="+mn-cs"/>
                      </a:endParaRPr>
                    </a:p>
                  </a:txBody>
                  <a:tcPr/>
                </a:tc>
                <a:tc>
                  <a:txBody>
                    <a:bodyPr/>
                    <a:lstStyle/>
                    <a:p>
                      <a:pPr indent="-228600" algn="ctr" rtl="1">
                        <a:lnSpc>
                          <a:spcPct val="115000"/>
                        </a:lnSpc>
                        <a:spcAft>
                          <a:spcPts val="1500"/>
                        </a:spcAft>
                        <a:tabLst>
                          <a:tab pos="228600" algn="l"/>
                        </a:tabLst>
                      </a:pPr>
                      <a:r>
                        <a:rPr lang="ar-SA" sz="2400" kern="1200" dirty="0">
                          <a:solidFill>
                            <a:schemeClr val="dk1"/>
                          </a:solidFill>
                          <a:effectLst/>
                          <a:latin typeface="+mn-lt"/>
                          <a:ea typeface="+mn-ea"/>
                          <a:cs typeface="+mn-cs"/>
                        </a:rPr>
                        <a:t>-      </a:t>
                      </a:r>
                      <a:r>
                        <a:rPr lang="ar-SA" sz="2400" b="1" kern="1200" dirty="0">
                          <a:solidFill>
                            <a:schemeClr val="dk1"/>
                          </a:solidFill>
                          <a:effectLst/>
                          <a:latin typeface="+mn-lt"/>
                          <a:ea typeface="+mn-ea"/>
                          <a:cs typeface="+mn-cs"/>
                        </a:rPr>
                        <a:t>قرارات التخطيط لتسويق المنتوجات الجديدة:</a:t>
                      </a:r>
                      <a:endParaRPr lang="en-US" sz="2400" b="1" kern="1200" dirty="0">
                        <a:solidFill>
                          <a:schemeClr val="dk1"/>
                        </a:solidFill>
                        <a:effectLst/>
                        <a:latin typeface="+mn-lt"/>
                        <a:ea typeface="+mn-ea"/>
                        <a:cs typeface="+mn-cs"/>
                      </a:endParaRPr>
                    </a:p>
                    <a:p>
                      <a:pPr indent="-228600" algn="r" rtl="1">
                        <a:lnSpc>
                          <a:spcPct val="115000"/>
                        </a:lnSpc>
                        <a:spcAft>
                          <a:spcPts val="1500"/>
                        </a:spcAft>
                        <a:tabLst>
                          <a:tab pos="228600" algn="l"/>
                        </a:tabLst>
                      </a:pPr>
                      <a:r>
                        <a:rPr lang="ar-DZ" sz="2400" kern="1200" dirty="0" smtClean="0">
                          <a:solidFill>
                            <a:schemeClr val="dk1"/>
                          </a:solidFill>
                          <a:effectLst/>
                          <a:latin typeface="+mn-lt"/>
                          <a:ea typeface="+mn-ea"/>
                          <a:cs typeface="+mn-cs"/>
                        </a:rPr>
                        <a:t> </a:t>
                      </a:r>
                      <a:r>
                        <a:rPr lang="ar-DZ" sz="2400" kern="1200" dirty="0">
                          <a:solidFill>
                            <a:schemeClr val="dk1"/>
                          </a:solidFill>
                          <a:effectLst/>
                          <a:latin typeface="+mn-lt"/>
                          <a:ea typeface="+mn-ea"/>
                          <a:cs typeface="+mn-cs"/>
                        </a:rPr>
                        <a:t>-</a:t>
                      </a:r>
                      <a:r>
                        <a:rPr lang="ar-SA" sz="2400" kern="1200" dirty="0">
                          <a:solidFill>
                            <a:schemeClr val="dk1"/>
                          </a:solidFill>
                          <a:effectLst/>
                          <a:latin typeface="+mn-lt"/>
                          <a:ea typeface="+mn-ea"/>
                          <a:cs typeface="+mn-cs"/>
                        </a:rPr>
                        <a:t>التنويع.</a:t>
                      </a:r>
                      <a:endParaRPr lang="en-US" sz="2400" kern="1200" dirty="0">
                        <a:solidFill>
                          <a:schemeClr val="dk1"/>
                        </a:solidFill>
                        <a:effectLst/>
                        <a:latin typeface="+mn-lt"/>
                        <a:ea typeface="+mn-ea"/>
                        <a:cs typeface="+mn-cs"/>
                      </a:endParaRPr>
                    </a:p>
                    <a:p>
                      <a:pPr indent="-228600" algn="r" rtl="1">
                        <a:lnSpc>
                          <a:spcPct val="115000"/>
                        </a:lnSpc>
                        <a:spcAft>
                          <a:spcPts val="1500"/>
                        </a:spcAft>
                        <a:tabLst>
                          <a:tab pos="228600" algn="l"/>
                        </a:tabLst>
                      </a:pPr>
                      <a:r>
                        <a:rPr lang="ar-DZ" sz="2400" kern="1200" dirty="0" smtClean="0">
                          <a:solidFill>
                            <a:schemeClr val="dk1"/>
                          </a:solidFill>
                          <a:effectLst/>
                          <a:latin typeface="+mn-lt"/>
                          <a:ea typeface="+mn-ea"/>
                          <a:cs typeface="+mn-cs"/>
                        </a:rPr>
                        <a:t>- </a:t>
                      </a:r>
                      <a:r>
                        <a:rPr lang="ar-SA" sz="2400" kern="1200" dirty="0">
                          <a:solidFill>
                            <a:schemeClr val="dk1"/>
                          </a:solidFill>
                          <a:effectLst/>
                          <a:latin typeface="+mn-lt"/>
                          <a:ea typeface="+mn-ea"/>
                          <a:cs typeface="+mn-cs"/>
                        </a:rPr>
                        <a:t>التشكيل</a:t>
                      </a:r>
                      <a:r>
                        <a:rPr lang="ar-SA" sz="2400" kern="1200" dirty="0" smtClean="0">
                          <a:solidFill>
                            <a:schemeClr val="dk1"/>
                          </a:solidFill>
                          <a:effectLst/>
                          <a:latin typeface="+mn-lt"/>
                          <a:ea typeface="+mn-ea"/>
                          <a:cs typeface="+mn-cs"/>
                        </a:rPr>
                        <a:t>.</a:t>
                      </a:r>
                      <a:endParaRPr lang="ar-DZ" sz="2400" kern="1200" dirty="0" smtClean="0">
                        <a:solidFill>
                          <a:schemeClr val="dk1"/>
                        </a:solidFill>
                        <a:effectLst/>
                        <a:latin typeface="+mn-lt"/>
                        <a:ea typeface="+mn-ea"/>
                        <a:cs typeface="+mn-cs"/>
                      </a:endParaRPr>
                    </a:p>
                    <a:p>
                      <a:pPr indent="-228600" algn="r" rtl="1">
                        <a:lnSpc>
                          <a:spcPct val="115000"/>
                        </a:lnSpc>
                        <a:spcAft>
                          <a:spcPts val="1500"/>
                        </a:spcAft>
                        <a:tabLst>
                          <a:tab pos="228600" algn="l"/>
                        </a:tabLst>
                      </a:pPr>
                      <a:r>
                        <a:rPr lang="ar-DZ" sz="2400" kern="1200" dirty="0" smtClean="0">
                          <a:solidFill>
                            <a:schemeClr val="dk1"/>
                          </a:solidFill>
                          <a:effectLst/>
                          <a:latin typeface="+mn-lt"/>
                          <a:ea typeface="+mn-ea"/>
                          <a:cs typeface="+mn-cs"/>
                        </a:rPr>
                        <a:t>-</a:t>
                      </a:r>
                      <a:r>
                        <a:rPr lang="ar-SA" sz="2400" kern="1200" dirty="0">
                          <a:solidFill>
                            <a:schemeClr val="dk1"/>
                          </a:solidFill>
                          <a:effectLst/>
                          <a:latin typeface="+mn-lt"/>
                          <a:ea typeface="+mn-ea"/>
                          <a:cs typeface="+mn-cs"/>
                        </a:rPr>
                        <a:t>تطوير المنتوجات الحاضرة.</a:t>
                      </a:r>
                      <a:endParaRPr lang="en-US" sz="2400" kern="1200" dirty="0">
                        <a:solidFill>
                          <a:schemeClr val="dk1"/>
                        </a:solidFill>
                        <a:effectLst/>
                        <a:latin typeface="+mn-lt"/>
                        <a:ea typeface="+mn-ea"/>
                        <a:cs typeface="+mn-cs"/>
                      </a:endParaRPr>
                    </a:p>
                    <a:p>
                      <a:pPr indent="-228600" algn="r" rtl="1">
                        <a:lnSpc>
                          <a:spcPct val="115000"/>
                        </a:lnSpc>
                        <a:spcAft>
                          <a:spcPts val="1500"/>
                        </a:spcAft>
                        <a:tabLst>
                          <a:tab pos="228600" algn="l"/>
                        </a:tabLst>
                      </a:pPr>
                      <a:r>
                        <a:rPr lang="ar-DZ" sz="2400" kern="1200" dirty="0" smtClean="0">
                          <a:solidFill>
                            <a:schemeClr val="dk1"/>
                          </a:solidFill>
                          <a:effectLst/>
                          <a:latin typeface="+mn-lt"/>
                          <a:ea typeface="+mn-ea"/>
                          <a:cs typeface="+mn-cs"/>
                        </a:rPr>
                        <a:t>- </a:t>
                      </a:r>
                      <a:r>
                        <a:rPr lang="ar-SA" sz="2400" kern="1200" dirty="0">
                          <a:solidFill>
                            <a:schemeClr val="dk1"/>
                          </a:solidFill>
                          <a:effectLst/>
                          <a:latin typeface="+mn-lt"/>
                          <a:ea typeface="+mn-ea"/>
                          <a:cs typeface="+mn-cs"/>
                        </a:rPr>
                        <a:t>اكتشاف استعمالات جديدة للمنتوجات الحاضرة.                    </a:t>
                      </a:r>
                      <a:endParaRPr lang="en-US" sz="2400" kern="1200" dirty="0">
                        <a:solidFill>
                          <a:schemeClr val="dk1"/>
                        </a:solidFill>
                        <a:effectLst/>
                        <a:latin typeface="+mn-lt"/>
                        <a:ea typeface="+mn-ea"/>
                        <a:cs typeface="+mn-cs"/>
                      </a:endParaRPr>
                    </a:p>
                    <a:p>
                      <a:pPr algn="r" rtl="1">
                        <a:lnSpc>
                          <a:spcPct val="115000"/>
                        </a:lnSpc>
                        <a:spcAft>
                          <a:spcPts val="0"/>
                        </a:spcAft>
                      </a:pPr>
                      <a:r>
                        <a:rPr lang="ar-SA" sz="2400" kern="1200" dirty="0">
                          <a:solidFill>
                            <a:schemeClr val="dk1"/>
                          </a:solidFill>
                          <a:effectLst/>
                          <a:latin typeface="+mn-lt"/>
                          <a:ea typeface="+mn-ea"/>
                          <a:cs typeface="+mn-cs"/>
                        </a:rPr>
                        <a:t> </a:t>
                      </a:r>
                      <a:endParaRPr lang="en-US" sz="2400" kern="1200" dirty="0">
                        <a:solidFill>
                          <a:schemeClr val="dk1"/>
                        </a:solidFill>
                        <a:effectLst/>
                        <a:latin typeface="+mn-lt"/>
                        <a:ea typeface="+mn-ea"/>
                        <a:cs typeface="+mn-cs"/>
                      </a:endParaRPr>
                    </a:p>
                  </a:txBody>
                  <a:tcPr marL="68580" marR="68580" marT="0" marB="0"/>
                </a:tc>
              </a:tr>
            </a:tbl>
          </a:graphicData>
        </a:graphic>
      </p:graphicFrame>
      <p:sp>
        <p:nvSpPr>
          <p:cNvPr id="3" name="Rectangle 2"/>
          <p:cNvSpPr/>
          <p:nvPr/>
        </p:nvSpPr>
        <p:spPr>
          <a:xfrm>
            <a:off x="600501" y="272955"/>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 01:</a:t>
            </a:r>
            <a:r>
              <a:rPr lang="fr-FR" sz="2800" b="1" i="1" dirty="0"/>
              <a:t>  </a:t>
            </a:r>
            <a:r>
              <a:rPr lang="ar-SA" sz="2800" b="1" i="1" dirty="0"/>
              <a:t>دور نظام المعلومات التسويقية في صنع قرارات مزيج المنتج</a:t>
            </a:r>
            <a:r>
              <a:rPr lang="fr-FR" sz="2800" b="1" i="1" dirty="0"/>
              <a:t>.</a:t>
            </a:r>
            <a:endParaRPr lang="en-US" sz="2800" dirty="0"/>
          </a:p>
        </p:txBody>
      </p:sp>
      <p:sp>
        <p:nvSpPr>
          <p:cNvPr id="4" name="Rectangle 3"/>
          <p:cNvSpPr/>
          <p:nvPr/>
        </p:nvSpPr>
        <p:spPr>
          <a:xfrm>
            <a:off x="10671566" y="2788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881701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148715772"/>
              </p:ext>
            </p:extLst>
          </p:nvPr>
        </p:nvGraphicFramePr>
        <p:xfrm>
          <a:off x="163773" y="1282889"/>
          <a:ext cx="11349940" cy="5117912"/>
        </p:xfrm>
        <a:graphic>
          <a:graphicData uri="http://schemas.openxmlformats.org/drawingml/2006/table">
            <a:tbl>
              <a:tblPr firstRow="1" bandRow="1">
                <a:tableStyleId>{5C22544A-7EE6-4342-B048-85BDC9FD1C3A}</a:tableStyleId>
              </a:tblPr>
              <a:tblGrid>
                <a:gridCol w="8349162"/>
                <a:gridCol w="3000778"/>
              </a:tblGrid>
              <a:tr h="891082">
                <a:tc>
                  <a:txBody>
                    <a:bodyPr/>
                    <a:lstStyle/>
                    <a:p>
                      <a:pPr algn="ctr" rtl="1"/>
                      <a:r>
                        <a:rPr lang="ar-SA" sz="2400" b="1" kern="1200" dirty="0" smtClean="0">
                          <a:solidFill>
                            <a:schemeClr val="tx1"/>
                          </a:solidFill>
                          <a:effectLst/>
                          <a:latin typeface="+mn-lt"/>
                          <a:ea typeface="+mn-ea"/>
                          <a:cs typeface="+mn-cs"/>
                        </a:rPr>
                        <a:t>دور نظام المعلومات التسويقية</a:t>
                      </a:r>
                      <a:endParaRPr lang="en-US" sz="2400" b="1" kern="1200" dirty="0">
                        <a:solidFill>
                          <a:schemeClr val="tx1"/>
                        </a:solidFill>
                        <a:effectLst/>
                        <a:latin typeface="+mn-lt"/>
                        <a:ea typeface="+mn-ea"/>
                        <a:cs typeface="+mn-cs"/>
                      </a:endParaRPr>
                    </a:p>
                  </a:txBody>
                  <a:tcPr/>
                </a:tc>
                <a:tc>
                  <a:txBody>
                    <a:bodyPr/>
                    <a:lstStyle/>
                    <a:p>
                      <a:pPr algn="r" rtl="1"/>
                      <a:r>
                        <a:rPr lang="ar-SA" sz="2400" kern="1200" dirty="0" smtClean="0">
                          <a:solidFill>
                            <a:schemeClr val="dk1"/>
                          </a:solidFill>
                          <a:effectLst/>
                          <a:latin typeface="+mn-lt"/>
                          <a:ea typeface="+mn-ea"/>
                          <a:cs typeface="+mn-cs"/>
                        </a:rPr>
                        <a:t>قرارات مزيج المنتج </a:t>
                      </a:r>
                      <a:endParaRPr lang="en-US" sz="2400" kern="1200" dirty="0">
                        <a:solidFill>
                          <a:schemeClr val="dk1"/>
                        </a:solidFill>
                        <a:effectLst/>
                        <a:latin typeface="+mn-lt"/>
                        <a:ea typeface="+mn-ea"/>
                        <a:cs typeface="+mn-cs"/>
                      </a:endParaRPr>
                    </a:p>
                  </a:txBody>
                  <a:tcPr/>
                </a:tc>
              </a:tr>
              <a:tr h="4226830">
                <a:tc>
                  <a:txBody>
                    <a:bodyPr/>
                    <a:lstStyle/>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الأشكال الجديدة من المنتجات المزمع إضافتها إلى المنتجات الحاضرة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الإمكانية المتاحة لتوسيع نطاق أسواق المنظمة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درجة التباين في قدرات ورغبات وعادات الزبائن</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التطورات التقنية والابتكارات الحديثة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التغييرات في الظروف السياسية والاقتصادية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إمكانية استخدام المنتجات الحاضرة لأغراض أخرى تختلف عن الغرض الذي كان يقصده عند تقديمها لأول مرة</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342900" lvl="0" indent="-342900" algn="r" rtl="1">
                        <a:buFont typeface="Wingdings" panose="05000000000000000000" pitchFamily="2" charset="2"/>
                        <a:buChar char="ü"/>
                      </a:pPr>
                      <a:r>
                        <a:rPr lang="ar-SA" sz="2400" kern="1200" dirty="0" smtClean="0">
                          <a:solidFill>
                            <a:schemeClr val="dk1"/>
                          </a:solidFill>
                          <a:effectLst/>
                          <a:latin typeface="+mn-lt"/>
                          <a:ea typeface="+mn-ea"/>
                          <a:cs typeface="+mn-cs"/>
                        </a:rPr>
                        <a:t>معلومات عن فرص توسيع أسواق المنتج</a:t>
                      </a:r>
                      <a:r>
                        <a:rPr lang="fr-FR" sz="2400" kern="1200" dirty="0" smtClean="0">
                          <a:solidFill>
                            <a:schemeClr val="dk1"/>
                          </a:solidFill>
                          <a:effectLst/>
                          <a:latin typeface="+mn-lt"/>
                          <a:ea typeface="+mn-ea"/>
                          <a:cs typeface="+mn-cs"/>
                        </a:rPr>
                        <a:t>.</a:t>
                      </a:r>
                      <a:endParaRPr lang="en-US" sz="2400" kern="1200" dirty="0" smtClean="0">
                        <a:solidFill>
                          <a:schemeClr val="dk1"/>
                        </a:solidFill>
                        <a:effectLst/>
                        <a:latin typeface="+mn-lt"/>
                        <a:ea typeface="+mn-ea"/>
                        <a:cs typeface="+mn-cs"/>
                      </a:endParaRPr>
                    </a:p>
                    <a:p>
                      <a:pPr marL="0" lvl="0" indent="0" algn="r" rtl="1">
                        <a:buFont typeface="Wingdings" panose="05000000000000000000" pitchFamily="2" charset="2"/>
                        <a:buNone/>
                      </a:pPr>
                      <a:endParaRPr lang="en-US" sz="3200" kern="1200" dirty="0">
                        <a:solidFill>
                          <a:schemeClr val="dk1"/>
                        </a:solidFill>
                        <a:effectLst/>
                        <a:latin typeface="+mn-lt"/>
                        <a:ea typeface="+mn-ea"/>
                        <a:cs typeface="+mn-cs"/>
                      </a:endParaRPr>
                    </a:p>
                  </a:txBody>
                  <a:tcPr/>
                </a:tc>
                <a:tc>
                  <a:txBody>
                    <a:bodyPr/>
                    <a:lstStyle/>
                    <a:p>
                      <a:pPr indent="-228600" algn="r" rtl="1">
                        <a:lnSpc>
                          <a:spcPct val="115000"/>
                        </a:lnSpc>
                        <a:spcAft>
                          <a:spcPts val="1500"/>
                        </a:spcAft>
                        <a:tabLst>
                          <a:tab pos="228600" algn="l"/>
                        </a:tabLst>
                      </a:pPr>
                      <a:r>
                        <a:rPr lang="ar-SA" sz="3200" kern="1200" dirty="0">
                          <a:solidFill>
                            <a:schemeClr val="dk1"/>
                          </a:solidFill>
                          <a:effectLst/>
                          <a:latin typeface="+mn-lt"/>
                          <a:ea typeface="+mn-ea"/>
                          <a:cs typeface="+mn-cs"/>
                        </a:rPr>
                        <a:t> </a:t>
                      </a:r>
                      <a:endParaRPr lang="en-US" sz="3200" kern="1200" dirty="0">
                        <a:solidFill>
                          <a:schemeClr val="dk1"/>
                        </a:solidFill>
                        <a:effectLst/>
                        <a:latin typeface="+mn-lt"/>
                        <a:ea typeface="+mn-ea"/>
                        <a:cs typeface="+mn-cs"/>
                      </a:endParaRPr>
                    </a:p>
                  </a:txBody>
                  <a:tcPr marL="68580" marR="68580" marT="0" marB="0"/>
                </a:tc>
              </a:tr>
            </a:tbl>
          </a:graphicData>
        </a:graphic>
      </p:graphicFrame>
      <p:sp>
        <p:nvSpPr>
          <p:cNvPr id="3" name="Rectangle 2"/>
          <p:cNvSpPr/>
          <p:nvPr/>
        </p:nvSpPr>
        <p:spPr>
          <a:xfrm>
            <a:off x="600501" y="272955"/>
            <a:ext cx="9430603" cy="75062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rtl="1"/>
            <a:r>
              <a:rPr lang="ar-SA" sz="2800" b="1" i="1" dirty="0"/>
              <a:t>الجدول رقم 01:</a:t>
            </a:r>
            <a:r>
              <a:rPr lang="fr-FR" sz="2800" b="1" i="1" dirty="0"/>
              <a:t>  </a:t>
            </a:r>
            <a:r>
              <a:rPr lang="ar-SA" sz="2800" b="1" i="1" dirty="0"/>
              <a:t>دور نظام المعلومات التسويقية في صنع قرارات مزيج المنتج</a:t>
            </a:r>
            <a:r>
              <a:rPr lang="fr-FR" sz="2800" b="1" i="1" dirty="0"/>
              <a:t>.</a:t>
            </a:r>
            <a:endParaRPr lang="en-US" sz="2800" dirty="0"/>
          </a:p>
        </p:txBody>
      </p:sp>
      <p:sp>
        <p:nvSpPr>
          <p:cNvPr id="4" name="Rectangle 3"/>
          <p:cNvSpPr/>
          <p:nvPr/>
        </p:nvSpPr>
        <p:spPr>
          <a:xfrm>
            <a:off x="10594293" y="239810"/>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37245278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600501" y="1760561"/>
            <a:ext cx="10003807" cy="485860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SA" sz="2800" dirty="0" smtClean="0"/>
              <a:t>ترتبط </a:t>
            </a:r>
            <a:r>
              <a:rPr lang="ar-SA" sz="2800" dirty="0"/>
              <a:t>مهمة تحديد أسعار المنتوجات بتقديرات المبيعات وتكاليف الإنتاج </a:t>
            </a:r>
            <a:r>
              <a:rPr lang="ar-DZ" sz="2800" dirty="0" smtClean="0"/>
              <a:t>، </a:t>
            </a:r>
            <a:r>
              <a:rPr lang="ar-SA" sz="2800" dirty="0" smtClean="0"/>
              <a:t>عليه </a:t>
            </a:r>
            <a:r>
              <a:rPr lang="ar-SA" sz="2800" dirty="0"/>
              <a:t>تؤثر قرارات التسعير في مبيعات المنظمة وفي حجم أنشطتها وفي القرارات الأخرى ذات العلاقة </a:t>
            </a:r>
            <a:r>
              <a:rPr lang="ar-DZ" sz="2800" dirty="0" smtClean="0"/>
              <a:t>، </a:t>
            </a:r>
            <a:r>
              <a:rPr lang="ar-SA" sz="2800" dirty="0" smtClean="0"/>
              <a:t>ويستلزم </a:t>
            </a:r>
            <a:r>
              <a:rPr lang="ar-SA" sz="2800" dirty="0"/>
              <a:t>اهتماماً متوازناً من قبل الجهة المسئولة عن القرارات سواء كانت إدارة التسويق أو جهة </a:t>
            </a:r>
            <a:r>
              <a:rPr lang="ar-SA" sz="2800" dirty="0" smtClean="0"/>
              <a:t>أخر</a:t>
            </a:r>
            <a:r>
              <a:rPr lang="ar-DZ" sz="2800" dirty="0" smtClean="0"/>
              <a:t>ى، </a:t>
            </a:r>
            <a:r>
              <a:rPr lang="ar-SA" sz="2800" dirty="0" smtClean="0"/>
              <a:t>ونظام </a:t>
            </a:r>
            <a:r>
              <a:rPr lang="ar-SA" sz="2800" dirty="0"/>
              <a:t>المعلومات التسويقية يسهم بدور جوهري في صنع قرارات </a:t>
            </a:r>
            <a:r>
              <a:rPr lang="ar-SA" sz="2800" dirty="0" smtClean="0"/>
              <a:t>التسعير</a:t>
            </a:r>
            <a:r>
              <a:rPr lang="ar-DZ" sz="2800" dirty="0" smtClean="0"/>
              <a:t>، </a:t>
            </a:r>
            <a:r>
              <a:rPr lang="ar-SA" sz="2800" dirty="0" smtClean="0"/>
              <a:t>كما </a:t>
            </a:r>
            <a:r>
              <a:rPr lang="ar-SA" sz="2800" dirty="0"/>
              <a:t>هو موضح في الجدول التالي:</a:t>
            </a:r>
            <a:endParaRPr lang="en-US" sz="2800" dirty="0"/>
          </a:p>
        </p:txBody>
      </p:sp>
      <p:sp>
        <p:nvSpPr>
          <p:cNvPr id="3" name="Organigramme : Alternative 2"/>
          <p:cNvSpPr/>
          <p:nvPr/>
        </p:nvSpPr>
        <p:spPr>
          <a:xfrm>
            <a:off x="1651380" y="204717"/>
            <a:ext cx="8202304" cy="941696"/>
          </a:xfrm>
          <a:prstGeom prst="flowChartAlternateProcess">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t>دور نظام المعلومات التسويقية في صنع قرارات مزيج </a:t>
            </a:r>
            <a:r>
              <a:rPr lang="ar-SA" sz="2800" b="1" dirty="0" smtClean="0"/>
              <a:t>التسعير</a:t>
            </a:r>
            <a:endParaRPr lang="en-US" sz="2800" dirty="0">
              <a:solidFill>
                <a:schemeClr val="bg1"/>
              </a:solidFill>
            </a:endParaRPr>
          </a:p>
        </p:txBody>
      </p:sp>
      <p:sp>
        <p:nvSpPr>
          <p:cNvPr id="4" name="Flèche vers le bas 3"/>
          <p:cNvSpPr/>
          <p:nvPr/>
        </p:nvSpPr>
        <p:spPr>
          <a:xfrm>
            <a:off x="4360460" y="1241947"/>
            <a:ext cx="2784143" cy="423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12</a:t>
            </a:r>
            <a:endParaRPr lang="ar-DZ" b="1" dirty="0">
              <a:solidFill>
                <a:schemeClr val="tx1"/>
              </a:solidFill>
            </a:endParaRPr>
          </a:p>
        </p:txBody>
      </p:sp>
    </p:spTree>
    <p:extLst>
      <p:ext uri="{BB962C8B-B14F-4D97-AF65-F5344CB8AC3E}">
        <p14:creationId xmlns:p14="http://schemas.microsoft.com/office/powerpoint/2010/main" val="846197399"/>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16494</TotalTime>
  <Words>1498</Words>
  <Application>Microsoft Office PowerPoint</Application>
  <PresentationFormat>Grand écran</PresentationFormat>
  <Paragraphs>159</Paragraphs>
  <Slides>20</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20</vt:i4>
      </vt:variant>
    </vt:vector>
  </HeadingPairs>
  <TitlesOfParts>
    <vt:vector size="29" baseType="lpstr">
      <vt:lpstr>Arial</vt:lpstr>
      <vt:lpstr>Calibri</vt:lpstr>
      <vt:lpstr>Century Gothic</vt:lpstr>
      <vt:lpstr>Times New Roman</vt:lpstr>
      <vt:lpstr>Traditional Arabic</vt:lpstr>
      <vt:lpstr>TraditionalArabic</vt:lpstr>
      <vt:lpstr>Wingdings</vt:lpstr>
      <vt:lpstr>Wingdings 3</vt:lpstr>
      <vt:lpstr>Direction Ion</vt:lpstr>
      <vt:lpstr>دور نظام المعلومات التسويقية في صنع القرارات التسويقية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607</cp:revision>
  <dcterms:created xsi:type="dcterms:W3CDTF">2022-09-20T18:14:57Z</dcterms:created>
  <dcterms:modified xsi:type="dcterms:W3CDTF">2022-12-21T08:54:04Z</dcterms:modified>
</cp:coreProperties>
</file>