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7"/>
  </p:notesMasterIdLst>
  <p:sldIdLst>
    <p:sldId id="320" r:id="rId2"/>
    <p:sldId id="256" r:id="rId3"/>
    <p:sldId id="321" r:id="rId4"/>
    <p:sldId id="318" r:id="rId5"/>
    <p:sldId id="322" r:id="rId6"/>
    <p:sldId id="303" r:id="rId7"/>
    <p:sldId id="304" r:id="rId8"/>
    <p:sldId id="307" r:id="rId9"/>
    <p:sldId id="326" r:id="rId10"/>
    <p:sldId id="276" r:id="rId11"/>
    <p:sldId id="309" r:id="rId12"/>
    <p:sldId id="323" r:id="rId13"/>
    <p:sldId id="310" r:id="rId14"/>
    <p:sldId id="330" r:id="rId15"/>
    <p:sldId id="311" r:id="rId16"/>
    <p:sldId id="258" r:id="rId17"/>
    <p:sldId id="283" r:id="rId18"/>
    <p:sldId id="302" r:id="rId19"/>
    <p:sldId id="259" r:id="rId20"/>
    <p:sldId id="260" r:id="rId21"/>
    <p:sldId id="284" r:id="rId22"/>
    <p:sldId id="287" r:id="rId23"/>
    <p:sldId id="288" r:id="rId24"/>
    <p:sldId id="290" r:id="rId25"/>
    <p:sldId id="317" r:id="rId26"/>
    <p:sldId id="289" r:id="rId27"/>
    <p:sldId id="312" r:id="rId28"/>
    <p:sldId id="328" r:id="rId29"/>
    <p:sldId id="265" r:id="rId30"/>
    <p:sldId id="325" r:id="rId31"/>
    <p:sldId id="291" r:id="rId32"/>
    <p:sldId id="263" r:id="rId33"/>
    <p:sldId id="266" r:id="rId34"/>
    <p:sldId id="327" r:id="rId35"/>
    <p:sldId id="313" r:id="rId36"/>
    <p:sldId id="315" r:id="rId37"/>
    <p:sldId id="293" r:id="rId38"/>
    <p:sldId id="292" r:id="rId39"/>
    <p:sldId id="269" r:id="rId40"/>
    <p:sldId id="294" r:id="rId41"/>
    <p:sldId id="267" r:id="rId42"/>
    <p:sldId id="270" r:id="rId43"/>
    <p:sldId id="268" r:id="rId44"/>
    <p:sldId id="271" r:id="rId45"/>
    <p:sldId id="32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CC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03" autoAdjust="0"/>
    <p:restoredTop sz="94662" autoAdjust="0"/>
  </p:normalViewPr>
  <p:slideViewPr>
    <p:cSldViewPr>
      <p:cViewPr>
        <p:scale>
          <a:sx n="86" d="100"/>
          <a:sy n="86" d="100"/>
        </p:scale>
        <p:origin x="-990" y="288"/>
      </p:cViewPr>
      <p:guideLst>
        <p:guide orient="horz" pos="2160"/>
        <p:guide pos="2880"/>
      </p:guideLst>
    </p:cSldViewPr>
  </p:slideViewPr>
  <p:outlineViewPr>
    <p:cViewPr>
      <p:scale>
        <a:sx n="33" d="100"/>
        <a:sy n="33" d="100"/>
      </p:scale>
      <p:origin x="0" y="18492"/>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27BFF-2A9E-40CC-95D4-5D3F4D33AC10}" type="datetimeFigureOut">
              <a:rPr lang="fr-FR" smtClean="0"/>
              <a:pPr/>
              <a:t>06/05/2023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6F08DF-028B-4363-8CF6-BD0A828193C2}" type="slidenum">
              <a:rPr lang="fr-FR" smtClean="0"/>
              <a:pPr/>
              <a:t>‹N°›</a:t>
            </a:fld>
            <a:endParaRPr lang="fr-FR"/>
          </a:p>
        </p:txBody>
      </p:sp>
    </p:spTree>
    <p:extLst>
      <p:ext uri="{BB962C8B-B14F-4D97-AF65-F5344CB8AC3E}">
        <p14:creationId xmlns:p14="http://schemas.microsoft.com/office/powerpoint/2010/main" xmlns="" val="1352410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85B7F50E-6BC3-4BB3-B624-148E307E68D3}" type="datetime1">
              <a:rPr lang="en-US" smtClean="0"/>
              <a:pPr/>
              <a:t>5/6/2023</a:t>
            </a:fld>
            <a:endParaRPr lang="en-US"/>
          </a:p>
        </p:txBody>
      </p:sp>
      <p:sp>
        <p:nvSpPr>
          <p:cNvPr id="19" name="Espace réservé du pied de page 18"/>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27" name="Espace réservé du numéro de diapositive 26"/>
          <p:cNvSpPr>
            <a:spLocks noGrp="1"/>
          </p:cNvSpPr>
          <p:nvPr>
            <p:ph type="sldNum" sz="quarter" idx="12"/>
          </p:nvPr>
        </p:nvSpPr>
        <p:spPr/>
        <p:txBody>
          <a:bodyPr/>
          <a:lstStyle/>
          <a:p>
            <a:fld id="{1CE674FC-846D-44B5-B05A-0B15AF31BFD5}" type="slidenum">
              <a:rPr lang="en-US" smtClean="0"/>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6EFEA53-76E8-4187-9BBB-BFBF86A43562}" type="datetime1">
              <a:rPr lang="en-US" smtClean="0"/>
              <a:pPr/>
              <a:t>5/6/2023</a:t>
            </a:fld>
            <a:endParaRPr lang="en-US"/>
          </a:p>
        </p:txBody>
      </p:sp>
      <p:sp>
        <p:nvSpPr>
          <p:cNvPr id="5" name="Espace réservé du pied de page 4"/>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6" name="Espace réservé du numéro de diapositive 5"/>
          <p:cNvSpPr>
            <a:spLocks noGrp="1"/>
          </p:cNvSpPr>
          <p:nvPr>
            <p:ph type="sldNum" sz="quarter" idx="12"/>
          </p:nvPr>
        </p:nvSpPr>
        <p:spPr/>
        <p:txBody>
          <a:bodyPr/>
          <a:lstStyle/>
          <a:p>
            <a:fld id="{1CE674FC-846D-44B5-B05A-0B15AF31BFD5}"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C8E5D73-0479-41C0-92B4-21ED20B5C291}" type="datetime1">
              <a:rPr lang="en-US" smtClean="0"/>
              <a:pPr/>
              <a:t>5/6/2023</a:t>
            </a:fld>
            <a:endParaRPr lang="en-US"/>
          </a:p>
        </p:txBody>
      </p:sp>
      <p:sp>
        <p:nvSpPr>
          <p:cNvPr id="5" name="Espace réservé du pied de page 4"/>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6" name="Espace réservé du numéro de diapositive 5"/>
          <p:cNvSpPr>
            <a:spLocks noGrp="1"/>
          </p:cNvSpPr>
          <p:nvPr>
            <p:ph type="sldNum" sz="quarter" idx="12"/>
          </p:nvPr>
        </p:nvSpPr>
        <p:spPr/>
        <p:txBody>
          <a:bodyPr/>
          <a:lstStyle/>
          <a:p>
            <a:fld id="{1CE674FC-846D-44B5-B05A-0B15AF31BFD5}"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C7FBB99-05BB-4B9E-97D7-409F4BA6B56B}" type="datetime1">
              <a:rPr lang="en-US" smtClean="0"/>
              <a:pPr/>
              <a:t>5/6/2023</a:t>
            </a:fld>
            <a:endParaRPr lang="en-US"/>
          </a:p>
        </p:txBody>
      </p:sp>
      <p:sp>
        <p:nvSpPr>
          <p:cNvPr id="5" name="Espace réservé du pied de page 4"/>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6" name="Espace réservé du numéro de diapositive 5"/>
          <p:cNvSpPr>
            <a:spLocks noGrp="1"/>
          </p:cNvSpPr>
          <p:nvPr>
            <p:ph type="sldNum" sz="quarter" idx="12"/>
          </p:nvPr>
        </p:nvSpPr>
        <p:spPr/>
        <p:txBody>
          <a:bodyPr/>
          <a:lstStyle/>
          <a:p>
            <a:fld id="{1CE674FC-846D-44B5-B05A-0B15AF31BFD5}"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CECF7499-6E50-4C92-9425-43BF081273D1}" type="datetime1">
              <a:rPr lang="en-US" smtClean="0"/>
              <a:pPr/>
              <a:t>5/6/2023</a:t>
            </a:fld>
            <a:endParaRPr lang="en-US"/>
          </a:p>
        </p:txBody>
      </p:sp>
      <p:sp>
        <p:nvSpPr>
          <p:cNvPr id="5" name="Espace réservé du pied de page 4"/>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6" name="Espace réservé du numéro de diapositive 5"/>
          <p:cNvSpPr>
            <a:spLocks noGrp="1"/>
          </p:cNvSpPr>
          <p:nvPr>
            <p:ph type="sldNum" sz="quarter" idx="12"/>
          </p:nvPr>
        </p:nvSpPr>
        <p:spPr/>
        <p:txBody>
          <a:bodyPr/>
          <a:lstStyle/>
          <a:p>
            <a:fld id="{1CE674FC-846D-44B5-B05A-0B15AF31BFD5}" type="slidenum">
              <a:rPr lang="en-US" smtClean="0"/>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2B1EF70-D622-41D0-B201-832336468522}" type="datetime1">
              <a:rPr lang="en-US" smtClean="0"/>
              <a:pPr/>
              <a:t>5/6/2023</a:t>
            </a:fld>
            <a:endParaRPr lang="en-US"/>
          </a:p>
        </p:txBody>
      </p:sp>
      <p:sp>
        <p:nvSpPr>
          <p:cNvPr id="6" name="Espace réservé du pied de page 5"/>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7" name="Espace réservé du numéro de diapositive 6"/>
          <p:cNvSpPr>
            <a:spLocks noGrp="1"/>
          </p:cNvSpPr>
          <p:nvPr>
            <p:ph type="sldNum" sz="quarter" idx="12"/>
          </p:nvPr>
        </p:nvSpPr>
        <p:spPr/>
        <p:txBody>
          <a:bodyPr/>
          <a:lstStyle/>
          <a:p>
            <a:fld id="{1CE674FC-846D-44B5-B05A-0B15AF31BFD5}"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F9F56FB-91FA-4A03-AEE8-FD3D54261DB3}" type="datetime1">
              <a:rPr lang="en-US" smtClean="0"/>
              <a:pPr/>
              <a:t>5/6/2023</a:t>
            </a:fld>
            <a:endParaRPr lang="en-US"/>
          </a:p>
        </p:txBody>
      </p:sp>
      <p:sp>
        <p:nvSpPr>
          <p:cNvPr id="8" name="Espace réservé du pied de page 7"/>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9" name="Espace réservé du numéro de diapositive 8"/>
          <p:cNvSpPr>
            <a:spLocks noGrp="1"/>
          </p:cNvSpPr>
          <p:nvPr>
            <p:ph type="sldNum" sz="quarter" idx="12"/>
          </p:nvPr>
        </p:nvSpPr>
        <p:spPr/>
        <p:txBody>
          <a:bodyPr/>
          <a:lstStyle/>
          <a:p>
            <a:fld id="{1CE674FC-846D-44B5-B05A-0B15AF31BFD5}"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835AFE91-3A5B-4C1E-A709-337F583EAA4D}" type="datetime1">
              <a:rPr lang="en-US" smtClean="0"/>
              <a:pPr/>
              <a:t>5/6/2023</a:t>
            </a:fld>
            <a:endParaRPr lang="en-US"/>
          </a:p>
        </p:txBody>
      </p:sp>
      <p:sp>
        <p:nvSpPr>
          <p:cNvPr id="4" name="Espace réservé du pied de page 3"/>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5" name="Espace réservé du numéro de diapositive 4"/>
          <p:cNvSpPr>
            <a:spLocks noGrp="1"/>
          </p:cNvSpPr>
          <p:nvPr>
            <p:ph type="sldNum" sz="quarter" idx="12"/>
          </p:nvPr>
        </p:nvSpPr>
        <p:spPr/>
        <p:txBody>
          <a:bodyPr/>
          <a:lstStyle/>
          <a:p>
            <a:fld id="{1CE674FC-846D-44B5-B05A-0B15AF31BFD5}"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D8BBBF1-9F22-4B3B-979D-8646F17B84D8}" type="datetime1">
              <a:rPr lang="en-US" smtClean="0"/>
              <a:pPr/>
              <a:t>5/6/2023</a:t>
            </a:fld>
            <a:endParaRPr lang="en-US"/>
          </a:p>
        </p:txBody>
      </p:sp>
      <p:sp>
        <p:nvSpPr>
          <p:cNvPr id="3" name="Espace réservé du pied de page 2"/>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4" name="Espace réservé du numéro de diapositive 3"/>
          <p:cNvSpPr>
            <a:spLocks noGrp="1"/>
          </p:cNvSpPr>
          <p:nvPr>
            <p:ph type="sldNum" sz="quarter" idx="12"/>
          </p:nvPr>
        </p:nvSpPr>
        <p:spPr/>
        <p:txBody>
          <a:bodyPr/>
          <a:lstStyle/>
          <a:p>
            <a:fld id="{1CE674FC-846D-44B5-B05A-0B15AF31BFD5}"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48F3EC2-8075-418B-B4E4-E5CF1503A76C}" type="datetime1">
              <a:rPr lang="en-US" smtClean="0"/>
              <a:pPr/>
              <a:t>5/6/2023</a:t>
            </a:fld>
            <a:endParaRPr lang="en-US"/>
          </a:p>
        </p:txBody>
      </p:sp>
      <p:sp>
        <p:nvSpPr>
          <p:cNvPr id="6" name="Espace réservé du pied de page 5"/>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7" name="Espace réservé du numéro de diapositive 6"/>
          <p:cNvSpPr>
            <a:spLocks noGrp="1"/>
          </p:cNvSpPr>
          <p:nvPr>
            <p:ph type="sldNum" sz="quarter" idx="12"/>
          </p:nvPr>
        </p:nvSpPr>
        <p:spPr/>
        <p:txBody>
          <a:bodyPr/>
          <a:lstStyle/>
          <a:p>
            <a:fld id="{1CE674FC-846D-44B5-B05A-0B15AF31BFD5}"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0FDCC1C3-ED68-4534-9D7C-CD40A50A9C79}" type="datetime1">
              <a:rPr lang="en-US" smtClean="0"/>
              <a:pPr/>
              <a:t>5/6/2023</a:t>
            </a:fld>
            <a:endParaRPr lang="en-US"/>
          </a:p>
        </p:txBody>
      </p:sp>
      <p:sp>
        <p:nvSpPr>
          <p:cNvPr id="6" name="Espace réservé du pied de page 5"/>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7" name="Espace réservé du numéro de diapositive 6"/>
          <p:cNvSpPr>
            <a:spLocks noGrp="1"/>
          </p:cNvSpPr>
          <p:nvPr>
            <p:ph type="sldNum" sz="quarter" idx="12"/>
          </p:nvPr>
        </p:nvSpPr>
        <p:spPr>
          <a:xfrm>
            <a:off x="8077200" y="6356350"/>
            <a:ext cx="609600" cy="365125"/>
          </a:xfrm>
        </p:spPr>
        <p:txBody>
          <a:bodyPr/>
          <a:lstStyle/>
          <a:p>
            <a:fld id="{1CE674FC-846D-44B5-B05A-0B15AF31BFD5}" type="slidenum">
              <a:rPr lang="en-US" smtClean="0"/>
              <a:pPr/>
              <a:t>‹N°›</a:t>
            </a:fld>
            <a:endParaRPr lang="en-US"/>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0F329AF-5113-4FA4-A68B-1E1AD46A69DD}" type="datetime1">
              <a:rPr lang="en-US" smtClean="0"/>
              <a:pPr/>
              <a:t>5/6/2023</a:t>
            </a:fld>
            <a:endParaRPr lang="en-US"/>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fr-FR" smtClean="0"/>
              <a:t>BIOCHIMIE APPLIQUEE EN PATHOLOGIES ANIMALES  ET VEGETALES / Mme YAACOUB.F</a:t>
            </a:r>
            <a:endParaRPr lang="en-US"/>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CE674FC-846D-44B5-B05A-0B15AF31BFD5}" type="slidenum">
              <a:rPr lang="en-US" smtClean="0"/>
              <a:pPr/>
              <a:t>‹N°›</a:t>
            </a:fld>
            <a:endParaRPr lang="en-US"/>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847088"/>
          </a:xfrm>
          <a:solidFill>
            <a:schemeClr val="accent3">
              <a:lumMod val="20000"/>
              <a:lumOff val="80000"/>
            </a:schemeClr>
          </a:solidFill>
        </p:spPr>
        <p:txBody>
          <a:bodyPr>
            <a:normAutofit/>
          </a:bodyPr>
          <a:lstStyle/>
          <a:p>
            <a:r>
              <a:rPr lang="fr-FR" dirty="0" smtClean="0"/>
              <a:t>	</a:t>
            </a:r>
            <a:r>
              <a:rPr lang="fr-FR" dirty="0" smtClean="0">
                <a:solidFill>
                  <a:schemeClr val="tx1"/>
                </a:solidFill>
                <a:latin typeface="Times New Roman" pitchFamily="18" charset="0"/>
                <a:cs typeface="Times New Roman" pitchFamily="18" charset="0"/>
              </a:rPr>
              <a:t>Biochimie appliquée en pathologies animales et végétales</a:t>
            </a:r>
            <a:endParaRPr lang="fr-FR"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935480"/>
            <a:ext cx="8472518" cy="4389120"/>
          </a:xfrm>
          <a:blipFill>
            <a:blip r:embed="rId3"/>
            <a:tile tx="0" ty="0" sx="100000" sy="100000" flip="none" algn="tl"/>
          </a:blipFill>
        </p:spPr>
        <p:txBody>
          <a:bodyPr/>
          <a:lstStyle/>
          <a:p>
            <a:pPr algn="ctr"/>
            <a:r>
              <a:rPr lang="fr-FR" b="1" dirty="0" smtClean="0"/>
              <a:t>I</a:t>
            </a:r>
            <a:r>
              <a:rPr lang="fr-FR" b="1" dirty="0" smtClean="0">
                <a:latin typeface="Times New Roman" pitchFamily="18" charset="0"/>
                <a:cs typeface="Times New Roman" pitchFamily="18" charset="0"/>
              </a:rPr>
              <a:t>-Biochimie  appliquée  en pathologie  animale</a:t>
            </a:r>
            <a:r>
              <a:rPr lang="fr-FR" dirty="0" smtClean="0">
                <a:latin typeface="Times New Roman" pitchFamily="18" charset="0"/>
                <a:cs typeface="Times New Roman" pitchFamily="18" charset="0"/>
              </a:rPr>
              <a:t> </a:t>
            </a:r>
          </a:p>
          <a:p>
            <a:pPr algn="ctr"/>
            <a:endParaRPr lang="fr-FR" b="1" dirty="0" smtClean="0"/>
          </a:p>
          <a:p>
            <a:pPr algn="ctr">
              <a:buNone/>
            </a:pPr>
            <a:r>
              <a:rPr lang="fr-FR" b="1" dirty="0" smtClean="0">
                <a:latin typeface="Times New Roman" pitchFamily="18" charset="0"/>
                <a:cs typeface="Times New Roman" pitchFamily="18" charset="0"/>
              </a:rPr>
              <a:t>B- Analyses du liquide céphalo-rachidien (</a:t>
            </a:r>
            <a:r>
              <a:rPr lang="fr-FR" sz="2800" b="1" dirty="0" smtClean="0"/>
              <a:t>L.C.R) </a:t>
            </a:r>
            <a:endParaRPr lang="fr-FR" b="1" dirty="0" smtClean="0">
              <a:latin typeface="Times New Roman" pitchFamily="18" charset="0"/>
              <a:cs typeface="Times New Roman" pitchFamily="18" charset="0"/>
            </a:endParaRPr>
          </a:p>
          <a:p>
            <a:pPr algn="ctr"/>
            <a:r>
              <a:rPr lang="fr-FR" b="1" dirty="0" smtClean="0"/>
              <a:t>( liquide cérébro-spinal)</a:t>
            </a:r>
            <a:endParaRPr lang="fr-FR" b="1"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srgbClr val="04617B">
                    <a:shade val="90000"/>
                  </a:srgbClr>
                </a:solidFill>
              </a:rPr>
              <a:pPr/>
              <a:t>1</a:t>
            </a:fld>
            <a:endParaRPr lang="fr-BE">
              <a:solidFill>
                <a:srgbClr val="04617B">
                  <a:shade val="90000"/>
                </a:srgbClr>
              </a:solidFill>
            </a:endParaRPr>
          </a:p>
        </p:txBody>
      </p:sp>
      <p:sp>
        <p:nvSpPr>
          <p:cNvPr id="5" name="Espace réservé du pied de page 4"/>
          <p:cNvSpPr>
            <a:spLocks noGrp="1"/>
          </p:cNvSpPr>
          <p:nvPr>
            <p:ph type="ftr" sz="quarter" idx="11"/>
          </p:nvPr>
        </p:nvSpPr>
        <p:spPr/>
        <p:txBody>
          <a:bodyPr/>
          <a:lstStyle/>
          <a:p>
            <a:r>
              <a:rPr lang="fr-FR" dirty="0" smtClean="0">
                <a:solidFill>
                  <a:srgbClr val="04617B">
                    <a:shade val="90000"/>
                  </a:srgbClr>
                </a:solidFill>
              </a:rPr>
              <a:t>BIOCHIMIE APPLIQUEE EN PATHOLOGIES ANIMALES  ET VEGETALES / Mme YAACOUB.F</a:t>
            </a:r>
            <a:endParaRPr lang="fr-BE" dirty="0">
              <a:solidFill>
                <a:srgbClr val="04617B">
                  <a:shade val="90000"/>
                </a:srgbClr>
              </a:solidFill>
            </a:endParaRPr>
          </a:p>
        </p:txBody>
      </p:sp>
    </p:spTree>
    <p:custDataLst>
      <p:tags r:id="rId1"/>
    </p:custDataLst>
    <p:extLst>
      <p:ext uri="{BB962C8B-B14F-4D97-AF65-F5344CB8AC3E}">
        <p14:creationId xmlns:p14="http://schemas.microsoft.com/office/powerpoint/2010/main" xmlns="" val="926183646"/>
      </p:ext>
    </p:extLst>
  </p:cSld>
  <p:clrMapOvr>
    <a:masterClrMapping/>
  </p:clrMapOvr>
  <mc:AlternateContent xmlns:mc="http://schemas.openxmlformats.org/markup-compatibility/2006">
    <mc:Choice xmlns:p14="http://schemas.microsoft.com/office/powerpoint/2010/main" xmlns="" Requires="p14">
      <p:transition spd="slow" p14:dur="2000" advTm="74763"/>
    </mc:Choice>
    <mc:Fallback>
      <p:transition spd="slow" advTm="747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381000"/>
            <a:ext cx="8229600" cy="1143000"/>
          </a:xfrm>
          <a:solidFill>
            <a:schemeClr val="tx2">
              <a:lumMod val="40000"/>
              <a:lumOff val="60000"/>
            </a:schemeClr>
          </a:solidFill>
        </p:spPr>
        <p:txBody>
          <a:bodyPr>
            <a:normAutofit/>
          </a:bodyPr>
          <a:lstStyle/>
          <a:p>
            <a:pPr algn="ctr"/>
            <a:r>
              <a:rPr lang="fr-FR" sz="5400" dirty="0" smtClean="0">
                <a:latin typeface="Times New Roman" pitchFamily="18" charset="0"/>
                <a:cs typeface="Times New Roman" pitchFamily="18" charset="0"/>
              </a:rPr>
              <a:t>Rôles</a:t>
            </a:r>
            <a:endParaRPr lang="fr-FR" sz="5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524000"/>
            <a:ext cx="8229600" cy="4800600"/>
          </a:xfrm>
          <a:solidFill>
            <a:srgbClr val="FFFF00"/>
          </a:solidFill>
        </p:spPr>
        <p:txBody>
          <a:bodyPr>
            <a:normAutofit/>
          </a:bodyPr>
          <a:lstStyle/>
          <a:p>
            <a:pPr>
              <a:buNone/>
            </a:pPr>
            <a:endParaRPr lang="fr-FR" dirty="0" smtClean="0"/>
          </a:p>
          <a:p>
            <a:r>
              <a:rPr lang="fr-FR" sz="3200" dirty="0" smtClean="0">
                <a:latin typeface="Times New Roman" pitchFamily="18" charset="0"/>
                <a:cs typeface="Times New Roman" pitchFamily="18" charset="0"/>
              </a:rPr>
              <a:t>• Mécanique :</a:t>
            </a:r>
          </a:p>
          <a:p>
            <a:r>
              <a:rPr lang="fr-FR" sz="3200" dirty="0" smtClean="0">
                <a:latin typeface="Times New Roman" pitchFamily="18" charset="0"/>
                <a:cs typeface="Times New Roman" pitchFamily="18" charset="0"/>
              </a:rPr>
              <a:t>– Amortissement des chocs</a:t>
            </a:r>
          </a:p>
          <a:p>
            <a:r>
              <a:rPr lang="fr-FR" sz="3200" dirty="0" smtClean="0">
                <a:latin typeface="Times New Roman" pitchFamily="18" charset="0"/>
                <a:cs typeface="Times New Roman" pitchFamily="18" charset="0"/>
              </a:rPr>
              <a:t>– Lubrification médullaire</a:t>
            </a:r>
          </a:p>
          <a:p>
            <a:r>
              <a:rPr lang="fr-FR" sz="3200" dirty="0" smtClean="0">
                <a:latin typeface="Times New Roman" pitchFamily="18" charset="0"/>
                <a:cs typeface="Times New Roman" pitchFamily="18" charset="0"/>
              </a:rPr>
              <a:t>• Métabolique</a:t>
            </a:r>
          </a:p>
          <a:p>
            <a:r>
              <a:rPr lang="fr-FR" sz="3200" dirty="0" smtClean="0">
                <a:latin typeface="Times New Roman" pitchFamily="18" charset="0"/>
                <a:cs typeface="Times New Roman" pitchFamily="18" charset="0"/>
              </a:rPr>
              <a:t>– Rôle nutritif faible</a:t>
            </a:r>
          </a:p>
          <a:p>
            <a:r>
              <a:rPr lang="fr-FR" sz="3200" dirty="0" smtClean="0">
                <a:latin typeface="Times New Roman" pitchFamily="18" charset="0"/>
                <a:cs typeface="Times New Roman" pitchFamily="18" charset="0"/>
              </a:rPr>
              <a:t>– Elimination de produits du catabolisme</a:t>
            </a:r>
          </a:p>
          <a:p>
            <a:pPr>
              <a:buNone/>
            </a:pPr>
            <a:r>
              <a:rPr lang="fr-FR" sz="3200" dirty="0" smtClean="0">
                <a:latin typeface="Times New Roman" pitchFamily="18" charset="0"/>
                <a:cs typeface="Times New Roman" pitchFamily="18" charset="0"/>
              </a:rPr>
              <a:t>cérébral (normal ou pathologique</a:t>
            </a:r>
            <a:r>
              <a:rPr lang="fr-FR" sz="3200" dirty="0" smtClean="0"/>
              <a:t>)</a:t>
            </a:r>
            <a:endParaRPr lang="fr-FR" sz="3200" dirty="0"/>
          </a:p>
        </p:txBody>
      </p:sp>
      <p:sp>
        <p:nvSpPr>
          <p:cNvPr id="5" name="Espace réservé du pied de page 4"/>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6" name="Espace réservé du numéro de diapositive 5"/>
          <p:cNvSpPr>
            <a:spLocks noGrp="1"/>
          </p:cNvSpPr>
          <p:nvPr>
            <p:ph type="sldNum" sz="quarter" idx="12"/>
          </p:nvPr>
        </p:nvSpPr>
        <p:spPr/>
        <p:txBody>
          <a:bodyPr/>
          <a:lstStyle/>
          <a:p>
            <a:fld id="{1CE674FC-846D-44B5-B05A-0B15AF31BFD5}" type="slidenum">
              <a:rPr lang="en-US" smtClean="0"/>
              <a:pPr/>
              <a:t>10</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4765"/>
    </mc:Choice>
    <mc:Fallback>
      <p:transition spd="slow" advTm="476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57200" y="609600"/>
            <a:ext cx="8229600" cy="5943600"/>
          </a:xfrm>
          <a:solidFill>
            <a:srgbClr val="FFFF00"/>
          </a:solidFill>
        </p:spPr>
        <p:txBody>
          <a:bodyPr>
            <a:noAutofit/>
          </a:bodyPr>
          <a:lstStyle/>
          <a:p>
            <a:r>
              <a:rPr lang="fr-FR" sz="3200" dirty="0" smtClean="0">
                <a:latin typeface="Times New Roman" pitchFamily="18" charset="0"/>
                <a:cs typeface="Times New Roman" pitchFamily="18" charset="0"/>
              </a:rPr>
              <a:t>Composition du LCR </a:t>
            </a:r>
          </a:p>
          <a:p>
            <a:r>
              <a:rPr lang="fr-FR" sz="3200" dirty="0" smtClean="0">
                <a:latin typeface="Times New Roman" pitchFamily="18" charset="0"/>
                <a:cs typeface="Times New Roman" pitchFamily="18" charset="0"/>
              </a:rPr>
              <a:t>• </a:t>
            </a:r>
            <a:r>
              <a:rPr lang="fr-FR" sz="3200" dirty="0" err="1" smtClean="0">
                <a:latin typeface="Times New Roman" pitchFamily="18" charset="0"/>
                <a:cs typeface="Times New Roman" pitchFamily="18" charset="0"/>
              </a:rPr>
              <a:t>Glycorachie</a:t>
            </a:r>
            <a:r>
              <a:rPr lang="fr-FR" sz="3200" dirty="0" smtClean="0">
                <a:latin typeface="Times New Roman" pitchFamily="18" charset="0"/>
                <a:cs typeface="Times New Roman" pitchFamily="18" charset="0"/>
              </a:rPr>
              <a:t> = 50 à 75% Glycémie</a:t>
            </a:r>
          </a:p>
          <a:p>
            <a:r>
              <a:rPr lang="fr-FR" sz="3200" dirty="0" smtClean="0">
                <a:latin typeface="Times New Roman" pitchFamily="18" charset="0"/>
                <a:cs typeface="Times New Roman" pitchFamily="18" charset="0"/>
              </a:rPr>
              <a:t>– Glucose : 2,7 à 4,1 </a:t>
            </a:r>
            <a:r>
              <a:rPr lang="fr-FR" sz="3200" dirty="0" err="1" smtClean="0">
                <a:latin typeface="Times New Roman" pitchFamily="18" charset="0"/>
                <a:cs typeface="Times New Roman" pitchFamily="18" charset="0"/>
              </a:rPr>
              <a:t>mmol</a:t>
            </a:r>
            <a:r>
              <a:rPr lang="fr-FR" sz="3200" dirty="0" smtClean="0">
                <a:latin typeface="Times New Roman" pitchFamily="18" charset="0"/>
                <a:cs typeface="Times New Roman" pitchFamily="18" charset="0"/>
              </a:rPr>
              <a:t>/l</a:t>
            </a:r>
          </a:p>
          <a:p>
            <a:r>
              <a:rPr lang="fr-FR" sz="3200" dirty="0" smtClean="0">
                <a:latin typeface="Times New Roman" pitchFamily="18" charset="0"/>
                <a:cs typeface="Times New Roman" pitchFamily="18" charset="0"/>
              </a:rPr>
              <a:t>• Chlore : 110 à 130 mmol/l ; Na : 149 mmol/l</a:t>
            </a:r>
          </a:p>
          <a:p>
            <a:r>
              <a:rPr lang="fr-FR" sz="3200" dirty="0" smtClean="0">
                <a:latin typeface="Times New Roman" pitchFamily="18" charset="0"/>
                <a:cs typeface="Times New Roman" pitchFamily="18" charset="0"/>
              </a:rPr>
              <a:t>• Protéines : 0,2- 0,4g/l</a:t>
            </a:r>
          </a:p>
          <a:p>
            <a:r>
              <a:rPr lang="fr-FR" sz="3200" dirty="0" smtClean="0">
                <a:latin typeface="Times New Roman" pitchFamily="18" charset="0"/>
                <a:cs typeface="Times New Roman" pitchFamily="18" charset="0"/>
              </a:rPr>
              <a:t>• Le LCR est un produit de Sécrétion actif et</a:t>
            </a:r>
          </a:p>
          <a:p>
            <a:r>
              <a:rPr lang="fr-FR" sz="3200" dirty="0" smtClean="0">
                <a:latin typeface="Times New Roman" pitchFamily="18" charset="0"/>
                <a:cs typeface="Times New Roman" pitchFamily="18" charset="0"/>
              </a:rPr>
              <a:t>non un </a:t>
            </a:r>
            <a:r>
              <a:rPr lang="fr-FR" sz="3200" dirty="0" err="1" smtClean="0">
                <a:latin typeface="Times New Roman" pitchFamily="18" charset="0"/>
                <a:cs typeface="Times New Roman" pitchFamily="18" charset="0"/>
              </a:rPr>
              <a:t>ultrafiltrat</a:t>
            </a:r>
            <a:r>
              <a:rPr lang="fr-FR" sz="3200" dirty="0" smtClean="0">
                <a:latin typeface="Times New Roman" pitchFamily="18" charset="0"/>
                <a:cs typeface="Times New Roman" pitchFamily="18" charset="0"/>
              </a:rPr>
              <a:t> du plasma sanguin</a:t>
            </a:r>
          </a:p>
          <a:p>
            <a:r>
              <a:rPr lang="fr-FR" sz="3200" dirty="0" smtClean="0">
                <a:latin typeface="Times New Roman" pitchFamily="18" charset="0"/>
                <a:cs typeface="Times New Roman" pitchFamily="18" charset="0"/>
              </a:rPr>
              <a:t>• Modifications</a:t>
            </a:r>
          </a:p>
          <a:p>
            <a:r>
              <a:rPr lang="fr-FR" sz="3200" dirty="0" smtClean="0">
                <a:latin typeface="Times New Roman" pitchFamily="18" charset="0"/>
                <a:cs typeface="Times New Roman" pitchFamily="18" charset="0"/>
              </a:rPr>
              <a:t>– Le long de son trajet</a:t>
            </a:r>
          </a:p>
          <a:p>
            <a:r>
              <a:rPr lang="fr-FR" sz="3200" dirty="0" smtClean="0">
                <a:latin typeface="Times New Roman" pitchFamily="18" charset="0"/>
                <a:cs typeface="Times New Roman" pitchFamily="18" charset="0"/>
              </a:rPr>
              <a:t>– Pathologiques : méningites, hémorragies</a:t>
            </a:r>
            <a:r>
              <a:rPr lang="fr-FR" sz="3200" dirty="0" smtClean="0"/>
              <a:t>…</a:t>
            </a:r>
            <a:endParaRPr lang="fr-FR" sz="3200" dirty="0"/>
          </a:p>
        </p:txBody>
      </p:sp>
      <p:sp>
        <p:nvSpPr>
          <p:cNvPr id="3" name="Espace réservé du pied de page 2"/>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4" name="Espace réservé du numéro de diapositive 3"/>
          <p:cNvSpPr>
            <a:spLocks noGrp="1"/>
          </p:cNvSpPr>
          <p:nvPr>
            <p:ph type="sldNum" sz="quarter" idx="12"/>
          </p:nvPr>
        </p:nvSpPr>
        <p:spPr/>
        <p:txBody>
          <a:bodyPr/>
          <a:lstStyle/>
          <a:p>
            <a:fld id="{1CE674FC-846D-44B5-B05A-0B15AF31BFD5}" type="slidenum">
              <a:rPr lang="en-US" smtClean="0"/>
              <a:pPr/>
              <a:t>11</a:t>
            </a:fld>
            <a:endParaRPr lang="en-US"/>
          </a:p>
        </p:txBody>
      </p:sp>
    </p:spTree>
    <p:extLst>
      <p:ext uri="{BB962C8B-B14F-4D97-AF65-F5344CB8AC3E}">
        <p14:creationId xmlns:p14="http://schemas.microsoft.com/office/powerpoint/2010/main" xmlns="" val="2545720584"/>
      </p:ext>
    </p:extLst>
  </p:cSld>
  <p:clrMapOvr>
    <a:masterClrMapping/>
  </p:clrMapOvr>
  <mc:AlternateContent xmlns:mc="http://schemas.openxmlformats.org/markup-compatibility/2006">
    <mc:Choice xmlns:p14="http://schemas.microsoft.com/office/powerpoint/2010/main" xmlns="" Requires="p14">
      <p:transition spd="slow" p14:dur="2000" advTm="125686"/>
    </mc:Choice>
    <mc:Fallback>
      <p:transition spd="slow" advTm="12568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685800"/>
            <a:ext cx="8229600" cy="1143000"/>
          </a:xfrm>
          <a:solidFill>
            <a:srgbClr val="FFFF00"/>
          </a:solidFill>
        </p:spPr>
        <p:txBody>
          <a:bodyPr>
            <a:normAutofit fontScale="90000"/>
          </a:bodyPr>
          <a:lstStyle/>
          <a:p>
            <a:r>
              <a:rPr lang="fr-FR" sz="4400" dirty="0">
                <a:latin typeface="Times New Roman" pitchFamily="18" charset="0"/>
                <a:cs typeface="Times New Roman" pitchFamily="18" charset="0"/>
              </a:rPr>
              <a:t>Ponction </a:t>
            </a:r>
            <a:r>
              <a:rPr lang="fr-FR" sz="4400" dirty="0" smtClean="0">
                <a:latin typeface="Times New Roman" pitchFamily="18" charset="0"/>
                <a:cs typeface="Times New Roman" pitchFamily="18" charset="0"/>
              </a:rPr>
              <a:t>lombaire</a:t>
            </a:r>
            <a:r>
              <a:rPr lang="fr-FR" dirty="0"/>
              <a:t/>
            </a:r>
            <a:br>
              <a:rPr lang="fr-FR" dirty="0"/>
            </a:br>
            <a:endParaRPr lang="fr-FR" dirty="0"/>
          </a:p>
        </p:txBody>
      </p:sp>
      <p:sp>
        <p:nvSpPr>
          <p:cNvPr id="3" name="Espace réservé du contenu 2"/>
          <p:cNvSpPr>
            <a:spLocks noGrp="1"/>
          </p:cNvSpPr>
          <p:nvPr>
            <p:ph idx="1"/>
          </p:nvPr>
        </p:nvSpPr>
        <p:spPr>
          <a:solidFill>
            <a:schemeClr val="bg2"/>
          </a:solidFill>
          <a:ln>
            <a:solidFill>
              <a:schemeClr val="bg2">
                <a:lumMod val="90000"/>
              </a:schemeClr>
            </a:solidFill>
          </a:ln>
        </p:spPr>
        <p:txBody>
          <a:bodyPr>
            <a:normAutofit/>
          </a:bodyPr>
          <a:lstStyle/>
          <a:p>
            <a:r>
              <a:rPr lang="fr-FR" dirty="0" smtClean="0">
                <a:latin typeface="Times New Roman" pitchFamily="18" charset="0"/>
                <a:cs typeface="Times New Roman" pitchFamily="18" charset="0"/>
              </a:rPr>
              <a:t>La </a:t>
            </a:r>
            <a:r>
              <a:rPr lang="fr-FR" dirty="0">
                <a:latin typeface="Times New Roman" pitchFamily="18" charset="0"/>
                <a:cs typeface="Times New Roman" pitchFamily="18" charset="0"/>
              </a:rPr>
              <a:t>ponction lombaire correspond au prélèvement de liquide céphalo-rachidien. Ce geste est réalisé au moyen d'une longue aiguille creuse introduite entre deux vertèbres du bas du dos, généralement entre L4 et L5 ou L3 et L4, à l'endroit de la colonne où la moelle épinière n'existe plus.</a:t>
            </a:r>
          </a:p>
          <a:p>
            <a:endParaRPr lang="fr-FR" dirty="0"/>
          </a:p>
          <a:p>
            <a:endParaRPr lang="fr-FR" dirty="0"/>
          </a:p>
          <a:p>
            <a:endParaRPr lang="fr-FR" dirty="0"/>
          </a:p>
        </p:txBody>
      </p:sp>
      <p:sp>
        <p:nvSpPr>
          <p:cNvPr id="4" name="Espace réservé du pied de page 3"/>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5" name="Espace réservé du numéro de diapositive 4"/>
          <p:cNvSpPr>
            <a:spLocks noGrp="1"/>
          </p:cNvSpPr>
          <p:nvPr>
            <p:ph type="sldNum" sz="quarter" idx="12"/>
          </p:nvPr>
        </p:nvSpPr>
        <p:spPr/>
        <p:txBody>
          <a:bodyPr/>
          <a:lstStyle/>
          <a:p>
            <a:fld id="{1CE674FC-846D-44B5-B05A-0B15AF31BFD5}" type="slidenum">
              <a:rPr lang="en-US" smtClean="0"/>
              <a:pPr/>
              <a:t>12</a:t>
            </a:fld>
            <a:endParaRPr lang="en-US"/>
          </a:p>
        </p:txBody>
      </p:sp>
    </p:spTree>
    <p:extLst>
      <p:ext uri="{BB962C8B-B14F-4D97-AF65-F5344CB8AC3E}">
        <p14:creationId xmlns:p14="http://schemas.microsoft.com/office/powerpoint/2010/main" xmlns="" val="676605969"/>
      </p:ext>
    </p:extLst>
  </p:cSld>
  <p:clrMapOvr>
    <a:masterClrMapping/>
  </p:clrMapOvr>
  <mc:AlternateContent xmlns:mc="http://schemas.openxmlformats.org/markup-compatibility/2006">
    <mc:Choice xmlns:p14="http://schemas.microsoft.com/office/powerpoint/2010/main" xmlns="" Requires="p14">
      <p:transition spd="slow" p14:dur="2000" advTm="17125"/>
    </mc:Choice>
    <mc:Fallback>
      <p:transition spd="slow" advTm="17125"/>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152401"/>
            <a:ext cx="2670048" cy="1676400"/>
          </a:xfrm>
          <a:solidFill>
            <a:schemeClr val="tx2">
              <a:lumMod val="40000"/>
              <a:lumOff val="60000"/>
            </a:schemeClr>
          </a:solidFill>
        </p:spPr>
        <p:txBody>
          <a:bodyPr/>
          <a:lstStyle/>
          <a:p>
            <a:r>
              <a:rPr lang="fr-FR" dirty="0">
                <a:latin typeface="Times New Roman" pitchFamily="18" charset="0"/>
                <a:cs typeface="Times New Roman" pitchFamily="18" charset="0"/>
              </a:rPr>
              <a:t>Ponction lombaire : exécution et analyse du L.C.R.</a:t>
            </a:r>
            <a:br>
              <a:rPr lang="fr-FR" dirty="0">
                <a:latin typeface="Times New Roman" pitchFamily="18" charset="0"/>
                <a:cs typeface="Times New Roman" pitchFamily="18" charset="0"/>
              </a:rPr>
            </a:br>
            <a:endParaRPr lang="fr-FR" dirty="0">
              <a:latin typeface="Times New Roman" pitchFamily="18" charset="0"/>
              <a:cs typeface="Times New Roman" pitchFamily="18" charset="0"/>
            </a:endParaRPr>
          </a:p>
        </p:txBody>
      </p:sp>
      <p:sp>
        <p:nvSpPr>
          <p:cNvPr id="5" name="Espace réservé du texte 4"/>
          <p:cNvSpPr>
            <a:spLocks noGrp="1"/>
          </p:cNvSpPr>
          <p:nvPr>
            <p:ph type="body" sz="half" idx="2"/>
          </p:nvPr>
        </p:nvSpPr>
        <p:spPr>
          <a:xfrm>
            <a:off x="228600" y="1905000"/>
            <a:ext cx="2590800" cy="4495800"/>
          </a:xfrm>
          <a:solidFill>
            <a:srgbClr val="FFFF00"/>
          </a:solidFill>
        </p:spPr>
        <p:txBody>
          <a:bodyPr>
            <a:normAutofit/>
          </a:bodyPr>
          <a:lstStyle/>
          <a:p>
            <a:r>
              <a:rPr lang="fr-FR" sz="2000" dirty="0">
                <a:latin typeface="Times New Roman" pitchFamily="18" charset="0"/>
                <a:cs typeface="Times New Roman" pitchFamily="18" charset="0"/>
              </a:rPr>
              <a:t>Voies d’abord</a:t>
            </a:r>
          </a:p>
          <a:p>
            <a:r>
              <a:rPr lang="fr-FR" sz="2000" dirty="0">
                <a:latin typeface="Times New Roman" pitchFamily="18" charset="0"/>
                <a:cs typeface="Times New Roman" pitchFamily="18" charset="0"/>
              </a:rPr>
              <a:t>• Principalement la ponction lombaire</a:t>
            </a:r>
          </a:p>
          <a:p>
            <a:r>
              <a:rPr lang="fr-FR" sz="2000" dirty="0">
                <a:latin typeface="Times New Roman" pitchFamily="18" charset="0"/>
                <a:cs typeface="Times New Roman" pitchFamily="18" charset="0"/>
              </a:rPr>
              <a:t>– Entre L4-L5 ou L5-S1</a:t>
            </a:r>
          </a:p>
          <a:p>
            <a:r>
              <a:rPr lang="fr-FR" sz="2000" dirty="0">
                <a:latin typeface="Times New Roman" pitchFamily="18" charset="0"/>
                <a:cs typeface="Times New Roman" pitchFamily="18" charset="0"/>
              </a:rPr>
              <a:t>• Ponction sous occipitale ou </a:t>
            </a:r>
            <a:r>
              <a:rPr lang="fr-FR" sz="2000" dirty="0" err="1">
                <a:latin typeface="Times New Roman" pitchFamily="18" charset="0"/>
                <a:cs typeface="Times New Roman" pitchFamily="18" charset="0"/>
              </a:rPr>
              <a:t>cisternale</a:t>
            </a:r>
            <a:endParaRPr lang="fr-FR"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 Ponction ventriculaire directe</a:t>
            </a:r>
          </a:p>
          <a:p>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Transfontanellaire</a:t>
            </a:r>
            <a:r>
              <a:rPr lang="fr-FR" sz="2000" dirty="0">
                <a:latin typeface="Times New Roman" pitchFamily="18" charset="0"/>
                <a:cs typeface="Times New Roman" pitchFamily="18" charset="0"/>
              </a:rPr>
              <a:t> (</a:t>
            </a:r>
            <a:r>
              <a:rPr lang="fr-FR" sz="2000" dirty="0" smtClean="0">
                <a:latin typeface="Times New Roman" pitchFamily="18" charset="0"/>
                <a:cs typeface="Times New Roman" pitchFamily="18" charset="0"/>
              </a:rPr>
              <a:t>nourrisson)</a:t>
            </a:r>
            <a:endParaRPr lang="fr-FR" sz="2000" dirty="0">
              <a:latin typeface="Times New Roman" pitchFamily="18" charset="0"/>
              <a:cs typeface="Times New Roman" pitchFamily="18" charset="0"/>
            </a:endParaRPr>
          </a:p>
          <a:p>
            <a:endParaRPr lang="fr-FR" sz="2000" dirty="0">
              <a:latin typeface="Times New Roman" pitchFamily="18" charset="0"/>
              <a:cs typeface="Times New Roman" pitchFamily="18" charset="0"/>
            </a:endParaRPr>
          </a:p>
        </p:txBody>
      </p:sp>
      <p:pic>
        <p:nvPicPr>
          <p:cNvPr id="5122" name="Picture 2"/>
          <p:cNvPicPr>
            <a:picLocks noGrp="1" noChangeAspect="1" noChangeArrowheads="1"/>
          </p:cNvPicPr>
          <p:nvPr>
            <p:ph type="pic" idx="1"/>
          </p:nvPr>
        </p:nvPicPr>
        <p:blipFill>
          <a:blip r:embed="rId2">
            <a:extLst>
              <a:ext uri="{28A0092B-C50C-407E-A947-70E740481C1C}">
                <a14:useLocalDpi xmlns:a14="http://schemas.microsoft.com/office/drawing/2010/main" xmlns="" val="0"/>
              </a:ext>
            </a:extLst>
          </a:blip>
          <a:srcRect l="11925" r="11925"/>
          <a:stretch>
            <a:fillRect/>
          </a:stretch>
        </p:blipFill>
        <p:spPr bwMode="auto">
          <a:xfrm rot="420000">
            <a:off x="3534475" y="491412"/>
            <a:ext cx="4617720" cy="45551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Espace réservé du pied de page 2"/>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4" name="Espace réservé du numéro de diapositive 3"/>
          <p:cNvSpPr>
            <a:spLocks noGrp="1"/>
          </p:cNvSpPr>
          <p:nvPr>
            <p:ph type="sldNum" sz="quarter" idx="12"/>
          </p:nvPr>
        </p:nvSpPr>
        <p:spPr/>
        <p:txBody>
          <a:bodyPr/>
          <a:lstStyle/>
          <a:p>
            <a:fld id="{1CE674FC-846D-44B5-B05A-0B15AF31BFD5}" type="slidenum">
              <a:rPr lang="en-US" smtClean="0"/>
              <a:pPr/>
              <a:t>13</a:t>
            </a:fld>
            <a:endParaRPr lang="en-US"/>
          </a:p>
        </p:txBody>
      </p:sp>
    </p:spTree>
    <p:extLst>
      <p:ext uri="{BB962C8B-B14F-4D97-AF65-F5344CB8AC3E}">
        <p14:creationId xmlns:p14="http://schemas.microsoft.com/office/powerpoint/2010/main" xmlns="" val="3295318971"/>
      </p:ext>
    </p:extLst>
  </p:cSld>
  <p:clrMapOvr>
    <a:masterClrMapping/>
  </p:clrMapOvr>
  <mc:AlternateContent xmlns:mc="http://schemas.openxmlformats.org/markup-compatibility/2006">
    <mc:Choice xmlns:p14="http://schemas.microsoft.com/office/powerpoint/2010/main" xmlns="" Requires="p14">
      <p:transition spd="slow" p14:dur="2000" advTm="2057"/>
    </mc:Choice>
    <mc:Fallback>
      <p:transition spd="slow" advTm="205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5" name="Espace réservé du numéro de diapositive 4"/>
          <p:cNvSpPr>
            <a:spLocks noGrp="1"/>
          </p:cNvSpPr>
          <p:nvPr>
            <p:ph type="sldNum" sz="quarter" idx="12"/>
          </p:nvPr>
        </p:nvSpPr>
        <p:spPr/>
        <p:txBody>
          <a:bodyPr/>
          <a:lstStyle/>
          <a:p>
            <a:fld id="{1CE674FC-846D-44B5-B05A-0B15AF31BFD5}" type="slidenum">
              <a:rPr lang="en-US" smtClean="0"/>
              <a:pPr/>
              <a:t>14</a:t>
            </a:fld>
            <a:endParaRPr lang="en-US"/>
          </a:p>
        </p:txBody>
      </p:sp>
      <p:pic>
        <p:nvPicPr>
          <p:cNvPr id="10" name="Image 9"/>
          <p:cNvPicPr/>
          <p:nvPr/>
        </p:nvPicPr>
        <p:blipFill>
          <a:blip r:embed="rId2"/>
          <a:srcRect l="62158" t="28674" r="3917" b="29024"/>
          <a:stretch>
            <a:fillRect/>
          </a:stretch>
        </p:blipFill>
        <p:spPr bwMode="auto">
          <a:xfrm>
            <a:off x="3143240" y="1428736"/>
            <a:ext cx="5516703" cy="415733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sz="quarter" idx="4"/>
          </p:nvPr>
        </p:nvSpPr>
        <p:spPr/>
        <p:txBody>
          <a:bodyPr/>
          <a:lstStyle/>
          <a:p>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799" y="4257818"/>
            <a:ext cx="3190876"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1524000"/>
            <a:ext cx="3419475" cy="2667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24400" y="1524001"/>
            <a:ext cx="396240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Espace réservé du pied de page 2"/>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4" name="Espace réservé du numéro de diapositive 3"/>
          <p:cNvSpPr>
            <a:spLocks noGrp="1"/>
          </p:cNvSpPr>
          <p:nvPr>
            <p:ph type="sldNum" sz="quarter" idx="12"/>
          </p:nvPr>
        </p:nvSpPr>
        <p:spPr/>
        <p:txBody>
          <a:bodyPr/>
          <a:lstStyle/>
          <a:p>
            <a:fld id="{1CE674FC-846D-44B5-B05A-0B15AF31BFD5}" type="slidenum">
              <a:rPr lang="en-US" smtClean="0"/>
              <a:pPr/>
              <a:t>15</a:t>
            </a:fld>
            <a:endParaRPr lang="en-US"/>
          </a:p>
        </p:txBody>
      </p:sp>
    </p:spTree>
    <p:extLst>
      <p:ext uri="{BB962C8B-B14F-4D97-AF65-F5344CB8AC3E}">
        <p14:creationId xmlns:p14="http://schemas.microsoft.com/office/powerpoint/2010/main" xmlns="" val="1329358756"/>
      </p:ext>
    </p:extLst>
  </p:cSld>
  <p:clrMapOvr>
    <a:masterClrMapping/>
  </p:clrMapOvr>
  <mc:AlternateContent xmlns:mc="http://schemas.openxmlformats.org/markup-compatibility/2006">
    <mc:Choice xmlns:p14="http://schemas.microsoft.com/office/powerpoint/2010/main" xmlns="" Requires="p14">
      <p:transition spd="slow" p14:dur="2000" advTm="1585"/>
    </mc:Choice>
    <mc:Fallback>
      <p:transition spd="slow" advTm="158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990600"/>
          </a:xfrm>
          <a:solidFill>
            <a:schemeClr val="tx2">
              <a:lumMod val="20000"/>
              <a:lumOff val="80000"/>
            </a:schemeClr>
          </a:solidFill>
        </p:spPr>
        <p:txBody>
          <a:bodyPr>
            <a:normAutofit/>
          </a:bodyPr>
          <a:lstStyle/>
          <a:p>
            <a:r>
              <a:rPr lang="fr-FR" sz="4000" b="1" dirty="0" smtClean="0">
                <a:latin typeface="Times New Roman" pitchFamily="18" charset="0"/>
                <a:cs typeface="Times New Roman" pitchFamily="18" charset="0"/>
              </a:rPr>
              <a:t>Ponction lombaire. </a:t>
            </a:r>
            <a:r>
              <a:rPr lang="en-US" sz="4000" b="1" dirty="0" err="1" smtClean="0">
                <a:latin typeface="Times New Roman" pitchFamily="18" charset="0"/>
                <a:cs typeface="Times New Roman" pitchFamily="18" charset="0"/>
              </a:rPr>
              <a:t>Apport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diagnostique</a:t>
            </a:r>
            <a:r>
              <a:rPr lang="en-US" sz="4000" b="1"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724400"/>
          </a:xfrm>
          <a:solidFill>
            <a:srgbClr val="FFFF00"/>
          </a:solidFill>
        </p:spPr>
        <p:txBody>
          <a:bodyPr>
            <a:noAutofit/>
          </a:bodyPr>
          <a:lstStyle/>
          <a:p>
            <a:pPr>
              <a:buNone/>
            </a:pPr>
            <a:r>
              <a:rPr lang="en-US" sz="2800" dirty="0" smtClean="0">
                <a:latin typeface="Times New Roman" pitchFamily="18" charset="0"/>
                <a:cs typeface="Times New Roman" pitchFamily="18" charset="0"/>
              </a:rPr>
              <a:t>La </a:t>
            </a:r>
            <a:r>
              <a:rPr lang="en-US" sz="2800" dirty="0" err="1" smtClean="0">
                <a:latin typeface="Times New Roman" pitchFamily="18" charset="0"/>
                <a:cs typeface="Times New Roman" pitchFamily="18" charset="0"/>
              </a:rPr>
              <a:t>ponction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lombaire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est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pratiquée</a:t>
            </a:r>
            <a:r>
              <a:rPr lang="en-US" sz="2800" dirty="0" smtClean="0">
                <a:latin typeface="Times New Roman" pitchFamily="18" charset="0"/>
                <a:cs typeface="Times New Roman" pitchFamily="18" charset="0"/>
              </a:rPr>
              <a:t> pour les raisons </a:t>
            </a:r>
            <a:r>
              <a:rPr lang="en-US" sz="2800" dirty="0" err="1" smtClean="0">
                <a:latin typeface="Times New Roman" pitchFamily="18" charset="0"/>
                <a:cs typeface="Times New Roman" pitchFamily="18" charset="0"/>
              </a:rPr>
              <a:t>suivantes</a:t>
            </a:r>
            <a:r>
              <a:rPr lang="en-US" sz="2800" dirty="0" smtClean="0">
                <a:latin typeface="Times New Roman" pitchFamily="18" charset="0"/>
                <a:cs typeface="Times New Roman" pitchFamily="18" charset="0"/>
              </a:rPr>
              <a:t> :</a:t>
            </a:r>
          </a:p>
          <a:p>
            <a:pPr>
              <a:buNone/>
            </a:pPr>
            <a:endParaRPr lang="en-US" sz="2800" dirty="0" smtClean="0">
              <a:latin typeface="Times New Roman" pitchFamily="18" charset="0"/>
              <a:cs typeface="Times New Roman" pitchFamily="18" charset="0"/>
            </a:endParaRPr>
          </a:p>
          <a:p>
            <a:pPr>
              <a:buNone/>
            </a:pP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Analyser</a:t>
            </a:r>
            <a:r>
              <a:rPr lang="en-US" sz="2800" b="1" dirty="0" smtClean="0">
                <a:latin typeface="Times New Roman" pitchFamily="18" charset="0"/>
                <a:cs typeface="Times New Roman" pitchFamily="18" charset="0"/>
              </a:rPr>
              <a:t> le </a:t>
            </a:r>
            <a:r>
              <a:rPr lang="en-US" sz="2800" b="1" dirty="0" err="1" smtClean="0">
                <a:latin typeface="Times New Roman" pitchFamily="18" charset="0"/>
                <a:cs typeface="Times New Roman" pitchFamily="18" charset="0"/>
              </a:rPr>
              <a:t>liquide</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céphalo-rachidien</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pour y </a:t>
            </a:r>
            <a:r>
              <a:rPr lang="en-US" sz="2800" dirty="0" err="1" smtClean="0">
                <a:latin typeface="Times New Roman" pitchFamily="18" charset="0"/>
                <a:cs typeface="Times New Roman" pitchFamily="18" charset="0"/>
              </a:rPr>
              <a:t>déceler</a:t>
            </a:r>
            <a:r>
              <a:rPr lang="en-US" sz="2800" dirty="0" smtClean="0">
                <a:latin typeface="Times New Roman" pitchFamily="18" charset="0"/>
                <a:cs typeface="Times New Roman" pitchFamily="18" charset="0"/>
              </a:rPr>
              <a:t> les traces </a:t>
            </a:r>
            <a:r>
              <a:rPr lang="en-US" sz="2800" dirty="0" err="1" smtClean="0">
                <a:latin typeface="Times New Roman" pitchFamily="18" charset="0"/>
                <a:cs typeface="Times New Roman" pitchFamily="18" charset="0"/>
              </a:rPr>
              <a:t>d'une</a:t>
            </a:r>
            <a:r>
              <a:rPr lang="en-US" sz="2800" dirty="0" smtClean="0">
                <a:latin typeface="Times New Roman" pitchFamily="18" charset="0"/>
                <a:cs typeface="Times New Roman" pitchFamily="18" charset="0"/>
              </a:rPr>
              <a:t> infection </a:t>
            </a:r>
            <a:r>
              <a:rPr lang="en-US" sz="2800" dirty="0" err="1" smtClean="0">
                <a:latin typeface="Times New Roman" pitchFamily="18" charset="0"/>
                <a:cs typeface="Times New Roman" pitchFamily="18" charset="0"/>
              </a:rPr>
              <a:t>ou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d'une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maladie</a:t>
            </a:r>
            <a:r>
              <a:rPr lang="en-US" sz="2800" dirty="0" smtClean="0">
                <a:latin typeface="Times New Roman" pitchFamily="18" charset="0"/>
                <a:cs typeface="Times New Roman" pitchFamily="18" charset="0"/>
              </a:rPr>
              <a:t>. Elle </a:t>
            </a:r>
            <a:r>
              <a:rPr lang="en-US" sz="2800" dirty="0" err="1" smtClean="0">
                <a:latin typeface="Times New Roman" pitchFamily="18" charset="0"/>
                <a:cs typeface="Times New Roman" pitchFamily="18" charset="0"/>
              </a:rPr>
              <a:t>est</a:t>
            </a:r>
            <a:r>
              <a:rPr lang="en-US" sz="2800" dirty="0" smtClean="0">
                <a:latin typeface="Times New Roman" pitchFamily="18" charset="0"/>
                <a:cs typeface="Times New Roman" pitchFamily="18" charset="0"/>
              </a:rPr>
              <a:t> utile au diagnostic de la </a:t>
            </a:r>
            <a:r>
              <a:rPr lang="en-US" sz="2800" dirty="0" err="1" smtClean="0">
                <a:latin typeface="Times New Roman" pitchFamily="18" charset="0"/>
                <a:cs typeface="Times New Roman" pitchFamily="18" charset="0"/>
              </a:rPr>
              <a:t>méningite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ou</a:t>
            </a:r>
            <a:r>
              <a:rPr lang="en-US" sz="2800" dirty="0" smtClean="0">
                <a:latin typeface="Times New Roman" pitchFamily="18" charset="0"/>
                <a:cs typeface="Times New Roman" pitchFamily="18" charset="0"/>
              </a:rPr>
              <a:t> de </a:t>
            </a:r>
            <a:r>
              <a:rPr lang="en-US" sz="2800" dirty="0" err="1" smtClean="0">
                <a:latin typeface="Times New Roman" pitchFamily="18" charset="0"/>
                <a:cs typeface="Times New Roman" pitchFamily="18" charset="0"/>
              </a:rPr>
              <a:t>l'hémorragie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intracrânienne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d’autres</a:t>
            </a:r>
            <a:r>
              <a:rPr lang="en-US" sz="2800" dirty="0" smtClean="0">
                <a:latin typeface="Times New Roman" pitchFamily="18" charset="0"/>
                <a:cs typeface="Times New Roman" pitchFamily="18" charset="0"/>
              </a:rPr>
              <a:t> infections du </a:t>
            </a:r>
            <a:r>
              <a:rPr lang="en-US" sz="2800" dirty="0" err="1" smtClean="0">
                <a:latin typeface="Times New Roman" pitchFamily="18" charset="0"/>
                <a:cs typeface="Times New Roman" pitchFamily="18" charset="0"/>
              </a:rPr>
              <a:t>système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nerveux</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comme</a:t>
            </a:r>
            <a:r>
              <a:rPr lang="en-US" sz="2800" dirty="0" smtClean="0">
                <a:latin typeface="Times New Roman" pitchFamily="18" charset="0"/>
                <a:cs typeface="Times New Roman" pitchFamily="18" charset="0"/>
              </a:rPr>
              <a:t> les </a:t>
            </a:r>
            <a:r>
              <a:rPr lang="en-US" sz="2800" dirty="0" err="1" smtClean="0">
                <a:latin typeface="Times New Roman" pitchFamily="18" charset="0"/>
                <a:cs typeface="Times New Roman" pitchFamily="18" charset="0"/>
              </a:rPr>
              <a:t>méningo-encéphalites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ou</a:t>
            </a:r>
            <a:r>
              <a:rPr lang="en-US" sz="2800" dirty="0" smtClean="0">
                <a:latin typeface="Times New Roman" pitchFamily="18" charset="0"/>
                <a:cs typeface="Times New Roman" pitchFamily="18" charset="0"/>
              </a:rPr>
              <a:t> les </a:t>
            </a:r>
            <a:r>
              <a:rPr lang="en-US" sz="2800" dirty="0" err="1" smtClean="0">
                <a:latin typeface="Times New Roman" pitchFamily="18" charset="0"/>
                <a:cs typeface="Times New Roman" pitchFamily="18" charset="0"/>
              </a:rPr>
              <a:t>abcès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cérébraux</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ou</a:t>
            </a:r>
            <a:r>
              <a:rPr lang="en-US" sz="2800" dirty="0" smtClean="0">
                <a:latin typeface="Times New Roman" pitchFamily="18" charset="0"/>
                <a:cs typeface="Times New Roman" pitchFamily="18" charset="0"/>
              </a:rPr>
              <a:t> encore les </a:t>
            </a:r>
            <a:r>
              <a:rPr lang="en-US" sz="2800" dirty="0" err="1" smtClean="0">
                <a:latin typeface="Times New Roman" pitchFamily="18" charset="0"/>
                <a:cs typeface="Times New Roman" pitchFamily="18" charset="0"/>
              </a:rPr>
              <a:t>myélites</a:t>
            </a:r>
            <a:r>
              <a:rPr lang="en-US" sz="2800" dirty="0" smtClean="0">
                <a:latin typeface="Times New Roman" pitchFamily="18" charset="0"/>
                <a:cs typeface="Times New Roman" pitchFamily="18" charset="0"/>
              </a:rPr>
              <a:t>.</a:t>
            </a:r>
          </a:p>
        </p:txBody>
      </p:sp>
      <p:sp>
        <p:nvSpPr>
          <p:cNvPr id="5" name="Espace réservé du pied de page 4"/>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6" name="Espace réservé du numéro de diapositive 5"/>
          <p:cNvSpPr>
            <a:spLocks noGrp="1"/>
          </p:cNvSpPr>
          <p:nvPr>
            <p:ph type="sldNum" sz="quarter" idx="12"/>
          </p:nvPr>
        </p:nvSpPr>
        <p:spPr/>
        <p:txBody>
          <a:bodyPr/>
          <a:lstStyle/>
          <a:p>
            <a:fld id="{1CE674FC-846D-44B5-B05A-0B15AF31BFD5}" type="slidenum">
              <a:rPr lang="en-US" smtClean="0"/>
              <a:pPr/>
              <a:t>16</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19558"/>
    </mc:Choice>
    <mc:Fallback>
      <p:transition spd="slow" advTm="19558"/>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685800"/>
            <a:ext cx="8229600" cy="5410200"/>
          </a:xfrm>
          <a:solidFill>
            <a:srgbClr val="FFFF00"/>
          </a:solidFill>
        </p:spPr>
        <p:txBody>
          <a:bodyPr>
            <a:normAutofit/>
          </a:bodyPr>
          <a:lstStyle/>
          <a:p>
            <a:pPr>
              <a:buNone/>
            </a:pP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Mesurer</a:t>
            </a:r>
            <a:r>
              <a:rPr lang="en-US" sz="3200" dirty="0" smtClean="0">
                <a:latin typeface="Times New Roman" pitchFamily="18" charset="0"/>
                <a:cs typeface="Times New Roman" pitchFamily="18" charset="0"/>
              </a:rPr>
              <a:t> la </a:t>
            </a:r>
            <a:r>
              <a:rPr lang="en-US" sz="3200" b="1" dirty="0" err="1" smtClean="0">
                <a:latin typeface="Times New Roman" pitchFamily="18" charset="0"/>
                <a:cs typeface="Times New Roman" pitchFamily="18" charset="0"/>
              </a:rPr>
              <a:t>pression</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du </a:t>
            </a:r>
            <a:r>
              <a:rPr lang="en-US" sz="3200" dirty="0" err="1" smtClean="0">
                <a:latin typeface="Times New Roman" pitchFamily="18" charset="0"/>
                <a:cs typeface="Times New Roman" pitchFamily="18" charset="0"/>
              </a:rPr>
              <a:t>liquide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céphalo-rachidien</a:t>
            </a:r>
            <a:r>
              <a:rPr lang="en-US" sz="3200" dirty="0" smtClean="0">
                <a:latin typeface="Times New Roman" pitchFamily="18" charset="0"/>
                <a:cs typeface="Times New Roman" pitchFamily="18" charset="0"/>
              </a:rPr>
              <a:t> .</a:t>
            </a:r>
          </a:p>
          <a:p>
            <a:pPr>
              <a:buNone/>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Injecter</a:t>
            </a:r>
            <a:r>
              <a:rPr lang="en-US" sz="3200" dirty="0" smtClean="0">
                <a:latin typeface="Times New Roman" pitchFamily="18" charset="0"/>
                <a:cs typeface="Times New Roman" pitchFamily="18" charset="0"/>
              </a:rPr>
              <a:t> des </a:t>
            </a:r>
            <a:r>
              <a:rPr lang="en-US" sz="3200" b="1" dirty="0" err="1" smtClean="0">
                <a:latin typeface="Times New Roman" pitchFamily="18" charset="0"/>
                <a:cs typeface="Times New Roman" pitchFamily="18" charset="0"/>
              </a:rPr>
              <a:t>anesthésiques</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(pour le </a:t>
            </a:r>
            <a:r>
              <a:rPr lang="en-US" sz="3200" dirty="0" err="1" smtClean="0">
                <a:latin typeface="Times New Roman" pitchFamily="18" charset="0"/>
                <a:cs typeface="Times New Roman" pitchFamily="18" charset="0"/>
              </a:rPr>
              <a:t>soulagement</a:t>
            </a:r>
            <a:r>
              <a:rPr lang="en-US" sz="3200" dirty="0" smtClean="0">
                <a:latin typeface="Times New Roman" pitchFamily="18" charset="0"/>
                <a:cs typeface="Times New Roman" pitchFamily="18" charset="0"/>
              </a:rPr>
              <a:t> de la </a:t>
            </a:r>
            <a:r>
              <a:rPr lang="en-US" sz="3200" dirty="0" err="1" smtClean="0">
                <a:latin typeface="Times New Roman" pitchFamily="18" charset="0"/>
                <a:cs typeface="Times New Roman" pitchFamily="18" charset="0"/>
              </a:rPr>
              <a:t>douleur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ou</a:t>
            </a:r>
            <a:r>
              <a:rPr lang="en-US" sz="3200" dirty="0" smtClean="0">
                <a:latin typeface="Times New Roman" pitchFamily="18" charset="0"/>
                <a:cs typeface="Times New Roman" pitchFamily="18" charset="0"/>
              </a:rPr>
              <a:t> des </a:t>
            </a:r>
            <a:r>
              <a:rPr lang="en-US" sz="3200" b="1" dirty="0" err="1" smtClean="0">
                <a:latin typeface="Times New Roman" pitchFamily="18" charset="0"/>
                <a:cs typeface="Times New Roman" pitchFamily="18" charset="0"/>
              </a:rPr>
              <a:t>médicaments</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rachianesthésie</a:t>
            </a:r>
            <a:r>
              <a:rPr lang="en-US" sz="3200" dirty="0" smtClean="0">
                <a:latin typeface="Times New Roman" pitchFamily="18" charset="0"/>
                <a:cs typeface="Times New Roman" pitchFamily="18" charset="0"/>
              </a:rPr>
              <a:t> )</a:t>
            </a:r>
          </a:p>
          <a:p>
            <a:pPr>
              <a:buNone/>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Injecter</a:t>
            </a:r>
            <a:r>
              <a:rPr lang="en-US" sz="3200" dirty="0" smtClean="0">
                <a:latin typeface="Times New Roman" pitchFamily="18" charset="0"/>
                <a:cs typeface="Times New Roman" pitchFamily="18" charset="0"/>
              </a:rPr>
              <a:t> un </a:t>
            </a:r>
            <a:r>
              <a:rPr lang="en-US" sz="3200" b="1" dirty="0" err="1" smtClean="0">
                <a:latin typeface="Times New Roman" pitchFamily="18" charset="0"/>
                <a:cs typeface="Times New Roman" pitchFamily="18" charset="0"/>
              </a:rPr>
              <a:t>produit</a:t>
            </a:r>
            <a:r>
              <a:rPr lang="en-US" sz="3200" b="1" dirty="0" smtClean="0">
                <a:latin typeface="Times New Roman" pitchFamily="18" charset="0"/>
                <a:cs typeface="Times New Roman" pitchFamily="18" charset="0"/>
              </a:rPr>
              <a:t> radio-opaque </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apparaissent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blanc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sur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une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radiographie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dans</a:t>
            </a:r>
            <a:r>
              <a:rPr lang="en-US" sz="3200" dirty="0" smtClean="0">
                <a:latin typeface="Times New Roman" pitchFamily="18" charset="0"/>
                <a:cs typeface="Times New Roman" pitchFamily="18" charset="0"/>
              </a:rPr>
              <a:t> la </a:t>
            </a:r>
            <a:r>
              <a:rPr lang="en-US" sz="3200" dirty="0" err="1" smtClean="0">
                <a:latin typeface="Times New Roman" pitchFamily="18" charset="0"/>
                <a:cs typeface="Times New Roman" pitchFamily="18" charset="0"/>
              </a:rPr>
              <a:t>moelle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épinière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avant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une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radiographie</a:t>
            </a:r>
            <a:r>
              <a:rPr lang="en-US" sz="3200" dirty="0" smtClean="0">
                <a:latin typeface="Times New Roman" pitchFamily="18" charset="0"/>
                <a:cs typeface="Times New Roman" pitchFamily="18" charset="0"/>
              </a:rPr>
              <a:t>, et </a:t>
            </a:r>
            <a:r>
              <a:rPr lang="en-US" sz="3200" dirty="0" err="1" smtClean="0">
                <a:latin typeface="Times New Roman" pitchFamily="18" charset="0"/>
                <a:cs typeface="Times New Roman" pitchFamily="18" charset="0"/>
              </a:rPr>
              <a:t>généralement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avant</a:t>
            </a:r>
            <a:r>
              <a:rPr lang="en-US" sz="3200" dirty="0" smtClean="0">
                <a:latin typeface="Times New Roman" pitchFamily="18" charset="0"/>
                <a:cs typeface="Times New Roman" pitchFamily="18" charset="0"/>
              </a:rPr>
              <a:t> un </a:t>
            </a:r>
            <a:r>
              <a:rPr lang="en-US" sz="3200" dirty="0" err="1" smtClean="0">
                <a:latin typeface="Times New Roman" pitchFamily="18" charset="0"/>
                <a:cs typeface="Times New Roman" pitchFamily="18" charset="0"/>
              </a:rPr>
              <a:t>myélographie</a:t>
            </a:r>
            <a:r>
              <a:rPr lang="en-US" sz="3200" dirty="0" smtClean="0">
                <a:latin typeface="Times New Roman" pitchFamily="18" charset="0"/>
                <a:cs typeface="Times New Roman" pitchFamily="18" charset="0"/>
              </a:rPr>
              <a:t>.</a:t>
            </a:r>
          </a:p>
          <a:p>
            <a:pPr>
              <a:buNone/>
            </a:pPr>
            <a:endParaRPr lang="en-US" sz="3200" dirty="0" smtClean="0">
              <a:latin typeface="Times New Roman" pitchFamily="18" charset="0"/>
              <a:cs typeface="Times New Roman" pitchFamily="18" charset="0"/>
            </a:endParaRPr>
          </a:p>
          <a:p>
            <a:endParaRPr lang="fr-FR" sz="3200" dirty="0"/>
          </a:p>
        </p:txBody>
      </p:sp>
      <p:sp>
        <p:nvSpPr>
          <p:cNvPr id="2" name="Espace réservé du pied de page 1"/>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4" name="Espace réservé du numéro de diapositive 3"/>
          <p:cNvSpPr>
            <a:spLocks noGrp="1"/>
          </p:cNvSpPr>
          <p:nvPr>
            <p:ph type="sldNum" sz="quarter" idx="12"/>
          </p:nvPr>
        </p:nvSpPr>
        <p:spPr/>
        <p:txBody>
          <a:bodyPr/>
          <a:lstStyle/>
          <a:p>
            <a:fld id="{1CE674FC-846D-44B5-B05A-0B15AF31BFD5}" type="slidenum">
              <a:rPr lang="en-US" smtClean="0"/>
              <a:pPr/>
              <a:t>17</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48133"/>
    </mc:Choice>
    <mc:Fallback>
      <p:transition spd="slow" advTm="4813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219200"/>
            <a:ext cx="8229600" cy="5105400"/>
          </a:xfrm>
        </p:spPr>
        <p:txBody>
          <a:bodyPr/>
          <a:lstStyle/>
          <a:p>
            <a:endParaRPr lang="fr-FR"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838200"/>
            <a:ext cx="8229600"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5" name="Espace réservé du numéro de diapositive 4"/>
          <p:cNvSpPr>
            <a:spLocks noGrp="1"/>
          </p:cNvSpPr>
          <p:nvPr>
            <p:ph type="sldNum" sz="quarter" idx="12"/>
          </p:nvPr>
        </p:nvSpPr>
        <p:spPr/>
        <p:txBody>
          <a:bodyPr/>
          <a:lstStyle/>
          <a:p>
            <a:fld id="{1CE674FC-846D-44B5-B05A-0B15AF31BFD5}" type="slidenum">
              <a:rPr lang="en-US" smtClean="0"/>
              <a:pPr/>
              <a:t>18</a:t>
            </a:fld>
            <a:endParaRPr lang="en-US"/>
          </a:p>
        </p:txBody>
      </p:sp>
    </p:spTree>
    <p:extLst>
      <p:ext uri="{BB962C8B-B14F-4D97-AF65-F5344CB8AC3E}">
        <p14:creationId xmlns:p14="http://schemas.microsoft.com/office/powerpoint/2010/main" xmlns="" val="2129876328"/>
      </p:ext>
    </p:extLst>
  </p:cSld>
  <p:clrMapOvr>
    <a:masterClrMapping/>
  </p:clrMapOvr>
  <mc:AlternateContent xmlns:mc="http://schemas.openxmlformats.org/markup-compatibility/2006">
    <mc:Choice xmlns:p14="http://schemas.microsoft.com/office/powerpoint/2010/main" xmlns="" Requires="p14">
      <p:transition spd="slow" p14:dur="2000" advTm="2239"/>
    </mc:Choice>
    <mc:Fallback>
      <p:transition spd="slow" advTm="2239"/>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13688"/>
          </a:xfrm>
          <a:solidFill>
            <a:schemeClr val="bg2">
              <a:lumMod val="90000"/>
            </a:schemeClr>
          </a:solidFill>
        </p:spPr>
        <p:txBody>
          <a:bodyPr>
            <a:normAutofit fontScale="90000"/>
          </a:bodyPr>
          <a:lstStyle/>
          <a:p>
            <a:r>
              <a:rPr lang="fr-FR" b="1" dirty="0" smtClean="0"/>
              <a:t/>
            </a:r>
            <a:br>
              <a:rPr lang="fr-FR" b="1" dirty="0" smtClean="0"/>
            </a:br>
            <a:r>
              <a:rPr lang="fr-FR" b="1" dirty="0" smtClean="0">
                <a:latin typeface="Times New Roman" pitchFamily="18" charset="0"/>
                <a:cs typeface="Times New Roman" pitchFamily="18" charset="0"/>
              </a:rPr>
              <a:t>Ponction lombaire. Indications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solidFill>
            <a:srgbClr val="FFFF00"/>
          </a:solidFill>
        </p:spPr>
        <p:txBody>
          <a:bodyPr/>
          <a:lstStyle/>
          <a:p>
            <a:pPr lvl="0"/>
            <a:r>
              <a:rPr lang="fr-FR" dirty="0" smtClean="0">
                <a:latin typeface="Times New Roman" pitchFamily="18" charset="0"/>
                <a:cs typeface="Times New Roman" pitchFamily="18" charset="0"/>
              </a:rPr>
              <a:t>Syndrome méningé</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 caractérisé </a:t>
            </a:r>
            <a:r>
              <a:rPr lang="fr-FR" dirty="0">
                <a:latin typeface="Times New Roman" pitchFamily="18" charset="0"/>
                <a:cs typeface="Times New Roman" pitchFamily="18" charset="0"/>
              </a:rPr>
              <a:t>par une raideur de la nuque, des céphalées intenses et une sensibilité accrue aux stimulations fortes avec parfois des </a:t>
            </a:r>
            <a:r>
              <a:rPr lang="fr-FR" dirty="0" smtClean="0">
                <a:latin typeface="Times New Roman" pitchFamily="18" charset="0"/>
                <a:cs typeface="Times New Roman" pitchFamily="18" charset="0"/>
              </a:rPr>
              <a:t>vomissements.</a:t>
            </a:r>
            <a:endParaRPr lang="en-US" dirty="0" smtClean="0">
              <a:latin typeface="Times New Roman" pitchFamily="18" charset="0"/>
              <a:cs typeface="Times New Roman" pitchFamily="18" charset="0"/>
            </a:endParaRPr>
          </a:p>
          <a:p>
            <a:pPr lvl="0"/>
            <a:r>
              <a:rPr lang="fr-FR" dirty="0" smtClean="0">
                <a:latin typeface="Times New Roman" pitchFamily="18" charset="0"/>
                <a:cs typeface="Times New Roman" pitchFamily="18" charset="0"/>
              </a:rPr>
              <a:t>Comas, surtout fébriles, tableaux cliniques évoquant une maladie du sommeil ou une hémorragie méningée.</a:t>
            </a:r>
            <a:endParaRPr lang="en-US" dirty="0" smtClean="0">
              <a:latin typeface="Times New Roman" pitchFamily="18" charset="0"/>
              <a:cs typeface="Times New Roman" pitchFamily="18" charset="0"/>
            </a:endParaRPr>
          </a:p>
          <a:p>
            <a:r>
              <a:rPr lang="fr-FR" b="1" i="1" dirty="0" smtClean="0">
                <a:latin typeface="Times New Roman" pitchFamily="18" charset="0"/>
                <a:cs typeface="Times New Roman" pitchFamily="18" charset="0"/>
              </a:rPr>
              <a:t>Tout syndrome méningé nécessite une ponction lombaire </a:t>
            </a:r>
            <a:endParaRPr lang="en-US" dirty="0" smtClean="0">
              <a:latin typeface="Times New Roman" pitchFamily="18" charset="0"/>
              <a:cs typeface="Times New Roman" pitchFamily="18" charset="0"/>
            </a:endParaRPr>
          </a:p>
          <a:p>
            <a:endParaRPr lang="en-US" dirty="0"/>
          </a:p>
        </p:txBody>
      </p:sp>
      <p:sp>
        <p:nvSpPr>
          <p:cNvPr id="4" name="Espace réservé du pied de page 3"/>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5" name="Espace réservé du numéro de diapositive 4"/>
          <p:cNvSpPr>
            <a:spLocks noGrp="1"/>
          </p:cNvSpPr>
          <p:nvPr>
            <p:ph type="sldNum" sz="quarter" idx="12"/>
          </p:nvPr>
        </p:nvSpPr>
        <p:spPr/>
        <p:txBody>
          <a:bodyPr/>
          <a:lstStyle/>
          <a:p>
            <a:fld id="{1CE674FC-846D-44B5-B05A-0B15AF31BFD5}" type="slidenum">
              <a:rPr lang="en-US" smtClean="0"/>
              <a:pPr/>
              <a:t>19</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102550"/>
    </mc:Choice>
    <mc:Fallback>
      <p:transition spd="slow" advTm="10255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7924800" cy="2228850"/>
          </a:xfrm>
        </p:spPr>
        <p:txBody>
          <a:bodyPr>
            <a:noAutofit/>
          </a:bodyPr>
          <a:lstStyle/>
          <a:p>
            <a:pPr algn="ctr"/>
            <a:r>
              <a:rPr lang="fr-FR" sz="7200" b="1" dirty="0"/>
              <a:t>Analyse </a:t>
            </a:r>
            <a:r>
              <a:rPr lang="fr-FR" sz="7200" b="1" dirty="0" smtClean="0"/>
              <a:t>du liquide céphalo rachidien</a:t>
            </a:r>
            <a:r>
              <a:rPr lang="en-US" sz="7200" b="1" dirty="0"/>
              <a:t/>
            </a:r>
            <a:br>
              <a:rPr lang="en-US" sz="7200" b="1" dirty="0"/>
            </a:br>
            <a:r>
              <a:rPr lang="en-US" sz="5400" b="1" dirty="0"/>
              <a:t/>
            </a:r>
            <a:br>
              <a:rPr lang="en-US" sz="5400" b="1" dirty="0"/>
            </a:br>
            <a:endParaRPr lang="en-US" sz="5400" b="1" dirty="0"/>
          </a:p>
        </p:txBody>
      </p:sp>
      <p:sp>
        <p:nvSpPr>
          <p:cNvPr id="3" name="AutoShape 2" descr="data:image/jpeg;base64,/9j/4AAQSkZJRgABAQAAAQABAAD/2wCEAAkGBxITEBIREBIVFRUXFhUYGBYVFRUYFRcYGBUWFhcVFRUYHiggGR0mGxYVITEhJSkrLi8uGB8zODMtPSguLisBCgoKDg0OGhAQGy0lHx8tLzctKy01MistLS0tLS0tLy0tKy8tNS0tLS0vLS0vLTEtLi0tLS0tLS0tMi0tNSsrLf/AABEIAMIBAwMBIgACEQEDEQH/xAAcAAABBQEBAQAAAAAAAAAAAAAAAQMEBQYCBwj/xABEEAACAQMCBAMEBwUGBAcBAAABAgMAERIEIQUTIjEGQVEjMmFxFEJSgZGhwRUzYpKxFiRygrLRQ1OTogcXNHPC4fBj/8QAGQEBAAMBAQAAAAAAAAAAAAAAAAECAwQF/8QALhEBAAEDAgQEBQQDAAAAAAAAAAECAxESMRMhQVEEIjJSFGGRwfAFcdHhM0Kx/9oADAMBAAIRAxEAPwDYY0Y1I5dHLr0cPA40I+NGNSOXTkOkZvdUn5Db8abJi5mcQh40Y1dw8Bc+8Qv5n8tvzqZHwGMe8zH8AKzm7THV002btXT6sxjRjWtXh+nH1Qf8xP5XrsQwDtGv8n+4qnGjs0jw1XWYY/GjGtkEj8oR9yJSlE/5P/YtOP8AJPw0+5jMaMa2Bhi/5H/YtNvpYPOEj5K3/wAacaOyJ8NV3hk8aMa0z6LS+jL8+YP9VMtw/SntMAfQun9DvVoux81JsV94+ql0+odDdGK/I7feOxqzh48/aRFcfgf1FP8A7BU+5KD9wP5g02/AJPJlP4j9KiardW6Ypv0bQcXV6Z/tRn5bflcf0rv6EW3jdX+R3qC/BpR9W/yI/Wmm4fIPqN9wP6U009KlZuVR66PslyxOvvKR/T8RTPMpE1cyfXYfBt/9VOftDL340b4gFT+Iq2mezPi2++P3/Ps45lHMpS0J8nT5EMPzsa4MK/VkU/4gyn+hH51OINXaYdcyjmUyYm+B/wAJU/0NNtcdwR8xVooiUapTgj/Zb8DRg/2W/lNLxidg0YVmA5abBiPX0rBR8QnDOnPmupI/eyetvWuPj88YdXCju3mD/Zb+U0YP9lv5TXnacfmCyEzSEoWFua9zbzO96cj8RalCLSl92BxeWQWVA3uhr33rqps3apxFLOdEdZegYP8AZb+U0hV/st/K3+1U/CeJSukbs7XZQbCQsBceRB3rrimukEdxI46lGzsPP51yVX9MzExstoieqzYv9hgPUqar34jf3QX/AKf/AL7qtuByu0mJZjdW7sSPL1qRB4fUe+5PwUW/M1rbvUTGZhWqxXVjQzf0mf4D4UVsV4TCPqD7yf8Aelq/Ho7HwVz3fn0Z7GpEGiZhfZV+02w+71qy0vCAN3a59B2H3+dTk0yA3Ci/qd2/E71Fd+P9WNj9Ornnc+ivg0cS/VaU/Ben7ibL+dTQZPqqqj4m5/BRb86TRa+OXLltfE4nYjf7+9QoPEERfUq3SIMST72SMWTPFRce1jmS3/8AO/YisKpqz5np2aLcU5t4x8v5T+Q596Q/5QF/PegaRfO5PqSb/lURvEGmG7S4++TkrriIygcyXXoA5iXLW2YHsb11oOLxyBATaQjqRQ7YNtdWOIIFzsWC32quW2mE4RL6D8K6quj4uoz5vQBNylIDMpJwC5MBZLlwN/OnZOKwrJymezXC7q4UErmAZLYgld7XqEptFVrcd04A6ybkAKI5C5JjaUYoFyN0RyCBvibdq5m4/p1jMgfNQoa8as4syCRRkotcoysATezA9jQWlFVg41EDLmwGD42AkLgCGOZi6YApYSAnuACpJBNg9DxWFpOUr3a5HuviSFVyoe2JOLK1gexvQTaQ1X6ziixTKj2CGNnzJN8hJFGqBbbljKALb3sLb01q+Nqv0Zo7Ok0skZa5GBjg1Ep2sTcNAUK2uCT6WoLFtMh7op+aj/ak+ip5Lb/Ddf8ATaoP7f04VS0gFxc4h2UHkmcrkF78oF7GxxsbbiupuMwhlXNAMyjFiy4kQHUbErYnABtyBa5vtYso0wl/RR5M4/zufyJIpOQ3lK/3hD/8b1XQ+IYrzmQ4JG4VSQ92HISZmKFQRYM3qLLe9TNTxWCMkPIBZc2O5VUORDuwFkBwexJF8TbtU5Rog9y3+3+Kj9KbfTE9xGfmlQ18QwBbyNgeu4xkIQK+N5DgMLXQnKwGXcjcrw/jiOXVwVkVtRZFWRiyQzmEull6/qXC3xLgUyTRE7nm4cD9SP7sh/Q023Ch6D7i36muYeOo0rLty+VA6uMizGV5kw5dr3HK7d9zcC1OrxuAnFXLHFXskcjHFi4Gyqd7xyC3e6N6VOuruznw1qd6YMHg3obUg4Iftj8KOJeIYk08k0REpEDTIBlgwETSqGcKQmSoe9PHjkNzd1AUyCQvmhjMcayNkGXboYN1EdJBF6txa+7P4Kx7f+qrxCLSIPSNR+BasPr9PjqHI+tvt6Hvt863HiZ7yqfWNe4IPdu4PastxFfaRt6gj9a5ZnnKKo80qYrY9rfdvVjwwDuB2t+d71LpQAO1TNyZVTIja1tqb40fZ/5l/rQtJxtvZg/xJ/Wqbi/8N/vv8rfpWmrMeGj7b/K36VqK1o2dFn0ikpaKu1FFFFA0mnVQ2ACZXJKgA3P1u1ifnVNxLw6GitCSsghMK3YBWUlDlJZTkwKAg27k+pq9a9jbv5X7X+NZLS+HdTtzjEQZjIyLI+ADaLkFEAjAx51pLW+O7dyIiI5Qn8U4LpVjml1BcoYtQsx3OaTLGJSwRcr4xRgFbWC1LHA48ondmdojdSRGDffe6ICLjY2tkBY3qim4BrXD5PESdLJB+8ks7PHAFeT2dyVaOXqJOz7AXIqU/CZJPpKoSAJvZ5ArbLlyzC7o4kQybbrawKi1r0SlargEEkvU8hYNzbdNgS8bKd1sLNCtvPZtyL063Bs55nm6o2ZGVAdiViwJcYg+ZsMiOx7io2h4NOryPKyyErZbSyIpuI7oUCEgKUOJyY2J7ZNfQ0FSnAIg8b5SF4ypViVJ6YpYVU7bgLNJ97XN6Z0vhiGOJ4UaQI6IrLkpuUiSFJLlbhgkUY22OIuDve8ooKhvD0ReSTKTOQsWa6gnKKKF1FlsAVgi7ea3FqR+AJ1GOR42LOylcehmgGnBUEdlRVsPUb3q4ooK3inBYpyDLlstgAQACJY5lcbe8HijIvtt2NzXWo4SriEMz3iZmUjAEs0UkRLALj7sr7AAXN6sKKDNzeFlDw8snliTKZHb3h9Ck0eS2W+WBjB3A6b2ud5EnhaB1KytJIGJZgxXrJ0x0pyxUbGJiNreveryigpz4ejuGMkpcOHzJjLXEYiNwUxIKBQQR5A7HendbwOKVpS5e0sXKlQNZZEAcLfa6kZt1IVO4vewtZ0UFFqOAZyKHYvDyZI5AcA0mboSrKkYGNkINiDvXU/hmJrEvKCDMRZlH76ePUOLY2I5kSbG4tcG4JFXdFBTQeG4UsVaQFRGFN16eW8joVGNtubIPQg2o/s3D1WLjIRA2K78uWSYEgqQSXlkJuCDl22FrmigpIvDEKwtAjSLG8IhdQVsyCPlKTdbhgm1xbsL3tXWo8NwyGUuZCJS5cZAAl4E05sQAV6I17Ebi9XNFBlfEwtKoJJ9mu5tc7tubbVm+KjpU+jD89q0fiv9+v8A7a/6mqg1sWUbKDYkbH49xWFW7kr9Um1G1dFdq44ZC8gKkFSrWJOw8/X1+HxqVPoXU4nHte7SWBHzuKRCsuIjtScUYGFbEe8t/uNMTDEXOFvVZFNu3ofjTUqWjBPmy/1P/wBVGw1fhk+3/wArfpWprKeFj7f/ACN+laytaNnTa9IoopKu0LRRRQcSsQCQC1vIWBPyuQPxNRk4ihiMq3IG1gDct2xX7RJIG1xen5o1kUqd1P6G9QplguweXeICRgZN41IbGQg+6LK9j/CfQ0UnV0RNDx08qMyr1tLLGbXCKySlFUkjYnYC9rn0rr+0kd7FH3LBbWORE/IFrG4u24v5X9KlLweHuosb5A/xEg5fO4Bv8Kb0vAIki5RyYWGRYi7WJILbWJub/OpYxF6OWejqLi2RYctlKIryBrDANljf12Qn4Ajz2pI+KnkQyvGQZTGAgIuOYRbvbsDc/I0uq0ECKZZNgq2LHyTfY7e7ufxNPLwyMBVFwE3UX2U2Iuo8tifxqF8XO6DD4kRgDy3F1iK+6cjLK0SAWO12Um/pvT2i40JWCojE2LHcWCc1og1z3BKOR8F8tgR+GacFYyACygKvkVj6gva1lvcDy8q7XhkAZVFgwVsQCAwW4yxHkLkX+dSrEXuWZhF/tIvLEnLexieYC6bxR45MN/4lsPO/lT0nHUV2Uq1wUUA7FzIyKmIPdSz2y8irXttd9uEREKpBsgsovsoFtlHkNh+ApG4PCcrrfL3r/W3y39dyT896GL3eDb8ZCvy2RgQ8aMbqQGlJCAeZGwJPkGHxtFPiEMtlR1J5eJ6GuJJzCpAv6qTvbb5VPbhMd8hcMBYNfqXYgWPwufxNM6PgMUcaRi5C47k7kp7rG31hbvQmL2d+/wDRk+I03KoxFlI3XqDzchLDyyYEj4Dy7U5+3lJCpG7sWlAVQNxFIIma/a2R2v6b2pvT8F0/MnAJJbl5ptiLFmU2tvcsxvvvUteDwjGy2xJK/wAJY3Yj0ud6ERe6zH5P8JiSEswxNhbquLG/cAA3Ftu486cpjT6VULMt7sQWJ3JIAFz6mwA+QFdaadZEWSNgysAykdiCLgj7qhvGep2iiiiRRRRQFFFFBjfGeqVNRGGNskFtifrMN7DYbjc1Q/tOL7R8/qt2GO/bt1Lv2NxW+4nwOCdw8qkkLjsxG17+XxA/CocfhHSLcBG3BHvsdjYEbntZVHwttUxRbxzzlhVbmZyws+q08i3Ymw/hkU23O1hciyte3kDepvDl0+P/AKZTZnX3h9Vyt91PfG9auTwdo27o3n/xHHe9xcHzufxqRH4b06iwVgLk++e5JJ/Mmorpox5M5+aOFLHyaeEsGWCJCN+lBf72tvTHEj0L/jX+tbr+z8Ho38xpubwzp2ABDbEH3z3FZaJRwqlV4V/9R/kb+orXVA0XCYomzQG9iN2v3qdV6YxDaimYjElpKWkqy5aSlpKCJptO4dnd9iTZFACgfE2ux8/vqn8QcDklaaWAqk3KCRs3uyKQ4khktvgbix+qwDWNiDdQaxWdo7jNe4G9vS/ptVNofEEnLaWZBywmRZFKANm6lBzGs+y32Pw8xU1Z6s7WnHln7m5+G6w8z2jEk6jcSlQwfUI+nCAEYcuIFCdr/wAWRNcTcF1HMfF5uWZWt/epcuT9CWMLfO4b6Qud733JvuRUtvEObEQoSE1EUTEgdYk06Tjl3YWOMibtt3+6VBx+FwhUtZ+WMiuytKLxo4vcMdtviL2uKhopdTw3XPnlYq2mkjK80kNIRp+W5DHEEFdQCVA94e93GokUl7i46CL5HEEkWvH2J+P3edUvBvEyPptPLNszxQGQop5aSyQLNha5YbG4791F7muz4oh6mJZEjLiQst7Y6ZdVcFWP/CdW7HvbvQRo9BqhHCccpljkDl52ZGkMSrkrXDKrMCdgvyWmo+Ga0JizyEgagC07Xs2rSSAXyvdYQVJJv5XIN6s5PEcS80OsimISFwVFxy4opm7Eg9EyEfePKpWm4tE8zQqSWGVzbpumOS38iMx3textexsEPUcOm58eMsvIVIgAsnWHSQs5lL35qumCkk5CzebXELh3C9asMyc5ldtFCiO8jS4apVnWSXqJ2OUB+OB29bnV8VSNY2dXGd7DHdbKXbME7WUEn5GmF4/FkiWcM9sVKi9mikmVu+wZYZLX81sbUFbNw/Wey5bOLSxO2c5ZlUSw82IWIDo0Sy2yDHJ/q7Wl8L0eqUuHY/uiis0hkGYkkKyFT6qyb9+kg9hc/tVp7ZdeNrlsdgeQmoxIJuTy5EOwIu1r3BAlPxQMkZjBBeURDIdiCcztcHpRyCCQdvWgpRwnV9JuyXMPOCzkySBYZo2CSt2tI0bi+NwvluKn8S4dqGZeXJJ0wqATKyhnDdWYQgXZCwyx2JBHYWa0fidQrfSelubqEQgWRxHrTpEAJY2bJoQcrC737Xs9D4kj6UZXZ8YciqWXKZ5IkAybsZInUbkdiTY3oOdPodQJVLl2iychBMweM8xXXM39oCAwILG18RcEkVmj4LrY1iRXYRrFpA6CY3Zo11CzCJifZ3y0zC1geUR03ubxPEMJCnqAJiBJWwRpnMcaPv7xcY7XsSL2BBrmDxDG4QqktnjMikqoGACnIktYDrUb+fyoJ+gRlRUcs2IVc3ZS72Rbu+IAyLZXsPK/napNUsPiaBscM2yKqbAdJaZ4ACSbH2kbrdb+7fsQT1o+PRvy48jzHVTcJYLnniSpJIvg3rba9riguKKgaPiSmFJZWSMm4N2AXNSVYKW7i6tb4U1ruNpHIiFWYNBPPmmJUJCYg3nvfnLa1BaUVUDxDDvcOLMUbpHS/L5oQ2OxaOzDysy73Nqj63xDaTTLChcPLg64jMq2jm1K8slgAfZre/xHoaC/orPweJ4jeQtlHJyjBipDuHgM5uGI3xBO9vId7Xvo3BAYdiAR3Gx37Gg6ooooCiiigKKKSgWiikoFooooOIolXZQBck7eZO5J+Pxqmjg0bwwobKgYvDlKwc3zTNGyyIYO477q9vO1XlZw+GiYo4swojgOnXoyuokiZHJyG+MSgj1J3oiIxskx6PSIYmjF85EKlJWKl4o+Wrnrs1kRVJ3JsoN9qINLo1C8rFsTElllysbkRlrvuRkSCbttt2FNL4btKJC6sOY7lGjbGzT/AEhbAOLOr75G4NhtcXrhPDJGHtV6RpwfZd+RqTqB9fa5NvO3f4USei4doxGVhaNBGiqGEhYR2QxxMwLWLBdgW3sAL7CoOi4ZpEBjllEkRxVFaVmh9rG6Mih5XZslzuGOPoL5Erq/D0qqhhcFxyxcRC64TPNmFMqg+9jiT5k79qXhPh2RVhZikTRiBVjVWZQsHPRASZCSSk3bI4ke89rkOhwfTKZea3NSScD95JlGX08Wm5UsnMLSBjGosfN122vV5ptBHG7OgYFrZdblSbAZYE45WAu1rnzNU+h8NcqGKDIOqNpvaEESGPTMJIlcliHbJVuQFG7Gw7VoqCK3D4zywVLcsELkzt3UocrnrupI6r96Y/YensowPSVZTnJkCqNGtnyyAwd1te1mbbc1Y0UGe/srHzL5nl2CGK8pBiEIiETBpCpG2V8cr232vVs+gXlrGC3SysrM7OwKnIEs5JPobnsSKl0UFW/h7TEWMd/3hHXJsZJlndgctm5qq4YbgqCLU43BoC2ZVi3sRkZJCTyXaSK5Lb4s7Hfvfe9WFFBXxcF06kER9se7Ob4uzqWueoqzMQTex7WtXJ4Fp8FTA4rHy1HMk6UyVgAcrggopDdxiLHarKigoJvDK8xXikeMKbjFpcgxmeWVr8yzZlyDkrefrap+n4PDGQ0SsjKmAIeTdQWKhwWtJYs1sr2ubWqwooGtJp1jjWNL2UAC/c28yfMnuTTGt4ZFKwaRbkJJHcMynCXHmIcSLg4J/KKmUUEIcJgyy5Yvt3LEEhOWGZSbM2HTkd7WF6Yj8P6YBQEbpIZTzZiylY2iBDFrg4Oy9+xq0ooKw8B021o8cShXB3TDloY15eLDl9BK9NrgkG96shS0UBRRRQFFFFAUUUUBRRSUC0UUUDc74qzbbAnqOK7D6zeQ+NRk4iOWzsrLYgC9rOTbERk2yBJAB2vUm4YEdx2PcH/cVWaPU6WZY3iYusjMqkGX3kyyVvsEYsLNbcWopOqdkGDjzoj8wBnXUSI24GCkBkOK3LAZxptc738qcn8SlTJ7IFUMwur7jlyJGC4xsgLMwvf6hO+9rf8AZ8f2T/M3f171Dg0mnikTTANk6yygFnNwroJCWv3ymTv3y+FSx4d2OUVEg4uzSLEURWK57yAgpzGQYEA5NipYjy2HncNafjLnRpqCqM0jIEUMQLSyhUUmxsQGF/kflVn9AT7J/mf/AHqPrEhiVWcMFLxxixc9UsixpsDsMnUX8r0W0XO6ql8SNhKeWBaKdwVk3Jjm5K2uu2RuQd7WqVJxsqkpVVbluIrM9nZ844xcBdgWc2PpY+ez+kaCRyihriNJCDmOh2dVO58zG/4XqTFpomLWDdLYm5kAuADsSeq17XFxcEdwaI0XfcgNx0rLy3jUWkwbr3HsTMZACo6ALDI23J9N+dJx9nMactVduZszkKpjwDR5Y9TZOAMbiwJ+FWn0FPsn+Z/96b+jQ9IAJuxUYlyAQCSCQbL2I3tvt3NqJ0Xfcq38SnF2EQNkdgM97rNyVSTboLHt37H0rifxEQcmSwQalul+lxEyRqbld1Jk77WxJ3FWuq4RFIuLBrZK2zNuVIIvvvuB+FOPo4hYHa+wu7b7E2FzvsCbfCnJXRe9ynm8T4KWZExH0mxD7MIFF8SRuS5xt8L/AAqdo+LNJMYhGAEsHJcXBMaydK92HWBf5ny3QaTTwcmKze1kdU3c3cpJM1zfa4SQ3Py86f10cMUbyuGxRSxsXJsN9gDc/KnJNNN3rKRo580D9JBuQUbNStziQ1he4sfv8+9P1xFEFFgLD7z/AFru1Q3jOOYootXLOBYEgXNhfzNibD1NgT9xol1RRai1AUU20oDBN7kMRsbWUqDdrWHvDY997djTlqAorlnAIBIBJsL+ZsTYepsCfuNdWoCii1FqAootXEkgW2RAuQBcgXJNgBfub0HdFFFAUUUlAtFFJQRtPpCrs7OzEk2F7Io9Av6nz3qhfws2K8uURsYsZQASjyLFykl8iDj0t5suIv0CrzS6wO7ILnEkFgCFv6XOxPrbzqm4fxmUJC0iySGZmjUeyVclSeTIFfLGEix3uR901ZzzZ2tGnyI3EvCbyCWzRrnHqVRd8YHmGnwaKy7YtAz3FjlI1rUmv8ItIz48pVKatEWzWiOo+jETIABZ0aB2sMd3vkDU2DxQJDAIo784aeRSzADlTrMyMbA2a0DXXtuLE72IfETGOOVom64RIES77GWNLmy5bBwTYHYHY1DQ1q/DBdnboOckhZcmUvG0eAvIourqSzAi/vtYg7h/jHA5JZxIHQr/AHQgPleM6fU89ynf94tlJ2tgt8uwt9LqhIkUiDJZFDZKylQCuQIIPUDcWIv3qpHiUFxGIJCx+kYheosNNOIJSAt7HJkIBsCG7i1AnFOAPLMZldUkyGL43dEGmmjUKfUSzM/oRtUeXwqHUA4L7ORWALN1yNADIpIGLBIdiAN2v33Mqbi0j8h4VIR5yguye0ATUAhtiU6o1bbexHndabh8Vo8fNSGUqIlkfYdGWm+kgMfd93FbgnqcC1rkA03huS4AaPATGQKFICj6WJ7IvYFowEJ9QSPeNg+HJAgCOiNjq8ioILSTzRyZ3tcbLIp72zFr2rviPHXOn1jQoUeBXDNdCUcQCdCFIIYFHj+97eRIkN4iAl5HKcy3kuq9XTGYQzKQN9p4zvbzuRtcOdHwEpqIpVxVUDXS5cEsZGJUMvs2zlc5KQCpxK7KVhQeFWU6dmZHeGZXZmZjzgsOpiDMlsUkvqMiRfIoATsMZ+r4q7aPUzRgxlOcFY4tdondCbbi2SHv5Hyp+LjaNJOirflIXyU3VsWkRlDW95WjYEb29b3ACv13h6V9Q0olUXmMivvzY1bRPpTEh7WDtzRuN2YW+tT8HA2Gm5QKqxlgd7M7IwjeHMKGHRkkVsRtdibkkmkHiXqjTkPm7IFGS2s8E06kt8oXUjyNu4N6b0fiYNHHMUk5cxRo3ZSqLHIismTBdj8W6btbLdQQbi8OzKsTCRDOjFmlOXtDyJolkZRYBrzFiv8A3bC3Y8Ovy2QMlw0BRjkW5cZhz0zEjZGWJlJHfmElb3yf0/iPmCIxwyFZSojZuhWySVxckXBAi3ABtmu53Aa0/iuN4ROkb4WgyvbJW1Eccka4i9/3sYJB2LedjYF0XAzGzNMVlixYhCrMYiZppSsK73W0qJYAG0QFiCAsTSeHJTDDd7OI5LM4JkicwpDBILk9aIpyF92diD5G3k4qcYhy3WSV5I1VrLYosjFySL4lYyy9Nzkt1G9ofhzj5mSJCru4SESyBbKsj6ZNRc2AUAh17ebAWtcgEh8PMHgcYLg2bgHMMxCg7Mth+7iIZcCCp965BhS8AeafVsFEftpMXIYGVZNCkJQ9O8XMYvsTdo1NvOpmn4+VmkRw7h5ZBDbDECOSHTNGSLEe1Z2u1zbP7IFSIvEKtE0oQ4JHzXbIWVCrupH2rqgPls699wAhf2XOUnu4sCVAd4+WWh5bxjAdSMxeTfszk4kgWSDw1IDeR0k9mVU/uyjYzL7sahXUiXeyqLgnHcBXpfELgOxie8CMdQqWIEnIWYRB2sDs6dt7unllZ/UcdwkKNG+RKoqABruVmkILJcg8uK58upfMmghw+GWV42AhskiyY7gX+imB2Fl2bLFr+dvI0k3CHi0iQlRN/eYWC43AQOlxIyR9QADdZW9rA3N2NxoOKCSWSLEo0YBZWNmGXY49ipIYBlJBKMNiLVY0GVi8MyrJpyHjKRFyBaxxkGpBgDYk8tedHiL2AiAx86lR+HgINHCViYQkGQEdEnsJImNiDe5cNuPKtCFqk8SeKNNoTGNSzjmZY4oW93G97dveFBV8O8KOiwJJypAi6bmXuea8UEsUkjAqbs+aG5uThualeH/DjQKqyODaHSKxQkGSXT55zPcbl7pc9+gAmq//AM0eG/bl/wCk9H/mjw37cv8A0n/2q2mexltKSk08gdFdb2YBh8iLiuyKqEpKWigKKKKBAAO1RvoUKqtokCxkugCLZDY3ZAB0mzNuPU+tO6n3GsLmx2uRfbtkNx8xVVqFmOnmjXNndWVCykBMlxF23Zrd7nc0Uqq09EnTRaWRehIipKP+7ABO5Rxcb+ZBFO/srT/8iLz/AOGnmwc+X2gG+YBqpj0j5aYcpuXEzHHJyf3YRCCRva77fL41Gj0erCkXb3QBZ5N76gySXNum8dlBFytSy41Ubw0OnMTe4FPJYoOm2DYgELcbdLAbeRtTP0XTF+VyoyyHm48telpC3tBtbJiH3G53ql0vDpgy5BwmUjssbMvU0/MU3xuwwCrbbsfU09PpJm1DzKGUZKRbLqRYWQRuva3MdmvvYAW+Ai9XiPKt4NFp29okUe7czIIty+4zva+W7b99z60zNodJGFyhiUELAvsl91rqsQsuy9RFu25qr0ui1CmLJpDiIOq7k2jjIkXHs2bblj5H+EUn0CZo4RIrF0JaRspDzGEciow2GN3e5A7BQPIUONVj0rqTh+mZmVoYmYxhWBjUkx3ICG43XuLdu9LqNFpwDI8UXSxkLFFJDWAMl7XysAL97CqSDQz9AYyED6KCcnuRCGMh/wATMQCfMd6ai4fqQmJL3McCnrk94TF5iCe3QQqn4b0ONV7Wl+gxcsxcpOW17piuByOTXW1jckk+pNNfsyECTCNEZw4Z0RQxzuWJIG+5vv51m3h1LvPGeZly3swMgU8yYsvl0lY0VRa9svjUqTSahj1mTFpJmZUdwcWxEWLY3GKqdhbdrjcUIvzO1MrnScKhjSNBGh5dirFFuGCYZ7DZsdrjyNq6ThcA92CIdRbaNB1E3Ldu9wDeiFi0pJRgMAASW3NyWBT3fs2O5Nz2tvMqG8TlEThsANxDGDmXuEUHM3u97e91Nv36j61wvCNMBYaeEAJy7CNLcvccu1vcsT09tzU6iiULVaSIRBTFGUSxVCq4gjsQLWB3O/xrN8W41DpAkq6WIELy1IAUqijpQEJsoBO3YVqeIfun+X6isbx/TcyLG9rEHcX+FZ11TEue7XVTVGFKfHsdpAdBp7FsjdtmKs0gZ7xWuGu3nuSe9TtJ4ugZXLaGFVWIqbWI5QuOXbD3LMentufWqRfC5vs6C/8ACf8A9513wzSiPEklxNG6lQFWylkViWZvLIbDff4Vpbpmvbmzm9MdWxHHdJkTy9OGsik3QG3dFO1/QgUT8e0zSKskMJLkNdsTdlsqkkj3rNYffVBoZYtSr9DqA1zc2vmpBW48ip3HxFPLw6PMG7dyCMtsT3T/AA3Aq1dNNFU015iY6ckReqmM5aTh3EdO8ihYog7Nnay5g3IzsBe/tDv/ABn1rQ1kuFcPjjnV0BBJW+/e1gCfuA27bVrqpmmZ8uzotVTVE5dCst4r4ZBPqtL9Ij5iJHOcbkC+UIF7d+52rUisp454kNNy9QyF1VJAQDY2LRHa+3lU7N6YzOHT8C4bjb6HF/01B/HvXk3iLhMaaqZIVKoG6QTewKg2ufiTWsP/AIlaS20U9/TGMfnnTGq03OdpcbZ2Nu/kPOr2rkTM4le5Yqp3h6nwof3eH/20/wBIrqHTYs7cx2yN7MQVXvsgA2G/5CutAtoox6Iv+kU61VyyJSUtFQCkpaKCJBrVZ2j7svvYhiB52J7A28r1npvEUh4f9LV41eTQzaqKIoxIxjWRLtlZguSq2wuWFrVqkQAWUADfsPM7k1Ak4HpyGBiUhlkQrvjhKQZVC3sAxALWAv51M46K0RVEeY1P4giQtkrgKZgTZSPZYE2s1zfMW/O1EvHkVsZI5EIeJGuEIVppTFDlixvk9hte2QJt5Py8G07Fi8StmGDBrkMGUI4ZTsclAB23sL9hXS8LhBDYXICi5LEnAlkyJPViWYre+JJtaoWQIPE0TcklJEEtsSxi2DRl1ZlWQticWW4B3U/Om9X4hKiOURS8oxSyEWjzZFSNw63fYAMdiQfhVhHwXTgqwiAKBFU3bYIWKDvuFze1+wdh2JoXgmnCCMRAIFZAoLYqjqFZFW9gtgBiNhbaghSeJI0kkjZZHYNJZY4rthHHAzsAGOdvpEfazHKwXa9W7alA2Bdcvs33/Co/7Ihvly+rLLK7ZXxVT1XvuqKCL2IUX7VOoKPXeJ44uYZIpcU53UBGQzQxGZkXrvcoGIuAOk7g2ump8TxoJMo5QUZ4yCE/eJAdTyyQxteIZBvd3AvfapMfA4yZ+aBJzWckENYK6qrIAWI3C7kWv51IfhcJJZo1JPe+9zhysiDsW5fRl3x2vagptd4oCpMyq45MUhk9lzAkg06alQSHUECNr9wGLqMlOxmajxHGjyK6SAIZAXshUsiJIVUBsrlXFtgNj22vJbgunKupjBDpg4u1nXHGz79XT03NzbbtXUnCIGyzjDZFywYlg2aCN8gTZroAtj5UEM+I4+Y0fLkzQuJB7ICPBYHYuxcLbDURvcE7X8xanNHx5JSqxxyFiXBUcslQkgjZmIfEi5B6STa+21qfk4PAwIaIMCrq2V2yWQBXD3PXcKoN7+6PQUqcIgDK4jsyliGu2XXiX6r3IYqpIOxKgnegqtD4hJjjDqwk/u2TYIVYTymIFQHFt1IN9xsbHtVlwbjEepXOJZMCqOrOhVXSQEoyHz2F7dxcXAuK6Xg8AxtH7uAHU3aNy6ef1WJIp2Hh8SI0aJZGBBUE42IIIUX6RudltQHEv3T/AC/UVldewwN+3yv5+laXX6dVjkYCxsd7n6zAn86zOr3Rh8P1FY3N3Lf9UK9NbGSFDG/r3vtfbpt9x3rpNBGOwA6sv3Ke99rY9/jTsESgWVQB6AC1d8segqIrmNmODaQqourhdgNolGwvYe95XqK3ELPjYsPUC3+9S+UPSmNUNjUVTnmlf6I+0j/xL/WtNWU4a3XF81/StXWlvZ0WNpdCsf8A+KEGWhlPpG39UrYCs1/4iLfh2p+ETf1FWq9Muuz/AJKf3h8/Im9e5aHQjlp/gX/SK8RA3r6I0EXso/8AAv8ApFc/haucvT/UY0xSuIBZVHwH9KVqE7D5UNXU8glJS0lAtFFFAUUUUBRRRQFFFFAUUUUBRRRQFFFJQLRRRQFFFFBE4r+5f5fqKysm6keoNari37mT5fqKyd6xubuW/wCqHcMGwNd8qjTzW22t6H9D5ffU4ToPfBU/H9D51nhigGKo+pg2q2aZPqgn5D9agTylj6D0FMpP8O2kjH8Sj8xWsrIcPPto/wDGv9a19bW9nRY2l0Kznj8FtDPGvvPG4A9TtV7JqkVkRjYsDjfzsVFr+vUNqpONiPUIAkqq3WqhmAyOWAIHcjJSB61rNMzDqonFUS8Kh4fIXwCkt6Wr6C0eyIPRVH4AVg9J4fmSYyNLDZsr3eMC1yr+fzFbyFkH/EUnYe8O5FwPmRuB6VjZszRnLs8b4im7iI6LRewpGpmLWRnYOtwBcXGQuARcdxe4rtJVYBlYMN9wQRtsdxW2JcDqkpaSoC0UlLQFFJS0BRSUtAUUUUBRRRQFFFJQLRRRQFFFFAUUUUDc8IdSrdj3qF+xYfQ/zGrGiomIndE0xO6rTgMALEKbsbk5Hewt/QdqdThMY93MfJ2H9DU+imIRop7ID8IiPfI/N2Nc/sSH0P8AMasKWmmDRT2QIuERKwYA3BuOo+VT6KKRERsmIiNkTX8NjmKl73Xta23UjXG2x6AL+hNQI/DMKhepiVCgE4ZWXmW3Cje8hN+5IFXNFaRcqiMRKVVp/DsKi27bxbsEv7J8ktZQBtZTtuB63Jj6jw0uasjEDIFgSoCqJecUVQm928yQRtuRcG+pKmLtec5RiFIPDKZH2jhemwGF7B3kZCSvulmBv39CBtVlw3QrDGI1JIF92xv9+IF/n3NSqSoquVVRiZMFoopKokUtJRQLSUUUC0UlFAtJRRQLRRRQJS0lFAtFJRQLRSUUC0lFFAtFJRQLSUUUC0UUUCUtJRQLRSUUC0UlFAtFJRQLRRR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Espace réservé du pied de page 4"/>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6" name="Espace réservé du numéro de diapositive 5"/>
          <p:cNvSpPr>
            <a:spLocks noGrp="1"/>
          </p:cNvSpPr>
          <p:nvPr>
            <p:ph type="sldNum" sz="quarter" idx="12"/>
          </p:nvPr>
        </p:nvSpPr>
        <p:spPr/>
        <p:txBody>
          <a:bodyPr/>
          <a:lstStyle/>
          <a:p>
            <a:fld id="{1CE674FC-846D-44B5-B05A-0B15AF31BFD5}" type="slidenum">
              <a:rPr lang="en-US" smtClean="0"/>
              <a:pPr/>
              <a:t>2</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1527"/>
    </mc:Choice>
    <mc:Fallback>
      <p:transition spd="slow" advTm="152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13688"/>
          </a:xfrm>
          <a:solidFill>
            <a:schemeClr val="bg2">
              <a:lumMod val="90000"/>
            </a:schemeClr>
          </a:solidFill>
        </p:spPr>
        <p:txBody>
          <a:bodyPr>
            <a:normAutofit fontScale="90000"/>
          </a:bodyPr>
          <a:lstStyle/>
          <a:p>
            <a:r>
              <a:rPr lang="fr-FR" b="1" dirty="0" smtClean="0"/>
              <a:t/>
            </a:r>
            <a:br>
              <a:rPr lang="fr-FR" b="1" dirty="0" smtClean="0"/>
            </a:br>
            <a:r>
              <a:rPr lang="en-US" dirty="0" smtClean="0"/>
              <a:t/>
            </a:r>
            <a:br>
              <a:rPr lang="en-US" dirty="0" smtClean="0"/>
            </a:br>
            <a:r>
              <a:rPr lang="fr-FR" b="1" dirty="0" smtClean="0">
                <a:latin typeface="Times New Roman" pitchFamily="18" charset="0"/>
                <a:cs typeface="Times New Roman" pitchFamily="18" charset="0"/>
              </a:rPr>
              <a:t> Ponction lombaire. Contre-indications</a:t>
            </a:r>
            <a:endParaRPr lang="en-US" dirty="0"/>
          </a:p>
        </p:txBody>
      </p:sp>
      <p:sp>
        <p:nvSpPr>
          <p:cNvPr id="3" name="Content Placeholder 2"/>
          <p:cNvSpPr>
            <a:spLocks noGrp="1"/>
          </p:cNvSpPr>
          <p:nvPr>
            <p:ph idx="1"/>
          </p:nvPr>
        </p:nvSpPr>
        <p:spPr>
          <a:xfrm>
            <a:off x="457200" y="1905000"/>
            <a:ext cx="8229600" cy="4419600"/>
          </a:xfrm>
          <a:solidFill>
            <a:srgbClr val="FFFF00"/>
          </a:solidFill>
        </p:spPr>
        <p:txBody>
          <a:bodyPr>
            <a:normAutofit fontScale="92500" lnSpcReduction="10000"/>
          </a:bodyPr>
          <a:lstStyle/>
          <a:p>
            <a:pPr>
              <a:buNone/>
            </a:pPr>
            <a:r>
              <a:rPr lang="fr-FR" dirty="0" smtClean="0">
                <a:latin typeface="Times New Roman" pitchFamily="18" charset="0"/>
                <a:cs typeface="Times New Roman" pitchFamily="18" charset="0"/>
              </a:rPr>
              <a:t>Il faut bien savoir les reconnaître.</a:t>
            </a:r>
            <a:endParaRPr lang="en-US"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fr-FR" dirty="0" smtClean="0">
                <a:solidFill>
                  <a:srgbClr val="002060"/>
                </a:solidFill>
                <a:latin typeface="Times New Roman" pitchFamily="18" charset="0"/>
                <a:cs typeface="Times New Roman" pitchFamily="18" charset="0"/>
              </a:rPr>
              <a:t>L'hypertension intra-crânienne </a:t>
            </a:r>
            <a:r>
              <a:rPr lang="fr-FR" dirty="0" smtClean="0">
                <a:latin typeface="Times New Roman" pitchFamily="18" charset="0"/>
                <a:cs typeface="Times New Roman" pitchFamily="18" charset="0"/>
              </a:rPr>
              <a:t>: elle est marquée comme la méningite par des maux de tête et des vomissements, mais elle est souvent non fébrile et apparue progressivement. </a:t>
            </a:r>
          </a:p>
          <a:p>
            <a:r>
              <a:rPr lang="fr-FR" dirty="0" smtClean="0">
                <a:latin typeface="Times New Roman" pitchFamily="18" charset="0"/>
                <a:cs typeface="Times New Roman" pitchFamily="18" charset="0"/>
              </a:rPr>
              <a:t> Le fond d'oeil, fait autant que possible avant toute ponction lombaire (PL) chez l'adulte, permet d'en faire le diagnostic car il montre un oedème de la pupille.</a:t>
            </a:r>
            <a:endParaRPr lang="en-US"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Si l'on suspecte un mal de Pott (</a:t>
            </a:r>
            <a:r>
              <a:rPr lang="fr-FR" dirty="0" smtClean="0">
                <a:solidFill>
                  <a:srgbClr val="002060"/>
                </a:solidFill>
                <a:latin typeface="Times New Roman" pitchFamily="18" charset="0"/>
                <a:cs typeface="Times New Roman" pitchFamily="18" charset="0"/>
              </a:rPr>
              <a:t>tuberculose vertébrale</a:t>
            </a:r>
            <a:r>
              <a:rPr lang="fr-FR" dirty="0" smtClean="0">
                <a:latin typeface="Times New Roman" pitchFamily="18" charset="0"/>
                <a:cs typeface="Times New Roman" pitchFamily="18" charset="0"/>
              </a:rPr>
              <a:t>), on ne doit pas faire une PL, car l'aiguille risque d'entraîner des bacilles dans les méninges.</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buNone/>
            </a:pPr>
            <a:endParaRPr lang="en-US" dirty="0"/>
          </a:p>
        </p:txBody>
      </p:sp>
      <p:sp>
        <p:nvSpPr>
          <p:cNvPr id="4" name="Espace réservé du pied de page 3"/>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5" name="Espace réservé du numéro de diapositive 4"/>
          <p:cNvSpPr>
            <a:spLocks noGrp="1"/>
          </p:cNvSpPr>
          <p:nvPr>
            <p:ph type="sldNum" sz="quarter" idx="12"/>
          </p:nvPr>
        </p:nvSpPr>
        <p:spPr/>
        <p:txBody>
          <a:bodyPr/>
          <a:lstStyle/>
          <a:p>
            <a:fld id="{1CE674FC-846D-44B5-B05A-0B15AF31BFD5}" type="slidenum">
              <a:rPr lang="en-US" smtClean="0"/>
              <a:pPr/>
              <a:t>20</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115392"/>
    </mc:Choice>
    <mc:Fallback>
      <p:transition spd="slow" advTm="115392"/>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9144000" cy="762000"/>
          </a:xfrm>
          <a:solidFill>
            <a:schemeClr val="bg2">
              <a:lumMod val="90000"/>
            </a:schemeClr>
          </a:solidFill>
        </p:spPr>
        <p:txBody>
          <a:bodyPr>
            <a:normAutofit fontScale="90000"/>
          </a:bodyPr>
          <a:lstStyle/>
          <a:p>
            <a:r>
              <a:rPr lang="fr-FR" b="1" dirty="0" smtClean="0"/>
              <a:t>Ponction lombaire. Technique</a:t>
            </a:r>
            <a:endParaRPr lang="en-US" dirty="0"/>
          </a:p>
        </p:txBody>
      </p:sp>
      <p:sp>
        <p:nvSpPr>
          <p:cNvPr id="3" name="Content Placeholder 2"/>
          <p:cNvSpPr>
            <a:spLocks noGrp="1"/>
          </p:cNvSpPr>
          <p:nvPr>
            <p:ph sz="quarter" idx="4294967295"/>
          </p:nvPr>
        </p:nvSpPr>
        <p:spPr>
          <a:xfrm>
            <a:off x="0" y="990600"/>
            <a:ext cx="6858000" cy="5867400"/>
          </a:xfrm>
          <a:solidFill>
            <a:srgbClr val="FFFF00"/>
          </a:solidFill>
        </p:spPr>
        <p:txBody>
          <a:bodyPr>
            <a:noAutofit/>
          </a:bodyPr>
          <a:lstStyle/>
          <a:p>
            <a:pPr lvl="0">
              <a:buNone/>
            </a:pPr>
            <a:r>
              <a:rPr lang="fr-FR" sz="2400" b="1" dirty="0" smtClean="0">
                <a:latin typeface="Times New Roman" pitchFamily="18" charset="0"/>
                <a:cs typeface="Times New Roman" pitchFamily="18" charset="0"/>
              </a:rPr>
              <a:t>Position : </a:t>
            </a:r>
            <a:r>
              <a:rPr lang="fr-FR" sz="2400" dirty="0" smtClean="0">
                <a:latin typeface="Times New Roman" pitchFamily="18" charset="0"/>
                <a:cs typeface="Times New Roman" pitchFamily="18" charset="0"/>
              </a:rPr>
              <a:t>le patient, de préférence à jeun, doit présenter un dos le plus rond possible afin que l'on n'ait aucune peine à passer l'aiguille entre deux épineuses.  Il est installé : </a:t>
            </a:r>
            <a:endParaRPr lang="en-US" sz="2400" dirty="0" smtClean="0">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 soit assis, courbé en avant (en s'enroulant par exemple autour d'un oreiller comme sur la figure), les jambes pendantes, </a:t>
            </a:r>
            <a:endParaRPr lang="en-US" sz="2400" dirty="0" smtClean="0">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 soit couché sur le côté, cuisses bien fléchies sur l'abdomen et tête fléchie.</a:t>
            </a:r>
            <a:endParaRPr lang="en-US" sz="2400" dirty="0" smtClean="0">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Cette dernière position est préférée chez un malade en mauvais état général, ou si l'on n'a pas les moyens de s'assurer que le fond d'oeil est normal.</a:t>
            </a:r>
            <a:endParaRPr lang="en-US" sz="2400" dirty="0" smtClean="0">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Quelle que soit la position choisie, l'aide maintient fermement le patient dans celle-ci afin d'éviter toute blessure intempestive due à un mouvement de recul.</a:t>
            </a:r>
            <a:endParaRPr lang="en-US" sz="2400" dirty="0" smtClean="0">
              <a:latin typeface="Times New Roman" pitchFamily="18" charset="0"/>
              <a:cs typeface="Times New Roman" pitchFamily="18" charset="0"/>
            </a:endParaRPr>
          </a:p>
        </p:txBody>
      </p:sp>
      <p:pic>
        <p:nvPicPr>
          <p:cNvPr id="5" name="Picture 2" descr="i953_1"/>
          <p:cNvPicPr>
            <a:picLocks noGrp="1" noChangeAspect="1" noChangeArrowheads="1"/>
          </p:cNvPicPr>
          <p:nvPr>
            <p:ph sz="quarter" idx="4294967295"/>
          </p:nvPr>
        </p:nvPicPr>
        <p:blipFill>
          <a:blip r:embed="rId2"/>
          <a:srcRect/>
          <a:stretch>
            <a:fillRect/>
          </a:stretch>
        </p:blipFill>
        <p:spPr bwMode="auto">
          <a:xfrm>
            <a:off x="6869113" y="1600200"/>
            <a:ext cx="2274887" cy="4956175"/>
          </a:xfrm>
          <a:prstGeom prst="rect">
            <a:avLst/>
          </a:prstGeom>
          <a:noFill/>
          <a:ln w="9525">
            <a:noFill/>
            <a:miter lim="800000"/>
            <a:headEnd/>
            <a:tailEnd/>
          </a:ln>
        </p:spPr>
      </p:pic>
      <p:sp>
        <p:nvSpPr>
          <p:cNvPr id="4" name="Espace réservé du pied de page 3"/>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6" name="Espace réservé du numéro de diapositive 5"/>
          <p:cNvSpPr>
            <a:spLocks noGrp="1"/>
          </p:cNvSpPr>
          <p:nvPr>
            <p:ph type="sldNum" sz="quarter" idx="12"/>
          </p:nvPr>
        </p:nvSpPr>
        <p:spPr/>
        <p:txBody>
          <a:bodyPr/>
          <a:lstStyle/>
          <a:p>
            <a:fld id="{1CE674FC-846D-44B5-B05A-0B15AF31BFD5}" type="slidenum">
              <a:rPr lang="en-US" smtClean="0"/>
              <a:pPr/>
              <a:t>21</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1606"/>
    </mc:Choice>
    <mc:Fallback>
      <p:transition spd="slow" advTm="160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33400"/>
            <a:ext cx="8229600" cy="5715000"/>
          </a:xfrm>
          <a:solidFill>
            <a:srgbClr val="FFFF00"/>
          </a:solidFill>
        </p:spPr>
        <p:txBody>
          <a:bodyPr>
            <a:noAutofit/>
          </a:bodyPr>
          <a:lstStyle/>
          <a:p>
            <a:pPr lvl="0">
              <a:buNone/>
            </a:pPr>
            <a:r>
              <a:rPr lang="fr-FR" sz="2800" b="1" dirty="0" smtClean="0">
                <a:latin typeface="Times New Roman" pitchFamily="18" charset="0"/>
                <a:cs typeface="Times New Roman" pitchFamily="18" charset="0"/>
              </a:rPr>
              <a:t>Repères : </a:t>
            </a:r>
            <a:r>
              <a:rPr lang="fr-FR" sz="2800" dirty="0" smtClean="0">
                <a:solidFill>
                  <a:srgbClr val="002060"/>
                </a:solidFill>
                <a:latin typeface="Times New Roman" pitchFamily="18" charset="0"/>
                <a:cs typeface="Times New Roman" pitchFamily="18" charset="0"/>
              </a:rPr>
              <a:t>l'espace inter-épineux L4-L5 se </a:t>
            </a:r>
            <a:r>
              <a:rPr lang="fr-FR" sz="2800" dirty="0" smtClean="0">
                <a:latin typeface="Times New Roman" pitchFamily="18" charset="0"/>
                <a:cs typeface="Times New Roman" pitchFamily="18" charset="0"/>
              </a:rPr>
              <a:t>repère en traçant une ligne horizontale entre les deux crêtes iliaques.</a:t>
            </a:r>
          </a:p>
          <a:p>
            <a:pPr>
              <a:buNone/>
            </a:pPr>
            <a:r>
              <a:rPr lang="fr-FR" sz="2800" b="1" dirty="0" smtClean="0">
                <a:latin typeface="Times New Roman" pitchFamily="18" charset="0"/>
                <a:cs typeface="Times New Roman" pitchFamily="18" charset="0"/>
              </a:rPr>
              <a:t>Mise en place de l'aiguille : </a:t>
            </a:r>
            <a:r>
              <a:rPr lang="fr-FR" sz="2800" dirty="0" smtClean="0">
                <a:latin typeface="Times New Roman" pitchFamily="18" charset="0"/>
                <a:cs typeface="Times New Roman" pitchFamily="18" charset="0"/>
              </a:rPr>
              <a:t>après avoir vérifié que le mandrin coulisse bien, on repère l'espace avec le doigt désinfecté à l'alcool et l'on enfonce l'aiguille entre les deux épineuses allant un peu vers le haut, mais en restant sur la ligne médiane</a:t>
            </a:r>
            <a:r>
              <a:rPr lang="fr-FR" sz="2800" dirty="0" smtClean="0">
                <a:solidFill>
                  <a:srgbClr val="002060"/>
                </a:solidFill>
                <a:latin typeface="Times New Roman" pitchFamily="18" charset="0"/>
                <a:cs typeface="Times New Roman" pitchFamily="18" charset="0"/>
              </a:rPr>
              <a:t>.  On traverse ainsi la peau, le tissu sous-cutané, le ligament </a:t>
            </a:r>
            <a:r>
              <a:rPr lang="fr-FR" sz="2800" dirty="0" err="1" smtClean="0">
                <a:solidFill>
                  <a:srgbClr val="002060"/>
                </a:solidFill>
                <a:latin typeface="Times New Roman" pitchFamily="18" charset="0"/>
                <a:cs typeface="Times New Roman" pitchFamily="18" charset="0"/>
              </a:rPr>
              <a:t>interépineux</a:t>
            </a:r>
            <a:r>
              <a:rPr lang="fr-FR" sz="2800" dirty="0" smtClean="0">
                <a:solidFill>
                  <a:srgbClr val="002060"/>
                </a:solidFill>
                <a:latin typeface="Times New Roman" pitchFamily="18" charset="0"/>
                <a:cs typeface="Times New Roman" pitchFamily="18" charset="0"/>
              </a:rPr>
              <a:t> et le ligament jaune qui présente une certaine résistance.  On s'arrête juste après avoir vaincu cette résistance</a:t>
            </a:r>
            <a:r>
              <a:rPr lang="fr-FR" sz="2800" dirty="0" smtClean="0">
                <a:latin typeface="Times New Roman" pitchFamily="18" charset="0"/>
                <a:cs typeface="Times New Roman" pitchFamily="18" charset="0"/>
              </a:rPr>
              <a:t> : l'extrémité de l'aiguille est dans l'espace sous-arachnoïdien.</a:t>
            </a:r>
          </a:p>
          <a:p>
            <a:endParaRPr lang="fr-FR" sz="2800" dirty="0">
              <a:latin typeface="Times New Roman" pitchFamily="18" charset="0"/>
              <a:cs typeface="Times New Roman" pitchFamily="18" charset="0"/>
            </a:endParaRPr>
          </a:p>
        </p:txBody>
      </p:sp>
      <p:sp>
        <p:nvSpPr>
          <p:cNvPr id="2" name="Espace réservé du pied de page 1"/>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4" name="Espace réservé du numéro de diapositive 3"/>
          <p:cNvSpPr>
            <a:spLocks noGrp="1"/>
          </p:cNvSpPr>
          <p:nvPr>
            <p:ph type="sldNum" sz="quarter" idx="12"/>
          </p:nvPr>
        </p:nvSpPr>
        <p:spPr/>
        <p:txBody>
          <a:bodyPr/>
          <a:lstStyle/>
          <a:p>
            <a:fld id="{1CE674FC-846D-44B5-B05A-0B15AF31BFD5}" type="slidenum">
              <a:rPr lang="en-US" smtClean="0"/>
              <a:pPr/>
              <a:t>22</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482"/>
    </mc:Choice>
    <mc:Fallback>
      <p:transition spd="slow" advTm="482"/>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4191000" cy="990600"/>
          </a:xfrm>
          <a:solidFill>
            <a:schemeClr val="bg2">
              <a:lumMod val="75000"/>
            </a:schemeClr>
          </a:solidFill>
        </p:spPr>
        <p:txBody>
          <a:bodyPr/>
          <a:lstStyle/>
          <a:p>
            <a:r>
              <a:rPr lang="fr-FR" sz="2000" b="1" dirty="0">
                <a:solidFill>
                  <a:prstClr val="black"/>
                </a:solidFill>
                <a:latin typeface="Times New Roman" pitchFamily="18" charset="0"/>
                <a:ea typeface="+mn-ea"/>
                <a:cs typeface="Times New Roman" pitchFamily="18" charset="0"/>
              </a:rPr>
              <a:t>Recueil du LCR</a:t>
            </a:r>
            <a:endParaRPr lang="fr-FR" dirty="0"/>
          </a:p>
        </p:txBody>
      </p:sp>
      <p:sp>
        <p:nvSpPr>
          <p:cNvPr id="4" name="Espace réservé du texte 3"/>
          <p:cNvSpPr>
            <a:spLocks noGrp="1"/>
          </p:cNvSpPr>
          <p:nvPr>
            <p:ph type="body" idx="2"/>
          </p:nvPr>
        </p:nvSpPr>
        <p:spPr>
          <a:xfrm>
            <a:off x="460375" y="990600"/>
            <a:ext cx="4949825" cy="5638800"/>
          </a:xfrm>
          <a:solidFill>
            <a:srgbClr val="FFFF00"/>
          </a:solidFill>
        </p:spPr>
        <p:txBody>
          <a:bodyPr>
            <a:normAutofit/>
          </a:bodyPr>
          <a:lstStyle/>
          <a:p>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il se fait dans des tubes stériles.</a:t>
            </a:r>
          </a:p>
          <a:p>
            <a:r>
              <a:rPr lang="fr-FR" sz="2000" dirty="0">
                <a:latin typeface="Times New Roman" pitchFamily="18" charset="0"/>
                <a:cs typeface="Times New Roman" pitchFamily="18" charset="0"/>
              </a:rPr>
              <a:t>On retire alors le mandrin.  Le LCR coule en gouttes rapprochées.  En cas de méningites, il est souvent hypertendu et coule en jet.  Si rien ne vient on peut retirer très doucement l'aiguille en la tournant un peu.  On peut aussi, si l'on pense ne pas être assez loin, enfoncer plus, après avoir remis le mandrin.</a:t>
            </a:r>
          </a:p>
          <a:p>
            <a:r>
              <a:rPr lang="fr-FR" sz="2000" dirty="0">
                <a:latin typeface="Times New Roman" pitchFamily="18" charset="0"/>
                <a:cs typeface="Times New Roman" pitchFamily="18" charset="0"/>
              </a:rPr>
              <a:t>On peut augmenter la pression du LCR (et donc le débit) en appuyant sur le ventre du patient ou en lui comprimant les jugulaires.</a:t>
            </a:r>
          </a:p>
          <a:p>
            <a:r>
              <a:rPr lang="fr-FR" sz="2000" dirty="0">
                <a:latin typeface="Times New Roman" pitchFamily="18" charset="0"/>
                <a:cs typeface="Times New Roman" pitchFamily="18" charset="0"/>
              </a:rPr>
              <a:t>Il ne faut en aucune façon aspirer à la seringue.</a:t>
            </a:r>
          </a:p>
          <a:p>
            <a:r>
              <a:rPr lang="fr-FR" sz="2000" dirty="0">
                <a:latin typeface="Times New Roman" pitchFamily="18" charset="0"/>
                <a:cs typeface="Times New Roman" pitchFamily="18" charset="0"/>
              </a:rPr>
              <a:t>Le liquide est recueilli dans deux tubes.  On prend environ 5 cc pour un adulte, 3 cc chez un enfant (deux fois quinze gouttes).</a:t>
            </a:r>
          </a:p>
          <a:p>
            <a:endParaRPr lang="fr-FR" sz="2000" dirty="0">
              <a:latin typeface="Times New Roman" pitchFamily="18" charset="0"/>
              <a:cs typeface="Times New Roman" pitchFamily="18" charset="0"/>
            </a:endParaRPr>
          </a:p>
        </p:txBody>
      </p:sp>
      <p:pic>
        <p:nvPicPr>
          <p:cNvPr id="307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000" y="990600"/>
            <a:ext cx="3333750" cy="662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AutoShape 4" descr="Ponction lombaire : douleur, technique, complications, de quoi 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Espace réservé du pied de page 2"/>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6" name="Espace réservé du numéro de diapositive 5"/>
          <p:cNvSpPr>
            <a:spLocks noGrp="1"/>
          </p:cNvSpPr>
          <p:nvPr>
            <p:ph type="sldNum" sz="quarter" idx="12"/>
          </p:nvPr>
        </p:nvSpPr>
        <p:spPr/>
        <p:txBody>
          <a:bodyPr/>
          <a:lstStyle/>
          <a:p>
            <a:fld id="{1CE674FC-846D-44B5-B05A-0B15AF31BFD5}" type="slidenum">
              <a:rPr lang="en-US" smtClean="0"/>
              <a:pPr/>
              <a:t>23</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4275"/>
    </mc:Choice>
    <mc:Fallback>
      <p:transition spd="slow" advTm="42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half" idx="2"/>
          </p:nvPr>
        </p:nvSpPr>
        <p:spPr>
          <a:xfrm>
            <a:off x="228600" y="228600"/>
            <a:ext cx="3733800" cy="6477000"/>
          </a:xfrm>
          <a:solidFill>
            <a:srgbClr val="FFFF00"/>
          </a:solidFill>
        </p:spPr>
        <p:txBody>
          <a:bodyPr>
            <a:normAutofit fontScale="92500" lnSpcReduction="20000"/>
          </a:bodyPr>
          <a:lstStyle/>
          <a:p>
            <a:r>
              <a:rPr lang="fr-FR" sz="3200" dirty="0" smtClean="0">
                <a:latin typeface="Times New Roman" pitchFamily="18" charset="0"/>
                <a:cs typeface="Times New Roman" pitchFamily="18" charset="0"/>
              </a:rPr>
              <a:t>Le prélèvement fait, on remet le mandrin et on retire l'aiguille rapidement, puis on frotte vigoureusement le point de ponction avec un coton alcoolisé pour éviter que le LCR continue de s'écouler.  Puis on met un petit pansement stérile.  Le malade doit ensuite rester couché sur le dos, à plat strictement, pendant plusieurs heures (au moins quatre heures). </a:t>
            </a:r>
          </a:p>
          <a:p>
            <a:endParaRPr lang="fr-FR" dirty="0"/>
          </a:p>
        </p:txBody>
      </p:sp>
      <p:pic>
        <p:nvPicPr>
          <p:cNvPr id="4098" name="Picture 2"/>
          <p:cNvPicPr>
            <a:picLocks noGrp="1" noChangeAspect="1" noChangeArrowheads="1"/>
          </p:cNvPicPr>
          <p:nvPr>
            <p:ph type="pic" idx="1"/>
          </p:nvPr>
        </p:nvPicPr>
        <p:blipFill>
          <a:blip r:embed="rId2">
            <a:extLst>
              <a:ext uri="{28A0092B-C50C-407E-A947-70E740481C1C}">
                <a14:useLocalDpi xmlns:a14="http://schemas.microsoft.com/office/drawing/2010/main" xmlns="" val="0"/>
              </a:ext>
            </a:extLst>
          </a:blip>
          <a:srcRect l="17072" r="17072"/>
          <a:stretch>
            <a:fillRect/>
          </a:stretch>
        </p:blipFill>
        <p:spPr bwMode="auto">
          <a:xfrm>
            <a:off x="4038600" y="990600"/>
            <a:ext cx="4419600"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space réservé du pied de page 1"/>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4" name="Espace réservé du numéro de diapositive 3"/>
          <p:cNvSpPr>
            <a:spLocks noGrp="1"/>
          </p:cNvSpPr>
          <p:nvPr>
            <p:ph type="sldNum" sz="quarter" idx="12"/>
          </p:nvPr>
        </p:nvSpPr>
        <p:spPr/>
        <p:txBody>
          <a:bodyPr/>
          <a:lstStyle/>
          <a:p>
            <a:fld id="{1CE674FC-846D-44B5-B05A-0B15AF31BFD5}" type="slidenum">
              <a:rPr lang="en-US" smtClean="0"/>
              <a:pPr/>
              <a:t>24</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35851"/>
    </mc:Choice>
    <mc:Fallback>
      <p:transition spd="slow" advTm="3585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304800"/>
            <a:ext cx="8229600" cy="685800"/>
          </a:xfrm>
          <a:solidFill>
            <a:srgbClr val="CCFF66"/>
          </a:solidFill>
        </p:spPr>
        <p:txBody>
          <a:bodyPr>
            <a:normAutofit fontScale="90000"/>
          </a:bodyPr>
          <a:lstStyle/>
          <a:p>
            <a:r>
              <a:rPr lang="fr-FR" dirty="0"/>
              <a:t/>
            </a:r>
            <a:br>
              <a:rPr lang="fr-FR" dirty="0"/>
            </a:br>
            <a:r>
              <a:rPr lang="fr-FR" sz="4000" b="1" dirty="0">
                <a:solidFill>
                  <a:schemeClr val="tx1"/>
                </a:solidFill>
                <a:latin typeface="Times New Roman" pitchFamily="18" charset="0"/>
                <a:cs typeface="Times New Roman" pitchFamily="18" charset="0"/>
              </a:rPr>
              <a:t>Recueil et acheminement</a:t>
            </a:r>
          </a:p>
        </p:txBody>
      </p:sp>
      <p:sp>
        <p:nvSpPr>
          <p:cNvPr id="3" name="Espace réservé du contenu 2"/>
          <p:cNvSpPr>
            <a:spLocks noGrp="1"/>
          </p:cNvSpPr>
          <p:nvPr>
            <p:ph idx="1"/>
          </p:nvPr>
        </p:nvSpPr>
        <p:spPr>
          <a:xfrm>
            <a:off x="457200" y="1295400"/>
            <a:ext cx="8229600" cy="5562600"/>
          </a:xfrm>
          <a:solidFill>
            <a:srgbClr val="FFFF00"/>
          </a:solidFill>
        </p:spPr>
        <p:txBody>
          <a:bodyPr>
            <a:normAutofit fontScale="25000" lnSpcReduction="20000"/>
          </a:bodyPr>
          <a:lstStyle/>
          <a:p>
            <a:endParaRPr lang="fr-FR" dirty="0"/>
          </a:p>
          <a:p>
            <a:r>
              <a:rPr lang="fr-FR" sz="8000" dirty="0">
                <a:latin typeface="Times New Roman" pitchFamily="18" charset="0"/>
                <a:cs typeface="Times New Roman" pitchFamily="18" charset="0"/>
              </a:rPr>
              <a:t>- Recueillir 5 à 10 ml de LCR</a:t>
            </a:r>
          </a:p>
          <a:p>
            <a:endParaRPr lang="fr-FR" sz="8000" dirty="0">
              <a:latin typeface="Times New Roman" pitchFamily="18" charset="0"/>
              <a:cs typeface="Times New Roman" pitchFamily="18" charset="0"/>
            </a:endParaRPr>
          </a:p>
          <a:p>
            <a:r>
              <a:rPr lang="fr-FR" sz="8000" dirty="0">
                <a:latin typeface="Times New Roman" pitchFamily="18" charset="0"/>
                <a:cs typeface="Times New Roman" pitchFamily="18" charset="0"/>
              </a:rPr>
              <a:t>- Habituellement dans 3 tubes stériles successifs pour permettre de différencier </a:t>
            </a:r>
            <a:r>
              <a:rPr lang="fr-FR" sz="8000" dirty="0" smtClean="0">
                <a:latin typeface="Times New Roman" pitchFamily="18" charset="0"/>
                <a:cs typeface="Times New Roman" pitchFamily="18" charset="0"/>
              </a:rPr>
              <a:t>hémorragie</a:t>
            </a:r>
            <a:r>
              <a:rPr lang="fr-FR" sz="8000" dirty="0">
                <a:latin typeface="Times New Roman" pitchFamily="18" charset="0"/>
                <a:cs typeface="Times New Roman" pitchFamily="18" charset="0"/>
              </a:rPr>
              <a:t> </a:t>
            </a:r>
            <a:r>
              <a:rPr lang="fr-FR" sz="8000" dirty="0" smtClean="0">
                <a:latin typeface="Times New Roman" pitchFamily="18" charset="0"/>
                <a:cs typeface="Times New Roman" pitchFamily="18" charset="0"/>
              </a:rPr>
              <a:t>méningée </a:t>
            </a:r>
            <a:r>
              <a:rPr lang="fr-FR" sz="8000" dirty="0">
                <a:latin typeface="Times New Roman" pitchFamily="18" charset="0"/>
                <a:cs typeface="Times New Roman" pitchFamily="18" charset="0"/>
              </a:rPr>
              <a:t>et prélèvement hémorragique :</a:t>
            </a:r>
          </a:p>
          <a:p>
            <a:endParaRPr lang="fr-FR" sz="8000" dirty="0">
              <a:latin typeface="Times New Roman" pitchFamily="18" charset="0"/>
              <a:cs typeface="Times New Roman" pitchFamily="18" charset="0"/>
            </a:endParaRPr>
          </a:p>
          <a:p>
            <a:r>
              <a:rPr lang="fr-FR" sz="8000" dirty="0">
                <a:latin typeface="Times New Roman" pitchFamily="18" charset="0"/>
                <a:cs typeface="Times New Roman" pitchFamily="18" charset="0"/>
              </a:rPr>
              <a:t>. 1 tube est destiné à l'analyse cytobactériologique : généralement le 3ème tube </a:t>
            </a:r>
            <a:r>
              <a:rPr lang="fr-FR" sz="8000" dirty="0" smtClean="0">
                <a:latin typeface="Times New Roman" pitchFamily="18" charset="0"/>
                <a:cs typeface="Times New Roman" pitchFamily="18" charset="0"/>
              </a:rPr>
              <a:t>recueilli.</a:t>
            </a:r>
            <a:endParaRPr lang="fr-FR" sz="8000" dirty="0">
              <a:latin typeface="Times New Roman" pitchFamily="18" charset="0"/>
              <a:cs typeface="Times New Roman" pitchFamily="18" charset="0"/>
            </a:endParaRPr>
          </a:p>
          <a:p>
            <a:endParaRPr lang="fr-FR" sz="8000" dirty="0">
              <a:latin typeface="Times New Roman" pitchFamily="18" charset="0"/>
              <a:cs typeface="Times New Roman" pitchFamily="18" charset="0"/>
            </a:endParaRPr>
          </a:p>
          <a:p>
            <a:r>
              <a:rPr lang="fr-FR" sz="8000" dirty="0">
                <a:latin typeface="Times New Roman" pitchFamily="18" charset="0"/>
                <a:cs typeface="Times New Roman" pitchFamily="18" charset="0"/>
              </a:rPr>
              <a:t>. 1 tube est destiné à la </a:t>
            </a:r>
            <a:r>
              <a:rPr lang="fr-FR" sz="8000" dirty="0" smtClean="0">
                <a:latin typeface="Times New Roman" pitchFamily="18" charset="0"/>
                <a:cs typeface="Times New Roman" pitchFamily="18" charset="0"/>
              </a:rPr>
              <a:t>biochimie.</a:t>
            </a:r>
            <a:endParaRPr lang="fr-FR" sz="8000" dirty="0">
              <a:latin typeface="Times New Roman" pitchFamily="18" charset="0"/>
              <a:cs typeface="Times New Roman" pitchFamily="18" charset="0"/>
            </a:endParaRPr>
          </a:p>
          <a:p>
            <a:endParaRPr lang="fr-FR" sz="8000" dirty="0">
              <a:latin typeface="Times New Roman" pitchFamily="18" charset="0"/>
              <a:cs typeface="Times New Roman" pitchFamily="18" charset="0"/>
            </a:endParaRPr>
          </a:p>
          <a:p>
            <a:r>
              <a:rPr lang="fr-FR" sz="8000" dirty="0">
                <a:latin typeface="Times New Roman" pitchFamily="18" charset="0"/>
                <a:cs typeface="Times New Roman" pitchFamily="18" charset="0"/>
              </a:rPr>
              <a:t>. 1 autre tube pour d'éventuels examens </a:t>
            </a:r>
            <a:r>
              <a:rPr lang="fr-FR" sz="8000" dirty="0" smtClean="0">
                <a:latin typeface="Times New Roman" pitchFamily="18" charset="0"/>
                <a:cs typeface="Times New Roman" pitchFamily="18" charset="0"/>
              </a:rPr>
              <a:t>complémentaires.</a:t>
            </a:r>
            <a:endParaRPr lang="fr-FR" sz="8000" dirty="0">
              <a:latin typeface="Times New Roman" pitchFamily="18" charset="0"/>
              <a:cs typeface="Times New Roman" pitchFamily="18" charset="0"/>
            </a:endParaRPr>
          </a:p>
          <a:p>
            <a:endParaRPr lang="fr-FR" sz="8000" dirty="0">
              <a:latin typeface="Times New Roman" pitchFamily="18" charset="0"/>
              <a:cs typeface="Times New Roman" pitchFamily="18" charset="0"/>
            </a:endParaRPr>
          </a:p>
          <a:p>
            <a:r>
              <a:rPr lang="fr-FR" sz="8000" dirty="0">
                <a:latin typeface="Times New Roman" pitchFamily="18" charset="0"/>
                <a:cs typeface="Times New Roman" pitchFamily="18" charset="0"/>
              </a:rPr>
              <a:t>- Transmettre rapidement au laboratoire dans du coton cardé, pour préserver la vitalité </a:t>
            </a:r>
            <a:r>
              <a:rPr lang="fr-FR" sz="8000" dirty="0" smtClean="0">
                <a:latin typeface="Times New Roman" pitchFamily="18" charset="0"/>
                <a:cs typeface="Times New Roman" pitchFamily="18" charset="0"/>
              </a:rPr>
              <a:t>des </a:t>
            </a:r>
            <a:r>
              <a:rPr lang="fr-FR" sz="7400" dirty="0" smtClean="0">
                <a:latin typeface="Times New Roman" pitchFamily="18" charset="0"/>
                <a:cs typeface="Times New Roman" pitchFamily="18" charset="0"/>
              </a:rPr>
              <a:t>germes </a:t>
            </a:r>
            <a:r>
              <a:rPr lang="fr-FR" sz="7400" dirty="0">
                <a:latin typeface="Times New Roman" pitchFamily="18" charset="0"/>
                <a:cs typeface="Times New Roman" pitchFamily="18" charset="0"/>
              </a:rPr>
              <a:t>éventuellement présents</a:t>
            </a:r>
          </a:p>
        </p:txBody>
      </p:sp>
      <p:sp>
        <p:nvSpPr>
          <p:cNvPr id="4" name="Espace réservé du pied de page 3"/>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5" name="Espace réservé du numéro de diapositive 4"/>
          <p:cNvSpPr>
            <a:spLocks noGrp="1"/>
          </p:cNvSpPr>
          <p:nvPr>
            <p:ph type="sldNum" sz="quarter" idx="12"/>
          </p:nvPr>
        </p:nvSpPr>
        <p:spPr/>
        <p:txBody>
          <a:bodyPr/>
          <a:lstStyle/>
          <a:p>
            <a:fld id="{1CE674FC-846D-44B5-B05A-0B15AF31BFD5}" type="slidenum">
              <a:rPr lang="en-US" smtClean="0"/>
              <a:pPr/>
              <a:t>25</a:t>
            </a:fld>
            <a:endParaRPr lang="en-US"/>
          </a:p>
        </p:txBody>
      </p:sp>
    </p:spTree>
    <p:extLst>
      <p:ext uri="{BB962C8B-B14F-4D97-AF65-F5344CB8AC3E}">
        <p14:creationId xmlns:p14="http://schemas.microsoft.com/office/powerpoint/2010/main" xmlns="" val="3773186190"/>
      </p:ext>
    </p:extLst>
  </p:cSld>
  <p:clrMapOvr>
    <a:masterClrMapping/>
  </p:clrMapOvr>
  <mc:AlternateContent xmlns:mc="http://schemas.openxmlformats.org/markup-compatibility/2006">
    <mc:Choice xmlns:p14="http://schemas.microsoft.com/office/powerpoint/2010/main" xmlns="" Requires="p14">
      <p:transition spd="slow" p14:dur="2000" advTm="77295"/>
    </mc:Choice>
    <mc:Fallback>
      <p:transition spd="slow" advTm="77295"/>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a:bodyPr>
          <a:lstStyle/>
          <a:p>
            <a:pPr algn="ctr"/>
            <a:r>
              <a:rPr lang="fr-FR" sz="3600" b="1" dirty="0" smtClean="0">
                <a:latin typeface="Times New Roman" pitchFamily="18" charset="0"/>
                <a:cs typeface="Times New Roman" pitchFamily="18" charset="0"/>
              </a:rPr>
              <a:t>Prélèvements</a:t>
            </a:r>
            <a:endParaRPr lang="fr-FR" sz="3600" dirty="0">
              <a:latin typeface="Times New Roman" pitchFamily="18" charset="0"/>
              <a:cs typeface="Times New Roman" pitchFamily="18" charset="0"/>
            </a:endParaRPr>
          </a:p>
        </p:txBody>
      </p:sp>
      <p:pic>
        <p:nvPicPr>
          <p:cNvPr id="4" name="Picture 2" descr="i953_2"/>
          <p:cNvPicPr>
            <a:picLocks noGrp="1" noChangeAspect="1" noChangeArrowheads="1"/>
          </p:cNvPicPr>
          <p:nvPr>
            <p:ph idx="1"/>
          </p:nvPr>
        </p:nvPicPr>
        <p:blipFill>
          <a:blip r:embed="rId2"/>
          <a:srcRect/>
          <a:stretch>
            <a:fillRect/>
          </a:stretch>
        </p:blipFill>
        <p:spPr bwMode="auto">
          <a:xfrm>
            <a:off x="1143000" y="2057400"/>
            <a:ext cx="6858000" cy="4191000"/>
          </a:xfrm>
          <a:prstGeom prst="rect">
            <a:avLst/>
          </a:prstGeom>
          <a:noFill/>
          <a:ln w="9525">
            <a:noFill/>
            <a:miter lim="800000"/>
            <a:headEnd/>
            <a:tailEnd/>
          </a:ln>
        </p:spPr>
      </p:pic>
      <p:sp>
        <p:nvSpPr>
          <p:cNvPr id="3" name="Espace réservé du pied de page 2"/>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5" name="Espace réservé du numéro de diapositive 4"/>
          <p:cNvSpPr>
            <a:spLocks noGrp="1"/>
          </p:cNvSpPr>
          <p:nvPr>
            <p:ph type="sldNum" sz="quarter" idx="12"/>
          </p:nvPr>
        </p:nvSpPr>
        <p:spPr/>
        <p:txBody>
          <a:bodyPr/>
          <a:lstStyle/>
          <a:p>
            <a:fld id="{1CE674FC-846D-44B5-B05A-0B15AF31BFD5}" type="slidenum">
              <a:rPr lang="en-US" smtClean="0"/>
              <a:pPr/>
              <a:t>26</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44080"/>
    </mc:Choice>
    <mc:Fallback>
      <p:transition spd="slow" advTm="4408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28600"/>
            <a:ext cx="9021172"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5" name="Espace réservé du numéro de diapositive 4"/>
          <p:cNvSpPr>
            <a:spLocks noGrp="1"/>
          </p:cNvSpPr>
          <p:nvPr>
            <p:ph type="sldNum" sz="quarter" idx="12"/>
          </p:nvPr>
        </p:nvSpPr>
        <p:spPr/>
        <p:txBody>
          <a:bodyPr/>
          <a:lstStyle/>
          <a:p>
            <a:fld id="{1CE674FC-846D-44B5-B05A-0B15AF31BFD5}" type="slidenum">
              <a:rPr lang="en-US" smtClean="0"/>
              <a:pPr/>
              <a:t>27</a:t>
            </a:fld>
            <a:endParaRPr lang="en-US"/>
          </a:p>
        </p:txBody>
      </p:sp>
    </p:spTree>
    <p:extLst>
      <p:ext uri="{BB962C8B-B14F-4D97-AF65-F5344CB8AC3E}">
        <p14:creationId xmlns:p14="http://schemas.microsoft.com/office/powerpoint/2010/main" xmlns="" val="2392460952"/>
      </p:ext>
    </p:extLst>
  </p:cSld>
  <p:clrMapOvr>
    <a:masterClrMapping/>
  </p:clrMapOvr>
  <mc:AlternateContent xmlns:mc="http://schemas.openxmlformats.org/markup-compatibility/2006">
    <mc:Choice xmlns:p14="http://schemas.microsoft.com/office/powerpoint/2010/main" xmlns="" Requires="p14">
      <p:transition spd="slow" p14:dur="2000" advTm="37438"/>
    </mc:Choice>
    <mc:Fallback>
      <p:transition spd="slow" advTm="37438"/>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5" name="Espace réservé du numéro de diapositive 4"/>
          <p:cNvSpPr>
            <a:spLocks noGrp="1"/>
          </p:cNvSpPr>
          <p:nvPr>
            <p:ph type="sldNum" sz="quarter" idx="12"/>
          </p:nvPr>
        </p:nvSpPr>
        <p:spPr/>
        <p:txBody>
          <a:bodyPr/>
          <a:lstStyle/>
          <a:p>
            <a:fld id="{1CE674FC-846D-44B5-B05A-0B15AF31BFD5}" type="slidenum">
              <a:rPr lang="en-US" smtClean="0"/>
              <a:pPr/>
              <a:t>28</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588942"/>
            <a:ext cx="8762999" cy="55832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6031438"/>
      </p:ext>
    </p:extLst>
  </p:cSld>
  <p:clrMapOvr>
    <a:masterClrMapping/>
  </p:clrMapOvr>
  <mc:AlternateContent xmlns:mc="http://schemas.openxmlformats.org/markup-compatibility/2006">
    <mc:Choice xmlns:p14="http://schemas.microsoft.com/office/powerpoint/2010/main" xmlns="" Requires="p14">
      <p:transition spd="slow" p14:dur="2000" advTm="78131"/>
    </mc:Choice>
    <mc:Fallback>
      <p:transition spd="slow" advTm="7813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533400"/>
            <a:ext cx="8153400" cy="609600"/>
          </a:xfrm>
        </p:spPr>
        <p:txBody>
          <a:bodyPr>
            <a:normAutofit fontScale="90000"/>
          </a:bodyPr>
          <a:lstStyle/>
          <a:p>
            <a:r>
              <a:rPr lang="en-US" dirty="0" smtClean="0"/>
              <a:t/>
            </a:r>
            <a:br>
              <a:rPr lang="en-US" dirty="0" smtClean="0"/>
            </a:br>
            <a:endParaRPr lang="en-US" dirty="0"/>
          </a:p>
        </p:txBody>
      </p:sp>
      <p:sp>
        <p:nvSpPr>
          <p:cNvPr id="5" name="Content Placeholder 4"/>
          <p:cNvSpPr>
            <a:spLocks noGrp="1"/>
          </p:cNvSpPr>
          <p:nvPr>
            <p:ph idx="1"/>
          </p:nvPr>
        </p:nvSpPr>
        <p:spPr>
          <a:xfrm>
            <a:off x="457200" y="762000"/>
            <a:ext cx="8308848" cy="5791200"/>
          </a:xfrm>
          <a:solidFill>
            <a:srgbClr val="CCFF66"/>
          </a:solidFill>
        </p:spPr>
        <p:txBody>
          <a:bodyPr>
            <a:normAutofit fontScale="85000" lnSpcReduction="10000"/>
          </a:bodyPr>
          <a:lstStyle/>
          <a:p>
            <a:pPr>
              <a:buNone/>
            </a:pPr>
            <a:r>
              <a:rPr lang="fr-FR" sz="2800" dirty="0" smtClean="0">
                <a:latin typeface="Times New Roman" pitchFamily="18" charset="0"/>
                <a:cs typeface="Times New Roman" pitchFamily="18" charset="0"/>
              </a:rPr>
              <a:t>L'analyse du LCR comporte plusieurs aspects :</a:t>
            </a:r>
            <a:endParaRPr lang="en-US" sz="2800"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Analyse ou examen</a:t>
            </a:r>
            <a:r>
              <a:rPr lang="en-US" sz="2800" dirty="0" smtClean="0">
                <a:latin typeface="Times New Roman" pitchFamily="18" charset="0"/>
                <a:cs typeface="Times New Roman" pitchFamily="18" charset="0"/>
              </a:rPr>
              <a:t> </a:t>
            </a:r>
            <a:r>
              <a:rPr lang="ro-RO" sz="2800" dirty="0" smtClean="0">
                <a:latin typeface="Times New Roman" pitchFamily="18" charset="0"/>
                <a:cs typeface="Times New Roman" pitchFamily="18" charset="0"/>
              </a:rPr>
              <a:t>macroscopique</a:t>
            </a:r>
            <a:endParaRPr lang="fr-FR" sz="2800"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Analyse microscopique (cytologique) :recherche de cellules, en particulier globules blancs ;</a:t>
            </a:r>
            <a:endParaRPr lang="en-US" sz="2800"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Analyse chimique : dosage du glucose, des protéines, des ions chlorure ;</a:t>
            </a:r>
            <a:endParaRPr lang="en-US" sz="2800"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Analyse bactériologique : mise en culture pour identifier un éventuel germe en cause et réaliser un antibiogramme  pour savoir quels antibiotiques seront efficaces sur ce germe. </a:t>
            </a:r>
            <a:endParaRPr lang="en-US" sz="2800" dirty="0" smtClean="0">
              <a:latin typeface="Times New Roman" pitchFamily="18" charset="0"/>
              <a:cs typeface="Times New Roman" pitchFamily="18" charset="0"/>
            </a:endParaRPr>
          </a:p>
          <a:p>
            <a:pPr>
              <a:buNone/>
            </a:pPr>
            <a:r>
              <a:rPr lang="fr-FR" sz="2800" b="1" dirty="0" smtClean="0">
                <a:latin typeface="Times New Roman" pitchFamily="18" charset="0"/>
                <a:cs typeface="Times New Roman" pitchFamily="18" charset="0"/>
              </a:rPr>
              <a:t>Résultat normal</a:t>
            </a:r>
            <a:endParaRPr lang="en-US" sz="2800"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LCR d'aspect clair</a:t>
            </a:r>
          </a:p>
          <a:p>
            <a:r>
              <a:rPr lang="fr-FR" sz="2800" dirty="0" smtClean="0">
                <a:latin typeface="Times New Roman" pitchFamily="18" charset="0"/>
                <a:cs typeface="Times New Roman" pitchFamily="18" charset="0"/>
              </a:rPr>
              <a:t>0 - 2 cellules / mm3</a:t>
            </a:r>
          </a:p>
          <a:p>
            <a:r>
              <a:rPr lang="fr-FR" sz="2800" dirty="0" smtClean="0">
                <a:latin typeface="Times New Roman" pitchFamily="18" charset="0"/>
                <a:cs typeface="Times New Roman" pitchFamily="18" charset="0"/>
              </a:rPr>
              <a:t>Protéines : 0.20 - 0.40 g /l</a:t>
            </a:r>
          </a:p>
          <a:p>
            <a:r>
              <a:rPr lang="fr-FR" sz="2800" dirty="0" smtClean="0">
                <a:latin typeface="Times New Roman" pitchFamily="18" charset="0"/>
                <a:cs typeface="Times New Roman" pitchFamily="18" charset="0"/>
              </a:rPr>
              <a:t>Glucose : 50 % de la glycémie (taux de glucose dans le sang)</a:t>
            </a:r>
          </a:p>
          <a:p>
            <a:r>
              <a:rPr lang="fr-FR" sz="2800" dirty="0" smtClean="0">
                <a:latin typeface="Times New Roman" pitchFamily="18" charset="0"/>
                <a:cs typeface="Times New Roman" pitchFamily="18" charset="0"/>
              </a:rPr>
              <a:t>Examen direct bactériologique négatif et culture négative</a:t>
            </a:r>
            <a:endParaRPr lang="en-US" sz="2800" dirty="0" smtClean="0">
              <a:latin typeface="Times New Roman" pitchFamily="18" charset="0"/>
              <a:cs typeface="Times New Roman" pitchFamily="18" charset="0"/>
            </a:endParaRPr>
          </a:p>
          <a:p>
            <a:endParaRPr lang="en-US" dirty="0"/>
          </a:p>
        </p:txBody>
      </p:sp>
      <p:sp>
        <p:nvSpPr>
          <p:cNvPr id="2" name="Espace réservé du pied de page 1"/>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3" name="Espace réservé du numéro de diapositive 2"/>
          <p:cNvSpPr>
            <a:spLocks noGrp="1"/>
          </p:cNvSpPr>
          <p:nvPr>
            <p:ph type="sldNum" sz="quarter" idx="12"/>
          </p:nvPr>
        </p:nvSpPr>
        <p:spPr/>
        <p:txBody>
          <a:bodyPr/>
          <a:lstStyle/>
          <a:p>
            <a:fld id="{1CE674FC-846D-44B5-B05A-0B15AF31BFD5}" type="slidenum">
              <a:rPr lang="en-US" smtClean="0"/>
              <a:pPr/>
              <a:t>29</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67241"/>
    </mc:Choice>
    <mc:Fallback>
      <p:transition spd="slow" advTm="6724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229600" cy="1143000"/>
          </a:xfrm>
          <a:solidFill>
            <a:srgbClr val="FFFF00"/>
          </a:solidFill>
        </p:spPr>
        <p:txBody>
          <a:bodyPr/>
          <a:lstStyle/>
          <a:p>
            <a:r>
              <a:rPr lang="fr-FR" dirty="0">
                <a:latin typeface="Times New Roman" pitchFamily="18" charset="0"/>
                <a:cs typeface="Times New Roman" pitchFamily="18" charset="0"/>
              </a:rPr>
              <a:t>I</a:t>
            </a:r>
            <a:r>
              <a:rPr lang="fr-FR" dirty="0" smtClean="0">
                <a:latin typeface="Times New Roman" pitchFamily="18" charset="0"/>
                <a:cs typeface="Times New Roman" pitchFamily="18" charset="0"/>
              </a:rPr>
              <a:t>ntroduction</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371600"/>
            <a:ext cx="8229600" cy="4953000"/>
          </a:xfrm>
          <a:solidFill>
            <a:schemeClr val="accent3">
              <a:lumMod val="20000"/>
              <a:lumOff val="80000"/>
            </a:schemeClr>
          </a:solidFill>
        </p:spPr>
        <p:txBody>
          <a:bodyPr/>
          <a:lstStyle/>
          <a:p>
            <a:pPr>
              <a:lnSpc>
                <a:spcPct val="150000"/>
              </a:lnSpc>
            </a:pPr>
            <a:r>
              <a:rPr lang="fr-FR" dirty="0">
                <a:latin typeface="Times New Roman" pitchFamily="18" charset="0"/>
                <a:cs typeface="Times New Roman" pitchFamily="18" charset="0"/>
              </a:rPr>
              <a:t>Depuis l'avènement de l'IRM (imagerie par résonance magnétique), la  ponction lombaire est de moins en moins nécessaire pour poser le diagnostic de Sclérose en Plaques. Cependant, elle peut parfois être utile pour exclure l'existence d'autres maladies infectieuses ou inflammatoires et aider à confirmer le diagnostic de Sclérose en Plaques.</a:t>
            </a:r>
          </a:p>
        </p:txBody>
      </p:sp>
      <p:sp>
        <p:nvSpPr>
          <p:cNvPr id="4" name="Espace réservé du pied de page 3"/>
          <p:cNvSpPr>
            <a:spLocks noGrp="1"/>
          </p:cNvSpPr>
          <p:nvPr>
            <p:ph type="ftr" sz="quarter" idx="11"/>
          </p:nvPr>
        </p:nvSpPr>
        <p:spPr/>
        <p:txBody>
          <a:bodyPr/>
          <a:lstStyle/>
          <a:p>
            <a:r>
              <a:rPr lang="fr-FR" dirty="0" smtClean="0"/>
              <a:t>BIOCHIMIE APPLIQUEE EN PATHOLOGIES ANIMALES  ET VEGETALES / Mme YAACOUB.F</a:t>
            </a:r>
            <a:endParaRPr lang="en-US" dirty="0"/>
          </a:p>
        </p:txBody>
      </p:sp>
      <p:sp>
        <p:nvSpPr>
          <p:cNvPr id="5" name="Espace réservé du numéro de diapositive 4"/>
          <p:cNvSpPr>
            <a:spLocks noGrp="1"/>
          </p:cNvSpPr>
          <p:nvPr>
            <p:ph type="sldNum" sz="quarter" idx="12"/>
          </p:nvPr>
        </p:nvSpPr>
        <p:spPr/>
        <p:txBody>
          <a:bodyPr/>
          <a:lstStyle/>
          <a:p>
            <a:fld id="{1CE674FC-846D-44B5-B05A-0B15AF31BFD5}" type="slidenum">
              <a:rPr lang="en-US" smtClean="0"/>
              <a:pPr/>
              <a:t>3</a:t>
            </a:fld>
            <a:endParaRPr lang="en-US"/>
          </a:p>
        </p:txBody>
      </p:sp>
    </p:spTree>
    <p:extLst>
      <p:ext uri="{BB962C8B-B14F-4D97-AF65-F5344CB8AC3E}">
        <p14:creationId xmlns:p14="http://schemas.microsoft.com/office/powerpoint/2010/main" xmlns="" val="1814106848"/>
      </p:ext>
    </p:extLst>
  </p:cSld>
  <p:clrMapOvr>
    <a:masterClrMapping/>
  </p:clrMapOvr>
  <mc:AlternateContent xmlns:mc="http://schemas.openxmlformats.org/markup-compatibility/2006">
    <mc:Choice xmlns:p14="http://schemas.microsoft.com/office/powerpoint/2010/main" xmlns="" Requires="p14">
      <p:transition spd="slow" p14:dur="2000" advTm="26506"/>
    </mc:Choice>
    <mc:Fallback>
      <p:transition spd="slow" advTm="26506"/>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6409" y="762000"/>
            <a:ext cx="8382000" cy="6096000"/>
          </a:xfrm>
          <a:prstGeom prst="rect">
            <a:avLst/>
          </a:prstGeom>
          <a:noFill/>
          <a:ln>
            <a:noFill/>
          </a:ln>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Espace réservé du pied de page 4"/>
          <p:cNvSpPr>
            <a:spLocks noGrp="1"/>
          </p:cNvSpPr>
          <p:nvPr>
            <p:ph type="ftr" sz="quarter" idx="11"/>
          </p:nvPr>
        </p:nvSpPr>
        <p:spPr/>
        <p:txBody>
          <a:bodyPr/>
          <a:lstStyle/>
          <a:p>
            <a:r>
              <a:rPr lang="fr-FR" smtClean="0">
                <a:solidFill>
                  <a:srgbClr val="04617B">
                    <a:shade val="90000"/>
                  </a:srgbClr>
                </a:solidFill>
              </a:rPr>
              <a:t>BIOCHIMIE APPLIQUEE EN PATHOLOGIES ANIMALES  ET VEGETALES / Mme YAACOUB.F</a:t>
            </a:r>
            <a:endParaRPr lang="en-US">
              <a:solidFill>
                <a:srgbClr val="04617B">
                  <a:shade val="90000"/>
                </a:srgbClr>
              </a:solidFill>
            </a:endParaRPr>
          </a:p>
        </p:txBody>
      </p:sp>
      <p:sp>
        <p:nvSpPr>
          <p:cNvPr id="6" name="Espace réservé du numéro de diapositive 5"/>
          <p:cNvSpPr>
            <a:spLocks noGrp="1"/>
          </p:cNvSpPr>
          <p:nvPr>
            <p:ph type="sldNum" sz="quarter" idx="12"/>
          </p:nvPr>
        </p:nvSpPr>
        <p:spPr/>
        <p:txBody>
          <a:bodyPr/>
          <a:lstStyle/>
          <a:p>
            <a:fld id="{1CE674FC-846D-44B5-B05A-0B15AF31BFD5}" type="slidenum">
              <a:rPr lang="en-US" smtClean="0">
                <a:solidFill>
                  <a:srgbClr val="04617B">
                    <a:shade val="90000"/>
                  </a:srgbClr>
                </a:solidFill>
              </a:rPr>
              <a:pPr/>
              <a:t>30</a:t>
            </a:fld>
            <a:endParaRPr lang="en-US">
              <a:solidFill>
                <a:srgbClr val="04617B">
                  <a:shade val="90000"/>
                </a:srgbClr>
              </a:solidFill>
            </a:endParaRPr>
          </a:p>
        </p:txBody>
      </p:sp>
    </p:spTree>
    <p:extLst>
      <p:ext uri="{BB962C8B-B14F-4D97-AF65-F5344CB8AC3E}">
        <p14:creationId xmlns:p14="http://schemas.microsoft.com/office/powerpoint/2010/main" xmlns="" val="916775249"/>
      </p:ext>
    </p:extLst>
  </p:cSld>
  <p:clrMapOvr>
    <a:masterClrMapping/>
  </p:clrMapOvr>
  <mc:AlternateContent xmlns:mc="http://schemas.openxmlformats.org/markup-compatibility/2006">
    <mc:Choice xmlns:p14="http://schemas.microsoft.com/office/powerpoint/2010/main" xmlns="" Requires="p14">
      <p:transition spd="slow" p14:dur="2000" advTm="27003"/>
    </mc:Choice>
    <mc:Fallback>
      <p:transition spd="slow" advTm="27003"/>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8200"/>
            <a:ext cx="8229600" cy="5486400"/>
          </a:xfrm>
          <a:solidFill>
            <a:srgbClr val="CCFF66"/>
          </a:solidFill>
        </p:spPr>
        <p:txBody>
          <a:bodyPr>
            <a:normAutofit/>
          </a:bodyPr>
          <a:lstStyle/>
          <a:p>
            <a:pPr>
              <a:buNone/>
            </a:pPr>
            <a:r>
              <a:rPr lang="ro-RO" sz="2800" u="sng" dirty="0" smtClean="0">
                <a:solidFill>
                  <a:srgbClr val="002060"/>
                </a:solidFill>
                <a:latin typeface="Times New Roman" pitchFamily="18" charset="0"/>
                <a:cs typeface="Times New Roman" pitchFamily="18" charset="0"/>
              </a:rPr>
              <a:t>Examen macroscopique</a:t>
            </a:r>
            <a:endParaRPr lang="en-US" sz="2800" dirty="0" smtClean="0">
              <a:solidFill>
                <a:srgbClr val="002060"/>
              </a:solidFill>
              <a:latin typeface="Times New Roman" pitchFamily="18" charset="0"/>
              <a:cs typeface="Times New Roman" pitchFamily="18" charset="0"/>
            </a:endParaRPr>
          </a:p>
          <a:p>
            <a:pPr>
              <a:buNone/>
            </a:pPr>
            <a:r>
              <a:rPr lang="ro-RO" sz="2800" dirty="0" smtClean="0">
                <a:solidFill>
                  <a:srgbClr val="002060"/>
                </a:solidFill>
                <a:latin typeface="Times New Roman" pitchFamily="18" charset="0"/>
                <a:cs typeface="Times New Roman" pitchFamily="18" charset="0"/>
              </a:rPr>
              <a:t>Examiner le tube de prélèvement le plus clair et le plus rempli. </a:t>
            </a:r>
            <a:endParaRPr lang="en-US" sz="2800" dirty="0" smtClean="0">
              <a:solidFill>
                <a:srgbClr val="002060"/>
              </a:solidFill>
              <a:latin typeface="Times New Roman" pitchFamily="18" charset="0"/>
              <a:cs typeface="Times New Roman" pitchFamily="18" charset="0"/>
            </a:endParaRPr>
          </a:p>
          <a:p>
            <a:pPr>
              <a:buNone/>
            </a:pPr>
            <a:r>
              <a:rPr lang="ro-RO" sz="2800" dirty="0" smtClean="0">
                <a:solidFill>
                  <a:srgbClr val="002060"/>
                </a:solidFill>
                <a:latin typeface="Times New Roman" pitchFamily="18" charset="0"/>
                <a:cs typeface="Times New Roman" pitchFamily="18" charset="0"/>
              </a:rPr>
              <a:t>Noter l'aspect macroscopique :</a:t>
            </a:r>
            <a:endParaRPr lang="en-US" sz="2800" dirty="0" smtClean="0">
              <a:solidFill>
                <a:srgbClr val="002060"/>
              </a:solidFill>
              <a:latin typeface="Times New Roman" pitchFamily="18" charset="0"/>
              <a:cs typeface="Times New Roman" pitchFamily="18" charset="0"/>
            </a:endParaRPr>
          </a:p>
          <a:p>
            <a:pPr>
              <a:buNone/>
            </a:pPr>
            <a:r>
              <a:rPr lang="ro-RO" sz="2800" dirty="0" smtClean="0">
                <a:solidFill>
                  <a:srgbClr val="002060"/>
                </a:solidFill>
                <a:latin typeface="Times New Roman" pitchFamily="18" charset="0"/>
                <a:cs typeface="Times New Roman" pitchFamily="18" charset="0"/>
              </a:rPr>
              <a:t>- Limpide, eau de roche</a:t>
            </a:r>
            <a:r>
              <a:rPr lang="fr-FR" sz="2800" dirty="0" smtClean="0">
                <a:solidFill>
                  <a:srgbClr val="002060"/>
                </a:solidFill>
                <a:latin typeface="Times New Roman" pitchFamily="18" charset="0"/>
                <a:cs typeface="Times New Roman" pitchFamily="18" charset="0"/>
              </a:rPr>
              <a:t> ( aspect transparent)</a:t>
            </a:r>
            <a:endParaRPr lang="en-US" sz="2800" dirty="0" smtClean="0">
              <a:solidFill>
                <a:srgbClr val="002060"/>
              </a:solidFill>
              <a:latin typeface="Times New Roman" pitchFamily="18" charset="0"/>
              <a:cs typeface="Times New Roman" pitchFamily="18" charset="0"/>
            </a:endParaRPr>
          </a:p>
          <a:p>
            <a:pPr>
              <a:buNone/>
            </a:pPr>
            <a:r>
              <a:rPr lang="ro-RO" sz="2800" dirty="0" smtClean="0">
                <a:solidFill>
                  <a:srgbClr val="002060"/>
                </a:solidFill>
                <a:latin typeface="Times New Roman" pitchFamily="18" charset="0"/>
                <a:cs typeface="Times New Roman" pitchFamily="18" charset="0"/>
              </a:rPr>
              <a:t>- Hémorragique</a:t>
            </a:r>
            <a:endParaRPr lang="en-US" sz="2800" dirty="0" smtClean="0">
              <a:solidFill>
                <a:srgbClr val="002060"/>
              </a:solidFill>
              <a:latin typeface="Times New Roman" pitchFamily="18" charset="0"/>
              <a:cs typeface="Times New Roman" pitchFamily="18" charset="0"/>
            </a:endParaRPr>
          </a:p>
          <a:p>
            <a:pPr>
              <a:buNone/>
            </a:pPr>
            <a:r>
              <a:rPr lang="ro-RO" sz="2800" dirty="0" smtClean="0">
                <a:solidFill>
                  <a:srgbClr val="002060"/>
                </a:solidFill>
                <a:latin typeface="Times New Roman" pitchFamily="18" charset="0"/>
                <a:cs typeface="Times New Roman" pitchFamily="18" charset="0"/>
              </a:rPr>
              <a:t>- De légèrement trouble à eau de riz</a:t>
            </a:r>
            <a:endParaRPr lang="en-US" sz="2800" dirty="0" smtClean="0">
              <a:solidFill>
                <a:srgbClr val="002060"/>
              </a:solidFill>
              <a:latin typeface="Times New Roman" pitchFamily="18" charset="0"/>
              <a:cs typeface="Times New Roman" pitchFamily="18" charset="0"/>
            </a:endParaRPr>
          </a:p>
          <a:p>
            <a:pPr>
              <a:buNone/>
            </a:pPr>
            <a:r>
              <a:rPr lang="ro-RO" sz="2800" dirty="0" smtClean="0">
                <a:solidFill>
                  <a:srgbClr val="002060"/>
                </a:solidFill>
                <a:latin typeface="Times New Roman" pitchFamily="18" charset="0"/>
                <a:cs typeface="Times New Roman" pitchFamily="18" charset="0"/>
              </a:rPr>
              <a:t>- Purulent</a:t>
            </a:r>
            <a:endParaRPr lang="fr-FR" sz="2800" dirty="0">
              <a:latin typeface="Times New Roman" pitchFamily="18" charset="0"/>
              <a:cs typeface="Times New Roman" pitchFamily="18" charset="0"/>
            </a:endParaRPr>
          </a:p>
        </p:txBody>
      </p:sp>
      <p:sp>
        <p:nvSpPr>
          <p:cNvPr id="2" name="Espace réservé du pied de page 1"/>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4" name="Espace réservé du numéro de diapositive 3"/>
          <p:cNvSpPr>
            <a:spLocks noGrp="1"/>
          </p:cNvSpPr>
          <p:nvPr>
            <p:ph type="sldNum" sz="quarter" idx="12"/>
          </p:nvPr>
        </p:nvSpPr>
        <p:spPr/>
        <p:txBody>
          <a:bodyPr/>
          <a:lstStyle/>
          <a:p>
            <a:fld id="{1CE674FC-846D-44B5-B05A-0B15AF31BFD5}" type="slidenum">
              <a:rPr lang="en-US" smtClean="0"/>
              <a:pPr/>
              <a:t>31</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42424"/>
    </mc:Choice>
    <mc:Fallback>
      <p:transition spd="slow" advTm="42424"/>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838200"/>
            <a:ext cx="8229600" cy="5486400"/>
          </a:xfrm>
          <a:solidFill>
            <a:srgbClr val="CCFF66"/>
          </a:solidFill>
        </p:spPr>
        <p:txBody>
          <a:bodyPr>
            <a:normAutofit/>
          </a:bodyPr>
          <a:lstStyle/>
          <a:p>
            <a:pPr>
              <a:buNone/>
            </a:pPr>
            <a:endParaRPr lang="en-US" dirty="0" smtClean="0"/>
          </a:p>
          <a:p>
            <a:pPr>
              <a:buNone/>
            </a:pPr>
            <a:r>
              <a:rPr lang="fr-FR" sz="2800" b="1" dirty="0" smtClean="0">
                <a:solidFill>
                  <a:srgbClr val="002060"/>
                </a:solidFill>
                <a:latin typeface="Times New Roman" pitchFamily="18" charset="0"/>
                <a:cs typeface="Times New Roman" pitchFamily="18" charset="0"/>
              </a:rPr>
              <a:t>En l'absence de laboratoire, </a:t>
            </a:r>
            <a:r>
              <a:rPr lang="fr-FR" sz="2800" dirty="0" smtClean="0">
                <a:solidFill>
                  <a:srgbClr val="002060"/>
                </a:solidFill>
                <a:latin typeface="Times New Roman" pitchFamily="18" charset="0"/>
                <a:cs typeface="Times New Roman" pitchFamily="18" charset="0"/>
              </a:rPr>
              <a:t>l'aspect du liquide est très important à noter immédiatement.  Si l'on constate qu'il est légèrement ou franchement trouble, il s'agit d'une méningite purulente.  </a:t>
            </a:r>
            <a:r>
              <a:rPr lang="fr-FR" sz="2800" dirty="0" smtClean="0">
                <a:latin typeface="Times New Roman" pitchFamily="18" charset="0"/>
                <a:cs typeface="Times New Roman" pitchFamily="18" charset="0"/>
              </a:rPr>
              <a:t>Dans les cas difficiles, on peut comparer le tube de liquide prélevé avec un tube rempli d'eau pure examinés devant une surface blanche (drap, blouse).  Un liquide clair élimine une méningite purulente.</a:t>
            </a:r>
            <a:endParaRPr lang="en-US" sz="2800" dirty="0" smtClean="0">
              <a:latin typeface="Times New Roman" pitchFamily="18" charset="0"/>
              <a:cs typeface="Times New Roman" pitchFamily="18" charset="0"/>
            </a:endParaRPr>
          </a:p>
          <a:p>
            <a:pPr>
              <a:buNone/>
            </a:pPr>
            <a:endParaRPr lang="en-US" sz="2400" dirty="0" smtClean="0">
              <a:solidFill>
                <a:srgbClr val="002060"/>
              </a:solidFill>
              <a:latin typeface="Times New Roman" pitchFamily="18" charset="0"/>
              <a:cs typeface="Times New Roman" pitchFamily="18" charset="0"/>
            </a:endParaRPr>
          </a:p>
          <a:p>
            <a:endParaRPr lang="en-US" dirty="0"/>
          </a:p>
        </p:txBody>
      </p:sp>
      <p:sp>
        <p:nvSpPr>
          <p:cNvPr id="2" name="Espace réservé du pied de page 1"/>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3" name="Espace réservé du numéro de diapositive 2"/>
          <p:cNvSpPr>
            <a:spLocks noGrp="1"/>
          </p:cNvSpPr>
          <p:nvPr>
            <p:ph type="sldNum" sz="quarter" idx="12"/>
          </p:nvPr>
        </p:nvSpPr>
        <p:spPr/>
        <p:txBody>
          <a:bodyPr/>
          <a:lstStyle/>
          <a:p>
            <a:fld id="{1CE674FC-846D-44B5-B05A-0B15AF31BFD5}" type="slidenum">
              <a:rPr lang="en-US" smtClean="0"/>
              <a:pPr/>
              <a:t>32</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62892"/>
    </mc:Choice>
    <mc:Fallback>
      <p:transition spd="slow" advTm="62892"/>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762000"/>
            <a:ext cx="9144000" cy="6096000"/>
          </a:xfrm>
          <a:solidFill>
            <a:srgbClr val="CCFF66"/>
          </a:solidFill>
        </p:spPr>
        <p:txBody>
          <a:bodyPr>
            <a:noAutofit/>
          </a:bodyPr>
          <a:lstStyle/>
          <a:p>
            <a:pPr>
              <a:buNone/>
            </a:pPr>
            <a:r>
              <a:rPr lang="fr-FR" sz="2800" b="1" dirty="0" smtClean="0">
                <a:latin typeface="Times New Roman" pitchFamily="18" charset="0"/>
                <a:cs typeface="Times New Roman" pitchFamily="18" charset="0"/>
              </a:rPr>
              <a:t> au laboratoire, </a:t>
            </a:r>
            <a:r>
              <a:rPr lang="fr-FR" sz="2800" dirty="0" smtClean="0">
                <a:latin typeface="Times New Roman" pitchFamily="18" charset="0"/>
                <a:cs typeface="Times New Roman" pitchFamily="18" charset="0"/>
              </a:rPr>
              <a:t>trois types de renseignements peuvent être recherchés</a:t>
            </a:r>
            <a:endParaRPr lang="en-US" sz="2800" dirty="0" smtClean="0">
              <a:latin typeface="Times New Roman" pitchFamily="18" charset="0"/>
              <a:cs typeface="Times New Roman" pitchFamily="18" charset="0"/>
            </a:endParaRPr>
          </a:p>
          <a:p>
            <a:pPr marL="342900" indent="-342900">
              <a:buNone/>
            </a:pPr>
            <a:r>
              <a:rPr lang="fr-FR" sz="2800" b="1" dirty="0" smtClean="0">
                <a:latin typeface="Times New Roman" pitchFamily="18" charset="0"/>
                <a:cs typeface="Times New Roman" pitchFamily="18" charset="0"/>
              </a:rPr>
              <a:t>- Microscopique (Cytologiques)</a:t>
            </a:r>
          </a:p>
          <a:p>
            <a:pPr marL="342900" lvl="0" indent="-342900">
              <a:buNone/>
            </a:pPr>
            <a:r>
              <a:rPr lang="fr-FR" sz="2800" dirty="0" smtClean="0">
                <a:latin typeface="Times New Roman" pitchFamily="18" charset="0"/>
                <a:cs typeface="Times New Roman" pitchFamily="18" charset="0"/>
              </a:rPr>
              <a:t>	</a:t>
            </a:r>
            <a:r>
              <a:rPr lang="fr-FR" sz="2800" dirty="0" smtClean="0">
                <a:solidFill>
                  <a:srgbClr val="002060"/>
                </a:solidFill>
                <a:latin typeface="Times New Roman" pitchFamily="18" charset="0"/>
                <a:cs typeface="Times New Roman" pitchFamily="18" charset="0"/>
              </a:rPr>
              <a:t>Les cellules peuvent être comptées à la cellule de Nageotte </a:t>
            </a:r>
            <a:r>
              <a:rPr lang="fr-FR" sz="2800" dirty="0" smtClean="0">
                <a:latin typeface="Times New Roman" pitchFamily="18" charset="0"/>
                <a:cs typeface="Times New Roman" pitchFamily="18" charset="0"/>
              </a:rPr>
              <a:t>(il faut compter le nombre des éléments de 8 bandes verticales et diviser par 10). </a:t>
            </a:r>
            <a:r>
              <a:rPr lang="fr-FR" sz="2800" dirty="0" smtClean="0">
                <a:solidFill>
                  <a:srgbClr val="002060"/>
                </a:solidFill>
                <a:latin typeface="Times New Roman" pitchFamily="18" charset="0"/>
                <a:cs typeface="Times New Roman" pitchFamily="18" charset="0"/>
              </a:rPr>
              <a:t>Normalement il y a moins de 6 éléments/mm</a:t>
            </a:r>
            <a:r>
              <a:rPr lang="fr-FR" sz="2800" baseline="30000" dirty="0" smtClean="0">
                <a:solidFill>
                  <a:srgbClr val="002060"/>
                </a:solidFill>
                <a:latin typeface="Times New Roman" pitchFamily="18" charset="0"/>
                <a:cs typeface="Times New Roman" pitchFamily="18" charset="0"/>
              </a:rPr>
              <a:t>3</a:t>
            </a:r>
            <a:r>
              <a:rPr lang="fr-FR" sz="2800" dirty="0" smtClean="0">
                <a:solidFill>
                  <a:srgbClr val="002060"/>
                </a:solidFill>
                <a:latin typeface="Times New Roman" pitchFamily="18" charset="0"/>
                <a:cs typeface="Times New Roman" pitchFamily="18" charset="0"/>
              </a:rPr>
              <a:t>.  </a:t>
            </a:r>
          </a:p>
          <a:p>
            <a:pPr marL="342900" lvl="0" indent="-342900">
              <a:buNone/>
            </a:pPr>
            <a:r>
              <a:rPr lang="fr-FR" sz="2800" dirty="0">
                <a:solidFill>
                  <a:srgbClr val="002060"/>
                </a:solidFill>
                <a:latin typeface="Times New Roman" pitchFamily="18" charset="0"/>
                <a:cs typeface="Times New Roman" pitchFamily="18" charset="0"/>
              </a:rPr>
              <a:t> </a:t>
            </a:r>
            <a:r>
              <a:rPr lang="fr-FR" sz="2800" dirty="0" smtClean="0">
                <a:solidFill>
                  <a:srgbClr val="002060"/>
                </a:solidFill>
                <a:latin typeface="Times New Roman" pitchFamily="18" charset="0"/>
                <a:cs typeface="Times New Roman" pitchFamily="18" charset="0"/>
              </a:rPr>
              <a:t>  Un liquide trouble correspond toujours à un excès important d'éléments.</a:t>
            </a:r>
            <a:endParaRPr lang="en-US" sz="2800" dirty="0" smtClean="0">
              <a:solidFill>
                <a:srgbClr val="002060"/>
              </a:solidFill>
              <a:latin typeface="Times New Roman" pitchFamily="18" charset="0"/>
              <a:cs typeface="Times New Roman" pitchFamily="18" charset="0"/>
            </a:endParaRPr>
          </a:p>
          <a:p>
            <a:pPr>
              <a:buNone/>
            </a:pPr>
            <a:r>
              <a:rPr lang="fr-FR" sz="2800" dirty="0" smtClean="0">
                <a:latin typeface="Times New Roman" pitchFamily="18" charset="0"/>
                <a:cs typeface="Times New Roman" pitchFamily="18" charset="0"/>
              </a:rPr>
              <a:t>	Les cellules peuvent être identifiées sur frottis après centrifugation et coloration au May-Grünwald-Giemsa.  </a:t>
            </a:r>
          </a:p>
          <a:p>
            <a:pPr lvl="0">
              <a:buNone/>
            </a:pPr>
            <a:endParaRPr lang="en-US" sz="2400" dirty="0" smtClean="0">
              <a:latin typeface="Times New Roman" pitchFamily="18" charset="0"/>
              <a:cs typeface="Times New Roman" pitchFamily="18" charset="0"/>
            </a:endParaRPr>
          </a:p>
        </p:txBody>
      </p:sp>
      <p:sp>
        <p:nvSpPr>
          <p:cNvPr id="2" name="Espace réservé du pied de page 1"/>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4" name="Espace réservé du numéro de diapositive 3"/>
          <p:cNvSpPr>
            <a:spLocks noGrp="1"/>
          </p:cNvSpPr>
          <p:nvPr>
            <p:ph type="sldNum" sz="quarter" idx="12"/>
          </p:nvPr>
        </p:nvSpPr>
        <p:spPr/>
        <p:txBody>
          <a:bodyPr/>
          <a:lstStyle/>
          <a:p>
            <a:fld id="{1CE674FC-846D-44B5-B05A-0B15AF31BFD5}" type="slidenum">
              <a:rPr lang="en-US" smtClean="0"/>
              <a:pPr/>
              <a:t>33</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16775"/>
    </mc:Choice>
    <mc:Fallback>
      <p:transition spd="slow" advTm="16775"/>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591312"/>
          </a:xfrm>
          <a:solidFill>
            <a:srgbClr val="FFFF00"/>
          </a:solidFill>
        </p:spPr>
        <p:txBody>
          <a:bodyPr>
            <a:normAutofit fontScale="90000"/>
          </a:bodyPr>
          <a:lstStyle/>
          <a:p>
            <a:r>
              <a:rPr lang="fr-FR" dirty="0"/>
              <a:t> </a:t>
            </a:r>
            <a:r>
              <a:rPr lang="fr-FR" sz="4000" dirty="0">
                <a:solidFill>
                  <a:schemeClr val="tx1"/>
                </a:solidFill>
                <a:latin typeface="Times New Roman" pitchFamily="18" charset="0"/>
                <a:cs typeface="Times New Roman" pitchFamily="18" charset="0"/>
              </a:rPr>
              <a:t>La </a:t>
            </a:r>
            <a:r>
              <a:rPr lang="fr-FR" sz="4000" dirty="0" err="1">
                <a:solidFill>
                  <a:schemeClr val="tx1"/>
                </a:solidFill>
                <a:latin typeface="Times New Roman" pitchFamily="18" charset="0"/>
                <a:cs typeface="Times New Roman" pitchFamily="18" charset="0"/>
              </a:rPr>
              <a:t>cytocentrifugeuse</a:t>
            </a:r>
            <a:endParaRPr lang="fr-FR" sz="4000" dirty="0">
              <a:solidFill>
                <a:schemeClr val="tx1"/>
              </a:solidFill>
              <a:latin typeface="Times New Roman" pitchFamily="18" charset="0"/>
              <a:cs typeface="Times New Roman" pitchFamily="18" charset="0"/>
            </a:endParaRPr>
          </a:p>
        </p:txBody>
      </p:sp>
      <p:sp>
        <p:nvSpPr>
          <p:cNvPr id="4" name="Espace réservé du pied de page 3"/>
          <p:cNvSpPr>
            <a:spLocks noGrp="1"/>
          </p:cNvSpPr>
          <p:nvPr>
            <p:ph type="ftr" sz="quarter" idx="11"/>
          </p:nvPr>
        </p:nvSpPr>
        <p:spPr/>
        <p:txBody>
          <a:bodyPr/>
          <a:lstStyle/>
          <a:p>
            <a:r>
              <a:rPr lang="fr-FR" smtClean="0">
                <a:solidFill>
                  <a:srgbClr val="04617B">
                    <a:shade val="90000"/>
                  </a:srgbClr>
                </a:solidFill>
              </a:rPr>
              <a:t>BIOCHIMIE APPLIQUEE EN PATHOLOGIES ANIMALES  ET VEGETALES / Mme YAACOUB.F</a:t>
            </a:r>
            <a:endParaRPr lang="en-US">
              <a:solidFill>
                <a:srgbClr val="04617B">
                  <a:shade val="90000"/>
                </a:srgbClr>
              </a:solidFill>
            </a:endParaRPr>
          </a:p>
        </p:txBody>
      </p:sp>
      <p:sp>
        <p:nvSpPr>
          <p:cNvPr id="5" name="Espace réservé du numéro de diapositive 4"/>
          <p:cNvSpPr>
            <a:spLocks noGrp="1"/>
          </p:cNvSpPr>
          <p:nvPr>
            <p:ph type="sldNum" sz="quarter" idx="12"/>
          </p:nvPr>
        </p:nvSpPr>
        <p:spPr/>
        <p:txBody>
          <a:bodyPr/>
          <a:lstStyle/>
          <a:p>
            <a:fld id="{1CE674FC-846D-44B5-B05A-0B15AF31BFD5}" type="slidenum">
              <a:rPr lang="en-US" smtClean="0">
                <a:solidFill>
                  <a:srgbClr val="04617B">
                    <a:shade val="90000"/>
                  </a:srgbClr>
                </a:solidFill>
              </a:rPr>
              <a:pPr/>
              <a:t>34</a:t>
            </a:fld>
            <a:endParaRPr lang="en-US">
              <a:solidFill>
                <a:srgbClr val="04617B">
                  <a:shade val="90000"/>
                </a:srgb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295400"/>
            <a:ext cx="6400800" cy="23631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7496" y="3810000"/>
            <a:ext cx="2857500"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38370" y="3842133"/>
            <a:ext cx="2857500"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56447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43000"/>
            <a:ext cx="8229600" cy="5181600"/>
          </a:xfrm>
          <a:solidFill>
            <a:srgbClr val="CCFF66"/>
          </a:solidFill>
        </p:spPr>
        <p:txBody>
          <a:bodyPr/>
          <a:lstStyle/>
          <a:p>
            <a:r>
              <a:rPr lang="fr-FR" sz="3200" dirty="0">
                <a:latin typeface="Times New Roman" pitchFamily="18" charset="0"/>
                <a:cs typeface="Times New Roman" pitchFamily="18" charset="0"/>
              </a:rPr>
              <a:t>Dans certains cas, il est important d'adresser le prélèvement à un laboratoire pour reconnaître les germes.  Ceux-ci sont fragiles et le transport doit durer moins de 6 heures, à la température ambiante ou mieux dans une boite isolante contenant une bouteille d'eau très chaude.</a:t>
            </a:r>
          </a:p>
          <a:p>
            <a:endParaRPr lang="fr-FR" dirty="0"/>
          </a:p>
        </p:txBody>
      </p:sp>
      <p:sp>
        <p:nvSpPr>
          <p:cNvPr id="2" name="Espace réservé du pied de page 1"/>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4" name="Espace réservé du numéro de diapositive 3"/>
          <p:cNvSpPr>
            <a:spLocks noGrp="1"/>
          </p:cNvSpPr>
          <p:nvPr>
            <p:ph type="sldNum" sz="quarter" idx="12"/>
          </p:nvPr>
        </p:nvSpPr>
        <p:spPr/>
        <p:txBody>
          <a:bodyPr/>
          <a:lstStyle/>
          <a:p>
            <a:fld id="{1CE674FC-846D-44B5-B05A-0B15AF31BFD5}" type="slidenum">
              <a:rPr lang="en-US" smtClean="0"/>
              <a:pPr/>
              <a:t>35</a:t>
            </a:fld>
            <a:endParaRPr lang="en-US"/>
          </a:p>
        </p:txBody>
      </p:sp>
    </p:spTree>
    <p:extLst>
      <p:ext uri="{BB962C8B-B14F-4D97-AF65-F5344CB8AC3E}">
        <p14:creationId xmlns:p14="http://schemas.microsoft.com/office/powerpoint/2010/main" xmlns="" val="22383333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p:txBody>
          <a:bodyPr/>
          <a:lstStyle/>
          <a:p>
            <a:endParaRPr lang="fr-FR"/>
          </a:p>
        </p:txBody>
      </p:sp>
      <p:sp>
        <p:nvSpPr>
          <p:cNvPr id="8" name="Espace réservé du texte 7"/>
          <p:cNvSpPr>
            <a:spLocks noGrp="1"/>
          </p:cNvSpPr>
          <p:nvPr>
            <p:ph type="body" sz="half" idx="3"/>
          </p:nvPr>
        </p:nvSpPr>
        <p:spPr/>
        <p:txBody>
          <a:bodyPr/>
          <a:lstStyle/>
          <a:p>
            <a:endParaRPr lang="fr-FR"/>
          </a:p>
        </p:txBody>
      </p:sp>
      <p:sp>
        <p:nvSpPr>
          <p:cNvPr id="7" name="Espace réservé du contenu 6"/>
          <p:cNvSpPr>
            <a:spLocks noGrp="1"/>
          </p:cNvSpPr>
          <p:nvPr>
            <p:ph sz="quarter" idx="2"/>
          </p:nvPr>
        </p:nvSpPr>
        <p:spPr/>
        <p:txBody>
          <a:bodyPr/>
          <a:lstStyle/>
          <a:p>
            <a:endParaRPr lang="fr-FR"/>
          </a:p>
        </p:txBody>
      </p:sp>
      <p:sp>
        <p:nvSpPr>
          <p:cNvPr id="9" name="Espace réservé du contenu 8"/>
          <p:cNvSpPr>
            <a:spLocks noGrp="1"/>
          </p:cNvSpPr>
          <p:nvPr>
            <p:ph sz="quarter" idx="4"/>
          </p:nvPr>
        </p:nvSpPr>
        <p:spPr/>
        <p:txBody>
          <a:bodyPr/>
          <a:lstStyle/>
          <a:p>
            <a:endParaRPr lang="fr-FR"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762000"/>
            <a:ext cx="4191000"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200" y="762000"/>
            <a:ext cx="4654658"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space réservé du pied de page 1"/>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3" name="Espace réservé du numéro de diapositive 2"/>
          <p:cNvSpPr>
            <a:spLocks noGrp="1"/>
          </p:cNvSpPr>
          <p:nvPr>
            <p:ph type="sldNum" sz="quarter" idx="12"/>
          </p:nvPr>
        </p:nvSpPr>
        <p:spPr/>
        <p:txBody>
          <a:bodyPr/>
          <a:lstStyle/>
          <a:p>
            <a:fld id="{1CE674FC-846D-44B5-B05A-0B15AF31BFD5}" type="slidenum">
              <a:rPr lang="en-US" smtClean="0"/>
              <a:pPr/>
              <a:t>36</a:t>
            </a:fld>
            <a:endParaRPr lang="en-US"/>
          </a:p>
        </p:txBody>
      </p:sp>
    </p:spTree>
    <p:extLst>
      <p:ext uri="{BB962C8B-B14F-4D97-AF65-F5344CB8AC3E}">
        <p14:creationId xmlns:p14="http://schemas.microsoft.com/office/powerpoint/2010/main" xmlns="" val="3195681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90600"/>
            <a:ext cx="8229600" cy="5562600"/>
          </a:xfrm>
          <a:solidFill>
            <a:srgbClr val="CCFF66"/>
          </a:solidFill>
        </p:spPr>
        <p:txBody>
          <a:bodyPr/>
          <a:lstStyle/>
          <a:p>
            <a:pPr>
              <a:buFont typeface="Wingdings" pitchFamily="2" charset="2"/>
              <a:buChar char="q"/>
            </a:pPr>
            <a:r>
              <a:rPr lang="fr-FR" sz="2800" dirty="0" smtClean="0">
                <a:latin typeface="Times New Roman" pitchFamily="18" charset="0"/>
                <a:cs typeface="Times New Roman" pitchFamily="18" charset="0"/>
              </a:rPr>
              <a:t>Les polynucléaires altérés correspondent à une méningite purulente.</a:t>
            </a:r>
            <a:endParaRPr lang="en-US" sz="2800" dirty="0" smtClean="0">
              <a:latin typeface="Times New Roman" pitchFamily="18" charset="0"/>
              <a:cs typeface="Times New Roman" pitchFamily="18" charset="0"/>
            </a:endParaRPr>
          </a:p>
          <a:p>
            <a:pPr>
              <a:buFont typeface="Wingdings" pitchFamily="2" charset="2"/>
              <a:buChar char="q"/>
            </a:pPr>
            <a:r>
              <a:rPr lang="fr-FR" sz="2800" dirty="0" smtClean="0">
                <a:latin typeface="Times New Roman" pitchFamily="18" charset="0"/>
                <a:cs typeface="Times New Roman" pitchFamily="18" charset="0"/>
              </a:rPr>
              <a:t>Les lymphocytes peuvent se voir dans d'autres inflammations des méninges (virus, tuberculose, </a:t>
            </a:r>
            <a:r>
              <a:rPr lang="fr-FR" sz="2800" dirty="0" err="1" smtClean="0">
                <a:latin typeface="Times New Roman" pitchFamily="18" charset="0"/>
                <a:cs typeface="Times New Roman" pitchFamily="18" charset="0"/>
              </a:rPr>
              <a:t>trypanosomose</a:t>
            </a:r>
            <a:r>
              <a:rPr lang="fr-FR"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a:buFont typeface="Wingdings" pitchFamily="2" charset="2"/>
              <a:buChar char="q"/>
            </a:pPr>
            <a:r>
              <a:rPr lang="fr-FR" sz="2800" dirty="0" smtClean="0">
                <a:latin typeface="Times New Roman" pitchFamily="18" charset="0"/>
                <a:cs typeface="Times New Roman" pitchFamily="18" charset="0"/>
              </a:rPr>
              <a:t>Des plasmocytes vacuolisés (cellules de </a:t>
            </a:r>
            <a:r>
              <a:rPr lang="fr-FR" sz="2800" dirty="0" err="1" smtClean="0">
                <a:latin typeface="Times New Roman" pitchFamily="18" charset="0"/>
                <a:cs typeface="Times New Roman" pitchFamily="18" charset="0"/>
              </a:rPr>
              <a:t>Mott</a:t>
            </a:r>
            <a:r>
              <a:rPr lang="fr-FR" sz="2800" dirty="0" smtClean="0">
                <a:latin typeface="Times New Roman" pitchFamily="18" charset="0"/>
                <a:cs typeface="Times New Roman" pitchFamily="18" charset="0"/>
              </a:rPr>
              <a:t>) sont caractéristiques de la </a:t>
            </a:r>
            <a:r>
              <a:rPr lang="fr-FR" sz="2800" dirty="0" err="1" smtClean="0">
                <a:latin typeface="Times New Roman" pitchFamily="18" charset="0"/>
                <a:cs typeface="Times New Roman" pitchFamily="18" charset="0"/>
              </a:rPr>
              <a:t>trypanosomose</a:t>
            </a:r>
            <a:r>
              <a:rPr lang="fr-FR"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sp>
        <p:nvSpPr>
          <p:cNvPr id="2" name="Espace réservé du pied de page 1"/>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4" name="Espace réservé du numéro de diapositive 3"/>
          <p:cNvSpPr>
            <a:spLocks noGrp="1"/>
          </p:cNvSpPr>
          <p:nvPr>
            <p:ph type="sldNum" sz="quarter" idx="12"/>
          </p:nvPr>
        </p:nvSpPr>
        <p:spPr/>
        <p:txBody>
          <a:bodyPr/>
          <a:lstStyle/>
          <a:p>
            <a:fld id="{1CE674FC-846D-44B5-B05A-0B15AF31BFD5}" type="slidenum">
              <a:rPr lang="en-US" smtClean="0"/>
              <a:pPr/>
              <a:t>37</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48678"/>
    </mc:Choice>
    <mc:Fallback>
      <p:transition spd="slow" advTm="48678"/>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14400"/>
            <a:ext cx="8229600" cy="5410200"/>
          </a:xfrm>
          <a:solidFill>
            <a:srgbClr val="CCFF66"/>
          </a:solidFill>
        </p:spPr>
        <p:txBody>
          <a:bodyPr>
            <a:normAutofit fontScale="85000" lnSpcReduction="10000"/>
          </a:bodyPr>
          <a:lstStyle/>
          <a:p>
            <a:pPr lvl="0">
              <a:buNone/>
            </a:pPr>
            <a:r>
              <a:rPr lang="fr-FR" sz="3200" b="1" dirty="0" smtClean="0">
                <a:latin typeface="Times New Roman" pitchFamily="18" charset="0"/>
                <a:cs typeface="Times New Roman" pitchFamily="18" charset="0"/>
              </a:rPr>
              <a:t>- Analyses </a:t>
            </a:r>
            <a:r>
              <a:rPr lang="fr-FR" sz="3300" b="1" dirty="0" smtClean="0">
                <a:latin typeface="Times New Roman" pitchFamily="18" charset="0"/>
                <a:cs typeface="Times New Roman" pitchFamily="18" charset="0"/>
              </a:rPr>
              <a:t>Biochimiques :</a:t>
            </a:r>
            <a:endParaRPr lang="fr-FR" sz="3300" dirty="0" smtClean="0">
              <a:latin typeface="Times New Roman" pitchFamily="18" charset="0"/>
              <a:cs typeface="Times New Roman" pitchFamily="18" charset="0"/>
            </a:endParaRPr>
          </a:p>
          <a:p>
            <a:pPr>
              <a:buNone/>
            </a:pPr>
            <a:r>
              <a:rPr lang="fr-FR" sz="3300" dirty="0" smtClean="0">
                <a:latin typeface="Times New Roman" pitchFamily="18" charset="0"/>
                <a:cs typeface="Times New Roman" pitchFamily="18" charset="0"/>
              </a:rPr>
              <a:t>E</a:t>
            </a:r>
            <a:r>
              <a:rPr lang="ro-RO" sz="3300" dirty="0" smtClean="0">
                <a:latin typeface="Times New Roman" pitchFamily="18" charset="0"/>
                <a:cs typeface="Times New Roman" pitchFamily="18" charset="0"/>
              </a:rPr>
              <a:t>n complément à l'examen cytobactériologique, on pratique dans le LCR les dosages :</a:t>
            </a:r>
            <a:endParaRPr lang="en-US" sz="3300" dirty="0" smtClean="0">
              <a:latin typeface="Times New Roman" pitchFamily="18" charset="0"/>
              <a:cs typeface="Times New Roman" pitchFamily="18" charset="0"/>
            </a:endParaRPr>
          </a:p>
          <a:p>
            <a:pPr>
              <a:buNone/>
            </a:pPr>
            <a:r>
              <a:rPr lang="ro-RO" sz="3300" dirty="0" smtClean="0">
                <a:latin typeface="Times New Roman" pitchFamily="18" charset="0"/>
                <a:cs typeface="Times New Roman" pitchFamily="18" charset="0"/>
              </a:rPr>
              <a:t>- du chlore</a:t>
            </a:r>
            <a:r>
              <a:rPr lang="en-US" sz="3300" dirty="0" smtClean="0">
                <a:latin typeface="Times New Roman" pitchFamily="18" charset="0"/>
                <a:cs typeface="Times New Roman" pitchFamily="18" charset="0"/>
              </a:rPr>
              <a:t> </a:t>
            </a:r>
            <a:r>
              <a:rPr lang="en-US" sz="3300" dirty="0" smtClean="0">
                <a:latin typeface="Times New Roman" pitchFamily="18" charset="0"/>
                <a:ea typeface="Times New Roman"/>
                <a:cs typeface="Times New Roman" pitchFamily="18" charset="0"/>
              </a:rPr>
              <a:t>7 – 7,5 </a:t>
            </a:r>
            <a:r>
              <a:rPr lang="ro-RO" sz="3300" dirty="0" smtClean="0">
                <a:latin typeface="Times New Roman" pitchFamily="18" charset="0"/>
                <a:ea typeface="Times New Roman"/>
                <a:cs typeface="Times New Roman" pitchFamily="18" charset="0"/>
              </a:rPr>
              <a:t> g/l</a:t>
            </a:r>
            <a:endParaRPr lang="en-US" sz="3300" dirty="0" smtClean="0">
              <a:latin typeface="Times New Roman" pitchFamily="18" charset="0"/>
              <a:cs typeface="Times New Roman" pitchFamily="18" charset="0"/>
            </a:endParaRPr>
          </a:p>
          <a:p>
            <a:pPr>
              <a:buNone/>
            </a:pPr>
            <a:r>
              <a:rPr lang="ro-RO" sz="3300" dirty="0" smtClean="0">
                <a:latin typeface="Times New Roman" pitchFamily="18" charset="0"/>
                <a:cs typeface="Times New Roman" pitchFamily="18" charset="0"/>
              </a:rPr>
              <a:t>- du glucose</a:t>
            </a:r>
            <a:r>
              <a:rPr lang="en-US" sz="3300" dirty="0" smtClean="0">
                <a:latin typeface="Times New Roman" pitchFamily="18" charset="0"/>
                <a:cs typeface="Times New Roman" pitchFamily="18" charset="0"/>
              </a:rPr>
              <a:t> = </a:t>
            </a:r>
            <a:r>
              <a:rPr lang="fr-FR" sz="3300" dirty="0" smtClean="0">
                <a:latin typeface="Times New Roman" pitchFamily="18" charset="0"/>
                <a:cs typeface="Times New Roman" pitchFamily="18" charset="0"/>
              </a:rPr>
              <a:t>0,5 g/l </a:t>
            </a:r>
            <a:endParaRPr lang="en-US" sz="3300" dirty="0" smtClean="0">
              <a:latin typeface="Times New Roman" pitchFamily="18" charset="0"/>
              <a:cs typeface="Times New Roman" pitchFamily="18" charset="0"/>
            </a:endParaRPr>
          </a:p>
          <a:p>
            <a:pPr>
              <a:buNone/>
            </a:pPr>
            <a:r>
              <a:rPr lang="ro-RO" sz="3300" dirty="0" smtClean="0">
                <a:latin typeface="Times New Roman" pitchFamily="18" charset="0"/>
                <a:cs typeface="Times New Roman" pitchFamily="18" charset="0"/>
              </a:rPr>
              <a:t>-des protides : </a:t>
            </a:r>
            <a:r>
              <a:rPr lang="en-US" sz="3300" dirty="0" smtClean="0">
                <a:latin typeface="Times New Roman" pitchFamily="18" charset="0"/>
                <a:cs typeface="Times New Roman" pitchFamily="18" charset="0"/>
              </a:rPr>
              <a:t>&lt; </a:t>
            </a:r>
            <a:r>
              <a:rPr lang="fr-FR" sz="3300" dirty="0" smtClean="0">
                <a:latin typeface="Times New Roman" pitchFamily="18" charset="0"/>
                <a:cs typeface="Times New Roman" pitchFamily="18" charset="0"/>
              </a:rPr>
              <a:t>0,25 g/l </a:t>
            </a:r>
          </a:p>
          <a:p>
            <a:pPr>
              <a:buNone/>
            </a:pPr>
            <a:r>
              <a:rPr lang="ro-RO" sz="3300" dirty="0" smtClean="0">
                <a:latin typeface="Times New Roman" pitchFamily="18" charset="0"/>
                <a:cs typeface="Times New Roman" pitchFamily="18" charset="0"/>
              </a:rPr>
              <a:t> </a:t>
            </a:r>
            <a:r>
              <a:rPr lang="ro-RO" sz="3300" dirty="0" smtClean="0">
                <a:solidFill>
                  <a:srgbClr val="FF0000"/>
                </a:solidFill>
                <a:latin typeface="Times New Roman" pitchFamily="18" charset="0"/>
                <a:cs typeface="Times New Roman" pitchFamily="18" charset="0"/>
              </a:rPr>
              <a:t>le dosage est faussé dans le cas d'un prélèvement hémorragique</a:t>
            </a:r>
            <a:endParaRPr lang="en-US" sz="3300" dirty="0" smtClean="0">
              <a:solidFill>
                <a:srgbClr val="FF0000"/>
              </a:solidFill>
              <a:latin typeface="Times New Roman" pitchFamily="18" charset="0"/>
              <a:cs typeface="Times New Roman" pitchFamily="18" charset="0"/>
            </a:endParaRPr>
          </a:p>
          <a:p>
            <a:pPr>
              <a:buNone/>
            </a:pPr>
            <a:r>
              <a:rPr lang="fr-FR" sz="3300" dirty="0" smtClean="0">
                <a:latin typeface="Times New Roman" pitchFamily="18" charset="0"/>
                <a:cs typeface="Times New Roman" pitchFamily="18" charset="0"/>
              </a:rPr>
              <a:t>	Normalement l'albumine ne dépasse pas 0,25 g/l (elle est augmentée en cas de méningite), le glucose ne descend pas au-dessous de 0,5 g/l (sauf en cas de méningite purulente ou tuberculeuse).</a:t>
            </a:r>
            <a:endParaRPr lang="en-US" sz="3300" dirty="0" smtClean="0">
              <a:latin typeface="Times New Roman" pitchFamily="18" charset="0"/>
              <a:cs typeface="Times New Roman" pitchFamily="18" charset="0"/>
            </a:endParaRPr>
          </a:p>
          <a:p>
            <a:endParaRPr lang="fr-FR" dirty="0"/>
          </a:p>
        </p:txBody>
      </p:sp>
      <p:sp>
        <p:nvSpPr>
          <p:cNvPr id="2" name="Espace réservé du pied de page 1"/>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4" name="Espace réservé du numéro de diapositive 3"/>
          <p:cNvSpPr>
            <a:spLocks noGrp="1"/>
          </p:cNvSpPr>
          <p:nvPr>
            <p:ph type="sldNum" sz="quarter" idx="12"/>
          </p:nvPr>
        </p:nvSpPr>
        <p:spPr/>
        <p:txBody>
          <a:bodyPr/>
          <a:lstStyle/>
          <a:p>
            <a:fld id="{1CE674FC-846D-44B5-B05A-0B15AF31BFD5}"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91200"/>
          </a:xfrm>
          <a:solidFill>
            <a:srgbClr val="CCFF66"/>
          </a:solidFill>
        </p:spPr>
        <p:txBody>
          <a:bodyPr>
            <a:normAutofit fontScale="92500" lnSpcReduction="20000"/>
          </a:bodyPr>
          <a:lstStyle/>
          <a:p>
            <a:pPr>
              <a:buNone/>
            </a:pPr>
            <a:r>
              <a:rPr lang="fr-FR" sz="3200" b="1" dirty="0" smtClean="0"/>
              <a:t>- </a:t>
            </a:r>
            <a:r>
              <a:rPr lang="fr-FR" sz="3200" b="1" dirty="0" smtClean="0">
                <a:latin typeface="Times New Roman" pitchFamily="18" charset="0"/>
                <a:cs typeface="Times New Roman" pitchFamily="18" charset="0"/>
              </a:rPr>
              <a:t>Analyses </a:t>
            </a:r>
            <a:r>
              <a:rPr lang="fr-FR" sz="3400" b="1" dirty="0" smtClean="0">
                <a:latin typeface="Times New Roman" pitchFamily="18" charset="0"/>
                <a:cs typeface="Times New Roman" pitchFamily="18" charset="0"/>
              </a:rPr>
              <a:t>Bactériologiques et </a:t>
            </a:r>
            <a:r>
              <a:rPr lang="fr-FR" sz="3400" b="1" dirty="0" err="1" smtClean="0">
                <a:latin typeface="Times New Roman" pitchFamily="18" charset="0"/>
                <a:cs typeface="Times New Roman" pitchFamily="18" charset="0"/>
              </a:rPr>
              <a:t>parasitologiques</a:t>
            </a:r>
            <a:r>
              <a:rPr lang="fr-FR" sz="3400" dirty="0" smtClean="0">
                <a:latin typeface="Times New Roman" pitchFamily="18" charset="0"/>
                <a:cs typeface="Times New Roman" pitchFamily="18" charset="0"/>
              </a:rPr>
              <a:t> </a:t>
            </a:r>
          </a:p>
          <a:p>
            <a:pPr>
              <a:buNone/>
            </a:pPr>
            <a:endParaRPr lang="en-US" sz="3400" dirty="0" smtClean="0">
              <a:latin typeface="Times New Roman" pitchFamily="18" charset="0"/>
              <a:cs typeface="Times New Roman" pitchFamily="18" charset="0"/>
            </a:endParaRPr>
          </a:p>
          <a:p>
            <a:pPr>
              <a:buNone/>
            </a:pPr>
            <a:r>
              <a:rPr lang="fr-FR" sz="3400" dirty="0" smtClean="0">
                <a:latin typeface="Times New Roman" pitchFamily="18" charset="0"/>
                <a:cs typeface="Times New Roman" pitchFamily="18" charset="0"/>
              </a:rPr>
              <a:t>Sur un liquide trouble, l'identification du germe peut se faire sur la coloration de Gram. </a:t>
            </a:r>
            <a:endParaRPr lang="en-US" sz="3400" dirty="0" smtClean="0">
              <a:latin typeface="Times New Roman" pitchFamily="18" charset="0"/>
              <a:cs typeface="Times New Roman" pitchFamily="18" charset="0"/>
            </a:endParaRPr>
          </a:p>
          <a:p>
            <a:pPr lvl="0">
              <a:buNone/>
            </a:pPr>
            <a:r>
              <a:rPr lang="fr-FR" sz="3400" dirty="0" smtClean="0">
                <a:solidFill>
                  <a:srgbClr val="FF0000"/>
                </a:solidFill>
                <a:latin typeface="Times New Roman" pitchFamily="18" charset="0"/>
                <a:cs typeface="Times New Roman" pitchFamily="18" charset="0"/>
              </a:rPr>
              <a:t>Le méningocoque est un germe gram négatif, en forme de cocci, donnant un aspect de grain de café. </a:t>
            </a:r>
            <a:endParaRPr lang="en-US" sz="3400" dirty="0" smtClean="0">
              <a:solidFill>
                <a:srgbClr val="FF0000"/>
              </a:solidFill>
              <a:latin typeface="Times New Roman" pitchFamily="18" charset="0"/>
              <a:cs typeface="Times New Roman" pitchFamily="18" charset="0"/>
            </a:endParaRPr>
          </a:p>
          <a:p>
            <a:pPr lvl="0">
              <a:buNone/>
            </a:pPr>
            <a:r>
              <a:rPr lang="fr-FR" sz="3400" dirty="0" smtClean="0">
                <a:solidFill>
                  <a:srgbClr val="0070C0"/>
                </a:solidFill>
                <a:latin typeface="Times New Roman" pitchFamily="18" charset="0"/>
                <a:cs typeface="Times New Roman" pitchFamily="18" charset="0"/>
              </a:rPr>
              <a:t>Le pneumocoque est un germe gram positif qui se présente en forme de cocci, donnant un aspect de flamme de bougie. </a:t>
            </a:r>
            <a:endParaRPr lang="en-US" sz="3400" dirty="0" smtClean="0">
              <a:solidFill>
                <a:srgbClr val="0070C0"/>
              </a:solidFill>
              <a:latin typeface="Times New Roman" pitchFamily="18" charset="0"/>
              <a:cs typeface="Times New Roman" pitchFamily="18" charset="0"/>
            </a:endParaRPr>
          </a:p>
          <a:p>
            <a:pPr lvl="0">
              <a:buNone/>
            </a:pPr>
            <a:r>
              <a:rPr lang="fr-FR" sz="3400" i="1" dirty="0" smtClean="0">
                <a:solidFill>
                  <a:srgbClr val="FFC000"/>
                </a:solidFill>
                <a:latin typeface="Times New Roman" pitchFamily="18" charset="0"/>
                <a:cs typeface="Times New Roman" pitchFamily="18" charset="0"/>
              </a:rPr>
              <a:t>Haemophilus influenzas </a:t>
            </a:r>
            <a:r>
              <a:rPr lang="fr-FR" sz="3400" dirty="0" smtClean="0">
                <a:solidFill>
                  <a:srgbClr val="FFC000"/>
                </a:solidFill>
                <a:latin typeface="Times New Roman" pitchFamily="18" charset="0"/>
                <a:cs typeface="Times New Roman" pitchFamily="18" charset="0"/>
              </a:rPr>
              <a:t>est un bacille gram négatif en forme de bâtonnet.</a:t>
            </a:r>
            <a:endParaRPr lang="en-US" sz="3400" dirty="0" smtClean="0">
              <a:solidFill>
                <a:srgbClr val="FFC000"/>
              </a:solidFill>
              <a:latin typeface="Times New Roman" pitchFamily="18" charset="0"/>
              <a:cs typeface="Times New Roman" pitchFamily="18" charset="0"/>
            </a:endParaRPr>
          </a:p>
          <a:p>
            <a:pPr>
              <a:buNone/>
            </a:pPr>
            <a:r>
              <a:rPr lang="fr-FR" sz="3400" dirty="0" smtClean="0">
                <a:solidFill>
                  <a:srgbClr val="FFC000"/>
                </a:solidFill>
                <a:latin typeface="Times New Roman" pitchFamily="18" charset="0"/>
                <a:cs typeface="Times New Roman" pitchFamily="18" charset="0"/>
              </a:rPr>
              <a:t> </a:t>
            </a:r>
            <a:endParaRPr lang="en-US" sz="3400" dirty="0" smtClean="0">
              <a:solidFill>
                <a:srgbClr val="FFC000"/>
              </a:solidFill>
              <a:latin typeface="Times New Roman" pitchFamily="18" charset="0"/>
              <a:cs typeface="Times New Roman" pitchFamily="18" charset="0"/>
            </a:endParaRPr>
          </a:p>
          <a:p>
            <a:endParaRPr lang="en-US" sz="3400" dirty="0">
              <a:latin typeface="Times New Roman" pitchFamily="18" charset="0"/>
              <a:cs typeface="Times New Roman" pitchFamily="18" charset="0"/>
            </a:endParaRPr>
          </a:p>
        </p:txBody>
      </p:sp>
      <p:sp>
        <p:nvSpPr>
          <p:cNvPr id="2" name="Espace réservé du pied de page 1"/>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4" name="Espace réservé du numéro de diapositive 3"/>
          <p:cNvSpPr>
            <a:spLocks noGrp="1"/>
          </p:cNvSpPr>
          <p:nvPr>
            <p:ph type="sldNum" sz="quarter" idx="12"/>
          </p:nvPr>
        </p:nvSpPr>
        <p:spPr/>
        <p:txBody>
          <a:bodyPr/>
          <a:lstStyle/>
          <a:p>
            <a:fld id="{1CE674FC-846D-44B5-B05A-0B15AF31BFD5}" type="slidenum">
              <a:rPr lang="en-US" smtClean="0"/>
              <a:pPr/>
              <a:t>39</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57090"/>
    </mc:Choice>
    <mc:Fallback>
      <p:transition spd="slow" advTm="5709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838200"/>
            <a:ext cx="8229600" cy="5715000"/>
          </a:xfrm>
          <a:solidFill>
            <a:schemeClr val="bg2"/>
          </a:solidFill>
        </p:spPr>
        <p:txBody>
          <a:bodyPr>
            <a:normAutofit/>
          </a:bodyPr>
          <a:lstStyle/>
          <a:p>
            <a:pPr marL="0" indent="0">
              <a:lnSpc>
                <a:spcPct val="150000"/>
              </a:lnSpc>
              <a:buNone/>
            </a:pPr>
            <a:r>
              <a:rPr lang="fr-FR" dirty="0" smtClean="0">
                <a:latin typeface="Times New Roman" pitchFamily="18" charset="0"/>
                <a:cs typeface="Times New Roman" pitchFamily="18" charset="0"/>
              </a:rPr>
              <a:t>En </a:t>
            </a:r>
            <a:r>
              <a:rPr lang="fr-FR" dirty="0">
                <a:latin typeface="Times New Roman" pitchFamily="18" charset="0"/>
                <a:cs typeface="Times New Roman" pitchFamily="18" charset="0"/>
              </a:rPr>
              <a:t>effet, les examens, clinique et radiologique, peuvent être complétés par l'analyse du Liquide Céphalo-Rachidien (LCR) prélevé par ponction lombaire. Cette analyse permettra de mettre en évidence ou non la sécrétion d'anticorps produits de manière excessive, témoins du dérèglement du système immunitaire et de l’inflammation du système nerveux central. Cet examen est donc un acte médical qui s'effectue dans le cadre d'une démarche diagnostique très précise.</a:t>
            </a:r>
          </a:p>
          <a:p>
            <a:pPr marL="0" indent="0">
              <a:buNone/>
            </a:pPr>
            <a:endParaRPr lang="fr-FR" dirty="0"/>
          </a:p>
        </p:txBody>
      </p:sp>
      <p:sp>
        <p:nvSpPr>
          <p:cNvPr id="2" name="Espace réservé du pied de page 1"/>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4" name="Espace réservé du numéro de diapositive 3"/>
          <p:cNvSpPr>
            <a:spLocks noGrp="1"/>
          </p:cNvSpPr>
          <p:nvPr>
            <p:ph type="sldNum" sz="quarter" idx="12"/>
          </p:nvPr>
        </p:nvSpPr>
        <p:spPr/>
        <p:txBody>
          <a:bodyPr/>
          <a:lstStyle/>
          <a:p>
            <a:fld id="{1CE674FC-846D-44B5-B05A-0B15AF31BFD5}" type="slidenum">
              <a:rPr lang="en-US" smtClean="0"/>
              <a:pPr/>
              <a:t>4</a:t>
            </a:fld>
            <a:endParaRPr lang="en-US"/>
          </a:p>
        </p:txBody>
      </p:sp>
    </p:spTree>
    <p:extLst>
      <p:ext uri="{BB962C8B-B14F-4D97-AF65-F5344CB8AC3E}">
        <p14:creationId xmlns:p14="http://schemas.microsoft.com/office/powerpoint/2010/main" xmlns="" val="2359061214"/>
      </p:ext>
    </p:extLst>
  </p:cSld>
  <p:clrMapOvr>
    <a:masterClrMapping/>
  </p:clrMapOvr>
  <mc:AlternateContent xmlns:mc="http://schemas.openxmlformats.org/markup-compatibility/2006">
    <mc:Choice xmlns:p14="http://schemas.microsoft.com/office/powerpoint/2010/main" xmlns="" Requires="p14">
      <p:transition spd="slow" p14:dur="2000" advTm="45515"/>
    </mc:Choice>
    <mc:Fallback>
      <p:transition spd="slow" advTm="45515"/>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14400"/>
            <a:ext cx="8229600" cy="5486400"/>
          </a:xfrm>
          <a:solidFill>
            <a:srgbClr val="CCFF66"/>
          </a:solidFill>
        </p:spPr>
        <p:txBody>
          <a:bodyPr>
            <a:normAutofit/>
          </a:bodyPr>
          <a:lstStyle/>
          <a:p>
            <a:pPr>
              <a:buNone/>
            </a:pPr>
            <a:r>
              <a:rPr lang="fr-FR" sz="3600" dirty="0" smtClean="0">
                <a:latin typeface="Times New Roman" pitchFamily="18" charset="0"/>
                <a:cs typeface="Times New Roman" pitchFamily="18" charset="0"/>
              </a:rPr>
              <a:t>Sur un liquide clair:</a:t>
            </a:r>
          </a:p>
          <a:p>
            <a:r>
              <a:rPr lang="fr-FR" sz="3600" dirty="0" smtClean="0">
                <a:latin typeface="Times New Roman" pitchFamily="18" charset="0"/>
                <a:cs typeface="Times New Roman" pitchFamily="18" charset="0"/>
              </a:rPr>
              <a:t>si l'on craint une méningite tuberculeuse, il faut rechercher le bacille de Koch (coloration de </a:t>
            </a:r>
            <a:r>
              <a:rPr lang="fr-FR" sz="3600" dirty="0" err="1" smtClean="0">
                <a:latin typeface="Times New Roman" pitchFamily="18" charset="0"/>
                <a:cs typeface="Times New Roman" pitchFamily="18" charset="0"/>
              </a:rPr>
              <a:t>Ziehl</a:t>
            </a:r>
            <a:r>
              <a:rPr lang="fr-FR" sz="3600" dirty="0" smtClean="0">
                <a:latin typeface="Times New Roman" pitchFamily="18" charset="0"/>
                <a:cs typeface="Times New Roman" pitchFamily="18" charset="0"/>
              </a:rPr>
              <a:t>); </a:t>
            </a:r>
          </a:p>
          <a:p>
            <a:r>
              <a:rPr lang="fr-FR" sz="3600" dirty="0" smtClean="0">
                <a:latin typeface="Times New Roman" pitchFamily="18" charset="0"/>
                <a:cs typeface="Times New Roman" pitchFamily="18" charset="0"/>
              </a:rPr>
              <a:t>si l'on craint une maladie du sommeil, il faut examiner à l'état frais le culot de centrifugation du liquide, les trypanosomes se déplacent sous le microscope.</a:t>
            </a:r>
            <a:endParaRPr lang="en-US" sz="3600" dirty="0" smtClean="0">
              <a:latin typeface="Times New Roman" pitchFamily="18" charset="0"/>
              <a:cs typeface="Times New Roman" pitchFamily="18" charset="0"/>
            </a:endParaRPr>
          </a:p>
        </p:txBody>
      </p:sp>
      <p:sp>
        <p:nvSpPr>
          <p:cNvPr id="2" name="Espace réservé du pied de page 1"/>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4" name="Espace réservé du numéro de diapositive 3"/>
          <p:cNvSpPr>
            <a:spLocks noGrp="1"/>
          </p:cNvSpPr>
          <p:nvPr>
            <p:ph type="sldNum" sz="quarter" idx="12"/>
          </p:nvPr>
        </p:nvSpPr>
        <p:spPr/>
        <p:txBody>
          <a:bodyPr/>
          <a:lstStyle/>
          <a:p>
            <a:fld id="{1CE674FC-846D-44B5-B05A-0B15AF31BFD5}" type="slidenum">
              <a:rPr lang="en-US" smtClean="0"/>
              <a:pPr/>
              <a:t>40</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26137"/>
    </mc:Choice>
    <mc:Fallback>
      <p:transition spd="slow" advTm="26137"/>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latin typeface="Times New Roman" pitchFamily="18" charset="0"/>
                <a:cs typeface="Times New Roman" pitchFamily="18" charset="0"/>
              </a:rPr>
              <a:t>Ponction lombaire. Résultats</a:t>
            </a:r>
            <a:endParaRPr lang="en-US" dirty="0">
              <a:latin typeface="Times New Roman" pitchFamily="18" charset="0"/>
              <a:cs typeface="Times New Roman" pitchFamily="18" charset="0"/>
            </a:endParaRPr>
          </a:p>
        </p:txBody>
      </p:sp>
      <p:graphicFrame>
        <p:nvGraphicFramePr>
          <p:cNvPr id="8" name="Picture Placeholder 7"/>
          <p:cNvGraphicFramePr>
            <a:graphicFrameLocks noGrp="1"/>
          </p:cNvGraphicFramePr>
          <p:nvPr>
            <p:ph idx="1"/>
          </p:nvPr>
        </p:nvGraphicFramePr>
        <p:xfrm>
          <a:off x="457200" y="1935163"/>
          <a:ext cx="8229600" cy="4114798"/>
        </p:xfrm>
        <a:graphic>
          <a:graphicData uri="http://schemas.openxmlformats.org/drawingml/2006/table">
            <a:tbl>
              <a:tblPr/>
              <a:tblGrid>
                <a:gridCol w="1069848"/>
                <a:gridCol w="1234440"/>
                <a:gridCol w="987552"/>
                <a:gridCol w="1481328"/>
                <a:gridCol w="1481328"/>
                <a:gridCol w="1975104"/>
              </a:tblGrid>
              <a:tr h="533213">
                <a:tc>
                  <a:txBody>
                    <a:bodyPr/>
                    <a:lstStyle/>
                    <a:p>
                      <a:pPr marL="0" marR="0" algn="ctr">
                        <a:spcBef>
                          <a:spcPts val="0"/>
                        </a:spcBef>
                        <a:spcAft>
                          <a:spcPts val="0"/>
                        </a:spcAft>
                      </a:pPr>
                      <a:r>
                        <a:rPr lang="ro-RO" sz="1200" b="1" dirty="0">
                          <a:solidFill>
                            <a:srgbClr val="FFFFFF"/>
                          </a:solidFill>
                          <a:latin typeface="Times New Roman"/>
                          <a:ea typeface="Times New Roman"/>
                        </a:rPr>
                        <a:t>Aspect </a:t>
                      </a:r>
                      <a:endParaRPr lang="en-US" sz="1000" dirty="0">
                        <a:latin typeface="Times New Roman"/>
                        <a:ea typeface="Times New Roman"/>
                      </a:endParaRPr>
                    </a:p>
                  </a:txBody>
                  <a:tcPr marL="21432" marR="21432" marT="19050" marB="19050" anchor="ctr">
                    <a:lnL>
                      <a:noFill/>
                    </a:lnL>
                    <a:lnR>
                      <a:noFill/>
                    </a:lnR>
                    <a:lnT>
                      <a:noFill/>
                    </a:lnT>
                    <a:lnB>
                      <a:noFill/>
                    </a:lnB>
                    <a:solidFill>
                      <a:srgbClr val="42529D"/>
                    </a:solidFill>
                  </a:tcPr>
                </a:tc>
                <a:tc>
                  <a:txBody>
                    <a:bodyPr/>
                    <a:lstStyle/>
                    <a:p>
                      <a:pPr marL="0" marR="0" algn="ctr">
                        <a:spcBef>
                          <a:spcPts val="0"/>
                        </a:spcBef>
                        <a:spcAft>
                          <a:spcPts val="0"/>
                        </a:spcAft>
                      </a:pPr>
                      <a:r>
                        <a:rPr lang="ro-RO" sz="1200" b="1">
                          <a:solidFill>
                            <a:srgbClr val="FFFFFF"/>
                          </a:solidFill>
                          <a:latin typeface="Times New Roman"/>
                          <a:ea typeface="Times New Roman"/>
                        </a:rPr>
                        <a:t>Cellules /mm</a:t>
                      </a:r>
                      <a:r>
                        <a:rPr lang="ro-RO" sz="1200" b="1" baseline="30000">
                          <a:solidFill>
                            <a:srgbClr val="FFFFFF"/>
                          </a:solidFill>
                          <a:latin typeface="Times New Roman"/>
                          <a:ea typeface="Times New Roman"/>
                        </a:rPr>
                        <a:t>3</a:t>
                      </a:r>
                      <a:endParaRPr lang="en-US" sz="1000">
                        <a:latin typeface="Times New Roman"/>
                        <a:ea typeface="Times New Roman"/>
                      </a:endParaRPr>
                    </a:p>
                  </a:txBody>
                  <a:tcPr marL="21432" marR="21432" marT="19050" marB="19050" anchor="ctr">
                    <a:lnL>
                      <a:noFill/>
                    </a:lnL>
                    <a:lnR>
                      <a:noFill/>
                    </a:lnR>
                    <a:lnT>
                      <a:noFill/>
                    </a:lnT>
                    <a:lnB>
                      <a:noFill/>
                    </a:lnB>
                    <a:solidFill>
                      <a:srgbClr val="42529D"/>
                    </a:solidFill>
                  </a:tcPr>
                </a:tc>
                <a:tc>
                  <a:txBody>
                    <a:bodyPr/>
                    <a:lstStyle/>
                    <a:p>
                      <a:pPr marL="0" marR="0" algn="ctr">
                        <a:spcBef>
                          <a:spcPts val="0"/>
                        </a:spcBef>
                        <a:spcAft>
                          <a:spcPts val="0"/>
                        </a:spcAft>
                      </a:pPr>
                      <a:r>
                        <a:rPr lang="ro-RO" sz="1200" b="1">
                          <a:solidFill>
                            <a:srgbClr val="FFFFFF"/>
                          </a:solidFill>
                          <a:latin typeface="Times New Roman"/>
                          <a:ea typeface="Times New Roman"/>
                        </a:rPr>
                        <a:t>Protéines (g/l)</a:t>
                      </a:r>
                      <a:endParaRPr lang="en-US" sz="1000">
                        <a:latin typeface="Times New Roman"/>
                        <a:ea typeface="Times New Roman"/>
                      </a:endParaRPr>
                    </a:p>
                  </a:txBody>
                  <a:tcPr marL="21432" marR="21432" marT="19050" marB="19050" anchor="ctr">
                    <a:lnL>
                      <a:noFill/>
                    </a:lnL>
                    <a:lnR>
                      <a:noFill/>
                    </a:lnR>
                    <a:lnT>
                      <a:noFill/>
                    </a:lnT>
                    <a:lnB>
                      <a:noFill/>
                    </a:lnB>
                    <a:solidFill>
                      <a:srgbClr val="42529D"/>
                    </a:solidFill>
                  </a:tcPr>
                </a:tc>
                <a:tc>
                  <a:txBody>
                    <a:bodyPr/>
                    <a:lstStyle/>
                    <a:p>
                      <a:pPr marL="0" marR="0" algn="ctr">
                        <a:spcBef>
                          <a:spcPts val="0"/>
                        </a:spcBef>
                        <a:spcAft>
                          <a:spcPts val="0"/>
                        </a:spcAft>
                      </a:pPr>
                      <a:r>
                        <a:rPr lang="ro-RO" sz="1200" b="1">
                          <a:solidFill>
                            <a:srgbClr val="FFFFFF"/>
                          </a:solidFill>
                          <a:latin typeface="Times New Roman"/>
                          <a:ea typeface="Times New Roman"/>
                        </a:rPr>
                        <a:t>Glucose LCR</a:t>
                      </a:r>
                      <a:endParaRPr lang="en-US" sz="1000">
                        <a:latin typeface="Times New Roman"/>
                        <a:ea typeface="Times New Roman"/>
                      </a:endParaRPr>
                    </a:p>
                    <a:p>
                      <a:pPr marL="0" marR="0" algn="ctr">
                        <a:spcBef>
                          <a:spcPts val="0"/>
                        </a:spcBef>
                        <a:spcAft>
                          <a:spcPts val="0"/>
                        </a:spcAft>
                      </a:pPr>
                      <a:r>
                        <a:rPr lang="ro-RO" sz="1200" b="1">
                          <a:solidFill>
                            <a:srgbClr val="FFFFFF"/>
                          </a:solidFill>
                          <a:latin typeface="Times New Roman"/>
                          <a:ea typeface="Times New Roman"/>
                        </a:rPr>
                        <a:t>Glucose sang</a:t>
                      </a:r>
                      <a:endParaRPr lang="en-US" sz="1000">
                        <a:latin typeface="Times New Roman"/>
                        <a:ea typeface="Times New Roman"/>
                      </a:endParaRPr>
                    </a:p>
                  </a:txBody>
                  <a:tcPr marL="21432" marR="21432" marT="19050" marB="19050" anchor="ctr">
                    <a:lnL>
                      <a:noFill/>
                    </a:lnL>
                    <a:lnR>
                      <a:noFill/>
                    </a:lnR>
                    <a:lnT>
                      <a:noFill/>
                    </a:lnT>
                    <a:lnB>
                      <a:noFill/>
                    </a:lnB>
                    <a:solidFill>
                      <a:srgbClr val="42529D"/>
                    </a:solidFill>
                  </a:tcPr>
                </a:tc>
                <a:tc>
                  <a:txBody>
                    <a:bodyPr/>
                    <a:lstStyle/>
                    <a:p>
                      <a:pPr marL="0" marR="0" algn="ctr">
                        <a:spcBef>
                          <a:spcPts val="0"/>
                        </a:spcBef>
                        <a:spcAft>
                          <a:spcPts val="0"/>
                        </a:spcAft>
                      </a:pPr>
                      <a:r>
                        <a:rPr lang="ro-RO" sz="1200" b="1">
                          <a:solidFill>
                            <a:srgbClr val="FFFFFF"/>
                          </a:solidFill>
                          <a:latin typeface="Times New Roman"/>
                          <a:ea typeface="Times New Roman"/>
                        </a:rPr>
                        <a:t>Culture bactérienne</a:t>
                      </a:r>
                      <a:endParaRPr lang="en-US" sz="1000">
                        <a:latin typeface="Times New Roman"/>
                        <a:ea typeface="Times New Roman"/>
                      </a:endParaRPr>
                    </a:p>
                  </a:txBody>
                  <a:tcPr marL="21432" marR="21432" marT="19050" marB="19050" anchor="ctr">
                    <a:lnL>
                      <a:noFill/>
                    </a:lnL>
                    <a:lnR>
                      <a:noFill/>
                    </a:lnR>
                    <a:lnT>
                      <a:noFill/>
                    </a:lnT>
                    <a:lnB>
                      <a:noFill/>
                    </a:lnB>
                    <a:solidFill>
                      <a:srgbClr val="42529D"/>
                    </a:solidFill>
                  </a:tcPr>
                </a:tc>
                <a:tc>
                  <a:txBody>
                    <a:bodyPr/>
                    <a:lstStyle/>
                    <a:p>
                      <a:pPr marL="0" marR="0" algn="ctr">
                        <a:spcBef>
                          <a:spcPts val="0"/>
                        </a:spcBef>
                        <a:spcAft>
                          <a:spcPts val="0"/>
                        </a:spcAft>
                      </a:pPr>
                      <a:r>
                        <a:rPr lang="ro-RO" sz="1200" b="1">
                          <a:solidFill>
                            <a:srgbClr val="FFFFFF"/>
                          </a:solidFill>
                          <a:latin typeface="Times New Roman"/>
                          <a:ea typeface="Times New Roman"/>
                        </a:rPr>
                        <a:t>Interprétation</a:t>
                      </a:r>
                      <a:endParaRPr lang="en-US" sz="1000">
                        <a:latin typeface="Times New Roman"/>
                        <a:ea typeface="Times New Roman"/>
                      </a:endParaRPr>
                    </a:p>
                  </a:txBody>
                  <a:tcPr marL="21432" marR="21432" marT="19050" marB="19050" anchor="ctr">
                    <a:lnL>
                      <a:noFill/>
                    </a:lnL>
                    <a:lnR>
                      <a:noFill/>
                    </a:lnR>
                    <a:lnT>
                      <a:noFill/>
                    </a:lnT>
                    <a:lnB>
                      <a:noFill/>
                    </a:lnB>
                    <a:solidFill>
                      <a:srgbClr val="42529D"/>
                    </a:solidFill>
                  </a:tcPr>
                </a:tc>
              </a:tr>
              <a:tr h="774669">
                <a:tc>
                  <a:txBody>
                    <a:bodyPr/>
                    <a:lstStyle/>
                    <a:p>
                      <a:pPr marL="0" marR="0">
                        <a:spcBef>
                          <a:spcPts val="0"/>
                        </a:spcBef>
                        <a:spcAft>
                          <a:spcPts val="0"/>
                        </a:spcAft>
                      </a:pPr>
                      <a:r>
                        <a:rPr lang="ro-RO" sz="1200" b="1">
                          <a:solidFill>
                            <a:srgbClr val="FFFFFF"/>
                          </a:solidFill>
                          <a:latin typeface="Times New Roman"/>
                          <a:ea typeface="Times New Roman"/>
                        </a:rPr>
                        <a:t>Clair</a:t>
                      </a:r>
                      <a:endParaRPr lang="en-US" sz="1000">
                        <a:latin typeface="Times New Roman"/>
                        <a:ea typeface="Times New Roman"/>
                      </a:endParaRPr>
                    </a:p>
                  </a:txBody>
                  <a:tcPr marL="21432" marR="21432" marT="19050" marB="19050">
                    <a:lnL>
                      <a:noFill/>
                    </a:lnL>
                    <a:lnR>
                      <a:noFill/>
                    </a:lnR>
                    <a:lnT>
                      <a:noFill/>
                    </a:lnT>
                    <a:lnB>
                      <a:noFill/>
                    </a:lnB>
                    <a:solidFill>
                      <a:srgbClr val="7180C4"/>
                    </a:solidFill>
                  </a:tcPr>
                </a:tc>
                <a:tc>
                  <a:txBody>
                    <a:bodyPr/>
                    <a:lstStyle/>
                    <a:p>
                      <a:pPr marL="0" marR="0" algn="ctr">
                        <a:spcBef>
                          <a:spcPts val="0"/>
                        </a:spcBef>
                        <a:spcAft>
                          <a:spcPts val="0"/>
                        </a:spcAft>
                      </a:pPr>
                      <a:r>
                        <a:rPr lang="ro-RO" sz="1200">
                          <a:latin typeface="Times New Roman"/>
                          <a:ea typeface="Times New Roman"/>
                        </a:rPr>
                        <a:t>5 - 300 lymphocytes</a:t>
                      </a:r>
                      <a:endParaRPr lang="en-US" sz="1000">
                        <a:latin typeface="Times New Roman"/>
                        <a:ea typeface="Times New Roman"/>
                      </a:endParaRPr>
                    </a:p>
                  </a:txBody>
                  <a:tcPr marL="21432" marR="21432" marT="19050" marB="19050">
                    <a:lnL>
                      <a:noFill/>
                    </a:lnL>
                    <a:lnR>
                      <a:noFill/>
                    </a:lnR>
                    <a:lnT>
                      <a:noFill/>
                    </a:lnT>
                    <a:lnB>
                      <a:noFill/>
                    </a:lnB>
                    <a:solidFill>
                      <a:srgbClr val="DBE0F5"/>
                    </a:solidFill>
                  </a:tcPr>
                </a:tc>
                <a:tc>
                  <a:txBody>
                    <a:bodyPr/>
                    <a:lstStyle/>
                    <a:p>
                      <a:pPr marL="0" marR="0" algn="ctr">
                        <a:spcBef>
                          <a:spcPts val="0"/>
                        </a:spcBef>
                        <a:spcAft>
                          <a:spcPts val="0"/>
                        </a:spcAft>
                      </a:pPr>
                      <a:r>
                        <a:rPr lang="ro-RO" sz="1200">
                          <a:latin typeface="Times New Roman"/>
                          <a:ea typeface="Times New Roman"/>
                        </a:rPr>
                        <a:t>&lt; 1</a:t>
                      </a:r>
                      <a:endParaRPr lang="en-US" sz="1000">
                        <a:latin typeface="Times New Roman"/>
                        <a:ea typeface="Times New Roman"/>
                      </a:endParaRPr>
                    </a:p>
                  </a:txBody>
                  <a:tcPr marL="21432" marR="21432" marT="19050" marB="19050">
                    <a:lnL>
                      <a:noFill/>
                    </a:lnL>
                    <a:lnR>
                      <a:noFill/>
                    </a:lnR>
                    <a:lnT>
                      <a:noFill/>
                    </a:lnT>
                    <a:lnB>
                      <a:noFill/>
                    </a:lnB>
                    <a:solidFill>
                      <a:srgbClr val="DBE0F5"/>
                    </a:solidFill>
                  </a:tcPr>
                </a:tc>
                <a:tc>
                  <a:txBody>
                    <a:bodyPr/>
                    <a:lstStyle/>
                    <a:p>
                      <a:pPr marL="0" marR="0" algn="ctr">
                        <a:spcBef>
                          <a:spcPts val="0"/>
                        </a:spcBef>
                        <a:spcAft>
                          <a:spcPts val="0"/>
                        </a:spcAft>
                      </a:pPr>
                      <a:r>
                        <a:rPr lang="ro-RO" sz="1200">
                          <a:latin typeface="Times New Roman"/>
                          <a:ea typeface="Times New Roman"/>
                        </a:rPr>
                        <a:t>= 0.5</a:t>
                      </a:r>
                      <a:endParaRPr lang="en-US" sz="1000">
                        <a:latin typeface="Times New Roman"/>
                        <a:ea typeface="Times New Roman"/>
                      </a:endParaRPr>
                    </a:p>
                  </a:txBody>
                  <a:tcPr marL="21432" marR="21432" marT="19050" marB="19050">
                    <a:lnL>
                      <a:noFill/>
                    </a:lnL>
                    <a:lnR>
                      <a:noFill/>
                    </a:lnR>
                    <a:lnT>
                      <a:noFill/>
                    </a:lnT>
                    <a:lnB>
                      <a:noFill/>
                    </a:lnB>
                    <a:solidFill>
                      <a:srgbClr val="DBE0F5"/>
                    </a:solidFill>
                  </a:tcPr>
                </a:tc>
                <a:tc>
                  <a:txBody>
                    <a:bodyPr/>
                    <a:lstStyle/>
                    <a:p>
                      <a:pPr marL="0" marR="0" algn="ctr">
                        <a:spcBef>
                          <a:spcPts val="0"/>
                        </a:spcBef>
                        <a:spcAft>
                          <a:spcPts val="0"/>
                        </a:spcAft>
                      </a:pPr>
                      <a:r>
                        <a:rPr lang="ro-RO" sz="1200">
                          <a:latin typeface="Times New Roman"/>
                          <a:ea typeface="Times New Roman"/>
                        </a:rPr>
                        <a:t>0</a:t>
                      </a:r>
                      <a:endParaRPr lang="en-US" sz="1000">
                        <a:latin typeface="Times New Roman"/>
                        <a:ea typeface="Times New Roman"/>
                      </a:endParaRPr>
                    </a:p>
                    <a:p>
                      <a:pPr marL="0" marR="0" algn="ctr">
                        <a:spcBef>
                          <a:spcPts val="0"/>
                        </a:spcBef>
                        <a:spcAft>
                          <a:spcPts val="0"/>
                        </a:spcAft>
                      </a:pPr>
                      <a:r>
                        <a:rPr lang="ro-RO" sz="1200">
                          <a:latin typeface="Times New Roman"/>
                          <a:ea typeface="Times New Roman"/>
                        </a:rPr>
                        <a:t>ou Listeria</a:t>
                      </a:r>
                      <a:endParaRPr lang="en-US" sz="1000">
                        <a:latin typeface="Times New Roman"/>
                        <a:ea typeface="Times New Roman"/>
                      </a:endParaRPr>
                    </a:p>
                    <a:p>
                      <a:pPr marL="0" marR="0" algn="ctr">
                        <a:spcBef>
                          <a:spcPts val="0"/>
                        </a:spcBef>
                        <a:spcAft>
                          <a:spcPts val="0"/>
                        </a:spcAft>
                      </a:pPr>
                      <a:r>
                        <a:rPr lang="ro-RO" sz="1200">
                          <a:latin typeface="Times New Roman"/>
                          <a:ea typeface="Times New Roman"/>
                        </a:rPr>
                        <a:t>ou spirochète</a:t>
                      </a:r>
                      <a:endParaRPr lang="en-US" sz="1000">
                        <a:latin typeface="Times New Roman"/>
                        <a:ea typeface="Times New Roman"/>
                      </a:endParaRPr>
                    </a:p>
                  </a:txBody>
                  <a:tcPr marL="21432" marR="21432" marT="19050" marB="19050">
                    <a:lnL>
                      <a:noFill/>
                    </a:lnL>
                    <a:lnR>
                      <a:noFill/>
                    </a:lnR>
                    <a:lnT>
                      <a:noFill/>
                    </a:lnT>
                    <a:lnB>
                      <a:noFill/>
                    </a:lnB>
                    <a:solidFill>
                      <a:srgbClr val="DBE0F5"/>
                    </a:solidFill>
                  </a:tcPr>
                </a:tc>
                <a:tc>
                  <a:txBody>
                    <a:bodyPr/>
                    <a:lstStyle/>
                    <a:p>
                      <a:pPr marL="0" marR="0" algn="ctr">
                        <a:spcBef>
                          <a:spcPts val="0"/>
                        </a:spcBef>
                        <a:spcAft>
                          <a:spcPts val="0"/>
                        </a:spcAft>
                      </a:pPr>
                      <a:r>
                        <a:rPr lang="ro-RO" sz="1200">
                          <a:latin typeface="Times New Roman"/>
                          <a:ea typeface="Times New Roman"/>
                        </a:rPr>
                        <a:t>Méningite virale</a:t>
                      </a:r>
                      <a:endParaRPr lang="en-US" sz="1000">
                        <a:latin typeface="Times New Roman"/>
                        <a:ea typeface="Times New Roman"/>
                      </a:endParaRPr>
                    </a:p>
                    <a:p>
                      <a:pPr marL="0" marR="0" algn="ctr">
                        <a:spcBef>
                          <a:spcPts val="0"/>
                        </a:spcBef>
                        <a:spcAft>
                          <a:spcPts val="0"/>
                        </a:spcAft>
                      </a:pPr>
                      <a:r>
                        <a:rPr lang="ro-RO" sz="1200">
                          <a:latin typeface="Times New Roman"/>
                          <a:ea typeface="Times New Roman"/>
                        </a:rPr>
                        <a:t>Méningite à Listeria</a:t>
                      </a:r>
                      <a:endParaRPr lang="en-US" sz="1000">
                        <a:latin typeface="Times New Roman"/>
                        <a:ea typeface="Times New Roman"/>
                      </a:endParaRPr>
                    </a:p>
                    <a:p>
                      <a:pPr marL="0" marR="0" algn="ctr">
                        <a:spcBef>
                          <a:spcPts val="0"/>
                        </a:spcBef>
                        <a:spcAft>
                          <a:spcPts val="0"/>
                        </a:spcAft>
                      </a:pPr>
                      <a:r>
                        <a:rPr lang="ro-RO" sz="1200">
                          <a:latin typeface="Times New Roman"/>
                          <a:ea typeface="Times New Roman"/>
                        </a:rPr>
                        <a:t>ou spirochète</a:t>
                      </a:r>
                      <a:endParaRPr lang="en-US" sz="1000">
                        <a:latin typeface="Times New Roman"/>
                        <a:ea typeface="Times New Roman"/>
                      </a:endParaRPr>
                    </a:p>
                  </a:txBody>
                  <a:tcPr marL="21432" marR="21432" marT="19050" marB="19050">
                    <a:lnL>
                      <a:noFill/>
                    </a:lnL>
                    <a:lnR>
                      <a:noFill/>
                    </a:lnR>
                    <a:lnT>
                      <a:noFill/>
                    </a:lnT>
                    <a:lnB>
                      <a:noFill/>
                    </a:lnB>
                    <a:solidFill>
                      <a:srgbClr val="DBE0F5"/>
                    </a:solidFill>
                  </a:tcPr>
                </a:tc>
              </a:tr>
              <a:tr h="1257579">
                <a:tc>
                  <a:txBody>
                    <a:bodyPr/>
                    <a:lstStyle/>
                    <a:p>
                      <a:pPr marL="0" marR="0">
                        <a:spcBef>
                          <a:spcPts val="0"/>
                        </a:spcBef>
                        <a:spcAft>
                          <a:spcPts val="0"/>
                        </a:spcAft>
                      </a:pPr>
                      <a:r>
                        <a:rPr lang="ro-RO" sz="1200" b="1">
                          <a:solidFill>
                            <a:srgbClr val="FFFFFF"/>
                          </a:solidFill>
                          <a:latin typeface="Times New Roman"/>
                          <a:ea typeface="Times New Roman"/>
                        </a:rPr>
                        <a:t>Clair</a:t>
                      </a:r>
                      <a:endParaRPr lang="en-US" sz="1000">
                        <a:latin typeface="Times New Roman"/>
                        <a:ea typeface="Times New Roman"/>
                      </a:endParaRPr>
                    </a:p>
                  </a:txBody>
                  <a:tcPr marL="21432" marR="21432" marT="19050" marB="19050">
                    <a:lnL>
                      <a:noFill/>
                    </a:lnL>
                    <a:lnR>
                      <a:noFill/>
                    </a:lnR>
                    <a:lnT>
                      <a:noFill/>
                    </a:lnT>
                    <a:lnB>
                      <a:noFill/>
                    </a:lnB>
                    <a:solidFill>
                      <a:srgbClr val="7180C4"/>
                    </a:solidFill>
                  </a:tcPr>
                </a:tc>
                <a:tc>
                  <a:txBody>
                    <a:bodyPr/>
                    <a:lstStyle/>
                    <a:p>
                      <a:pPr marL="0" marR="0" algn="ctr">
                        <a:spcBef>
                          <a:spcPts val="0"/>
                        </a:spcBef>
                        <a:spcAft>
                          <a:spcPts val="0"/>
                        </a:spcAft>
                      </a:pPr>
                      <a:r>
                        <a:rPr lang="ro-RO" sz="1200">
                          <a:latin typeface="Times New Roman"/>
                          <a:ea typeface="Times New Roman"/>
                        </a:rPr>
                        <a:t>100 - 200 lymphocytes</a:t>
                      </a:r>
                      <a:endParaRPr lang="en-US" sz="1000">
                        <a:latin typeface="Times New Roman"/>
                        <a:ea typeface="Times New Roman"/>
                      </a:endParaRPr>
                    </a:p>
                  </a:txBody>
                  <a:tcPr marL="21432" marR="21432" marT="19050" marB="19050">
                    <a:lnL>
                      <a:noFill/>
                    </a:lnL>
                    <a:lnR>
                      <a:noFill/>
                    </a:lnR>
                    <a:lnT>
                      <a:noFill/>
                    </a:lnT>
                    <a:lnB>
                      <a:noFill/>
                    </a:lnB>
                    <a:solidFill>
                      <a:srgbClr val="DBE0F5"/>
                    </a:solidFill>
                  </a:tcPr>
                </a:tc>
                <a:tc>
                  <a:txBody>
                    <a:bodyPr/>
                    <a:lstStyle/>
                    <a:p>
                      <a:pPr marL="0" marR="0" algn="ctr">
                        <a:spcBef>
                          <a:spcPts val="0"/>
                        </a:spcBef>
                        <a:spcAft>
                          <a:spcPts val="0"/>
                        </a:spcAft>
                      </a:pPr>
                      <a:r>
                        <a:rPr lang="ro-RO" sz="1200" dirty="0">
                          <a:latin typeface="Times New Roman"/>
                          <a:ea typeface="Times New Roman"/>
                        </a:rPr>
                        <a:t>&gt; 1</a:t>
                      </a:r>
                      <a:endParaRPr lang="en-US" sz="1000" dirty="0">
                        <a:latin typeface="Times New Roman"/>
                        <a:ea typeface="Times New Roman"/>
                      </a:endParaRPr>
                    </a:p>
                  </a:txBody>
                  <a:tcPr marL="21432" marR="21432" marT="19050" marB="19050">
                    <a:lnL>
                      <a:noFill/>
                    </a:lnL>
                    <a:lnR>
                      <a:noFill/>
                    </a:lnR>
                    <a:lnT>
                      <a:noFill/>
                    </a:lnT>
                    <a:lnB>
                      <a:noFill/>
                    </a:lnB>
                    <a:solidFill>
                      <a:srgbClr val="DBE0F5"/>
                    </a:solidFill>
                  </a:tcPr>
                </a:tc>
                <a:tc>
                  <a:txBody>
                    <a:bodyPr/>
                    <a:lstStyle/>
                    <a:p>
                      <a:pPr marL="0" marR="0" algn="ctr">
                        <a:spcBef>
                          <a:spcPts val="0"/>
                        </a:spcBef>
                        <a:spcAft>
                          <a:spcPts val="0"/>
                        </a:spcAft>
                      </a:pPr>
                      <a:r>
                        <a:rPr lang="ro-RO" sz="1200">
                          <a:latin typeface="Times New Roman"/>
                          <a:ea typeface="Times New Roman"/>
                        </a:rPr>
                        <a:t>&lt; 0.5</a:t>
                      </a:r>
                      <a:endParaRPr lang="en-US" sz="1000">
                        <a:latin typeface="Times New Roman"/>
                        <a:ea typeface="Times New Roman"/>
                      </a:endParaRPr>
                    </a:p>
                  </a:txBody>
                  <a:tcPr marL="21432" marR="21432" marT="19050" marB="19050">
                    <a:lnL>
                      <a:noFill/>
                    </a:lnL>
                    <a:lnR>
                      <a:noFill/>
                    </a:lnR>
                    <a:lnT>
                      <a:noFill/>
                    </a:lnT>
                    <a:lnB>
                      <a:noFill/>
                    </a:lnB>
                    <a:solidFill>
                      <a:srgbClr val="DBE0F5"/>
                    </a:solidFill>
                  </a:tcPr>
                </a:tc>
                <a:tc>
                  <a:txBody>
                    <a:bodyPr/>
                    <a:lstStyle/>
                    <a:p>
                      <a:pPr marL="0" marR="0" algn="ctr">
                        <a:spcBef>
                          <a:spcPts val="0"/>
                        </a:spcBef>
                        <a:spcAft>
                          <a:spcPts val="0"/>
                        </a:spcAft>
                      </a:pPr>
                      <a:r>
                        <a:rPr lang="ro-RO" sz="1200">
                          <a:latin typeface="Times New Roman"/>
                          <a:ea typeface="Times New Roman"/>
                        </a:rPr>
                        <a:t>0 ou </a:t>
                      </a:r>
                      <a:endParaRPr lang="en-US" sz="1000">
                        <a:latin typeface="Times New Roman"/>
                        <a:ea typeface="Times New Roman"/>
                      </a:endParaRPr>
                    </a:p>
                    <a:p>
                      <a:pPr marL="0" marR="0" algn="ctr">
                        <a:spcBef>
                          <a:spcPts val="0"/>
                        </a:spcBef>
                        <a:spcAft>
                          <a:spcPts val="0"/>
                        </a:spcAft>
                      </a:pPr>
                      <a:r>
                        <a:rPr lang="ro-RO" sz="1200">
                          <a:latin typeface="Times New Roman"/>
                          <a:ea typeface="Times New Roman"/>
                        </a:rPr>
                        <a:t>bacille tuberculeux</a:t>
                      </a:r>
                      <a:endParaRPr lang="en-US" sz="1000">
                        <a:latin typeface="Times New Roman"/>
                        <a:ea typeface="Times New Roman"/>
                      </a:endParaRPr>
                    </a:p>
                    <a:p>
                      <a:pPr marL="0" marR="0" algn="ctr">
                        <a:spcBef>
                          <a:spcPts val="0"/>
                        </a:spcBef>
                        <a:spcAft>
                          <a:spcPts val="0"/>
                        </a:spcAft>
                      </a:pPr>
                      <a:r>
                        <a:rPr lang="ro-RO" sz="1200">
                          <a:latin typeface="Times New Roman"/>
                          <a:ea typeface="Times New Roman"/>
                        </a:rPr>
                        <a:t>ou cryptocoque</a:t>
                      </a:r>
                      <a:endParaRPr lang="en-US" sz="1000">
                        <a:latin typeface="Times New Roman"/>
                        <a:ea typeface="Times New Roman"/>
                      </a:endParaRPr>
                    </a:p>
                  </a:txBody>
                  <a:tcPr marL="21432" marR="21432" marT="19050" marB="19050">
                    <a:lnL>
                      <a:noFill/>
                    </a:lnL>
                    <a:lnR>
                      <a:noFill/>
                    </a:lnR>
                    <a:lnT>
                      <a:noFill/>
                    </a:lnT>
                    <a:lnB>
                      <a:noFill/>
                    </a:lnB>
                    <a:solidFill>
                      <a:srgbClr val="DBE0F5"/>
                    </a:solidFill>
                  </a:tcPr>
                </a:tc>
                <a:tc>
                  <a:txBody>
                    <a:bodyPr/>
                    <a:lstStyle/>
                    <a:p>
                      <a:pPr marL="0" marR="0" algn="ctr">
                        <a:spcBef>
                          <a:spcPts val="0"/>
                        </a:spcBef>
                        <a:spcAft>
                          <a:spcPts val="0"/>
                        </a:spcAft>
                      </a:pPr>
                      <a:r>
                        <a:rPr lang="ro-RO" sz="1200">
                          <a:latin typeface="Times New Roman"/>
                          <a:ea typeface="Times New Roman"/>
                        </a:rPr>
                        <a:t>Méningite tuberculeuse ou fongique (champignon)</a:t>
                      </a:r>
                      <a:endParaRPr lang="en-US" sz="1000">
                        <a:latin typeface="Times New Roman"/>
                        <a:ea typeface="Times New Roman"/>
                      </a:endParaRPr>
                    </a:p>
                    <a:p>
                      <a:pPr marL="0" marR="0" algn="ctr">
                        <a:spcBef>
                          <a:spcPts val="0"/>
                        </a:spcBef>
                        <a:spcAft>
                          <a:spcPts val="0"/>
                        </a:spcAft>
                      </a:pPr>
                      <a:r>
                        <a:rPr lang="ro-RO" sz="1200">
                          <a:latin typeface="Times New Roman"/>
                          <a:ea typeface="Times New Roman"/>
                        </a:rPr>
                        <a:t> </a:t>
                      </a:r>
                      <a:endParaRPr lang="en-US" sz="1000">
                        <a:latin typeface="Times New Roman"/>
                        <a:ea typeface="Times New Roman"/>
                      </a:endParaRPr>
                    </a:p>
                  </a:txBody>
                  <a:tcPr marL="21432" marR="21432" marT="19050" marB="19050">
                    <a:lnL>
                      <a:noFill/>
                    </a:lnL>
                    <a:lnR>
                      <a:noFill/>
                    </a:lnR>
                    <a:lnT>
                      <a:noFill/>
                    </a:lnT>
                    <a:lnB>
                      <a:noFill/>
                    </a:lnB>
                    <a:solidFill>
                      <a:srgbClr val="DBE0F5"/>
                    </a:solidFill>
                  </a:tcPr>
                </a:tc>
              </a:tr>
              <a:tr h="1016124">
                <a:tc>
                  <a:txBody>
                    <a:bodyPr/>
                    <a:lstStyle/>
                    <a:p>
                      <a:pPr marL="0" marR="0">
                        <a:spcBef>
                          <a:spcPts val="0"/>
                        </a:spcBef>
                        <a:spcAft>
                          <a:spcPts val="0"/>
                        </a:spcAft>
                      </a:pPr>
                      <a:r>
                        <a:rPr lang="ro-RO" sz="1200" b="1">
                          <a:solidFill>
                            <a:srgbClr val="FFFFFF"/>
                          </a:solidFill>
                          <a:latin typeface="Times New Roman"/>
                          <a:ea typeface="Times New Roman"/>
                        </a:rPr>
                        <a:t>Trouble purulent</a:t>
                      </a:r>
                      <a:endParaRPr lang="en-US" sz="1000">
                        <a:latin typeface="Times New Roman"/>
                        <a:ea typeface="Times New Roman"/>
                      </a:endParaRPr>
                    </a:p>
                  </a:txBody>
                  <a:tcPr marL="21432" marR="21432" marT="19050" marB="19050">
                    <a:lnL>
                      <a:noFill/>
                    </a:lnL>
                    <a:lnR>
                      <a:noFill/>
                    </a:lnR>
                    <a:lnT>
                      <a:noFill/>
                    </a:lnT>
                    <a:lnB>
                      <a:noFill/>
                    </a:lnB>
                    <a:solidFill>
                      <a:srgbClr val="7180C4"/>
                    </a:solidFill>
                  </a:tcPr>
                </a:tc>
                <a:tc>
                  <a:txBody>
                    <a:bodyPr/>
                    <a:lstStyle/>
                    <a:p>
                      <a:pPr marL="0" marR="0" algn="ctr">
                        <a:spcBef>
                          <a:spcPts val="0"/>
                        </a:spcBef>
                        <a:spcAft>
                          <a:spcPts val="0"/>
                        </a:spcAft>
                      </a:pPr>
                      <a:r>
                        <a:rPr lang="ro-RO" sz="1200">
                          <a:latin typeface="Times New Roman"/>
                          <a:ea typeface="Times New Roman"/>
                        </a:rPr>
                        <a:t>&gt; 200 neutrophiles</a:t>
                      </a:r>
                      <a:endParaRPr lang="en-US" sz="1000">
                        <a:latin typeface="Times New Roman"/>
                        <a:ea typeface="Times New Roman"/>
                      </a:endParaRPr>
                    </a:p>
                  </a:txBody>
                  <a:tcPr marL="21432" marR="21432" marT="19050" marB="19050">
                    <a:lnL>
                      <a:noFill/>
                    </a:lnL>
                    <a:lnR>
                      <a:noFill/>
                    </a:lnR>
                    <a:lnT>
                      <a:noFill/>
                    </a:lnT>
                    <a:lnB>
                      <a:noFill/>
                    </a:lnB>
                    <a:solidFill>
                      <a:srgbClr val="DBE0F5"/>
                    </a:solidFill>
                  </a:tcPr>
                </a:tc>
                <a:tc>
                  <a:txBody>
                    <a:bodyPr/>
                    <a:lstStyle/>
                    <a:p>
                      <a:pPr marL="0" marR="0" algn="ctr">
                        <a:spcBef>
                          <a:spcPts val="0"/>
                        </a:spcBef>
                        <a:spcAft>
                          <a:spcPts val="0"/>
                        </a:spcAft>
                      </a:pPr>
                      <a:r>
                        <a:rPr lang="ro-RO" sz="1200">
                          <a:latin typeface="Times New Roman"/>
                          <a:ea typeface="Times New Roman"/>
                        </a:rPr>
                        <a:t>&gt; 1</a:t>
                      </a:r>
                      <a:endParaRPr lang="en-US" sz="1000">
                        <a:latin typeface="Times New Roman"/>
                        <a:ea typeface="Times New Roman"/>
                      </a:endParaRPr>
                    </a:p>
                  </a:txBody>
                  <a:tcPr marL="21432" marR="21432" marT="19050" marB="19050">
                    <a:lnL>
                      <a:noFill/>
                    </a:lnL>
                    <a:lnR>
                      <a:noFill/>
                    </a:lnR>
                    <a:lnT>
                      <a:noFill/>
                    </a:lnT>
                    <a:lnB>
                      <a:noFill/>
                    </a:lnB>
                    <a:solidFill>
                      <a:srgbClr val="DBE0F5"/>
                    </a:solidFill>
                  </a:tcPr>
                </a:tc>
                <a:tc>
                  <a:txBody>
                    <a:bodyPr/>
                    <a:lstStyle/>
                    <a:p>
                      <a:pPr marL="0" marR="0" algn="ctr">
                        <a:spcBef>
                          <a:spcPts val="0"/>
                        </a:spcBef>
                        <a:spcAft>
                          <a:spcPts val="0"/>
                        </a:spcAft>
                      </a:pPr>
                      <a:r>
                        <a:rPr lang="ro-RO" sz="1200">
                          <a:latin typeface="Times New Roman"/>
                          <a:ea typeface="Times New Roman"/>
                        </a:rPr>
                        <a:t>&lt; 0.5</a:t>
                      </a:r>
                      <a:endParaRPr lang="en-US" sz="1000">
                        <a:latin typeface="Times New Roman"/>
                        <a:ea typeface="Times New Roman"/>
                      </a:endParaRPr>
                    </a:p>
                  </a:txBody>
                  <a:tcPr marL="21432" marR="21432" marT="19050" marB="19050">
                    <a:lnL>
                      <a:noFill/>
                    </a:lnL>
                    <a:lnR>
                      <a:noFill/>
                    </a:lnR>
                    <a:lnT>
                      <a:noFill/>
                    </a:lnT>
                    <a:lnB>
                      <a:noFill/>
                    </a:lnB>
                    <a:solidFill>
                      <a:srgbClr val="DBE0F5"/>
                    </a:solidFill>
                  </a:tcPr>
                </a:tc>
                <a:tc>
                  <a:txBody>
                    <a:bodyPr/>
                    <a:lstStyle/>
                    <a:p>
                      <a:pPr marL="0" marR="0" algn="ctr">
                        <a:spcBef>
                          <a:spcPts val="0"/>
                        </a:spcBef>
                        <a:spcAft>
                          <a:spcPts val="0"/>
                        </a:spcAft>
                      </a:pPr>
                      <a:r>
                        <a:rPr lang="ro-RO" sz="1200">
                          <a:latin typeface="Times New Roman"/>
                          <a:ea typeface="Times New Roman"/>
                        </a:rPr>
                        <a:t>+ (méningocoque, pneumocoque, Haemophilus…)</a:t>
                      </a:r>
                      <a:endParaRPr lang="en-US" sz="1000">
                        <a:latin typeface="Times New Roman"/>
                        <a:ea typeface="Times New Roman"/>
                      </a:endParaRPr>
                    </a:p>
                  </a:txBody>
                  <a:tcPr marL="21432" marR="21432" marT="19050" marB="19050">
                    <a:lnL>
                      <a:noFill/>
                    </a:lnL>
                    <a:lnR>
                      <a:noFill/>
                    </a:lnR>
                    <a:lnT>
                      <a:noFill/>
                    </a:lnT>
                    <a:lnB>
                      <a:noFill/>
                    </a:lnB>
                    <a:solidFill>
                      <a:srgbClr val="DBE0F5"/>
                    </a:solidFill>
                  </a:tcPr>
                </a:tc>
                <a:tc>
                  <a:txBody>
                    <a:bodyPr/>
                    <a:lstStyle/>
                    <a:p>
                      <a:pPr marL="0" marR="0" algn="ctr">
                        <a:spcBef>
                          <a:spcPts val="0"/>
                        </a:spcBef>
                        <a:spcAft>
                          <a:spcPts val="0"/>
                        </a:spcAft>
                      </a:pPr>
                      <a:r>
                        <a:rPr lang="ro-RO" sz="1200">
                          <a:latin typeface="Times New Roman"/>
                          <a:ea typeface="Times New Roman"/>
                        </a:rPr>
                        <a:t>Méningite bactérienne</a:t>
                      </a:r>
                      <a:endParaRPr lang="en-US" sz="1000">
                        <a:latin typeface="Times New Roman"/>
                        <a:ea typeface="Times New Roman"/>
                      </a:endParaRPr>
                    </a:p>
                  </a:txBody>
                  <a:tcPr marL="21432" marR="21432" marT="19050" marB="19050">
                    <a:lnL>
                      <a:noFill/>
                    </a:lnL>
                    <a:lnR>
                      <a:noFill/>
                    </a:lnR>
                    <a:lnT>
                      <a:noFill/>
                    </a:lnT>
                    <a:lnB>
                      <a:noFill/>
                    </a:lnB>
                    <a:solidFill>
                      <a:srgbClr val="DBE0F5"/>
                    </a:solidFill>
                  </a:tcPr>
                </a:tc>
              </a:tr>
              <a:tr h="533213">
                <a:tc>
                  <a:txBody>
                    <a:bodyPr/>
                    <a:lstStyle/>
                    <a:p>
                      <a:pPr marL="0" marR="0">
                        <a:spcBef>
                          <a:spcPts val="0"/>
                        </a:spcBef>
                        <a:spcAft>
                          <a:spcPts val="0"/>
                        </a:spcAft>
                      </a:pPr>
                      <a:r>
                        <a:rPr lang="ro-RO" sz="1200" b="1">
                          <a:solidFill>
                            <a:srgbClr val="FFFFFF"/>
                          </a:solidFill>
                          <a:latin typeface="Times New Roman"/>
                          <a:ea typeface="Times New Roman"/>
                        </a:rPr>
                        <a:t>Jaune /rouge</a:t>
                      </a:r>
                      <a:endParaRPr lang="en-US" sz="1000">
                        <a:latin typeface="Times New Roman"/>
                        <a:ea typeface="Times New Roman"/>
                      </a:endParaRPr>
                    </a:p>
                  </a:txBody>
                  <a:tcPr marL="21432" marR="21432" marT="19050" marB="19050">
                    <a:lnL>
                      <a:noFill/>
                    </a:lnL>
                    <a:lnR>
                      <a:noFill/>
                    </a:lnR>
                    <a:lnT>
                      <a:noFill/>
                    </a:lnT>
                    <a:lnB>
                      <a:noFill/>
                    </a:lnB>
                    <a:solidFill>
                      <a:srgbClr val="7180C4"/>
                    </a:solidFill>
                  </a:tcPr>
                </a:tc>
                <a:tc>
                  <a:txBody>
                    <a:bodyPr/>
                    <a:lstStyle/>
                    <a:p>
                      <a:pPr marL="0" marR="0" algn="ctr">
                        <a:spcBef>
                          <a:spcPts val="0"/>
                        </a:spcBef>
                        <a:spcAft>
                          <a:spcPts val="0"/>
                        </a:spcAft>
                      </a:pPr>
                      <a:r>
                        <a:rPr lang="ro-RO" sz="1200">
                          <a:latin typeface="Times New Roman"/>
                          <a:ea typeface="Times New Roman"/>
                        </a:rPr>
                        <a:t>Hématies nombreuses</a:t>
                      </a:r>
                      <a:endParaRPr lang="en-US" sz="1000">
                        <a:latin typeface="Times New Roman"/>
                        <a:ea typeface="Times New Roman"/>
                      </a:endParaRPr>
                    </a:p>
                  </a:txBody>
                  <a:tcPr marL="21432" marR="21432" marT="19050" marB="19050">
                    <a:lnL>
                      <a:noFill/>
                    </a:lnL>
                    <a:lnR>
                      <a:noFill/>
                    </a:lnR>
                    <a:lnT>
                      <a:noFill/>
                    </a:lnT>
                    <a:lnB>
                      <a:noFill/>
                    </a:lnB>
                    <a:solidFill>
                      <a:srgbClr val="DBE0F5"/>
                    </a:solidFill>
                  </a:tcPr>
                </a:tc>
                <a:tc>
                  <a:txBody>
                    <a:bodyPr/>
                    <a:lstStyle/>
                    <a:p>
                      <a:pPr marL="0" marR="0" algn="ctr">
                        <a:spcBef>
                          <a:spcPts val="0"/>
                        </a:spcBef>
                        <a:spcAft>
                          <a:spcPts val="0"/>
                        </a:spcAft>
                      </a:pPr>
                      <a:r>
                        <a:rPr lang="ro-RO" sz="1200">
                          <a:latin typeface="Times New Roman"/>
                          <a:ea typeface="Times New Roman"/>
                        </a:rPr>
                        <a:t> </a:t>
                      </a:r>
                      <a:endParaRPr lang="en-US" sz="1000">
                        <a:latin typeface="Times New Roman"/>
                        <a:ea typeface="Times New Roman"/>
                      </a:endParaRPr>
                    </a:p>
                  </a:txBody>
                  <a:tcPr marL="21432" marR="21432" marT="19050" marB="19050">
                    <a:lnL>
                      <a:noFill/>
                    </a:lnL>
                    <a:lnR>
                      <a:noFill/>
                    </a:lnR>
                    <a:lnT>
                      <a:noFill/>
                    </a:lnT>
                    <a:lnB>
                      <a:noFill/>
                    </a:lnB>
                    <a:solidFill>
                      <a:srgbClr val="DBE0F5"/>
                    </a:solidFill>
                  </a:tcPr>
                </a:tc>
                <a:tc>
                  <a:txBody>
                    <a:bodyPr/>
                    <a:lstStyle/>
                    <a:p>
                      <a:pPr marL="0" marR="0" algn="ctr">
                        <a:spcBef>
                          <a:spcPts val="0"/>
                        </a:spcBef>
                        <a:spcAft>
                          <a:spcPts val="0"/>
                        </a:spcAft>
                      </a:pPr>
                      <a:r>
                        <a:rPr lang="ro-RO" sz="1200">
                          <a:latin typeface="Times New Roman"/>
                          <a:ea typeface="Times New Roman"/>
                        </a:rPr>
                        <a:t>&lt; 0.5</a:t>
                      </a:r>
                      <a:endParaRPr lang="en-US" sz="1000">
                        <a:latin typeface="Times New Roman"/>
                        <a:ea typeface="Times New Roman"/>
                      </a:endParaRPr>
                    </a:p>
                  </a:txBody>
                  <a:tcPr marL="21432" marR="21432" marT="19050" marB="19050">
                    <a:lnL>
                      <a:noFill/>
                    </a:lnL>
                    <a:lnR>
                      <a:noFill/>
                    </a:lnR>
                    <a:lnT>
                      <a:noFill/>
                    </a:lnT>
                    <a:lnB>
                      <a:noFill/>
                    </a:lnB>
                    <a:solidFill>
                      <a:srgbClr val="DBE0F5"/>
                    </a:solidFill>
                  </a:tcPr>
                </a:tc>
                <a:tc>
                  <a:txBody>
                    <a:bodyPr/>
                    <a:lstStyle/>
                    <a:p>
                      <a:pPr marL="0" marR="0" algn="ctr">
                        <a:spcBef>
                          <a:spcPts val="0"/>
                        </a:spcBef>
                        <a:spcAft>
                          <a:spcPts val="0"/>
                        </a:spcAft>
                      </a:pPr>
                      <a:r>
                        <a:rPr lang="ro-RO" sz="1200">
                          <a:latin typeface="Times New Roman"/>
                          <a:ea typeface="Times New Roman"/>
                        </a:rPr>
                        <a:t>bacille tuberculeux</a:t>
                      </a:r>
                      <a:endParaRPr lang="en-US" sz="1000">
                        <a:latin typeface="Times New Roman"/>
                        <a:ea typeface="Times New Roman"/>
                      </a:endParaRPr>
                    </a:p>
                  </a:txBody>
                  <a:tcPr marL="21432" marR="21432" marT="19050" marB="19050">
                    <a:lnL>
                      <a:noFill/>
                    </a:lnL>
                    <a:lnR>
                      <a:noFill/>
                    </a:lnR>
                    <a:lnT>
                      <a:noFill/>
                    </a:lnT>
                    <a:lnB>
                      <a:noFill/>
                    </a:lnB>
                    <a:solidFill>
                      <a:srgbClr val="DBE0F5"/>
                    </a:solidFill>
                  </a:tcPr>
                </a:tc>
                <a:tc>
                  <a:txBody>
                    <a:bodyPr/>
                    <a:lstStyle/>
                    <a:p>
                      <a:pPr marL="0" marR="0" algn="ctr">
                        <a:spcBef>
                          <a:spcPts val="0"/>
                        </a:spcBef>
                        <a:spcAft>
                          <a:spcPts val="0"/>
                        </a:spcAft>
                      </a:pPr>
                      <a:r>
                        <a:rPr lang="ro-RO" sz="1200" dirty="0">
                          <a:latin typeface="Times New Roman"/>
                          <a:ea typeface="Times New Roman"/>
                        </a:rPr>
                        <a:t>Tuberculose</a:t>
                      </a:r>
                      <a:endParaRPr lang="en-US" sz="1000" dirty="0">
                        <a:latin typeface="Times New Roman"/>
                        <a:ea typeface="Times New Roman"/>
                      </a:endParaRPr>
                    </a:p>
                  </a:txBody>
                  <a:tcPr marL="21432" marR="21432" marT="19050" marB="19050">
                    <a:lnL>
                      <a:noFill/>
                    </a:lnL>
                    <a:lnR>
                      <a:noFill/>
                    </a:lnR>
                    <a:lnT>
                      <a:noFill/>
                    </a:lnT>
                    <a:lnB>
                      <a:noFill/>
                    </a:lnB>
                    <a:solidFill>
                      <a:srgbClr val="DBE0F5"/>
                    </a:solidFill>
                  </a:tcPr>
                </a:tc>
              </a:tr>
            </a:tbl>
          </a:graphicData>
        </a:graphic>
      </p:graphicFrame>
      <p:sp>
        <p:nvSpPr>
          <p:cNvPr id="3" name="Espace réservé du pied de page 2"/>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4" name="Espace réservé du numéro de diapositive 3"/>
          <p:cNvSpPr>
            <a:spLocks noGrp="1"/>
          </p:cNvSpPr>
          <p:nvPr>
            <p:ph type="sldNum" sz="quarter" idx="12"/>
          </p:nvPr>
        </p:nvSpPr>
        <p:spPr/>
        <p:txBody>
          <a:bodyPr/>
          <a:lstStyle/>
          <a:p>
            <a:fld id="{1CE674FC-846D-44B5-B05A-0B15AF31BFD5}" type="slidenum">
              <a:rPr lang="en-US" smtClean="0"/>
              <a:pPr/>
              <a:t>41</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112615"/>
    </mc:Choice>
    <mc:Fallback>
      <p:transition spd="slow" advTm="112615"/>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1600200"/>
            <a:ext cx="7620000" cy="990600"/>
          </a:xfrm>
        </p:spPr>
        <p:txBody>
          <a:bodyPr>
            <a:normAutofit fontScale="90000"/>
          </a:bodyPr>
          <a:lstStyle/>
          <a:p>
            <a:pPr algn="ctr"/>
            <a:r>
              <a:rPr lang="en-US" sz="3100" b="1" u="sng" dirty="0" smtClean="0"/>
              <a:t/>
            </a:r>
            <a:br>
              <a:rPr lang="en-US" sz="3100" b="1" u="sng" dirty="0" smtClean="0"/>
            </a:br>
            <a:r>
              <a:rPr lang="en-US" sz="3100" b="1" u="sng" dirty="0" smtClean="0"/>
              <a:t/>
            </a:r>
            <a:br>
              <a:rPr lang="en-US" sz="3100" b="1" u="sng" dirty="0" smtClean="0"/>
            </a:br>
            <a:r>
              <a:rPr lang="en-US" sz="3100" b="1" u="sng" dirty="0" smtClean="0"/>
              <a:t/>
            </a:r>
            <a:br>
              <a:rPr lang="en-US" sz="3100" b="1" u="sng" dirty="0" smtClean="0"/>
            </a:br>
            <a:r>
              <a:rPr lang="en-US" dirty="0" smtClean="0"/>
              <a:t/>
            </a:r>
            <a:br>
              <a:rPr lang="en-US" dirty="0" smtClean="0"/>
            </a:br>
            <a:endParaRPr lang="en-US" dirty="0"/>
          </a:p>
        </p:txBody>
      </p:sp>
      <p:graphicFrame>
        <p:nvGraphicFramePr>
          <p:cNvPr id="7" name="Table 6"/>
          <p:cNvGraphicFramePr>
            <a:graphicFrameLocks noGrp="1"/>
          </p:cNvGraphicFramePr>
          <p:nvPr/>
        </p:nvGraphicFramePr>
        <p:xfrm>
          <a:off x="914401" y="1076716"/>
          <a:ext cx="6934200" cy="5542656"/>
        </p:xfrm>
        <a:graphic>
          <a:graphicData uri="http://schemas.openxmlformats.org/drawingml/2006/table">
            <a:tbl>
              <a:tblPr/>
              <a:tblGrid>
                <a:gridCol w="1264937"/>
                <a:gridCol w="1769928"/>
                <a:gridCol w="1518250"/>
                <a:gridCol w="2381085"/>
              </a:tblGrid>
              <a:tr h="426132">
                <a:tc>
                  <a:txBody>
                    <a:bodyPr/>
                    <a:lstStyle/>
                    <a:p>
                      <a:pPr marL="0" marR="0">
                        <a:spcBef>
                          <a:spcPts val="0"/>
                        </a:spcBef>
                        <a:spcAft>
                          <a:spcPts val="0"/>
                        </a:spcAft>
                      </a:pPr>
                      <a:r>
                        <a:rPr lang="ro-RO" sz="1400" b="1" dirty="0">
                          <a:latin typeface="Times New Roman"/>
                          <a:ea typeface="Times New Roman"/>
                        </a:rPr>
                        <a:t>Caractères </a:t>
                      </a:r>
                      <a:endParaRPr lang="en-US" sz="1400" b="1" dirty="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400" b="1" dirty="0">
                          <a:latin typeface="Times New Roman"/>
                          <a:ea typeface="Times New Roman"/>
                        </a:rPr>
                        <a:t>LCR normal</a:t>
                      </a:r>
                      <a:endParaRPr lang="en-US" sz="1400" b="1" dirty="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400" b="1" dirty="0">
                          <a:latin typeface="Times New Roman"/>
                          <a:ea typeface="Times New Roman"/>
                        </a:rPr>
                        <a:t>Méningite purulente</a:t>
                      </a:r>
                      <a:endParaRPr lang="en-US" sz="1400" b="1" dirty="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400" b="1" dirty="0">
                          <a:latin typeface="Times New Roman"/>
                          <a:ea typeface="Times New Roman"/>
                        </a:rPr>
                        <a:t>Méningite lymphocytaire</a:t>
                      </a:r>
                      <a:endParaRPr lang="en-US" sz="1400" b="1" dirty="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264">
                <a:tc>
                  <a:txBody>
                    <a:bodyPr/>
                    <a:lstStyle/>
                    <a:p>
                      <a:pPr marL="0" marR="0">
                        <a:spcBef>
                          <a:spcPts val="0"/>
                        </a:spcBef>
                        <a:spcAft>
                          <a:spcPts val="0"/>
                        </a:spcAft>
                      </a:pPr>
                      <a:r>
                        <a:rPr lang="ro-RO" sz="1400" dirty="0">
                          <a:latin typeface="Times New Roman"/>
                          <a:ea typeface="Times New Roman"/>
                        </a:rPr>
                        <a:t>Aspect</a:t>
                      </a:r>
                      <a:endParaRPr lang="en-US" sz="1400" dirty="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400" dirty="0">
                          <a:latin typeface="Times New Roman"/>
                          <a:ea typeface="Times New Roman"/>
                        </a:rPr>
                        <a:t>Limpide</a:t>
                      </a:r>
                      <a:endParaRPr lang="en-US" sz="1400" dirty="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400">
                          <a:latin typeface="Times New Roman"/>
                          <a:ea typeface="Times New Roman"/>
                        </a:rPr>
                        <a:t>Trouble, purulent </a:t>
                      </a:r>
                      <a:endParaRPr lang="en-US" sz="140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ro-RO" sz="1400">
                          <a:latin typeface="Times New Roman"/>
                          <a:ea typeface="Times New Roman"/>
                        </a:rPr>
                        <a:t>Clair ou eau de roche légèrement trouble</a:t>
                      </a:r>
                      <a:endParaRPr lang="en-US" sz="140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198">
                <a:tc>
                  <a:txBody>
                    <a:bodyPr/>
                    <a:lstStyle/>
                    <a:p>
                      <a:pPr marL="0" marR="0">
                        <a:spcBef>
                          <a:spcPts val="0"/>
                        </a:spcBef>
                        <a:spcAft>
                          <a:spcPts val="0"/>
                        </a:spcAft>
                      </a:pPr>
                      <a:r>
                        <a:rPr lang="ro-RO" sz="1400">
                          <a:latin typeface="Times New Roman"/>
                          <a:ea typeface="Times New Roman"/>
                        </a:rPr>
                        <a:t>Cytologie</a:t>
                      </a:r>
                      <a:endParaRPr lang="en-US" sz="140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400" dirty="0">
                          <a:latin typeface="Times New Roman"/>
                          <a:ea typeface="Times New Roman"/>
                        </a:rPr>
                        <a:t>1-3 éléments/mm3</a:t>
                      </a:r>
                      <a:endParaRPr lang="en-US" sz="1400" dirty="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400">
                          <a:latin typeface="Times New Roman"/>
                          <a:ea typeface="Times New Roman"/>
                        </a:rPr>
                        <a:t>1000 à 2000 éléments/mm3</a:t>
                      </a:r>
                      <a:endParaRPr lang="en-US" sz="140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400">
                          <a:latin typeface="Times New Roman"/>
                          <a:ea typeface="Times New Roman"/>
                        </a:rPr>
                        <a:t>100 à 300</a:t>
                      </a:r>
                      <a:endParaRPr lang="en-US" sz="1400">
                        <a:latin typeface="Times New Roman"/>
                        <a:ea typeface="Times New Roman"/>
                      </a:endParaRPr>
                    </a:p>
                    <a:p>
                      <a:pPr marL="0" marR="0">
                        <a:spcBef>
                          <a:spcPts val="0"/>
                        </a:spcBef>
                        <a:spcAft>
                          <a:spcPts val="0"/>
                        </a:spcAft>
                      </a:pPr>
                      <a:r>
                        <a:rPr lang="ro-RO" sz="1400">
                          <a:latin typeface="Times New Roman"/>
                          <a:ea typeface="Times New Roman"/>
                        </a:rPr>
                        <a:t>éléments/mm3</a:t>
                      </a:r>
                      <a:endParaRPr lang="en-US" sz="140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198">
                <a:tc>
                  <a:txBody>
                    <a:bodyPr/>
                    <a:lstStyle/>
                    <a:p>
                      <a:pPr marL="0" marR="0">
                        <a:spcBef>
                          <a:spcPts val="0"/>
                        </a:spcBef>
                        <a:spcAft>
                          <a:spcPts val="0"/>
                        </a:spcAft>
                      </a:pPr>
                      <a:r>
                        <a:rPr lang="ro-RO" sz="1400">
                          <a:latin typeface="Times New Roman"/>
                          <a:ea typeface="Times New Roman"/>
                        </a:rPr>
                        <a:t>Formule</a:t>
                      </a:r>
                      <a:endParaRPr lang="en-US" sz="140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400">
                          <a:latin typeface="Times New Roman"/>
                          <a:ea typeface="Times New Roman"/>
                        </a:rPr>
                        <a:t>Inutile</a:t>
                      </a:r>
                      <a:endParaRPr lang="en-US" sz="140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400" dirty="0">
                          <a:latin typeface="Times New Roman"/>
                          <a:ea typeface="Times New Roman"/>
                        </a:rPr>
                        <a:t>Prédominance de Poly-neutrophiles</a:t>
                      </a:r>
                      <a:endParaRPr lang="en-US" sz="1400" dirty="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400" dirty="0">
                          <a:latin typeface="Times New Roman"/>
                          <a:ea typeface="Times New Roman"/>
                        </a:rPr>
                        <a:t>Prédominance de</a:t>
                      </a:r>
                      <a:endParaRPr lang="en-US" sz="1400" dirty="0">
                        <a:latin typeface="Times New Roman"/>
                        <a:ea typeface="Times New Roman"/>
                      </a:endParaRPr>
                    </a:p>
                    <a:p>
                      <a:pPr marL="0" marR="0">
                        <a:spcBef>
                          <a:spcPts val="0"/>
                        </a:spcBef>
                        <a:spcAft>
                          <a:spcPts val="0"/>
                        </a:spcAft>
                      </a:pPr>
                      <a:r>
                        <a:rPr lang="ro-RO" sz="1400" dirty="0">
                          <a:latin typeface="Times New Roman"/>
                          <a:ea typeface="Times New Roman"/>
                        </a:rPr>
                        <a:t>Lymphocytes</a:t>
                      </a:r>
                      <a:endParaRPr lang="en-US" sz="1400" dirty="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198">
                <a:tc>
                  <a:txBody>
                    <a:bodyPr/>
                    <a:lstStyle/>
                    <a:p>
                      <a:pPr marL="0" marR="0">
                        <a:spcBef>
                          <a:spcPts val="0"/>
                        </a:spcBef>
                        <a:spcAft>
                          <a:spcPts val="0"/>
                        </a:spcAft>
                      </a:pPr>
                      <a:r>
                        <a:rPr lang="ro-RO" sz="1400">
                          <a:latin typeface="Times New Roman"/>
                          <a:ea typeface="Times New Roman"/>
                        </a:rPr>
                        <a:t>Glucose</a:t>
                      </a:r>
                      <a:endParaRPr lang="en-US" sz="140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400" dirty="0" smtClean="0">
                          <a:latin typeface="Times New Roman"/>
                          <a:ea typeface="Times New Roman"/>
                        </a:rPr>
                        <a:t>0.5 g/l</a:t>
                      </a:r>
                      <a:endParaRPr lang="en-US" sz="1400" dirty="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latin typeface="Times New Roman"/>
                          <a:ea typeface="Times New Roman"/>
                        </a:rPr>
                        <a:t>&lt; </a:t>
                      </a:r>
                      <a:r>
                        <a:rPr lang="ro-RO" sz="1400" dirty="0" smtClean="0">
                          <a:latin typeface="Times New Roman"/>
                          <a:ea typeface="Times New Roman"/>
                        </a:rPr>
                        <a:t>0.5 g/l</a:t>
                      </a:r>
                      <a:endParaRPr lang="en-US" sz="1400" dirty="0" smtClean="0">
                        <a:latin typeface="Times New Roman"/>
                        <a:ea typeface="Times New Roman"/>
                      </a:endParaRPr>
                    </a:p>
                    <a:p>
                      <a:pPr marL="0" marR="0">
                        <a:spcBef>
                          <a:spcPts val="0"/>
                        </a:spcBef>
                        <a:spcAft>
                          <a:spcPts val="0"/>
                        </a:spcAft>
                      </a:pPr>
                      <a:r>
                        <a:rPr lang="ro-RO" sz="1400" dirty="0" smtClean="0">
                          <a:latin typeface="Times New Roman"/>
                          <a:ea typeface="Times New Roman"/>
                        </a:rPr>
                        <a:t>Abaissé </a:t>
                      </a:r>
                      <a:r>
                        <a:rPr lang="ro-RO" sz="1400" dirty="0">
                          <a:latin typeface="Times New Roman"/>
                          <a:ea typeface="Times New Roman"/>
                        </a:rPr>
                        <a:t>(bactéries)</a:t>
                      </a:r>
                      <a:endParaRPr lang="en-US" sz="1400" dirty="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400" dirty="0">
                          <a:latin typeface="Times New Roman"/>
                          <a:ea typeface="Times New Roman"/>
                        </a:rPr>
                        <a:t>Normal (virus)</a:t>
                      </a:r>
                      <a:endParaRPr lang="en-US" sz="1400" dirty="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066">
                <a:tc>
                  <a:txBody>
                    <a:bodyPr/>
                    <a:lstStyle/>
                    <a:p>
                      <a:pPr marL="0" marR="0">
                        <a:spcBef>
                          <a:spcPts val="0"/>
                        </a:spcBef>
                        <a:spcAft>
                          <a:spcPts val="0"/>
                        </a:spcAft>
                      </a:pPr>
                      <a:r>
                        <a:rPr lang="ro-RO" sz="1400">
                          <a:latin typeface="Times New Roman"/>
                          <a:ea typeface="Times New Roman"/>
                        </a:rPr>
                        <a:t>Protides</a:t>
                      </a:r>
                      <a:endParaRPr lang="en-US" sz="140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400" dirty="0">
                          <a:latin typeface="Times New Roman"/>
                          <a:ea typeface="Times New Roman"/>
                        </a:rPr>
                        <a:t>0.2 à 0.5 g/l</a:t>
                      </a:r>
                      <a:endParaRPr lang="en-US" sz="1400" dirty="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400">
                          <a:latin typeface="Times New Roman"/>
                          <a:ea typeface="Times New Roman"/>
                        </a:rPr>
                        <a:t>1 à 5 g/l</a:t>
                      </a:r>
                      <a:endParaRPr lang="en-US" sz="140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400" dirty="0">
                          <a:latin typeface="Times New Roman"/>
                          <a:ea typeface="Times New Roman"/>
                        </a:rPr>
                        <a:t>1 à 2 g/l</a:t>
                      </a:r>
                      <a:endParaRPr lang="en-US" sz="1400" dirty="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198">
                <a:tc>
                  <a:txBody>
                    <a:bodyPr/>
                    <a:lstStyle/>
                    <a:p>
                      <a:pPr marL="0" marR="0">
                        <a:spcBef>
                          <a:spcPts val="0"/>
                        </a:spcBef>
                        <a:spcAft>
                          <a:spcPts val="0"/>
                        </a:spcAft>
                      </a:pPr>
                      <a:r>
                        <a:rPr lang="ro-RO" sz="1400">
                          <a:latin typeface="Times New Roman"/>
                          <a:ea typeface="Times New Roman"/>
                        </a:rPr>
                        <a:t>Chlorures</a:t>
                      </a:r>
                      <a:endParaRPr lang="en-US" sz="140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latin typeface="Times New Roman"/>
                          <a:ea typeface="Times New Roman"/>
                        </a:rPr>
                        <a:t>7</a:t>
                      </a:r>
                      <a:r>
                        <a:rPr lang="en-US" sz="1400" baseline="0" dirty="0" smtClean="0">
                          <a:latin typeface="Times New Roman"/>
                          <a:ea typeface="Times New Roman"/>
                        </a:rPr>
                        <a:t> – 7,5 </a:t>
                      </a:r>
                      <a:r>
                        <a:rPr lang="ro-RO" sz="1400" dirty="0" smtClean="0">
                          <a:latin typeface="Times New Roman"/>
                          <a:ea typeface="Times New Roman"/>
                        </a:rPr>
                        <a:t> g/l</a:t>
                      </a:r>
                      <a:endParaRPr lang="en-US" sz="1400" dirty="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400">
                          <a:latin typeface="Times New Roman"/>
                          <a:ea typeface="Times New Roman"/>
                        </a:rPr>
                        <a:t>Normal</a:t>
                      </a:r>
                      <a:endParaRPr lang="en-US" sz="140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400" dirty="0">
                          <a:latin typeface="Times New Roman"/>
                          <a:ea typeface="Times New Roman"/>
                        </a:rPr>
                        <a:t>Normal </a:t>
                      </a:r>
                      <a:r>
                        <a:rPr lang="en-US" sz="1400" dirty="0" err="1" smtClean="0">
                          <a:latin typeface="Times New Roman"/>
                          <a:ea typeface="Times New Roman"/>
                        </a:rPr>
                        <a:t>sauf</a:t>
                      </a:r>
                      <a:endParaRPr lang="en-US" sz="1400" dirty="0">
                        <a:latin typeface="Times New Roman"/>
                        <a:ea typeface="Times New Roman"/>
                      </a:endParaRPr>
                    </a:p>
                    <a:p>
                      <a:pPr marL="0" marR="0">
                        <a:spcBef>
                          <a:spcPts val="0"/>
                        </a:spcBef>
                        <a:spcAft>
                          <a:spcPts val="0"/>
                        </a:spcAft>
                      </a:pPr>
                      <a:r>
                        <a:rPr lang="ro-RO" sz="1400" dirty="0" smtClean="0">
                          <a:latin typeface="Times New Roman"/>
                          <a:ea typeface="Times New Roman"/>
                        </a:rPr>
                        <a:t>tuberculose </a:t>
                      </a:r>
                      <a:r>
                        <a:rPr lang="ro-RO" sz="1400" dirty="0">
                          <a:latin typeface="Times New Roman"/>
                          <a:ea typeface="Times New Roman"/>
                        </a:rPr>
                        <a:t>(&lt; </a:t>
                      </a:r>
                      <a:r>
                        <a:rPr lang="en-US" sz="1400" baseline="0" dirty="0" smtClean="0">
                          <a:latin typeface="Times New Roman"/>
                          <a:ea typeface="Times New Roman"/>
                        </a:rPr>
                        <a:t>7</a:t>
                      </a:r>
                      <a:r>
                        <a:rPr lang="ro-RO" sz="1400" dirty="0" smtClean="0">
                          <a:latin typeface="Times New Roman"/>
                          <a:ea typeface="Times New Roman"/>
                        </a:rPr>
                        <a:t> g/l</a:t>
                      </a:r>
                      <a:r>
                        <a:rPr lang="en-US" sz="1400" dirty="0" smtClean="0">
                          <a:latin typeface="Times New Roman"/>
                          <a:ea typeface="Times New Roman"/>
                        </a:rPr>
                        <a:t>)</a:t>
                      </a:r>
                      <a:endParaRPr lang="en-US" sz="1400" dirty="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765">
                <a:tc>
                  <a:txBody>
                    <a:bodyPr/>
                    <a:lstStyle/>
                    <a:p>
                      <a:pPr marL="0" marR="0">
                        <a:spcBef>
                          <a:spcPts val="0"/>
                        </a:spcBef>
                        <a:spcAft>
                          <a:spcPts val="0"/>
                        </a:spcAft>
                      </a:pPr>
                      <a:r>
                        <a:rPr lang="ro-RO" sz="1400" dirty="0">
                          <a:latin typeface="Times New Roman"/>
                          <a:ea typeface="Times New Roman"/>
                        </a:rPr>
                        <a:t>Agents</a:t>
                      </a:r>
                      <a:endParaRPr lang="en-US" sz="1400" dirty="0">
                        <a:latin typeface="Times New Roman"/>
                        <a:ea typeface="Times New Roman"/>
                      </a:endParaRPr>
                    </a:p>
                    <a:p>
                      <a:pPr marL="0" marR="0">
                        <a:spcBef>
                          <a:spcPts val="0"/>
                        </a:spcBef>
                        <a:spcAft>
                          <a:spcPts val="0"/>
                        </a:spcAft>
                      </a:pPr>
                      <a:r>
                        <a:rPr lang="ro-RO" sz="1400" dirty="0">
                          <a:latin typeface="Times New Roman"/>
                          <a:ea typeface="Times New Roman"/>
                        </a:rPr>
                        <a:t>infectieux</a:t>
                      </a:r>
                      <a:endParaRPr lang="en-US" sz="1400" dirty="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400">
                          <a:latin typeface="Times New Roman"/>
                          <a:ea typeface="Times New Roman"/>
                        </a:rPr>
                        <a:t>Absence</a:t>
                      </a:r>
                      <a:endParaRPr lang="en-US" sz="140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400">
                          <a:latin typeface="Times New Roman"/>
                          <a:ea typeface="Times New Roman"/>
                        </a:rPr>
                        <a:t>Méningocoque Pneumocoque Streptocoque B</a:t>
                      </a:r>
                      <a:endParaRPr lang="en-US" sz="1400">
                        <a:latin typeface="Times New Roman"/>
                        <a:ea typeface="Times New Roman"/>
                      </a:endParaRPr>
                    </a:p>
                    <a:p>
                      <a:pPr marL="0" marR="0">
                        <a:spcBef>
                          <a:spcPts val="0"/>
                        </a:spcBef>
                        <a:spcAft>
                          <a:spcPts val="0"/>
                        </a:spcAft>
                      </a:pPr>
                      <a:r>
                        <a:rPr lang="ro-RO" sz="1400">
                          <a:latin typeface="Times New Roman"/>
                          <a:ea typeface="Times New Roman"/>
                        </a:rPr>
                        <a:t>Hémophilus Klebsielle</a:t>
                      </a:r>
                      <a:endParaRPr lang="en-US" sz="1400">
                        <a:latin typeface="Times New Roman"/>
                        <a:ea typeface="Times New Roman"/>
                      </a:endParaRPr>
                    </a:p>
                    <a:p>
                      <a:pPr marL="0" marR="0">
                        <a:spcBef>
                          <a:spcPts val="0"/>
                        </a:spcBef>
                        <a:spcAft>
                          <a:spcPts val="0"/>
                        </a:spcAft>
                      </a:pPr>
                      <a:r>
                        <a:rPr lang="ro-RO" sz="1400">
                          <a:latin typeface="Times New Roman"/>
                          <a:ea typeface="Times New Roman"/>
                        </a:rPr>
                        <a:t> E. coli</a:t>
                      </a:r>
                      <a:endParaRPr lang="en-US" sz="140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ro-RO" sz="1400" dirty="0">
                          <a:latin typeface="Times New Roman"/>
                          <a:ea typeface="Times New Roman"/>
                        </a:rPr>
                        <a:t>Virus</a:t>
                      </a:r>
                      <a:endParaRPr lang="en-US" sz="1400" dirty="0">
                        <a:latin typeface="Times New Roman"/>
                        <a:ea typeface="Times New Roman"/>
                      </a:endParaRPr>
                    </a:p>
                    <a:p>
                      <a:pPr marL="0" marR="0">
                        <a:spcBef>
                          <a:spcPts val="0"/>
                        </a:spcBef>
                        <a:spcAft>
                          <a:spcPts val="0"/>
                        </a:spcAft>
                      </a:pPr>
                      <a:r>
                        <a:rPr lang="ro-RO" sz="1400" dirty="0">
                          <a:latin typeface="Times New Roman"/>
                          <a:ea typeface="Times New Roman"/>
                        </a:rPr>
                        <a:t>Mycobactéries Brucelles Leptospires</a:t>
                      </a:r>
                      <a:endParaRPr lang="en-US" sz="1400" dirty="0">
                        <a:latin typeface="Times New Roman"/>
                        <a:ea typeface="Times New Roman"/>
                      </a:endParaRPr>
                    </a:p>
                    <a:p>
                      <a:pPr marL="0" marR="0">
                        <a:spcBef>
                          <a:spcPts val="0"/>
                        </a:spcBef>
                        <a:spcAft>
                          <a:spcPts val="0"/>
                        </a:spcAft>
                      </a:pPr>
                      <a:r>
                        <a:rPr lang="ro-RO" sz="1400" dirty="0">
                          <a:latin typeface="Times New Roman"/>
                          <a:ea typeface="Times New Roman"/>
                        </a:rPr>
                        <a:t>Tréponèmes</a:t>
                      </a:r>
                      <a:endParaRPr lang="en-US" sz="1400" dirty="0">
                        <a:latin typeface="Times New Roman"/>
                        <a:ea typeface="Times New Roman"/>
                      </a:endParaRPr>
                    </a:p>
                    <a:p>
                      <a:pPr marL="0" marR="0">
                        <a:spcBef>
                          <a:spcPts val="0"/>
                        </a:spcBef>
                        <a:spcAft>
                          <a:spcPts val="0"/>
                        </a:spcAft>
                      </a:pPr>
                      <a:r>
                        <a:rPr lang="ro-RO" sz="1400" dirty="0">
                          <a:latin typeface="Times New Roman"/>
                          <a:ea typeface="Times New Roman"/>
                        </a:rPr>
                        <a:t>Borrelia</a:t>
                      </a:r>
                      <a:endParaRPr lang="en-US" sz="1400" dirty="0">
                        <a:latin typeface="Times New Roman"/>
                        <a:ea typeface="Times New Roman"/>
                      </a:endParaRPr>
                    </a:p>
                    <a:p>
                      <a:pPr marL="0" marR="0">
                        <a:spcBef>
                          <a:spcPts val="0"/>
                        </a:spcBef>
                        <a:spcAft>
                          <a:spcPts val="0"/>
                        </a:spcAft>
                      </a:pPr>
                      <a:r>
                        <a:rPr lang="ro-RO" sz="1400" dirty="0">
                          <a:latin typeface="Times New Roman"/>
                          <a:ea typeface="Times New Roman"/>
                        </a:rPr>
                        <a:t>Rickettsies</a:t>
                      </a:r>
                      <a:endParaRPr lang="en-US" sz="1400" dirty="0">
                        <a:latin typeface="Times New Roman"/>
                        <a:ea typeface="Times New Roman"/>
                      </a:endParaRPr>
                    </a:p>
                    <a:p>
                      <a:pPr marL="0" marR="0">
                        <a:spcBef>
                          <a:spcPts val="0"/>
                        </a:spcBef>
                        <a:spcAft>
                          <a:spcPts val="0"/>
                        </a:spcAft>
                      </a:pPr>
                      <a:r>
                        <a:rPr lang="ro-RO" sz="1400" dirty="0">
                          <a:latin typeface="Times New Roman"/>
                          <a:ea typeface="Times New Roman"/>
                        </a:rPr>
                        <a:t>Mycoplasmes</a:t>
                      </a:r>
                      <a:endParaRPr lang="en-US" sz="1400" dirty="0">
                        <a:latin typeface="Times New Roman"/>
                        <a:ea typeface="Times New Roman"/>
                      </a:endParaRPr>
                    </a:p>
                  </a:txBody>
                  <a:tcPr marL="52527" marR="52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 name="Rectangle 18"/>
          <p:cNvSpPr/>
          <p:nvPr/>
        </p:nvSpPr>
        <p:spPr>
          <a:xfrm>
            <a:off x="838200" y="152400"/>
            <a:ext cx="7086600" cy="646331"/>
          </a:xfrm>
          <a:prstGeom prst="rect">
            <a:avLst/>
          </a:prstGeom>
        </p:spPr>
        <p:txBody>
          <a:bodyPr wrap="square">
            <a:spAutoFit/>
          </a:bodyPr>
          <a:lstStyle/>
          <a:p>
            <a:r>
              <a:rPr lang="ro-RO" b="1" u="sng" dirty="0" smtClean="0"/>
              <a:t>Caractères biochimiques et examen cytobactériologique du LCR au cours des méningites infectieuses</a:t>
            </a:r>
            <a:endParaRPr lang="en-US" dirty="0"/>
          </a:p>
        </p:txBody>
      </p:sp>
      <p:sp>
        <p:nvSpPr>
          <p:cNvPr id="3" name="Espace réservé du pied de page 2"/>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4" name="Espace réservé du numéro de diapositive 3"/>
          <p:cNvSpPr>
            <a:spLocks noGrp="1"/>
          </p:cNvSpPr>
          <p:nvPr>
            <p:ph type="sldNum" sz="quarter" idx="12"/>
          </p:nvPr>
        </p:nvSpPr>
        <p:spPr/>
        <p:txBody>
          <a:bodyPr/>
          <a:lstStyle/>
          <a:p>
            <a:fld id="{1CE674FC-846D-44B5-B05A-0B15AF31BFD5}"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1581912"/>
          </a:xfrm>
          <a:solidFill>
            <a:srgbClr val="FFFF00"/>
          </a:solidFill>
        </p:spPr>
        <p:txBody>
          <a:bodyPr>
            <a:normAutofit fontScale="90000"/>
          </a:bodyPr>
          <a:lstStyle/>
          <a:p>
            <a:pPr algn="ctr"/>
            <a:r>
              <a:rPr lang="en-US" sz="3600" b="1" u="sng" dirty="0" smtClean="0"/>
              <a:t/>
            </a:r>
            <a:br>
              <a:rPr lang="en-US" sz="3600" b="1" u="sng" dirty="0" smtClean="0"/>
            </a:br>
            <a:r>
              <a:rPr lang="ro-RO" sz="3600" b="1" u="sng" dirty="0" smtClean="0"/>
              <a:t>Méningites bactériennes</a:t>
            </a:r>
            <a:r>
              <a:rPr lang="en-US" sz="3600" b="1" u="sng" dirty="0" smtClean="0"/>
              <a:t> </a:t>
            </a:r>
            <a:r>
              <a:rPr lang="ro-RO" sz="3600" b="1" u="sng" dirty="0" smtClean="0"/>
              <a:t>- Germes les plus fréquemment rencontrés</a:t>
            </a:r>
            <a:r>
              <a:rPr lang="en-US" dirty="0" smtClean="0"/>
              <a:t/>
            </a:r>
            <a:br>
              <a:rPr lang="en-US" dirty="0" smtClean="0"/>
            </a:br>
            <a:endParaRPr lang="en-US" dirty="0"/>
          </a:p>
        </p:txBody>
      </p:sp>
      <p:sp>
        <p:nvSpPr>
          <p:cNvPr id="5" name="Content Placeholder 4"/>
          <p:cNvSpPr>
            <a:spLocks noGrp="1"/>
          </p:cNvSpPr>
          <p:nvPr>
            <p:ph idx="1"/>
          </p:nvPr>
        </p:nvSpPr>
        <p:spPr>
          <a:xfrm>
            <a:off x="152400" y="1524000"/>
            <a:ext cx="8613648" cy="5334000"/>
          </a:xfrm>
          <a:solidFill>
            <a:srgbClr val="CCFF66"/>
          </a:solidFill>
        </p:spPr>
        <p:txBody>
          <a:bodyPr numCol="2">
            <a:noAutofit/>
          </a:bodyPr>
          <a:lstStyle/>
          <a:p>
            <a:pPr>
              <a:buNone/>
            </a:pPr>
            <a:r>
              <a:rPr lang="ro-RO" sz="2000" b="1" u="sng" dirty="0" smtClean="0">
                <a:solidFill>
                  <a:srgbClr val="FF0000"/>
                </a:solidFill>
              </a:rPr>
              <a:t>Nouveau-né </a:t>
            </a:r>
            <a:r>
              <a:rPr lang="ro-RO" sz="2000" b="1" dirty="0" smtClean="0">
                <a:solidFill>
                  <a:srgbClr val="FF0000"/>
                </a:solidFill>
              </a:rPr>
              <a:t>: </a:t>
            </a:r>
            <a:endParaRPr lang="en-US" sz="2000" b="1" dirty="0" smtClean="0">
              <a:solidFill>
                <a:srgbClr val="FF0000"/>
              </a:solidFill>
            </a:endParaRPr>
          </a:p>
          <a:p>
            <a:pPr lvl="0">
              <a:buNone/>
            </a:pPr>
            <a:r>
              <a:rPr lang="ro-RO" sz="2000" dirty="0" smtClean="0"/>
              <a:t>Streptocoque </a:t>
            </a:r>
            <a:endParaRPr lang="en-US" sz="2000" dirty="0" smtClean="0"/>
          </a:p>
          <a:p>
            <a:pPr lvl="0">
              <a:buNone/>
            </a:pPr>
            <a:r>
              <a:rPr lang="ro-RO" sz="2000" dirty="0" smtClean="0"/>
              <a:t>Listeria</a:t>
            </a:r>
            <a:endParaRPr lang="en-US" sz="2000" b="1" dirty="0" smtClean="0"/>
          </a:p>
          <a:p>
            <a:pPr lvl="0">
              <a:buNone/>
            </a:pPr>
            <a:r>
              <a:rPr lang="ro-RO" sz="2000" b="1" dirty="0" smtClean="0"/>
              <a:t>E coli Klebsielle</a:t>
            </a:r>
            <a:endParaRPr lang="en-US" sz="2000" b="1" dirty="0" smtClean="0"/>
          </a:p>
          <a:p>
            <a:pPr lvl="0">
              <a:buNone/>
            </a:pPr>
            <a:r>
              <a:rPr lang="ro-RO" sz="2000" b="1" dirty="0" smtClean="0"/>
              <a:t>Enterobacter</a:t>
            </a:r>
            <a:endParaRPr lang="en-US" sz="2000" b="1" dirty="0" smtClean="0"/>
          </a:p>
          <a:p>
            <a:pPr lvl="0">
              <a:buNone/>
            </a:pPr>
            <a:endParaRPr lang="en-US" sz="2000" b="1" u="sng" dirty="0" smtClean="0"/>
          </a:p>
          <a:p>
            <a:pPr lvl="0">
              <a:buNone/>
            </a:pPr>
            <a:r>
              <a:rPr lang="ro-RO" sz="2000" b="1" u="sng" dirty="0" smtClean="0">
                <a:solidFill>
                  <a:srgbClr val="FF0000"/>
                </a:solidFill>
              </a:rPr>
              <a:t>Enfant </a:t>
            </a:r>
            <a:r>
              <a:rPr lang="ro-RO" sz="2000" b="1" dirty="0" smtClean="0">
                <a:solidFill>
                  <a:srgbClr val="FF0000"/>
                </a:solidFill>
              </a:rPr>
              <a:t>: </a:t>
            </a:r>
            <a:endParaRPr lang="en-US" sz="2000" b="1" dirty="0" smtClean="0">
              <a:solidFill>
                <a:srgbClr val="FF0000"/>
              </a:solidFill>
            </a:endParaRPr>
          </a:p>
          <a:p>
            <a:pPr lvl="0">
              <a:buNone/>
            </a:pPr>
            <a:r>
              <a:rPr lang="ro-RO" sz="2000" b="1" dirty="0" smtClean="0"/>
              <a:t>Hémophilus </a:t>
            </a:r>
            <a:endParaRPr lang="en-US" sz="2000" b="1" dirty="0" smtClean="0"/>
          </a:p>
          <a:p>
            <a:pPr lvl="0">
              <a:buNone/>
            </a:pPr>
            <a:r>
              <a:rPr lang="ro-RO" sz="2000" b="1" dirty="0" smtClean="0"/>
              <a:t>Serratia</a:t>
            </a:r>
            <a:endParaRPr lang="en-US" sz="2000" b="1" dirty="0" smtClean="0"/>
          </a:p>
          <a:p>
            <a:pPr lvl="0">
              <a:buNone/>
            </a:pPr>
            <a:r>
              <a:rPr lang="ro-RO" sz="2000" b="1" dirty="0" smtClean="0"/>
              <a:t>Méningocoque </a:t>
            </a:r>
            <a:endParaRPr lang="en-US" sz="2000" b="1" dirty="0" smtClean="0"/>
          </a:p>
          <a:p>
            <a:pPr lvl="0">
              <a:buNone/>
            </a:pPr>
            <a:r>
              <a:rPr lang="ro-RO" sz="2000" b="1" dirty="0" smtClean="0"/>
              <a:t>Pseudomonas</a:t>
            </a:r>
            <a:endParaRPr lang="en-US" sz="2000" b="1" dirty="0" smtClean="0"/>
          </a:p>
          <a:p>
            <a:pPr lvl="0">
              <a:buNone/>
            </a:pPr>
            <a:r>
              <a:rPr lang="ro-RO" sz="2000" b="1" dirty="0" smtClean="0"/>
              <a:t>Pneumocoque</a:t>
            </a:r>
            <a:endParaRPr lang="en-US" sz="2000" b="1" dirty="0" smtClean="0"/>
          </a:p>
          <a:p>
            <a:pPr>
              <a:buNone/>
            </a:pPr>
            <a:endParaRPr lang="en-US" sz="2000" b="1" dirty="0" smtClean="0"/>
          </a:p>
          <a:p>
            <a:pPr>
              <a:buNone/>
            </a:pPr>
            <a:r>
              <a:rPr lang="ro-RO" sz="2000" b="1" dirty="0" smtClean="0">
                <a:solidFill>
                  <a:srgbClr val="FF0000"/>
                </a:solidFill>
              </a:rPr>
              <a:t>Traumatisme :</a:t>
            </a:r>
            <a:endParaRPr lang="en-US" sz="2000" b="1" dirty="0" smtClean="0">
              <a:solidFill>
                <a:srgbClr val="FF0000"/>
              </a:solidFill>
            </a:endParaRPr>
          </a:p>
          <a:p>
            <a:pPr>
              <a:buNone/>
            </a:pPr>
            <a:r>
              <a:rPr lang="ro-RO" sz="2000" dirty="0" smtClean="0"/>
              <a:t>Staphylocoque </a:t>
            </a:r>
            <a:endParaRPr lang="en-US" sz="2000" b="1" dirty="0" smtClean="0"/>
          </a:p>
          <a:p>
            <a:pPr>
              <a:buNone/>
            </a:pPr>
            <a:r>
              <a:rPr lang="ro-RO" sz="2000" b="1" u="sng" dirty="0" smtClean="0">
                <a:solidFill>
                  <a:srgbClr val="FF0000"/>
                </a:solidFill>
              </a:rPr>
              <a:t>Adulte</a:t>
            </a:r>
            <a:r>
              <a:rPr lang="ro-RO" sz="2000" b="1" dirty="0" smtClean="0">
                <a:solidFill>
                  <a:srgbClr val="FF0000"/>
                </a:solidFill>
              </a:rPr>
              <a:t> : </a:t>
            </a:r>
            <a:endParaRPr lang="en-US" sz="2000" b="1" dirty="0" smtClean="0">
              <a:solidFill>
                <a:srgbClr val="FF0000"/>
              </a:solidFill>
            </a:endParaRPr>
          </a:p>
          <a:p>
            <a:pPr lvl="0">
              <a:buNone/>
            </a:pPr>
            <a:r>
              <a:rPr lang="ro-RO" sz="2000" dirty="0" smtClean="0"/>
              <a:t>Pneumocoque</a:t>
            </a:r>
            <a:endParaRPr lang="en-US" sz="2000" dirty="0" smtClean="0"/>
          </a:p>
          <a:p>
            <a:pPr lvl="0">
              <a:buNone/>
            </a:pPr>
            <a:r>
              <a:rPr lang="ro-RO" sz="2000" dirty="0" smtClean="0"/>
              <a:t>Méningocoque</a:t>
            </a:r>
            <a:endParaRPr lang="en-US" sz="2000" dirty="0" smtClean="0"/>
          </a:p>
          <a:p>
            <a:pPr>
              <a:buNone/>
            </a:pPr>
            <a:endParaRPr lang="en-US" sz="2000" u="sng" dirty="0" smtClean="0"/>
          </a:p>
          <a:p>
            <a:pPr>
              <a:buNone/>
            </a:pPr>
            <a:r>
              <a:rPr lang="ro-RO" sz="2000" b="1" u="sng" dirty="0" smtClean="0">
                <a:solidFill>
                  <a:srgbClr val="FF0000"/>
                </a:solidFill>
              </a:rPr>
              <a:t>Vieillard : </a:t>
            </a:r>
            <a:endParaRPr lang="en-US" sz="2000" b="1" u="sng" dirty="0" smtClean="0">
              <a:solidFill>
                <a:srgbClr val="FF0000"/>
              </a:solidFill>
            </a:endParaRPr>
          </a:p>
          <a:p>
            <a:pPr lvl="0">
              <a:buNone/>
            </a:pPr>
            <a:r>
              <a:rPr lang="ro-RO" sz="2000" dirty="0" smtClean="0"/>
              <a:t>Listeria</a:t>
            </a:r>
            <a:endParaRPr lang="en-US" sz="2000" dirty="0" smtClean="0"/>
          </a:p>
          <a:p>
            <a:pPr lvl="0">
              <a:buNone/>
            </a:pPr>
            <a:r>
              <a:rPr lang="ro-RO" sz="2000" dirty="0" smtClean="0"/>
              <a:t>Pneumocoque</a:t>
            </a:r>
            <a:endParaRPr lang="en-US" sz="2000" dirty="0" smtClean="0"/>
          </a:p>
          <a:p>
            <a:pPr lvl="0">
              <a:buNone/>
            </a:pPr>
            <a:endParaRPr lang="en-US" sz="2000" dirty="0" smtClean="0"/>
          </a:p>
          <a:p>
            <a:pPr lvl="0">
              <a:buNone/>
            </a:pPr>
            <a:r>
              <a:rPr lang="ro-RO" sz="2000" b="1" u="sng" dirty="0" smtClean="0">
                <a:solidFill>
                  <a:srgbClr val="FF0000"/>
                </a:solidFill>
              </a:rPr>
              <a:t>Immunodépression</a:t>
            </a:r>
            <a:r>
              <a:rPr lang="ro-RO" sz="2000" b="1" dirty="0" smtClean="0">
                <a:solidFill>
                  <a:srgbClr val="FF0000"/>
                </a:solidFill>
              </a:rPr>
              <a:t> :</a:t>
            </a:r>
            <a:endParaRPr lang="en-US" sz="2000" b="1" dirty="0" smtClean="0">
              <a:solidFill>
                <a:srgbClr val="FF0000"/>
              </a:solidFill>
            </a:endParaRPr>
          </a:p>
          <a:p>
            <a:pPr>
              <a:buNone/>
            </a:pPr>
            <a:r>
              <a:rPr lang="ro-RO" sz="2000" dirty="0" smtClean="0"/>
              <a:t>Mycobactéries</a:t>
            </a:r>
            <a:endParaRPr lang="en-US" sz="2000" dirty="0"/>
          </a:p>
        </p:txBody>
      </p:sp>
      <p:sp>
        <p:nvSpPr>
          <p:cNvPr id="2" name="Espace réservé du pied de page 1"/>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3" name="Espace réservé du numéro de diapositive 2"/>
          <p:cNvSpPr>
            <a:spLocks noGrp="1"/>
          </p:cNvSpPr>
          <p:nvPr>
            <p:ph type="sldNum" sz="quarter" idx="12"/>
          </p:nvPr>
        </p:nvSpPr>
        <p:spPr/>
        <p:txBody>
          <a:bodyPr/>
          <a:lstStyle/>
          <a:p>
            <a:fld id="{1CE674FC-846D-44B5-B05A-0B15AF31BFD5}" type="slidenum">
              <a:rPr lang="en-US" smtClean="0"/>
              <a:pPr/>
              <a:t>43</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74016"/>
    </mc:Choice>
    <mc:Fallback>
      <p:transition spd="slow" advTm="74016"/>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fontScale="90000"/>
          </a:bodyPr>
          <a:lstStyle/>
          <a:p>
            <a:r>
              <a:rPr lang="fr-FR" b="1" dirty="0" smtClean="0"/>
              <a:t/>
            </a:r>
            <a:br>
              <a:rPr lang="fr-FR" b="1" dirty="0" smtClean="0"/>
            </a:br>
            <a:r>
              <a:rPr lang="fr-FR" sz="4000" b="1" dirty="0" smtClean="0">
                <a:latin typeface="Times New Roman" pitchFamily="18" charset="0"/>
                <a:cs typeface="Times New Roman" pitchFamily="18" charset="0"/>
              </a:rPr>
              <a:t>Ponction lombaire </a:t>
            </a:r>
            <a:r>
              <a:rPr lang="ro-RO" sz="4000" u="sng" dirty="0" smtClean="0">
                <a:latin typeface="Times New Roman" pitchFamily="18" charset="0"/>
                <a:cs typeface="Times New Roman" pitchFamily="18" charset="0"/>
              </a:rPr>
              <a:t>Autres paramètres</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solidFill>
            <a:srgbClr val="FFFF00"/>
          </a:solidFill>
        </p:spPr>
        <p:txBody>
          <a:bodyPr>
            <a:normAutofit lnSpcReduction="10000"/>
          </a:bodyPr>
          <a:lstStyle/>
          <a:p>
            <a:pPr>
              <a:buNone/>
            </a:pPr>
            <a:r>
              <a:rPr lang="ro-RO" dirty="0" smtClean="0">
                <a:latin typeface="Times New Roman" pitchFamily="18" charset="0"/>
                <a:cs typeface="Times New Roman" pitchFamily="18" charset="0"/>
              </a:rPr>
              <a:t>Les autres paramètres biochimiques éventuellement déterminés sur le LCR sont fonction du contexte clinique. Citons principalement :</a:t>
            </a:r>
            <a:endParaRPr lang="en-US" dirty="0" smtClean="0">
              <a:latin typeface="Times New Roman" pitchFamily="18" charset="0"/>
              <a:cs typeface="Times New Roman" pitchFamily="18" charset="0"/>
            </a:endParaRPr>
          </a:p>
          <a:p>
            <a:pPr>
              <a:buNone/>
            </a:pPr>
            <a:r>
              <a:rPr lang="ro-RO" dirty="0" smtClean="0">
                <a:latin typeface="Times New Roman" pitchFamily="18" charset="0"/>
                <a:cs typeface="Times New Roman" pitchFamily="18" charset="0"/>
              </a:rPr>
              <a:t>- L'électrophorèse des protides</a:t>
            </a:r>
            <a:endParaRPr lang="en-US" dirty="0" smtClean="0">
              <a:latin typeface="Times New Roman" pitchFamily="18" charset="0"/>
              <a:cs typeface="Times New Roman" pitchFamily="18" charset="0"/>
            </a:endParaRPr>
          </a:p>
          <a:p>
            <a:pPr>
              <a:buNone/>
            </a:pPr>
            <a:r>
              <a:rPr lang="ro-RO" dirty="0" smtClean="0">
                <a:latin typeface="Times New Roman" pitchFamily="18" charset="0"/>
                <a:cs typeface="Times New Roman" pitchFamily="18" charset="0"/>
              </a:rPr>
              <a:t>- Le dosage de l'albumine</a:t>
            </a:r>
            <a:endParaRPr lang="en-US" dirty="0" smtClean="0">
              <a:latin typeface="Times New Roman" pitchFamily="18" charset="0"/>
              <a:cs typeface="Times New Roman" pitchFamily="18" charset="0"/>
            </a:endParaRPr>
          </a:p>
          <a:p>
            <a:pPr>
              <a:buNone/>
            </a:pPr>
            <a:r>
              <a:rPr lang="ro-RO" dirty="0" smtClean="0">
                <a:latin typeface="Times New Roman" pitchFamily="18" charset="0"/>
                <a:cs typeface="Times New Roman" pitchFamily="18" charset="0"/>
              </a:rPr>
              <a:t>- Le dosage des immunoglobulines :</a:t>
            </a:r>
            <a:endParaRPr lang="en-US" dirty="0" smtClean="0">
              <a:latin typeface="Times New Roman" pitchFamily="18" charset="0"/>
              <a:cs typeface="Times New Roman" pitchFamily="18" charset="0"/>
            </a:endParaRPr>
          </a:p>
          <a:p>
            <a:pPr>
              <a:buNone/>
            </a:pPr>
            <a:r>
              <a:rPr lang="ro-RO" dirty="0" smtClean="0">
                <a:latin typeface="Times New Roman" pitchFamily="18" charset="0"/>
                <a:cs typeface="Times New Roman" pitchFamily="18" charset="0"/>
              </a:rPr>
              <a:t>. Soit dans le LCR</a:t>
            </a:r>
            <a:endParaRPr lang="en-US" dirty="0" smtClean="0">
              <a:latin typeface="Times New Roman" pitchFamily="18" charset="0"/>
              <a:cs typeface="Times New Roman" pitchFamily="18" charset="0"/>
            </a:endParaRPr>
          </a:p>
          <a:p>
            <a:pPr>
              <a:buNone/>
            </a:pPr>
            <a:r>
              <a:rPr lang="ro-RO" dirty="0" smtClean="0">
                <a:latin typeface="Times New Roman" pitchFamily="18" charset="0"/>
                <a:cs typeface="Times New Roman" pitchFamily="18" charset="0"/>
              </a:rPr>
              <a:t>. Soit simultanément dans le LCR et dans le sérum du patient pour le calcul des différents index (se reporter aux procédures relatives à ces analyses</a:t>
            </a:r>
            <a:r>
              <a:rPr lang="ro-RO" dirty="0" smtClean="0"/>
              <a:t>)</a:t>
            </a:r>
            <a:endParaRPr lang="en-US" dirty="0" smtClean="0"/>
          </a:p>
          <a:p>
            <a:endParaRPr lang="en-US" dirty="0"/>
          </a:p>
        </p:txBody>
      </p:sp>
      <p:sp>
        <p:nvSpPr>
          <p:cNvPr id="4" name="Espace réservé du pied de page 3"/>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5" name="Espace réservé du numéro de diapositive 4"/>
          <p:cNvSpPr>
            <a:spLocks noGrp="1"/>
          </p:cNvSpPr>
          <p:nvPr>
            <p:ph type="sldNum" sz="quarter" idx="12"/>
          </p:nvPr>
        </p:nvSpPr>
        <p:spPr/>
        <p:txBody>
          <a:bodyPr/>
          <a:lstStyle/>
          <a:p>
            <a:fld id="{1CE674FC-846D-44B5-B05A-0B15AF31BFD5}" type="slidenum">
              <a:rPr lang="en-US" smtClean="0"/>
              <a:pPr/>
              <a:t>44</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3962"/>
    </mc:Choice>
    <mc:Fallback>
      <p:transition spd="slow" advTm="3962"/>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71612"/>
            <a:ext cx="8229600" cy="2143140"/>
          </a:xfrm>
          <a:solidFill>
            <a:schemeClr val="bg2">
              <a:lumMod val="90000"/>
            </a:schemeClr>
          </a:solidFill>
        </p:spPr>
        <p:txBody>
          <a:bodyPr>
            <a:normAutofit/>
          </a:bodyPr>
          <a:lstStyle/>
          <a:p>
            <a:r>
              <a:rPr lang="fr-FR" b="1" i="1" dirty="0">
                <a:solidFill>
                  <a:schemeClr val="tx1"/>
                </a:solidFill>
                <a:latin typeface="Times New Roman" pitchFamily="18" charset="0"/>
                <a:cs typeface="Times New Roman" pitchFamily="18" charset="0"/>
              </a:rPr>
              <a:t>Merci pour votre attention</a:t>
            </a:r>
            <a:r>
              <a:rPr lang="fr-FR" dirty="0"/>
              <a:t/>
            </a:r>
            <a:br>
              <a:rPr lang="fr-FR" dirty="0"/>
            </a:br>
            <a:endParaRPr lang="fr-FR" dirty="0"/>
          </a:p>
        </p:txBody>
      </p:sp>
      <p:sp>
        <p:nvSpPr>
          <p:cNvPr id="4" name="Espace réservé du pied de page 3"/>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5" name="Espace réservé du numéro de diapositive 4"/>
          <p:cNvSpPr>
            <a:spLocks noGrp="1"/>
          </p:cNvSpPr>
          <p:nvPr>
            <p:ph type="sldNum" sz="quarter" idx="12"/>
          </p:nvPr>
        </p:nvSpPr>
        <p:spPr/>
        <p:txBody>
          <a:bodyPr/>
          <a:lstStyle/>
          <a:p>
            <a:fld id="{1CE674FC-846D-44B5-B05A-0B15AF31BFD5}" type="slidenum">
              <a:rPr lang="en-US" smtClean="0"/>
              <a:pPr/>
              <a:t>45</a:t>
            </a:fld>
            <a:endParaRPr lang="en-US"/>
          </a:p>
        </p:txBody>
      </p:sp>
    </p:spTree>
    <p:extLst>
      <p:ext uri="{BB962C8B-B14F-4D97-AF65-F5344CB8AC3E}">
        <p14:creationId xmlns:p14="http://schemas.microsoft.com/office/powerpoint/2010/main" xmlns="" val="4022629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a:ln/>
        </p:spPr>
        <p:style>
          <a:lnRef idx="2">
            <a:schemeClr val="dk1"/>
          </a:lnRef>
          <a:fillRef idx="1">
            <a:schemeClr val="lt1"/>
          </a:fillRef>
          <a:effectRef idx="0">
            <a:schemeClr val="dk1"/>
          </a:effectRef>
          <a:fontRef idx="minor">
            <a:schemeClr val="dk1"/>
          </a:fontRef>
        </p:style>
        <p:txBody>
          <a:bodyPr>
            <a:normAutofit/>
          </a:bodyPr>
          <a:lstStyle/>
          <a:p>
            <a:r>
              <a:rPr lang="fr-FR" sz="4400" dirty="0">
                <a:latin typeface="Times New Roman" pitchFamily="18" charset="0"/>
                <a:cs typeface="Times New Roman" pitchFamily="18" charset="0"/>
              </a:rPr>
              <a:t>Rappel d'anatomie et de physiologie</a:t>
            </a:r>
          </a:p>
        </p:txBody>
      </p:sp>
      <p:pic>
        <p:nvPicPr>
          <p:cNvPr id="3075" name="Picture 3"/>
          <p:cNvPicPr>
            <a:picLocks noGrp="1" noChangeAspect="1" noChangeArrowheads="1"/>
          </p:cNvPicPr>
          <p:nvPr>
            <p:ph sz="quarter" idx="2"/>
          </p:nvPr>
        </p:nvPicPr>
        <p:blipFill>
          <a:blip r:embed="rId2">
            <a:extLst>
              <a:ext uri="{28A0092B-C50C-407E-A947-70E740481C1C}">
                <a14:useLocalDpi xmlns:a14="http://schemas.microsoft.com/office/drawing/2010/main" xmlns="" val="0"/>
              </a:ext>
            </a:extLst>
          </a:blip>
          <a:stretch>
            <a:fillRect/>
          </a:stretch>
        </p:blipFill>
        <p:spPr bwMode="auto">
          <a:xfrm>
            <a:off x="381000" y="1981200"/>
            <a:ext cx="7924800" cy="21353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5" name="Espace réservé du numéro de diapositive 4"/>
          <p:cNvSpPr>
            <a:spLocks noGrp="1"/>
          </p:cNvSpPr>
          <p:nvPr>
            <p:ph type="sldNum" sz="quarter" idx="12"/>
          </p:nvPr>
        </p:nvSpPr>
        <p:spPr/>
        <p:txBody>
          <a:bodyPr/>
          <a:lstStyle/>
          <a:p>
            <a:fld id="{1CE674FC-846D-44B5-B05A-0B15AF31BFD5}" type="slidenum">
              <a:rPr lang="en-US" smtClean="0"/>
              <a:pPr/>
              <a:t>5</a:t>
            </a:fld>
            <a:endParaRPr lang="en-US"/>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4600" y="3733800"/>
            <a:ext cx="3687763"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4997218"/>
      </p:ext>
    </p:extLst>
  </p:cSld>
  <p:clrMapOvr>
    <a:masterClrMapping/>
  </p:clrMapOvr>
  <mc:AlternateContent xmlns:mc="http://schemas.openxmlformats.org/markup-compatibility/2006">
    <mc:Choice xmlns:p14="http://schemas.microsoft.com/office/powerpoint/2010/main" xmlns="" Requires="p14">
      <p:transition spd="slow" p14:dur="2000" advTm="970"/>
    </mc:Choice>
    <mc:Fallback>
      <p:transition spd="slow" advTm="97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304800" y="228600"/>
            <a:ext cx="8229600" cy="1219200"/>
          </a:xfrm>
          <a:solidFill>
            <a:srgbClr val="FFFF00"/>
          </a:solidFill>
        </p:spPr>
        <p:txBody>
          <a:bodyPr>
            <a:normAutofit fontScale="90000"/>
          </a:bodyPr>
          <a:lstStyle/>
          <a:p>
            <a:r>
              <a:rPr lang="fr-FR" sz="4000" dirty="0">
                <a:latin typeface="Times New Roman" pitchFamily="18" charset="0"/>
                <a:cs typeface="Times New Roman" pitchFamily="18" charset="0"/>
              </a:rPr>
              <a:t>Rappel d'anatomie et de physiologie</a:t>
            </a:r>
            <a:r>
              <a:rPr lang="fr-FR" dirty="0"/>
              <a:t/>
            </a:r>
            <a:br>
              <a:rPr lang="fr-FR" dirty="0"/>
            </a:br>
            <a:endParaRPr lang="fr-FR" dirty="0"/>
          </a:p>
        </p:txBody>
      </p:sp>
      <p:pic>
        <p:nvPicPr>
          <p:cNvPr id="2050" name="Picture 2"/>
          <p:cNvPicPr>
            <a:picLocks noGrp="1" noChangeAspect="1" noChangeArrowheads="1"/>
          </p:cNvPicPr>
          <p:nvPr>
            <p:ph sz="quarter" idx="2"/>
          </p:nvPr>
        </p:nvPicPr>
        <p:blipFill>
          <a:blip r:embed="rId2">
            <a:extLst>
              <a:ext uri="{28A0092B-C50C-407E-A947-70E740481C1C}">
                <a14:useLocalDpi xmlns:a14="http://schemas.microsoft.com/office/drawing/2010/main" xmlns="" val="0"/>
              </a:ext>
            </a:extLst>
          </a:blip>
          <a:stretch>
            <a:fillRect/>
          </a:stretch>
        </p:blipFill>
        <p:spPr bwMode="auto">
          <a:xfrm>
            <a:off x="457200" y="1981200"/>
            <a:ext cx="4040188"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Espace réservé du contenu 11"/>
          <p:cNvSpPr>
            <a:spLocks noGrp="1"/>
          </p:cNvSpPr>
          <p:nvPr>
            <p:ph sz="quarter" idx="4"/>
          </p:nvPr>
        </p:nvSpPr>
        <p:spPr>
          <a:xfrm>
            <a:off x="4645025" y="1524000"/>
            <a:ext cx="4041775" cy="5105400"/>
          </a:xfrm>
          <a:solidFill>
            <a:srgbClr val="FFFF00"/>
          </a:solidFill>
        </p:spPr>
        <p:txBody>
          <a:bodyPr>
            <a:normAutofit fontScale="92500"/>
          </a:bodyPr>
          <a:lstStyle/>
          <a:p>
            <a:r>
              <a:rPr lang="fr-FR" dirty="0">
                <a:latin typeface="Times New Roman" pitchFamily="18" charset="0"/>
                <a:cs typeface="Times New Roman" pitchFamily="18" charset="0"/>
              </a:rPr>
              <a:t>Le LCR (liquide céphalorachidien) est un </a:t>
            </a:r>
            <a:r>
              <a:rPr lang="fr-FR" dirty="0" smtClean="0">
                <a:latin typeface="Times New Roman" pitchFamily="18" charset="0"/>
                <a:cs typeface="Times New Roman" pitchFamily="18" charset="0"/>
              </a:rPr>
              <a:t>liquide (composé </a:t>
            </a:r>
            <a:r>
              <a:rPr lang="fr-FR" dirty="0">
                <a:latin typeface="Times New Roman" pitchFamily="18" charset="0"/>
                <a:cs typeface="Times New Roman" pitchFamily="18" charset="0"/>
              </a:rPr>
              <a:t>à 99 </a:t>
            </a:r>
            <a:r>
              <a:rPr lang="fr-FR" dirty="0" smtClean="0">
                <a:latin typeface="Times New Roman" pitchFamily="18" charset="0"/>
                <a:cs typeface="Times New Roman" pitchFamily="18" charset="0"/>
              </a:rPr>
              <a:t>% d’eau),  clair</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et </a:t>
            </a:r>
            <a:r>
              <a:rPr lang="fr-FR" dirty="0" err="1" smtClean="0">
                <a:latin typeface="Times New Roman" pitchFamily="18" charset="0"/>
                <a:cs typeface="Times New Roman" pitchFamily="18" charset="0"/>
              </a:rPr>
              <a:t>sterile</a:t>
            </a:r>
            <a:r>
              <a:rPr lang="fr-FR" dirty="0" smtClean="0">
                <a:latin typeface="Times New Roman" pitchFamily="18" charset="0"/>
                <a:cs typeface="Times New Roman" pitchFamily="18" charset="0"/>
              </a:rPr>
              <a:t> ,sécrété </a:t>
            </a:r>
            <a:r>
              <a:rPr lang="fr-FR" dirty="0">
                <a:latin typeface="Times New Roman" pitchFamily="18" charset="0"/>
                <a:cs typeface="Times New Roman" pitchFamily="18" charset="0"/>
              </a:rPr>
              <a:t>dans les ventricules cérébraux</a:t>
            </a:r>
            <a:r>
              <a:rPr lang="fr-FR" dirty="0" smtClean="0">
                <a:latin typeface="Times New Roman" pitchFamily="18" charset="0"/>
                <a:cs typeface="Times New Roman" pitchFamily="18" charset="0"/>
              </a:rPr>
              <a:t>.</a:t>
            </a:r>
          </a:p>
          <a:p>
            <a:r>
              <a:rPr lang="fr-FR" dirty="0" smtClean="0">
                <a:latin typeface="Times New Roman" pitchFamily="18" charset="0"/>
                <a:cs typeface="Times New Roman" pitchFamily="18" charset="0"/>
              </a:rPr>
              <a:t>Il </a:t>
            </a:r>
            <a:r>
              <a:rPr lang="fr-FR" dirty="0">
                <a:latin typeface="Times New Roman" pitchFamily="18" charset="0"/>
                <a:cs typeface="Times New Roman" pitchFamily="18" charset="0"/>
              </a:rPr>
              <a:t>protège le cerveau et la moelle épinière dans lequel ils baignent </a:t>
            </a:r>
          </a:p>
          <a:p>
            <a:r>
              <a:rPr lang="fr-FR" dirty="0">
                <a:latin typeface="Times New Roman" pitchFamily="18" charset="0"/>
                <a:cs typeface="Times New Roman" pitchFamily="18" charset="0"/>
              </a:rPr>
              <a:t>Il circule et passe dans les espaces méningés de la base du crâne où il est réabsorbé.  Il circule également dans les espaces méningés situés autour de la moelle épinière, à l'intérieur du canal formé par l'empilement des vertèbres.  </a:t>
            </a:r>
          </a:p>
          <a:p>
            <a:r>
              <a:rPr lang="fr-FR" dirty="0">
                <a:latin typeface="Times New Roman" pitchFamily="18" charset="0"/>
                <a:cs typeface="Times New Roman" pitchFamily="18" charset="0"/>
              </a:rPr>
              <a:t> </a:t>
            </a:r>
          </a:p>
          <a:p>
            <a:endParaRPr lang="fr-FR" dirty="0"/>
          </a:p>
        </p:txBody>
      </p:sp>
      <p:sp>
        <p:nvSpPr>
          <p:cNvPr id="3" name="Espace réservé du pied de page 2"/>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4" name="Espace réservé du numéro de diapositive 3"/>
          <p:cNvSpPr>
            <a:spLocks noGrp="1"/>
          </p:cNvSpPr>
          <p:nvPr>
            <p:ph type="sldNum" sz="quarter" idx="12"/>
          </p:nvPr>
        </p:nvSpPr>
        <p:spPr/>
        <p:txBody>
          <a:bodyPr/>
          <a:lstStyle/>
          <a:p>
            <a:fld id="{1CE674FC-846D-44B5-B05A-0B15AF31BFD5}" type="slidenum">
              <a:rPr lang="en-US" smtClean="0"/>
              <a:pPr/>
              <a:t>6</a:t>
            </a:fld>
            <a:endParaRPr lang="en-US"/>
          </a:p>
        </p:txBody>
      </p:sp>
    </p:spTree>
    <p:extLst>
      <p:ext uri="{BB962C8B-B14F-4D97-AF65-F5344CB8AC3E}">
        <p14:creationId xmlns:p14="http://schemas.microsoft.com/office/powerpoint/2010/main" xmlns="" val="2431211740"/>
      </p:ext>
    </p:extLst>
  </p:cSld>
  <p:clrMapOvr>
    <a:masterClrMapping/>
  </p:clrMapOvr>
  <mc:AlternateContent xmlns:mc="http://schemas.openxmlformats.org/markup-compatibility/2006">
    <mc:Choice xmlns:p14="http://schemas.microsoft.com/office/powerpoint/2010/main" xmlns="" Requires="p14">
      <p:transition spd="slow" p14:dur="2000" advTm="2332"/>
    </mc:Choice>
    <mc:Fallback>
      <p:transition spd="slow" advTm="233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5" name="Espace réservé du contenu 4"/>
          <p:cNvSpPr>
            <a:spLocks noGrp="1"/>
          </p:cNvSpPr>
          <p:nvPr>
            <p:ph sz="quarter" idx="2"/>
          </p:nvPr>
        </p:nvSpPr>
        <p:spPr/>
        <p:txBody>
          <a:bodyPr/>
          <a:lstStyle/>
          <a:p>
            <a:endParaRPr lang="fr-FR" dirty="0"/>
          </a:p>
        </p:txBody>
      </p:sp>
      <p:sp>
        <p:nvSpPr>
          <p:cNvPr id="6" name="Espace réservé du contenu 5"/>
          <p:cNvSpPr>
            <a:spLocks noGrp="1"/>
          </p:cNvSpPr>
          <p:nvPr>
            <p:ph sz="quarter" idx="4"/>
          </p:nvPr>
        </p:nvSpPr>
        <p:spPr>
          <a:xfrm>
            <a:off x="4648201" y="304800"/>
            <a:ext cx="4363872" cy="6482687"/>
          </a:xfrm>
          <a:solidFill>
            <a:srgbClr val="FFFF00"/>
          </a:solidFill>
        </p:spPr>
        <p:txBody>
          <a:bodyPr>
            <a:normAutofit fontScale="92500" lnSpcReduction="10000"/>
          </a:bodyPr>
          <a:lstStyle/>
          <a:p>
            <a:r>
              <a:rPr lang="fr-FR" sz="2400" dirty="0">
                <a:latin typeface="Times New Roman" pitchFamily="18" charset="0"/>
                <a:cs typeface="Times New Roman" pitchFamily="18" charset="0"/>
              </a:rPr>
              <a:t>L'étui méningé qui contient le LCR descend jusqu'à la deuxième vertèbre sacrée (S2) alors que la moelle s'arrête à la deuxième lombaire (L2).  </a:t>
            </a:r>
          </a:p>
          <a:p>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Outre ce rôle protecteur, le LCR sert aussi à transporter divers éléments tels que le sodium, le potassium, les protéines... qui assurent la nutrition du système nerveux central. Ce liquide est fabriqué au niveau du cerveau, il est renouvelé plusieurs fois par jour et circule jusque dans le bas de la colonne vertébrale, entre les trois membranes des méninges, ces enveloppes qui entourent le cerveau, la moelle épinière et la racine des nerfs.</a:t>
            </a:r>
          </a:p>
          <a:p>
            <a:endParaRPr lang="fr-FR" sz="2400" dirty="0">
              <a:latin typeface="Times New Roman" pitchFamily="18" charset="0"/>
              <a:cs typeface="Times New Roman" pitchFamily="18" charset="0"/>
            </a:endParaRPr>
          </a:p>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9972" y="533400"/>
            <a:ext cx="4268228" cy="609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7" name="Espace réservé du numéro de diapositive 6"/>
          <p:cNvSpPr>
            <a:spLocks noGrp="1"/>
          </p:cNvSpPr>
          <p:nvPr>
            <p:ph type="sldNum" sz="quarter" idx="12"/>
          </p:nvPr>
        </p:nvSpPr>
        <p:spPr/>
        <p:txBody>
          <a:bodyPr/>
          <a:lstStyle/>
          <a:p>
            <a:fld id="{1CE674FC-846D-44B5-B05A-0B15AF31BFD5}" type="slidenum">
              <a:rPr lang="en-US" smtClean="0"/>
              <a:pPr/>
              <a:t>7</a:t>
            </a:fld>
            <a:endParaRPr lang="en-US"/>
          </a:p>
        </p:txBody>
      </p:sp>
    </p:spTree>
    <p:extLst>
      <p:ext uri="{BB962C8B-B14F-4D97-AF65-F5344CB8AC3E}">
        <p14:creationId xmlns:p14="http://schemas.microsoft.com/office/powerpoint/2010/main" xmlns="" val="1818635838"/>
      </p:ext>
    </p:extLst>
  </p:cSld>
  <p:clrMapOvr>
    <a:masterClrMapping/>
  </p:clrMapOvr>
  <mc:AlternateContent xmlns:mc="http://schemas.openxmlformats.org/markup-compatibility/2006">
    <mc:Choice xmlns:p14="http://schemas.microsoft.com/office/powerpoint/2010/main" xmlns="" Requires="p14">
      <p:transition spd="slow" p14:dur="2000" advTm="1243"/>
    </mc:Choice>
    <mc:Fallback>
      <p:transition spd="slow" advTm="124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71600"/>
            <a:ext cx="8229600" cy="5105400"/>
          </a:xfrm>
          <a:solidFill>
            <a:srgbClr val="FFFF00"/>
          </a:solidFill>
        </p:spPr>
        <p:txBody>
          <a:bodyPr/>
          <a:lstStyle/>
          <a:p>
            <a:endParaRPr lang="fr-FR" sz="2800" dirty="0" smtClean="0">
              <a:latin typeface="Times New Roman" pitchFamily="18" charset="0"/>
              <a:cs typeface="Times New Roman" pitchFamily="18" charset="0"/>
            </a:endParaRPr>
          </a:p>
          <a:p>
            <a:r>
              <a:rPr lang="fr-FR" sz="3200" dirty="0" smtClean="0">
                <a:latin typeface="Times New Roman" pitchFamily="18" charset="0"/>
                <a:cs typeface="Times New Roman" pitchFamily="18" charset="0"/>
              </a:rPr>
              <a:t>Il est ainsi possible de recueillir avec une aiguille le LCR entre L2 et S2, sans risque de toucher la moelle.  On pique le plus souvent entre L4 et L5, mais on peut très bien piquer également un espace en dessous ou un à deux espaces au-dessus.</a:t>
            </a:r>
            <a:endParaRPr lang="fr-FR" sz="3200" dirty="0"/>
          </a:p>
        </p:txBody>
      </p:sp>
      <p:sp>
        <p:nvSpPr>
          <p:cNvPr id="4" name="Espace réservé du pied de page 3"/>
          <p:cNvSpPr>
            <a:spLocks noGrp="1"/>
          </p:cNvSpPr>
          <p:nvPr>
            <p:ph type="ftr" sz="quarter" idx="11"/>
          </p:nvPr>
        </p:nvSpPr>
        <p:spPr/>
        <p:txBody>
          <a:bodyPr/>
          <a:lstStyle/>
          <a:p>
            <a:r>
              <a:rPr lang="fr-FR" smtClean="0"/>
              <a:t>BIOCHIMIE APPLIQUEE EN PATHOLOGIES ANIMALES  ET VEGETALES / Mme YAACOUB.F</a:t>
            </a:r>
            <a:endParaRPr lang="en-US"/>
          </a:p>
        </p:txBody>
      </p:sp>
      <p:sp>
        <p:nvSpPr>
          <p:cNvPr id="5" name="Espace réservé du numéro de diapositive 4"/>
          <p:cNvSpPr>
            <a:spLocks noGrp="1"/>
          </p:cNvSpPr>
          <p:nvPr>
            <p:ph type="sldNum" sz="quarter" idx="12"/>
          </p:nvPr>
        </p:nvSpPr>
        <p:spPr/>
        <p:txBody>
          <a:bodyPr/>
          <a:lstStyle/>
          <a:p>
            <a:fld id="{1CE674FC-846D-44B5-B05A-0B15AF31BFD5}" type="slidenum">
              <a:rPr lang="en-US" smtClean="0"/>
              <a:pPr/>
              <a:t>8</a:t>
            </a:fld>
            <a:endParaRPr lang="en-US"/>
          </a:p>
        </p:txBody>
      </p:sp>
    </p:spTree>
    <p:extLst>
      <p:ext uri="{BB962C8B-B14F-4D97-AF65-F5344CB8AC3E}">
        <p14:creationId xmlns:p14="http://schemas.microsoft.com/office/powerpoint/2010/main" xmlns="" val="3063603031"/>
      </p:ext>
    </p:extLst>
  </p:cSld>
  <p:clrMapOvr>
    <a:masterClrMapping/>
  </p:clrMapOvr>
  <mc:AlternateContent xmlns:mc="http://schemas.openxmlformats.org/markup-compatibility/2006">
    <mc:Choice xmlns:p14="http://schemas.microsoft.com/office/powerpoint/2010/main" xmlns="" Requires="p14">
      <p:transition spd="slow" p14:dur="2000" advTm="4787"/>
    </mc:Choice>
    <mc:Fallback>
      <p:transition spd="slow" advTm="478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016" y="1447800"/>
            <a:ext cx="8904383" cy="4389120"/>
          </a:xfrm>
          <a:solidFill>
            <a:schemeClr val="bg2"/>
          </a:solidFill>
        </p:spPr>
        <p:txBody>
          <a:bodyPr>
            <a:normAutofit/>
          </a:bodyPr>
          <a:lstStyle/>
          <a:p>
            <a:endParaRPr lang="fr-FR" dirty="0"/>
          </a:p>
          <a:p>
            <a:r>
              <a:rPr lang="fr-FR" sz="2800" dirty="0">
                <a:latin typeface="Times New Roman" pitchFamily="18" charset="0"/>
                <a:cs typeface="Times New Roman" pitchFamily="18" charset="0"/>
              </a:rPr>
              <a:t>Le LCR peut être infecté en cas de méningite, présenter des signes d'inflammation non présents dans le sang ( sclérose en plaques, certaines polynévrites), ou contenir des protéines anormales dues à la destruction du tissu nerveux (maladies </a:t>
            </a:r>
            <a:r>
              <a:rPr lang="fr-FR" sz="2800" dirty="0" err="1">
                <a:latin typeface="Times New Roman" pitchFamily="18" charset="0"/>
                <a:cs typeface="Times New Roman" pitchFamily="18" charset="0"/>
              </a:rPr>
              <a:t>neurodégénératives</a:t>
            </a:r>
            <a:r>
              <a:rPr lang="fr-FR" sz="2800" dirty="0">
                <a:latin typeface="Times New Roman" pitchFamily="18" charset="0"/>
                <a:cs typeface="Times New Roman" pitchFamily="18" charset="0"/>
              </a:rPr>
              <a:t>).</a:t>
            </a:r>
          </a:p>
          <a:p>
            <a:endParaRPr lang="fr-FR" dirty="0"/>
          </a:p>
        </p:txBody>
      </p:sp>
      <p:sp>
        <p:nvSpPr>
          <p:cNvPr id="4" name="Espace réservé du pied de page 3"/>
          <p:cNvSpPr>
            <a:spLocks noGrp="1"/>
          </p:cNvSpPr>
          <p:nvPr>
            <p:ph type="ftr" sz="quarter" idx="11"/>
          </p:nvPr>
        </p:nvSpPr>
        <p:spPr/>
        <p:txBody>
          <a:bodyPr/>
          <a:lstStyle/>
          <a:p>
            <a:r>
              <a:rPr lang="fr-FR" smtClean="0">
                <a:solidFill>
                  <a:srgbClr val="04617B">
                    <a:shade val="90000"/>
                  </a:srgbClr>
                </a:solidFill>
              </a:rPr>
              <a:t>BIOCHIMIE APPLIQUEE EN PATHOLOGIES ANIMALES  ET VEGETALES / Mme YAACOUB.F</a:t>
            </a:r>
            <a:endParaRPr lang="en-US">
              <a:solidFill>
                <a:srgbClr val="04617B">
                  <a:shade val="90000"/>
                </a:srgbClr>
              </a:solidFill>
            </a:endParaRPr>
          </a:p>
        </p:txBody>
      </p:sp>
      <p:sp>
        <p:nvSpPr>
          <p:cNvPr id="5" name="Espace réservé du numéro de diapositive 4"/>
          <p:cNvSpPr>
            <a:spLocks noGrp="1"/>
          </p:cNvSpPr>
          <p:nvPr>
            <p:ph type="sldNum" sz="quarter" idx="12"/>
          </p:nvPr>
        </p:nvSpPr>
        <p:spPr/>
        <p:txBody>
          <a:bodyPr/>
          <a:lstStyle/>
          <a:p>
            <a:fld id="{1CE674FC-846D-44B5-B05A-0B15AF31BFD5}" type="slidenum">
              <a:rPr lang="en-US" smtClean="0">
                <a:solidFill>
                  <a:srgbClr val="04617B">
                    <a:shade val="90000"/>
                  </a:srgbClr>
                </a:solidFill>
              </a:rPr>
              <a:pPr/>
              <a:t>9</a:t>
            </a:fld>
            <a:endParaRPr lang="en-US">
              <a:solidFill>
                <a:srgbClr val="04617B">
                  <a:shade val="90000"/>
                </a:srgbClr>
              </a:solidFill>
            </a:endParaRPr>
          </a:p>
        </p:txBody>
      </p:sp>
    </p:spTree>
    <p:extLst>
      <p:ext uri="{BB962C8B-B14F-4D97-AF65-F5344CB8AC3E}">
        <p14:creationId xmlns:p14="http://schemas.microsoft.com/office/powerpoint/2010/main" xmlns="" val="1272836302"/>
      </p:ext>
    </p:extLst>
  </p:cSld>
  <p:clrMapOvr>
    <a:masterClrMapping/>
  </p:clrMapOvr>
  <mc:AlternateContent xmlns:mc="http://schemas.openxmlformats.org/markup-compatibility/2006">
    <mc:Choice xmlns:p14="http://schemas.microsoft.com/office/powerpoint/2010/main" xmlns="" Requires="p14">
      <p:transition spd="slow" p14:dur="2000" advTm="1158"/>
    </mc:Choice>
    <mc:Fallback>
      <p:transition spd="slow" advTm="1158"/>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0.4|1.5|15.1|7.1"/>
</p:tagLst>
</file>

<file path=ppt/tags/tag2.xml><?xml version="1.0" encoding="utf-8"?>
<p:tagLst xmlns:a="http://schemas.openxmlformats.org/drawingml/2006/main" xmlns:r="http://schemas.openxmlformats.org/officeDocument/2006/relationships" xmlns:p="http://schemas.openxmlformats.org/presentationml/2006/main">
  <p:tag name="TIMING" val="|1.2|0.3|0.7|0.1|0.1|0.3|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5600</TotalTime>
  <Words>2480</Words>
  <Application>Microsoft Office PowerPoint</Application>
  <PresentationFormat>Affichage à l'écran (4:3)</PresentationFormat>
  <Paragraphs>354</Paragraphs>
  <Slides>45</Slides>
  <Notes>0</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Débit</vt:lpstr>
      <vt:lpstr> Biochimie appliquée en pathologies animales et végétales</vt:lpstr>
      <vt:lpstr>Analyse du liquide céphalo rachidien  </vt:lpstr>
      <vt:lpstr>Introduction</vt:lpstr>
      <vt:lpstr>Diapositive 4</vt:lpstr>
      <vt:lpstr>Rappel d'anatomie et de physiologie</vt:lpstr>
      <vt:lpstr>Rappel d'anatomie et de physiologie </vt:lpstr>
      <vt:lpstr>Diapositive 7</vt:lpstr>
      <vt:lpstr>Diapositive 8</vt:lpstr>
      <vt:lpstr>Diapositive 9</vt:lpstr>
      <vt:lpstr>Rôles</vt:lpstr>
      <vt:lpstr>Diapositive 11</vt:lpstr>
      <vt:lpstr>Ponction lombaire </vt:lpstr>
      <vt:lpstr>Ponction lombaire : exécution et analyse du L.C.R. </vt:lpstr>
      <vt:lpstr>Diapositive 14</vt:lpstr>
      <vt:lpstr>Diapositive 15</vt:lpstr>
      <vt:lpstr>Ponction lombaire. Apport diagnostique.</vt:lpstr>
      <vt:lpstr>Diapositive 17</vt:lpstr>
      <vt:lpstr>Diapositive 18</vt:lpstr>
      <vt:lpstr> Ponction lombaire. Indications </vt:lpstr>
      <vt:lpstr>   Ponction lombaire. Contre-indications</vt:lpstr>
      <vt:lpstr>Ponction lombaire. Technique</vt:lpstr>
      <vt:lpstr>Diapositive 22</vt:lpstr>
      <vt:lpstr>Recueil du LCR</vt:lpstr>
      <vt:lpstr>Diapositive 24</vt:lpstr>
      <vt:lpstr> Recueil et acheminement</vt:lpstr>
      <vt:lpstr>Prélèvements</vt:lpstr>
      <vt:lpstr>Diapositive 27</vt:lpstr>
      <vt:lpstr>Diapositive 28</vt:lpstr>
      <vt:lpstr> </vt:lpstr>
      <vt:lpstr>Diapositive 30</vt:lpstr>
      <vt:lpstr>Diapositive 31</vt:lpstr>
      <vt:lpstr>Diapositive 32</vt:lpstr>
      <vt:lpstr>Diapositive 33</vt:lpstr>
      <vt:lpstr> La cytocentrifugeuse</vt:lpstr>
      <vt:lpstr>Diapositive 35</vt:lpstr>
      <vt:lpstr>Diapositive 36</vt:lpstr>
      <vt:lpstr>Diapositive 37</vt:lpstr>
      <vt:lpstr>Diapositive 38</vt:lpstr>
      <vt:lpstr>Diapositive 39</vt:lpstr>
      <vt:lpstr>Diapositive 40</vt:lpstr>
      <vt:lpstr>Ponction lombaire. Résultats</vt:lpstr>
      <vt:lpstr>    </vt:lpstr>
      <vt:lpstr> Méningites bactériennes - Germes les plus fréquemment rencontrés </vt:lpstr>
      <vt:lpstr> Ponction lombaire Autres paramètres </vt:lpstr>
      <vt:lpstr>Merci pour votre attention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Analyse du L.C.R.</dc:title>
  <dc:creator>iancu</dc:creator>
  <cp:lastModifiedBy>Imène</cp:lastModifiedBy>
  <cp:revision>169</cp:revision>
  <dcterms:created xsi:type="dcterms:W3CDTF">2010-09-26T10:59:00Z</dcterms:created>
  <dcterms:modified xsi:type="dcterms:W3CDTF">2023-05-06T15:20:45Z</dcterms:modified>
</cp:coreProperties>
</file>