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67" r:id="rId6"/>
    <p:sldId id="258" r:id="rId7"/>
    <p:sldId id="259" r:id="rId8"/>
    <p:sldId id="260" r:id="rId9"/>
    <p:sldId id="279" r:id="rId10"/>
    <p:sldId id="291" r:id="rId11"/>
    <p:sldId id="261" r:id="rId12"/>
    <p:sldId id="270" r:id="rId13"/>
    <p:sldId id="286" r:id="rId14"/>
    <p:sldId id="263" r:id="rId15"/>
    <p:sldId id="269" r:id="rId16"/>
    <p:sldId id="262" r:id="rId17"/>
    <p:sldId id="26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A020-5C9B-4D98-9875-200651A9CBFA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6124-3AD1-40E0-B8AB-0984F697F0FA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8362" y="269164"/>
            <a:ext cx="9144000" cy="738143"/>
          </a:xfrm>
        </p:spPr>
        <p:txBody>
          <a:bodyPr>
            <a:norm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Ascaridiose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470" y="1007110"/>
            <a:ext cx="1106741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 </a:t>
            </a:r>
            <a:endParaRPr lang="fr-FR" sz="2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 Ascaridiase, est une parasitose intestinale humaine due au nématode </a:t>
            </a:r>
            <a:r>
              <a:rPr lang="fr-FR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Ascaris</a:t>
            </a:r>
            <a:r>
              <a:rPr lang="fr-FR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lombricoïdes</a:t>
            </a:r>
            <a:r>
              <a:rPr lang="fr-FR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c’est une parasitose cosmopolite, présente dans le monde entier, fréquente le plus souvent chez les enfants, fréquente dans les pays sous-développés, l’absence d’infrastructures générales d’assainissement (eau potable, absence de réseaux d’égouts etc ).</a:t>
            </a:r>
            <a:endParaRPr lang="fr-FR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mesoparasite ( vit dans une cavité = intestins grele = jejinum).</a:t>
            </a:r>
            <a:endParaRPr lang="fr-FR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géohelminthiases.</a:t>
            </a:r>
            <a:endParaRPr lang="fr-FR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4543" y="533634"/>
            <a:ext cx="3076978" cy="1090188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biologique 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C:\Users\POSTE03\Desktop\Ascariasis_LifeCycle_lg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90943" y="272059"/>
            <a:ext cx="6490952" cy="55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 de texte 2"/>
          <p:cNvSpPr txBox="1"/>
          <p:nvPr/>
        </p:nvSpPr>
        <p:spPr>
          <a:xfrm>
            <a:off x="316230" y="2567305"/>
            <a:ext cx="48025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Mode de contamination</a:t>
            </a:r>
            <a:endParaRPr lang="fr-FR" altLang="en-US"/>
          </a:p>
          <a:p>
            <a:r>
              <a:rPr lang="fr-FR" altLang="en-US"/>
              <a:t>- par voie directe : mains sales, géophagie</a:t>
            </a:r>
            <a:endParaRPr lang="fr-FR" altLang="en-US"/>
          </a:p>
          <a:p>
            <a:r>
              <a:rPr lang="fr-FR" altLang="en-US"/>
              <a:t>- par voie indirecte : eau et aliments souillés.</a:t>
            </a:r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3265" y="179705"/>
            <a:ext cx="8805545" cy="5997575"/>
          </a:xfrm>
          <a:prstGeom prst="rect">
            <a:avLst/>
          </a:prstGeom>
        </p:spPr>
      </p:pic>
      <p:sp>
        <p:nvSpPr>
          <p:cNvPr id="6" name="Zone de texte 5"/>
          <p:cNvSpPr txBox="1"/>
          <p:nvPr/>
        </p:nvSpPr>
        <p:spPr>
          <a:xfrm>
            <a:off x="444500" y="594106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Source : Société Africaine de Parasitologie (SoAP)</a:t>
            </a:r>
            <a:endParaRPr lang="fr-F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917575" y="1786255"/>
            <a:ext cx="1002855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altLang="en-US"/>
              <a:t>- </a:t>
            </a:r>
            <a:r>
              <a:rPr lang="fr-FR" altLang="en-US" sz="2400" b="1">
                <a:solidFill>
                  <a:schemeClr val="accent2"/>
                </a:solidFill>
              </a:rPr>
              <a:t>Une action toxique </a:t>
            </a:r>
            <a:r>
              <a:rPr lang="fr-FR" altLang="en-US" sz="2400"/>
              <a:t>pendant la  migration larvaire </a:t>
            </a:r>
            <a:endParaRPr lang="fr-FR" altLang="en-US" sz="24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altLang="en-US" sz="2400"/>
              <a:t>- </a:t>
            </a:r>
            <a:r>
              <a:rPr lang="fr-FR" altLang="en-US" sz="2400" b="1">
                <a:solidFill>
                  <a:schemeClr val="accent2"/>
                </a:solidFill>
              </a:rPr>
              <a:t>Une action mécanique  </a:t>
            </a:r>
            <a:r>
              <a:rPr lang="fr-FR" altLang="en-US" sz="2400"/>
              <a:t>obstructions canaliculaires (canal pancréatique, canal cholédoque , intestinale ).</a:t>
            </a:r>
            <a:endParaRPr lang="fr-FR" altLang="en-US" sz="24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altLang="en-US" sz="2400"/>
              <a:t>- </a:t>
            </a:r>
            <a:r>
              <a:rPr lang="fr-FR" altLang="en-US" sz="2400" b="1">
                <a:solidFill>
                  <a:schemeClr val="accent2"/>
                </a:solidFill>
              </a:rPr>
              <a:t>Une action bactériologique </a:t>
            </a:r>
            <a:r>
              <a:rPr lang="fr-FR" altLang="en-US" sz="2400"/>
              <a:t>: le ver transporte avec lui à la surface de sa cuticule des germes intestinaux qui peuvent ainsi lors de sa migration contaminer les organes voisins entraînant par exemple des abcès et des inflammations.</a:t>
            </a:r>
            <a:endParaRPr lang="fr-FR" altLang="en-US" sz="2400"/>
          </a:p>
        </p:txBody>
      </p:sp>
      <p:sp>
        <p:nvSpPr>
          <p:cNvPr id="5" name="Zone de texte 4"/>
          <p:cNvSpPr txBox="1"/>
          <p:nvPr/>
        </p:nvSpPr>
        <p:spPr>
          <a:xfrm>
            <a:off x="3333750" y="372110"/>
            <a:ext cx="5926455" cy="5530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l"/>
            <a:r>
              <a:rPr lang="fr-FR" altLang="en-US" sz="3000" b="1">
                <a:sym typeface="+mn-ea"/>
              </a:rPr>
              <a:t>Pathogénie</a:t>
            </a:r>
            <a:endParaRPr lang="fr-FR" altLang="en-US" sz="3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4705" y="1567180"/>
            <a:ext cx="9267190" cy="4003040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/>
              <a:t>Taux sèche.</a:t>
            </a:r>
            <a:endParaRPr lang="fr-FR" dirty="0"/>
          </a:p>
          <a:p>
            <a:pPr lvl="0"/>
            <a:r>
              <a:rPr lang="fr-FR" dirty="0"/>
              <a:t>Dyspnée.</a:t>
            </a:r>
            <a:endParaRPr lang="fr-FR" dirty="0"/>
          </a:p>
          <a:p>
            <a:pPr lvl="0"/>
            <a:r>
              <a:rPr lang="fr-FR" dirty="0"/>
              <a:t>Réactions inflammatoires.</a:t>
            </a:r>
            <a:endParaRPr lang="fr-FR" dirty="0"/>
          </a:p>
          <a:p>
            <a:pPr lvl="0"/>
            <a:r>
              <a:rPr lang="fr-FR" dirty="0"/>
              <a:t>Bronchospasme.</a:t>
            </a:r>
            <a:endParaRPr lang="fr-FR" dirty="0"/>
          </a:p>
          <a:p>
            <a:pPr lvl="0"/>
            <a:r>
              <a:rPr lang="fr-FR" dirty="0"/>
              <a:t>Troubles gastro-intestinaux (nausées, vomissements, douleurs abdominales).</a:t>
            </a:r>
            <a:endParaRPr lang="fr-FR" dirty="0"/>
          </a:p>
          <a:p>
            <a:pPr lvl="0"/>
            <a:r>
              <a:rPr lang="fr-FR" dirty="0"/>
              <a:t>Occlusion intestinale (action m»canique), perforations.</a:t>
            </a:r>
            <a:endParaRPr lang="fr-FR" dirty="0"/>
          </a:p>
          <a:p>
            <a:pPr lvl="0"/>
            <a:r>
              <a:rPr lang="fr-FR" dirty="0"/>
              <a:t>Singes neurologiques (irritations, insomnie, anxiété).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 de texte 1"/>
          <p:cNvSpPr txBox="1"/>
          <p:nvPr/>
        </p:nvSpPr>
        <p:spPr>
          <a:xfrm>
            <a:off x="4634865" y="386080"/>
            <a:ext cx="3777615" cy="73723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p>
            <a:pPr algn="l"/>
            <a:r>
              <a:rPr lang="fr-FR" sz="4200" b="1" dirty="0">
                <a:sym typeface="+mn-ea"/>
              </a:rPr>
              <a:t>Singes cliniques </a:t>
            </a:r>
            <a:endParaRPr lang="fr-FR" alt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261745" y="1652270"/>
            <a:ext cx="985266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fr-FR" altLang="en-US" sz="2500"/>
              <a:t>l’ascaris  secrète localement des substances modifiant la réponse immunitaire, </a:t>
            </a:r>
            <a:endParaRPr lang="fr-FR" altLang="en-US" sz="25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fr-FR" altLang="en-US" sz="2500"/>
              <a:t>synthétise et se recouvre de protéines proches de celles de l’hôte, ce qui empêche celui-ci de reconnaître le parasite comme corps étranger.</a:t>
            </a:r>
            <a:endParaRPr lang="fr-FR" altLang="en-US" sz="2500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fr-FR" altLang="en-US" sz="2500"/>
              <a:t>De même, pour se protéger de l’action des enzymes digestives du milieu intestinal, l’Ascaris présente une cuticule qui est résistante.</a:t>
            </a:r>
            <a:endParaRPr lang="fr-FR" altLang="en-US" sz="2500"/>
          </a:p>
        </p:txBody>
      </p:sp>
      <p:sp>
        <p:nvSpPr>
          <p:cNvPr id="2" name="Zone de texte 1"/>
          <p:cNvSpPr txBox="1"/>
          <p:nvPr/>
        </p:nvSpPr>
        <p:spPr>
          <a:xfrm>
            <a:off x="3511550" y="333375"/>
            <a:ext cx="5353050" cy="95313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fr-FR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Mécanisme d’échappement</a:t>
            </a:r>
            <a:endParaRPr lang="fr-FR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 (courbe de </a:t>
            </a:r>
            <a:r>
              <a:rPr lang="fr-FR" dirty="0" err="1" smtClean="0"/>
              <a:t>lavier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Espace réservé du contenu 3" descr="http://www.aipcf.org/local/cache-vignettes/L400xH276/P1830-8d145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65" y="1896750"/>
            <a:ext cx="630628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07830" y="2471520"/>
            <a:ext cx="3623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HES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HAI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I</a:t>
            </a:r>
            <a:r>
              <a:rPr lang="fr-FR" sz="2800" dirty="0" smtClean="0"/>
              <a:t>FI</a:t>
            </a: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err="1" smtClean="0"/>
              <a:t>Parasito</a:t>
            </a:r>
            <a:r>
              <a:rPr lang="fr-FR" sz="2800" dirty="0" smtClean="0"/>
              <a:t> des selles.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1050" y="1869216"/>
            <a:ext cx="9941417" cy="4351338"/>
          </a:xfrm>
        </p:spPr>
        <p:txBody>
          <a:bodyPr>
            <a:normAutofit lnSpcReduction="20000"/>
          </a:bodyPr>
          <a:lstStyle/>
          <a:p>
            <a:pPr lvl="0"/>
            <a:r>
              <a:rPr lang="fr-FR" dirty="0" smtClean="0"/>
              <a:t>Usage des anthelminthiques comme : </a:t>
            </a:r>
            <a:r>
              <a:rPr lang="fr-FR" dirty="0" err="1" smtClean="0"/>
              <a:t>Albendazol</a:t>
            </a:r>
            <a:r>
              <a:rPr lang="fr-FR" dirty="0" smtClean="0"/>
              <a:t> et </a:t>
            </a:r>
            <a:r>
              <a:rPr lang="fr-FR" dirty="0" err="1" smtClean="0"/>
              <a:t>Ivermectine</a:t>
            </a:r>
            <a:r>
              <a:rPr lang="fr-FR" dirty="0" smtClean="0"/>
              <a:t>.</a:t>
            </a:r>
            <a:endParaRPr lang="fr-FR" dirty="0" smtClean="0"/>
          </a:p>
          <a:p>
            <a:pPr lvl="0"/>
            <a:r>
              <a:rPr lang="fr-FR" dirty="0" smtClean="0"/>
              <a:t>chirurgicale ( oclusion intestinale....)</a:t>
            </a:r>
            <a:endParaRPr lang="fr-FR" dirty="0" smtClean="0"/>
          </a:p>
          <a:p>
            <a:pPr lvl="0"/>
            <a:r>
              <a:rPr lang="fr-FR" dirty="0" smtClean="0"/>
              <a:t>Education sanitaire.</a:t>
            </a:r>
            <a:endParaRPr lang="fr-FR" dirty="0" smtClean="0"/>
          </a:p>
          <a:p>
            <a:pPr lvl="0"/>
            <a:r>
              <a:rPr lang="fr-FR" dirty="0" smtClean="0"/>
              <a:t>Les mesures d’hygiènes individuelle et collective.</a:t>
            </a:r>
            <a:endParaRPr lang="fr-FR" dirty="0" smtClean="0"/>
          </a:p>
          <a:p>
            <a:pPr lvl="0"/>
            <a:r>
              <a:rPr lang="fr-FR" dirty="0" smtClean="0"/>
              <a:t>Installation des latrines et d’égouts.</a:t>
            </a:r>
            <a:endParaRPr lang="fr-FR" dirty="0" smtClean="0"/>
          </a:p>
          <a:p>
            <a:pPr lvl="0"/>
            <a:r>
              <a:rPr lang="fr-FR" dirty="0" smtClean="0"/>
              <a:t>Eviter l’usage d’engrais humains.</a:t>
            </a:r>
            <a:endParaRPr lang="fr-FR" dirty="0" smtClean="0"/>
          </a:p>
          <a:p>
            <a:pPr lvl="0"/>
            <a:r>
              <a:rPr lang="fr-FR" dirty="0" smtClean="0"/>
              <a:t>Lavage correcte des crudités (salades, fraises...).</a:t>
            </a:r>
            <a:endParaRPr lang="fr-FR" dirty="0" smtClean="0"/>
          </a:p>
          <a:p>
            <a:pPr lvl="0"/>
            <a:r>
              <a:rPr lang="fr-FR" dirty="0" smtClean="0"/>
              <a:t>Traitements des eaux usées.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" name="Zone de texte 1"/>
          <p:cNvSpPr txBox="1"/>
          <p:nvPr/>
        </p:nvSpPr>
        <p:spPr>
          <a:xfrm>
            <a:off x="3188970" y="414655"/>
            <a:ext cx="5466080" cy="675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sz="3800" b="1" dirty="0" smtClean="0">
                <a:sym typeface="+mn-ea"/>
              </a:rPr>
              <a:t>Traitement et prophylaxie </a:t>
            </a:r>
            <a:endParaRPr lang="fr-FR" alt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847725" y="1854200"/>
            <a:ext cx="1134427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sz="3200"/>
              <a:t>L’Ascaris est  remarqué en IIIème siècle par des médecins Egyptiens.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sz="3200"/>
              <a:t>Francesco Redi décrit au XVIIème siècle grâce au microscope l’oeuf d’ascaris.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sz="3200"/>
              <a:t>Au XVIIIème siècle, Leclerc dissèque le ver et Linné, en 1758 en donne sa classification. 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sz="3200"/>
              <a:t>Le cycle complet du ver est décrit en 1916 par Stewart.</a:t>
            </a:r>
            <a:endParaRPr lang="fr-FR" altLang="en-US" sz="3200"/>
          </a:p>
        </p:txBody>
      </p:sp>
      <p:sp>
        <p:nvSpPr>
          <p:cNvPr id="2" name="Zone de texte 1"/>
          <p:cNvSpPr txBox="1"/>
          <p:nvPr/>
        </p:nvSpPr>
        <p:spPr>
          <a:xfrm>
            <a:off x="4993005" y="328930"/>
            <a:ext cx="189293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fr-FR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sym typeface="+mn-ea"/>
              </a:rPr>
              <a:t>Historique</a:t>
            </a:r>
            <a:endParaRPr lang="fr-FR" altLang="en-US" sz="3200">
              <a:solidFill>
                <a:srgbClr val="FFFF00"/>
              </a:solidFill>
              <a:highlight>
                <a:srgbClr val="00FFFF"/>
              </a:highlight>
            </a:endParaRPr>
          </a:p>
          <a:p>
            <a:pPr algn="ctr"/>
            <a:endParaRPr lang="fr-FR" altLang="en-US" sz="3200">
              <a:solidFill>
                <a:srgbClr val="FFFF00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92132" cy="922762"/>
          </a:xfrm>
        </p:spPr>
        <p:txBody>
          <a:bodyPr/>
          <a:lstStyle/>
          <a:p>
            <a:r>
              <a:rPr lang="fr-FR" dirty="0" smtClean="0"/>
              <a:t>Morphologie 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3743" y="953603"/>
            <a:ext cx="6966911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 rond cylindrique légèrement effilé aux extrémités,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couleur blanc rosé,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cuticule épaisse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Cavité buccal avec trois lèvres,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femelle : mesure 15 à 25cm de long sur 5 à 6mm de diamètre, extrémité postérieur droite,</a:t>
            </a:r>
            <a:endParaRPr lang="fr-F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mâle : mesure 10 à 17cm de long sur 2 à 3 mm de diamètre son extrémité postérieur est recourbée en crosse et possède 2 spicules copulateurs.            </a:t>
            </a:r>
            <a:endParaRPr lang="fr-F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œufs fécondés ou fertiles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-forme ovalaire et symétrique 60µ X 45µ avec double coque, une coque externe albumineuse, brune, rugueuse avec des mamelons et une coque interne lisse, épaisse et incolore. 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Contenu : cellule ovulaire, masse centrale, ronde et granuleuse.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Œufs infertiles ou non fécondés 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Taille : 78-105x 38-55µ, forme allongée, plus mince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Coque externe : avec des petits mamelons colorés.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Coque interne : mince et incolore.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Contenu : granulation réfringentes.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 4" descr="Résultat de recherche d'images pour &quot;oeufs d'ascaris&quot;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287888"/>
            <a:ext cx="4594583" cy="467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57145" y="568960"/>
            <a:ext cx="707707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1043189"/>
          <a:ext cx="5731099" cy="373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010"/>
                <a:gridCol w="4385089"/>
              </a:tblGrid>
              <a:tr h="3734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Kingdom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Phylum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Class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Order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Family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Genus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 smtClean="0">
                          <a:effectLst/>
                        </a:rPr>
                        <a:t>Species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 smtClean="0">
                          <a:effectLst/>
                        </a:rPr>
                        <a:t>Animalia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effectLst/>
                        </a:rPr>
                        <a:t>Nematoda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effectLst/>
                        </a:rPr>
                        <a:t>Rhabditea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effectLst/>
                        </a:rPr>
                        <a:t>Ascaridida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effectLst/>
                        </a:rPr>
                        <a:t>Ascarididae</a:t>
                      </a:r>
                      <a:endParaRPr lang="fr-FR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i="1" dirty="0" smtClean="0">
                          <a:effectLst/>
                        </a:rPr>
                        <a:t>Ascaris</a:t>
                      </a:r>
                      <a:r>
                        <a:rPr lang="fr-FR" sz="2800" baseline="0" dirty="0" smtClean="0">
                          <a:effectLst/>
                        </a:rPr>
                        <a:t> </a:t>
                      </a:r>
                      <a:endParaRPr lang="fr-FR" sz="2800" baseline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i="1" baseline="0" dirty="0" err="1" smtClean="0">
                          <a:effectLst/>
                        </a:rPr>
                        <a:t>A.</a:t>
                      </a:r>
                      <a:r>
                        <a:rPr lang="fr-FR" sz="2800" i="1" dirty="0" err="1" smtClean="0">
                          <a:effectLst/>
                        </a:rPr>
                        <a:t>lumbricoides</a:t>
                      </a:r>
                      <a:r>
                        <a:rPr lang="fr-FR" sz="2800" dirty="0" smtClean="0">
                          <a:effectLst/>
                        </a:rPr>
                        <a:t> </a:t>
                      </a:r>
                      <a:r>
                        <a:rPr lang="fr-FR" sz="2800" dirty="0">
                          <a:effectLst/>
                        </a:rPr>
                        <a:t>(Linné, 1758</a:t>
                      </a:r>
                      <a:r>
                        <a:rPr lang="fr-FR" sz="2800" dirty="0" smtClean="0">
                          <a:effectLst/>
                        </a:rPr>
                        <a:t>).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81814" y="365122"/>
            <a:ext cx="4093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Classification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1"/>
          <a:stretch>
            <a:fillRect/>
          </a:stretch>
        </p:blipFill>
        <p:spPr>
          <a:xfrm>
            <a:off x="5975797" y="991673"/>
            <a:ext cx="5422006" cy="360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9115" y="1092200"/>
          <a:ext cx="11427460" cy="547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5465"/>
                <a:gridCol w="3261995"/>
                <a:gridCol w="3810000"/>
              </a:tblGrid>
              <a:tr h="521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Espèces </a:t>
                      </a:r>
                      <a:endParaRPr lang="fr-FR" sz="1800" b="1" i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hôtes </a:t>
                      </a:r>
                      <a:endParaRPr lang="fr-FR" sz="1800" b="1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localisation </a:t>
                      </a:r>
                      <a:endParaRPr lang="fr-FR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Toxocara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canis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Chiens</a:t>
                      </a:r>
                      <a:endParaRPr lang="fr-F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intestins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1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Toxocara</a:t>
                      </a:r>
                      <a:r>
                        <a:rPr lang="fr-FR" sz="1800" i="1" dirty="0">
                          <a:effectLst/>
                        </a:rPr>
                        <a:t> cati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Chats </a:t>
                      </a:r>
                      <a:endParaRPr lang="fr-F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intestins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Neoascaris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vitulorum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effectLst/>
                        </a:rPr>
                        <a:t>(</a:t>
                      </a:r>
                      <a:r>
                        <a:rPr lang="fr-FR" sz="1800" i="1" dirty="0" err="1">
                          <a:effectLst/>
                        </a:rPr>
                        <a:t>syn.Toxocara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vitulorum</a:t>
                      </a:r>
                      <a:r>
                        <a:rPr lang="fr-FR" sz="1800" i="1" dirty="0">
                          <a:effectLst/>
                        </a:rPr>
                        <a:t>)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Bovins, </a:t>
                      </a:r>
                      <a:r>
                        <a:rPr lang="fr-FR" sz="1800" dirty="0" err="1">
                          <a:effectLst/>
                        </a:rPr>
                        <a:t>Buflle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intestins grêles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2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effectLst/>
                        </a:rPr>
                        <a:t>Ascaris suum</a:t>
                      </a:r>
                      <a:endParaRPr lang="fr-FR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porcins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intestins grêles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64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Parascaris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equorum</a:t>
                      </a:r>
                      <a:r>
                        <a:rPr lang="fr-FR" sz="1800" i="1" dirty="0">
                          <a:effectLst/>
                        </a:rPr>
                        <a:t> (syn. Ascaris </a:t>
                      </a:r>
                      <a:r>
                        <a:rPr lang="fr-FR" sz="1800" i="1" dirty="0" err="1">
                          <a:effectLst/>
                        </a:rPr>
                        <a:t>equorum</a:t>
                      </a:r>
                      <a:r>
                        <a:rPr lang="fr-FR" sz="1800" i="1" dirty="0">
                          <a:effectLst/>
                        </a:rPr>
                        <a:t>, Ascaris </a:t>
                      </a:r>
                      <a:r>
                        <a:rPr lang="fr-FR" sz="1800" i="1" dirty="0" err="1">
                          <a:effectLst/>
                        </a:rPr>
                        <a:t>megacephala</a:t>
                      </a:r>
                      <a:r>
                        <a:rPr lang="fr-FR" sz="1800" i="1" dirty="0">
                          <a:effectLst/>
                        </a:rPr>
                        <a:t>)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équins, ânes, Zèbres,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intestins grêles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Toxascaris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leonina</a:t>
                      </a:r>
                      <a:r>
                        <a:rPr lang="fr-FR" sz="1800" i="1" dirty="0">
                          <a:effectLst/>
                        </a:rPr>
                        <a:t> (syn. </a:t>
                      </a:r>
                      <a:r>
                        <a:rPr lang="fr-FR" sz="1800" i="1" dirty="0" err="1">
                          <a:effectLst/>
                        </a:rPr>
                        <a:t>Toxascaris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limbata</a:t>
                      </a:r>
                      <a:r>
                        <a:rPr lang="fr-FR" sz="1800" i="1" dirty="0">
                          <a:effectLst/>
                        </a:rPr>
                        <a:t>)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chiens, chats, canidés et félidés sauvages.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intestins grêles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Sulcascaris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spp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reptiles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intestins (mollusques HI).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30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Bayliascaris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procyonis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chiens, chats, rongeurs, les oiseaux, occasionnel l’homme.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intestins grêles ; </a:t>
                      </a:r>
                      <a:endParaRPr lang="fr-FR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des fois cerveau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Ophidascaris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spp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Serpents, Lizard.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intestins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21410" y="158750"/>
            <a:ext cx="9400540" cy="84518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espèces d’Ascaris , Hôtes et localisation  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233170" y="443865"/>
            <a:ext cx="9725660" cy="4288790"/>
          </a:xfrm>
          <a:prstGeom prst="rect">
            <a:avLst/>
          </a:prstGeom>
        </p:spPr>
      </p:pic>
      <p:sp>
        <p:nvSpPr>
          <p:cNvPr id="2" name="Zone de texte 1"/>
          <p:cNvSpPr txBox="1"/>
          <p:nvPr/>
        </p:nvSpPr>
        <p:spPr>
          <a:xfrm>
            <a:off x="1537970" y="5215890"/>
            <a:ext cx="74650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2800"/>
              <a:t>N.B la  ponte journalière d’une femelle varie de 130 000 à 350 000 oeufs</a:t>
            </a:r>
            <a:endParaRPr lang="fr-F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591310" y="1175385"/>
            <a:ext cx="7822565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fr-FR" altLang="en-US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3200"/>
              <a:t>glucides, 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3200"/>
              <a:t>des acides aminés, 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3200"/>
              <a:t>de vitamine B et de lipides.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3200"/>
              <a:t>Les ascaris ne s’accrochent pas 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3200"/>
              <a:t>bouge contre le péristaltisme. </a:t>
            </a:r>
            <a:endParaRPr lang="fr-FR" altLang="en-US" sz="32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3200"/>
              <a:t>non  hématophages </a:t>
            </a:r>
            <a:endParaRPr lang="fr-FR" altLang="en-US" sz="3200"/>
          </a:p>
          <a:p>
            <a:endParaRPr lang="fr-FR" altLang="en-US" sz="3200"/>
          </a:p>
        </p:txBody>
      </p:sp>
      <p:sp>
        <p:nvSpPr>
          <p:cNvPr id="2" name="Zone de texte 1"/>
          <p:cNvSpPr txBox="1"/>
          <p:nvPr/>
        </p:nvSpPr>
        <p:spPr>
          <a:xfrm>
            <a:off x="4602798" y="591820"/>
            <a:ext cx="22313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fr-FR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Nutrition</a:t>
            </a:r>
            <a:r>
              <a:rPr lang="fr-FR" altLang="en-US" sz="4000">
                <a:sym typeface="+mn-ea"/>
              </a:rPr>
              <a:t> </a:t>
            </a:r>
            <a:endParaRPr lang="fr-FR" alt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Espace réservé du contenu 1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6200" y="57785"/>
            <a:ext cx="5398770" cy="6119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4235</Words>
  <Application>WPS Presentation</Application>
  <PresentationFormat>Grand écran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Wingdings</vt:lpstr>
      <vt:lpstr>Bookman Old Style</vt:lpstr>
      <vt:lpstr>Microsoft YaHei</vt:lpstr>
      <vt:lpstr>Arial Unicode MS</vt:lpstr>
      <vt:lpstr>Calibri Light</vt:lpstr>
      <vt:lpstr>Thème Office</vt:lpstr>
      <vt:lpstr>PowerPoint 演示文稿</vt:lpstr>
      <vt:lpstr>PowerPoint 演示文稿</vt:lpstr>
      <vt:lpstr>Morphologie </vt:lpstr>
      <vt:lpstr>PowerPoint 演示文稿</vt:lpstr>
      <vt:lpstr>PowerPoint 演示文稿</vt:lpstr>
      <vt:lpstr>les espèces d’Ascaris , Hôtes et localisation   </vt:lpstr>
      <vt:lpstr>PowerPoint 演示文稿</vt:lpstr>
      <vt:lpstr>PowerPoint 演示文稿</vt:lpstr>
      <vt:lpstr>PowerPoint 演示文稿</vt:lpstr>
      <vt:lpstr>Cycle biologique </vt:lpstr>
      <vt:lpstr>PowerPoint 演示文稿</vt:lpstr>
      <vt:lpstr>PowerPoint 演示文稿</vt:lpstr>
      <vt:lpstr>PowerPoint 演示文稿</vt:lpstr>
      <vt:lpstr>PowerPoint 演示文稿</vt:lpstr>
      <vt:lpstr>Diagnostic (courbe de lavier)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15</cp:revision>
  <dcterms:created xsi:type="dcterms:W3CDTF">2021-05-18T10:21:00Z</dcterms:created>
  <dcterms:modified xsi:type="dcterms:W3CDTF">2024-03-11T09:15:16Z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A1586535CAB640D9A1408DFAF733D56D</vt:lpwstr>
  </property>
  <property fmtid="{D5CDD505-2E9C-101B-9397-08002B2CF9AE}" pid="3" name="KSOProductBuildVer">
    <vt:lpwstr>1036-12.2.0.13489</vt:lpwstr>
  </property>
</Properties>
</file>