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6" r:id="rId2"/>
    <p:sldId id="256" r:id="rId3"/>
    <p:sldId id="297" r:id="rId4"/>
    <p:sldId id="322" r:id="rId5"/>
    <p:sldId id="323" r:id="rId6"/>
    <p:sldId id="272" r:id="rId7"/>
    <p:sldId id="298" r:id="rId8"/>
    <p:sldId id="301" r:id="rId9"/>
    <p:sldId id="299" r:id="rId10"/>
    <p:sldId id="300" r:id="rId11"/>
    <p:sldId id="302" r:id="rId12"/>
    <p:sldId id="303" r:id="rId13"/>
    <p:sldId id="304" r:id="rId14"/>
    <p:sldId id="305" r:id="rId15"/>
    <p:sldId id="307" r:id="rId16"/>
    <p:sldId id="308" r:id="rId17"/>
    <p:sldId id="310" r:id="rId18"/>
    <p:sldId id="288" r:id="rId19"/>
    <p:sldId id="312" r:id="rId20"/>
    <p:sldId id="309" r:id="rId21"/>
    <p:sldId id="313" r:id="rId22"/>
    <p:sldId id="314" r:id="rId23"/>
    <p:sldId id="315" r:id="rId24"/>
    <p:sldId id="306" r:id="rId25"/>
    <p:sldId id="316" r:id="rId26"/>
    <p:sldId id="317" r:id="rId27"/>
    <p:sldId id="319" r:id="rId28"/>
    <p:sldId id="320" r:id="rId29"/>
    <p:sldId id="321" r:id="rId30"/>
    <p:sldId id="318" r:id="rId31"/>
    <p:sldId id="27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D45400-0BDA-46BE-A889-E4EBDE22B79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94C2141-D1E9-4E7A-A0A4-6B176500C7A6}">
      <dgm:prSet phldrT="[Text]"/>
      <dgm:spPr/>
      <dgm:t>
        <a:bodyPr/>
        <a:lstStyle/>
        <a:p>
          <a:r>
            <a:rPr lang="en-US" dirty="0"/>
            <a:t>Sampling approaches</a:t>
          </a:r>
        </a:p>
      </dgm:t>
    </dgm:pt>
    <dgm:pt modelId="{032C4CB8-F04C-4EC9-AFAF-9A963C55C2D6}" type="parTrans" cxnId="{E664B25D-BAB3-427B-B19C-DBA34F6DB2C2}">
      <dgm:prSet/>
      <dgm:spPr/>
      <dgm:t>
        <a:bodyPr/>
        <a:lstStyle/>
        <a:p>
          <a:endParaRPr lang="en-US"/>
        </a:p>
      </dgm:t>
    </dgm:pt>
    <dgm:pt modelId="{254AA5B6-8788-48F0-854B-D1DC17DBBB47}" type="sibTrans" cxnId="{E664B25D-BAB3-427B-B19C-DBA34F6DB2C2}">
      <dgm:prSet/>
      <dgm:spPr/>
      <dgm:t>
        <a:bodyPr/>
        <a:lstStyle/>
        <a:p>
          <a:endParaRPr lang="en-US"/>
        </a:p>
      </dgm:t>
    </dgm:pt>
    <dgm:pt modelId="{F511DC3A-B711-42C4-AE16-9F637895AFDE}">
      <dgm:prSet phldrT="[Text]"/>
      <dgm:spPr/>
      <dgm:t>
        <a:bodyPr/>
        <a:lstStyle/>
        <a:p>
          <a:r>
            <a:rPr lang="en-US" dirty="0"/>
            <a:t>Probability sampling</a:t>
          </a:r>
        </a:p>
      </dgm:t>
    </dgm:pt>
    <dgm:pt modelId="{B7B40E0B-4B7D-454D-B76A-D26D3D0A9C39}" type="parTrans" cxnId="{0CB4FDF6-EFCE-4CE3-A8DF-BB6799497E42}">
      <dgm:prSet/>
      <dgm:spPr/>
      <dgm:t>
        <a:bodyPr/>
        <a:lstStyle/>
        <a:p>
          <a:endParaRPr lang="en-US"/>
        </a:p>
      </dgm:t>
    </dgm:pt>
    <dgm:pt modelId="{6457606C-6252-42F2-B972-9B74A6379DD7}" type="sibTrans" cxnId="{0CB4FDF6-EFCE-4CE3-A8DF-BB6799497E42}">
      <dgm:prSet/>
      <dgm:spPr/>
      <dgm:t>
        <a:bodyPr/>
        <a:lstStyle/>
        <a:p>
          <a:endParaRPr lang="en-US"/>
        </a:p>
      </dgm:t>
    </dgm:pt>
    <dgm:pt modelId="{86E6DA98-17EC-4C25-998F-60BD7F3BD39B}">
      <dgm:prSet phldrT="[Text]"/>
      <dgm:spPr/>
      <dgm:t>
        <a:bodyPr/>
        <a:lstStyle/>
        <a:p>
          <a:r>
            <a:rPr lang="en-US" dirty="0"/>
            <a:t>Non-probability sampling</a:t>
          </a:r>
        </a:p>
      </dgm:t>
    </dgm:pt>
    <dgm:pt modelId="{90B78171-D66B-499C-8DB9-93D9F7B6F438}" type="parTrans" cxnId="{5287C8DB-594D-4901-9AC9-2C7998BFBAC2}">
      <dgm:prSet/>
      <dgm:spPr/>
      <dgm:t>
        <a:bodyPr/>
        <a:lstStyle/>
        <a:p>
          <a:endParaRPr lang="en-US"/>
        </a:p>
      </dgm:t>
    </dgm:pt>
    <dgm:pt modelId="{84D3873C-419A-4C40-AA31-873CC0BDB456}" type="sibTrans" cxnId="{5287C8DB-594D-4901-9AC9-2C7998BFBAC2}">
      <dgm:prSet/>
      <dgm:spPr/>
      <dgm:t>
        <a:bodyPr/>
        <a:lstStyle/>
        <a:p>
          <a:endParaRPr lang="en-US"/>
        </a:p>
      </dgm:t>
    </dgm:pt>
    <dgm:pt modelId="{12428E02-0F1C-4D44-9A9F-8B91F4E6713C}" type="pres">
      <dgm:prSet presAssocID="{B4D45400-0BDA-46BE-A889-E4EBDE22B794}" presName="hierChild1" presStyleCnt="0">
        <dgm:presLayoutVars>
          <dgm:orgChart val="1"/>
          <dgm:chPref val="1"/>
          <dgm:dir/>
          <dgm:animOne val="branch"/>
          <dgm:animLvl val="lvl"/>
          <dgm:resizeHandles/>
        </dgm:presLayoutVars>
      </dgm:prSet>
      <dgm:spPr/>
    </dgm:pt>
    <dgm:pt modelId="{EADEB4A7-5E92-4BCE-AC3A-D1F96CE199CF}" type="pres">
      <dgm:prSet presAssocID="{E94C2141-D1E9-4E7A-A0A4-6B176500C7A6}" presName="hierRoot1" presStyleCnt="0">
        <dgm:presLayoutVars>
          <dgm:hierBranch val="init"/>
        </dgm:presLayoutVars>
      </dgm:prSet>
      <dgm:spPr/>
    </dgm:pt>
    <dgm:pt modelId="{A8A5DA42-7DF7-4994-9A04-60863A847D6A}" type="pres">
      <dgm:prSet presAssocID="{E94C2141-D1E9-4E7A-A0A4-6B176500C7A6}" presName="rootComposite1" presStyleCnt="0"/>
      <dgm:spPr/>
    </dgm:pt>
    <dgm:pt modelId="{1021E85F-51F5-4B8E-BF09-546BF34FFD07}" type="pres">
      <dgm:prSet presAssocID="{E94C2141-D1E9-4E7A-A0A4-6B176500C7A6}" presName="rootText1" presStyleLbl="node0" presStyleIdx="0" presStyleCnt="1">
        <dgm:presLayoutVars>
          <dgm:chPref val="3"/>
        </dgm:presLayoutVars>
      </dgm:prSet>
      <dgm:spPr/>
    </dgm:pt>
    <dgm:pt modelId="{B9EBAF7B-14D5-451A-B28E-724736A98D2D}" type="pres">
      <dgm:prSet presAssocID="{E94C2141-D1E9-4E7A-A0A4-6B176500C7A6}" presName="rootConnector1" presStyleLbl="node1" presStyleIdx="0" presStyleCnt="0"/>
      <dgm:spPr/>
    </dgm:pt>
    <dgm:pt modelId="{AFD0D2FA-6B3F-46ED-8834-6E2AE12B2C88}" type="pres">
      <dgm:prSet presAssocID="{E94C2141-D1E9-4E7A-A0A4-6B176500C7A6}" presName="hierChild2" presStyleCnt="0"/>
      <dgm:spPr/>
    </dgm:pt>
    <dgm:pt modelId="{5BD1406D-DCC1-49D2-9C3C-35328126EE68}" type="pres">
      <dgm:prSet presAssocID="{B7B40E0B-4B7D-454D-B76A-D26D3D0A9C39}" presName="Name37" presStyleLbl="parChTrans1D2" presStyleIdx="0" presStyleCnt="2"/>
      <dgm:spPr/>
    </dgm:pt>
    <dgm:pt modelId="{84711FC4-12CA-4D04-9AB9-0CB7290EF3E1}" type="pres">
      <dgm:prSet presAssocID="{F511DC3A-B711-42C4-AE16-9F637895AFDE}" presName="hierRoot2" presStyleCnt="0">
        <dgm:presLayoutVars>
          <dgm:hierBranch val="init"/>
        </dgm:presLayoutVars>
      </dgm:prSet>
      <dgm:spPr/>
    </dgm:pt>
    <dgm:pt modelId="{C42D7E0B-45D3-47C1-AD71-88E368DB4620}" type="pres">
      <dgm:prSet presAssocID="{F511DC3A-B711-42C4-AE16-9F637895AFDE}" presName="rootComposite" presStyleCnt="0"/>
      <dgm:spPr/>
    </dgm:pt>
    <dgm:pt modelId="{B8F09B1A-662F-4FDA-B645-2D318C276925}" type="pres">
      <dgm:prSet presAssocID="{F511DC3A-B711-42C4-AE16-9F637895AFDE}" presName="rootText" presStyleLbl="node2" presStyleIdx="0" presStyleCnt="2">
        <dgm:presLayoutVars>
          <dgm:chPref val="3"/>
        </dgm:presLayoutVars>
      </dgm:prSet>
      <dgm:spPr/>
    </dgm:pt>
    <dgm:pt modelId="{B308A544-F6ED-4907-8515-0BA6490C8702}" type="pres">
      <dgm:prSet presAssocID="{F511DC3A-B711-42C4-AE16-9F637895AFDE}" presName="rootConnector" presStyleLbl="node2" presStyleIdx="0" presStyleCnt="2"/>
      <dgm:spPr/>
    </dgm:pt>
    <dgm:pt modelId="{0CF149AF-07CD-4FA5-AB22-4858A1D7492A}" type="pres">
      <dgm:prSet presAssocID="{F511DC3A-B711-42C4-AE16-9F637895AFDE}" presName="hierChild4" presStyleCnt="0"/>
      <dgm:spPr/>
    </dgm:pt>
    <dgm:pt modelId="{921497EE-FA39-41DF-BE12-9A1A72B810EB}" type="pres">
      <dgm:prSet presAssocID="{F511DC3A-B711-42C4-AE16-9F637895AFDE}" presName="hierChild5" presStyleCnt="0"/>
      <dgm:spPr/>
    </dgm:pt>
    <dgm:pt modelId="{69EDEA50-D643-4AA9-887B-20FD7F97D678}" type="pres">
      <dgm:prSet presAssocID="{90B78171-D66B-499C-8DB9-93D9F7B6F438}" presName="Name37" presStyleLbl="parChTrans1D2" presStyleIdx="1" presStyleCnt="2"/>
      <dgm:spPr/>
    </dgm:pt>
    <dgm:pt modelId="{A8831636-1EFE-4972-8791-E0615C21492E}" type="pres">
      <dgm:prSet presAssocID="{86E6DA98-17EC-4C25-998F-60BD7F3BD39B}" presName="hierRoot2" presStyleCnt="0">
        <dgm:presLayoutVars>
          <dgm:hierBranch val="init"/>
        </dgm:presLayoutVars>
      </dgm:prSet>
      <dgm:spPr/>
    </dgm:pt>
    <dgm:pt modelId="{E998821A-D2EC-4D64-9183-265241653F47}" type="pres">
      <dgm:prSet presAssocID="{86E6DA98-17EC-4C25-998F-60BD7F3BD39B}" presName="rootComposite" presStyleCnt="0"/>
      <dgm:spPr/>
    </dgm:pt>
    <dgm:pt modelId="{BB6CE983-F68B-4182-A475-A8FCB8E7AF13}" type="pres">
      <dgm:prSet presAssocID="{86E6DA98-17EC-4C25-998F-60BD7F3BD39B}" presName="rootText" presStyleLbl="node2" presStyleIdx="1" presStyleCnt="2">
        <dgm:presLayoutVars>
          <dgm:chPref val="3"/>
        </dgm:presLayoutVars>
      </dgm:prSet>
      <dgm:spPr/>
    </dgm:pt>
    <dgm:pt modelId="{0C4AEB97-7D92-4189-8D18-7A761D323851}" type="pres">
      <dgm:prSet presAssocID="{86E6DA98-17EC-4C25-998F-60BD7F3BD39B}" presName="rootConnector" presStyleLbl="node2" presStyleIdx="1" presStyleCnt="2"/>
      <dgm:spPr/>
    </dgm:pt>
    <dgm:pt modelId="{D769EAFA-BCD0-437B-AD32-62D15E964454}" type="pres">
      <dgm:prSet presAssocID="{86E6DA98-17EC-4C25-998F-60BD7F3BD39B}" presName="hierChild4" presStyleCnt="0"/>
      <dgm:spPr/>
    </dgm:pt>
    <dgm:pt modelId="{A723376B-8444-4219-8258-FD6C923D1604}" type="pres">
      <dgm:prSet presAssocID="{86E6DA98-17EC-4C25-998F-60BD7F3BD39B}" presName="hierChild5" presStyleCnt="0"/>
      <dgm:spPr/>
    </dgm:pt>
    <dgm:pt modelId="{C31A3297-F191-47C7-8033-74AD943558B9}" type="pres">
      <dgm:prSet presAssocID="{E94C2141-D1E9-4E7A-A0A4-6B176500C7A6}" presName="hierChild3" presStyleCnt="0"/>
      <dgm:spPr/>
    </dgm:pt>
  </dgm:ptLst>
  <dgm:cxnLst>
    <dgm:cxn modelId="{E664B25D-BAB3-427B-B19C-DBA34F6DB2C2}" srcId="{B4D45400-0BDA-46BE-A889-E4EBDE22B794}" destId="{E94C2141-D1E9-4E7A-A0A4-6B176500C7A6}" srcOrd="0" destOrd="0" parTransId="{032C4CB8-F04C-4EC9-AFAF-9A963C55C2D6}" sibTransId="{254AA5B6-8788-48F0-854B-D1DC17DBBB47}"/>
    <dgm:cxn modelId="{72385366-9D2D-417F-8966-980337372FB8}" type="presOf" srcId="{86E6DA98-17EC-4C25-998F-60BD7F3BD39B}" destId="{0C4AEB97-7D92-4189-8D18-7A761D323851}" srcOrd="1" destOrd="0" presId="urn:microsoft.com/office/officeart/2005/8/layout/orgChart1"/>
    <dgm:cxn modelId="{DC114478-2D62-42AA-BC0D-B66724423016}" type="presOf" srcId="{90B78171-D66B-499C-8DB9-93D9F7B6F438}" destId="{69EDEA50-D643-4AA9-887B-20FD7F97D678}" srcOrd="0" destOrd="0" presId="urn:microsoft.com/office/officeart/2005/8/layout/orgChart1"/>
    <dgm:cxn modelId="{04879E90-50CB-4044-BDC3-9911C96120C4}" type="presOf" srcId="{B4D45400-0BDA-46BE-A889-E4EBDE22B794}" destId="{12428E02-0F1C-4D44-9A9F-8B91F4E6713C}" srcOrd="0" destOrd="0" presId="urn:microsoft.com/office/officeart/2005/8/layout/orgChart1"/>
    <dgm:cxn modelId="{8DDB4A97-3099-4BB3-AD56-7D8095EACC7C}" type="presOf" srcId="{F511DC3A-B711-42C4-AE16-9F637895AFDE}" destId="{B8F09B1A-662F-4FDA-B645-2D318C276925}" srcOrd="0" destOrd="0" presId="urn:microsoft.com/office/officeart/2005/8/layout/orgChart1"/>
    <dgm:cxn modelId="{CE84D9AF-EA8A-4600-9610-58DE34961D8D}" type="presOf" srcId="{F511DC3A-B711-42C4-AE16-9F637895AFDE}" destId="{B308A544-F6ED-4907-8515-0BA6490C8702}" srcOrd="1" destOrd="0" presId="urn:microsoft.com/office/officeart/2005/8/layout/orgChart1"/>
    <dgm:cxn modelId="{4E1421D2-D7A6-4630-80B6-4D5B7EDA0613}" type="presOf" srcId="{E94C2141-D1E9-4E7A-A0A4-6B176500C7A6}" destId="{1021E85F-51F5-4B8E-BF09-546BF34FFD07}" srcOrd="0" destOrd="0" presId="urn:microsoft.com/office/officeart/2005/8/layout/orgChart1"/>
    <dgm:cxn modelId="{345B04D3-27A7-4CDD-B210-29254B7E127F}" type="presOf" srcId="{B7B40E0B-4B7D-454D-B76A-D26D3D0A9C39}" destId="{5BD1406D-DCC1-49D2-9C3C-35328126EE68}" srcOrd="0" destOrd="0" presId="urn:microsoft.com/office/officeart/2005/8/layout/orgChart1"/>
    <dgm:cxn modelId="{5287C8DB-594D-4901-9AC9-2C7998BFBAC2}" srcId="{E94C2141-D1E9-4E7A-A0A4-6B176500C7A6}" destId="{86E6DA98-17EC-4C25-998F-60BD7F3BD39B}" srcOrd="1" destOrd="0" parTransId="{90B78171-D66B-499C-8DB9-93D9F7B6F438}" sibTransId="{84D3873C-419A-4C40-AA31-873CC0BDB456}"/>
    <dgm:cxn modelId="{3A6C0FE0-1A01-415A-978E-BB73449B74D9}" type="presOf" srcId="{86E6DA98-17EC-4C25-998F-60BD7F3BD39B}" destId="{BB6CE983-F68B-4182-A475-A8FCB8E7AF13}" srcOrd="0" destOrd="0" presId="urn:microsoft.com/office/officeart/2005/8/layout/orgChart1"/>
    <dgm:cxn modelId="{7ECEA3EC-C1DC-4EE8-9102-BC90924EC7DB}" type="presOf" srcId="{E94C2141-D1E9-4E7A-A0A4-6B176500C7A6}" destId="{B9EBAF7B-14D5-451A-B28E-724736A98D2D}" srcOrd="1" destOrd="0" presId="urn:microsoft.com/office/officeart/2005/8/layout/orgChart1"/>
    <dgm:cxn modelId="{0CB4FDF6-EFCE-4CE3-A8DF-BB6799497E42}" srcId="{E94C2141-D1E9-4E7A-A0A4-6B176500C7A6}" destId="{F511DC3A-B711-42C4-AE16-9F637895AFDE}" srcOrd="0" destOrd="0" parTransId="{B7B40E0B-4B7D-454D-B76A-D26D3D0A9C39}" sibTransId="{6457606C-6252-42F2-B972-9B74A6379DD7}"/>
    <dgm:cxn modelId="{C8ECDC45-24F8-4A21-8ED0-196E3DCEE06C}" type="presParOf" srcId="{12428E02-0F1C-4D44-9A9F-8B91F4E6713C}" destId="{EADEB4A7-5E92-4BCE-AC3A-D1F96CE199CF}" srcOrd="0" destOrd="0" presId="urn:microsoft.com/office/officeart/2005/8/layout/orgChart1"/>
    <dgm:cxn modelId="{9A4299BB-DC38-4E49-9A5D-19A401E2ECF2}" type="presParOf" srcId="{EADEB4A7-5E92-4BCE-AC3A-D1F96CE199CF}" destId="{A8A5DA42-7DF7-4994-9A04-60863A847D6A}" srcOrd="0" destOrd="0" presId="urn:microsoft.com/office/officeart/2005/8/layout/orgChart1"/>
    <dgm:cxn modelId="{AAB87E78-91F7-40A2-90DE-5BA009F6DA2F}" type="presParOf" srcId="{A8A5DA42-7DF7-4994-9A04-60863A847D6A}" destId="{1021E85F-51F5-4B8E-BF09-546BF34FFD07}" srcOrd="0" destOrd="0" presId="urn:microsoft.com/office/officeart/2005/8/layout/orgChart1"/>
    <dgm:cxn modelId="{9F2AFBEC-886D-4C20-B8FF-C6396EF997B3}" type="presParOf" srcId="{A8A5DA42-7DF7-4994-9A04-60863A847D6A}" destId="{B9EBAF7B-14D5-451A-B28E-724736A98D2D}" srcOrd="1" destOrd="0" presId="urn:microsoft.com/office/officeart/2005/8/layout/orgChart1"/>
    <dgm:cxn modelId="{6417A67B-16C9-4EAC-AAE7-4755A44B2999}" type="presParOf" srcId="{EADEB4A7-5E92-4BCE-AC3A-D1F96CE199CF}" destId="{AFD0D2FA-6B3F-46ED-8834-6E2AE12B2C88}" srcOrd="1" destOrd="0" presId="urn:microsoft.com/office/officeart/2005/8/layout/orgChart1"/>
    <dgm:cxn modelId="{57144DA1-EE01-417B-B853-5786DA499F86}" type="presParOf" srcId="{AFD0D2FA-6B3F-46ED-8834-6E2AE12B2C88}" destId="{5BD1406D-DCC1-49D2-9C3C-35328126EE68}" srcOrd="0" destOrd="0" presId="urn:microsoft.com/office/officeart/2005/8/layout/orgChart1"/>
    <dgm:cxn modelId="{BD88A35F-39CB-4E6D-84D0-ED7C585C373C}" type="presParOf" srcId="{AFD0D2FA-6B3F-46ED-8834-6E2AE12B2C88}" destId="{84711FC4-12CA-4D04-9AB9-0CB7290EF3E1}" srcOrd="1" destOrd="0" presId="urn:microsoft.com/office/officeart/2005/8/layout/orgChart1"/>
    <dgm:cxn modelId="{CB09D67D-74FE-4FD7-93B8-E747524E0139}" type="presParOf" srcId="{84711FC4-12CA-4D04-9AB9-0CB7290EF3E1}" destId="{C42D7E0B-45D3-47C1-AD71-88E368DB4620}" srcOrd="0" destOrd="0" presId="urn:microsoft.com/office/officeart/2005/8/layout/orgChart1"/>
    <dgm:cxn modelId="{307B0983-1510-4102-A47D-B67FA113E9F3}" type="presParOf" srcId="{C42D7E0B-45D3-47C1-AD71-88E368DB4620}" destId="{B8F09B1A-662F-4FDA-B645-2D318C276925}" srcOrd="0" destOrd="0" presId="urn:microsoft.com/office/officeart/2005/8/layout/orgChart1"/>
    <dgm:cxn modelId="{2425C717-CDD9-4749-8A4F-47D40E1852B8}" type="presParOf" srcId="{C42D7E0B-45D3-47C1-AD71-88E368DB4620}" destId="{B308A544-F6ED-4907-8515-0BA6490C8702}" srcOrd="1" destOrd="0" presId="urn:microsoft.com/office/officeart/2005/8/layout/orgChart1"/>
    <dgm:cxn modelId="{0627E6F7-4F63-450E-AF1C-5C78D5A70EE1}" type="presParOf" srcId="{84711FC4-12CA-4D04-9AB9-0CB7290EF3E1}" destId="{0CF149AF-07CD-4FA5-AB22-4858A1D7492A}" srcOrd="1" destOrd="0" presId="urn:microsoft.com/office/officeart/2005/8/layout/orgChart1"/>
    <dgm:cxn modelId="{F3824E9F-80F8-4ED2-9B37-FA8C6A881FB1}" type="presParOf" srcId="{84711FC4-12CA-4D04-9AB9-0CB7290EF3E1}" destId="{921497EE-FA39-41DF-BE12-9A1A72B810EB}" srcOrd="2" destOrd="0" presId="urn:microsoft.com/office/officeart/2005/8/layout/orgChart1"/>
    <dgm:cxn modelId="{BD3F9118-21B3-4BE9-9392-14D1F30FD282}" type="presParOf" srcId="{AFD0D2FA-6B3F-46ED-8834-6E2AE12B2C88}" destId="{69EDEA50-D643-4AA9-887B-20FD7F97D678}" srcOrd="2" destOrd="0" presId="urn:microsoft.com/office/officeart/2005/8/layout/orgChart1"/>
    <dgm:cxn modelId="{91889A13-70A0-4305-B193-ECB436DAC9FC}" type="presParOf" srcId="{AFD0D2FA-6B3F-46ED-8834-6E2AE12B2C88}" destId="{A8831636-1EFE-4972-8791-E0615C21492E}" srcOrd="3" destOrd="0" presId="urn:microsoft.com/office/officeart/2005/8/layout/orgChart1"/>
    <dgm:cxn modelId="{8D492758-51A2-4B48-B3C0-F171E1606CA1}" type="presParOf" srcId="{A8831636-1EFE-4972-8791-E0615C21492E}" destId="{E998821A-D2EC-4D64-9183-265241653F47}" srcOrd="0" destOrd="0" presId="urn:microsoft.com/office/officeart/2005/8/layout/orgChart1"/>
    <dgm:cxn modelId="{5E1CC2CA-EDC9-4075-B661-6CBE47E77711}" type="presParOf" srcId="{E998821A-D2EC-4D64-9183-265241653F47}" destId="{BB6CE983-F68B-4182-A475-A8FCB8E7AF13}" srcOrd="0" destOrd="0" presId="urn:microsoft.com/office/officeart/2005/8/layout/orgChart1"/>
    <dgm:cxn modelId="{EF87E1FF-4922-4CEB-8D3D-FDC38DE3ACB4}" type="presParOf" srcId="{E998821A-D2EC-4D64-9183-265241653F47}" destId="{0C4AEB97-7D92-4189-8D18-7A761D323851}" srcOrd="1" destOrd="0" presId="urn:microsoft.com/office/officeart/2005/8/layout/orgChart1"/>
    <dgm:cxn modelId="{B821AB20-BA4B-4702-A347-FBDC96FD7A38}" type="presParOf" srcId="{A8831636-1EFE-4972-8791-E0615C21492E}" destId="{D769EAFA-BCD0-437B-AD32-62D15E964454}" srcOrd="1" destOrd="0" presId="urn:microsoft.com/office/officeart/2005/8/layout/orgChart1"/>
    <dgm:cxn modelId="{670D3636-1D73-4E92-9E7F-B225C96DC62E}" type="presParOf" srcId="{A8831636-1EFE-4972-8791-E0615C21492E}" destId="{A723376B-8444-4219-8258-FD6C923D1604}" srcOrd="2" destOrd="0" presId="urn:microsoft.com/office/officeart/2005/8/layout/orgChart1"/>
    <dgm:cxn modelId="{E788E060-BB30-4573-9251-277737E60F54}" type="presParOf" srcId="{EADEB4A7-5E92-4BCE-AC3A-D1F96CE199CF}" destId="{C31A3297-F191-47C7-8033-74AD943558B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DEA50-D643-4AA9-887B-20FD7F97D678}">
      <dsp:nvSpPr>
        <dsp:cNvPr id="0" name=""/>
        <dsp:cNvSpPr/>
      </dsp:nvSpPr>
      <dsp:spPr>
        <a:xfrm>
          <a:off x="5257800" y="1798278"/>
          <a:ext cx="2174490" cy="754781"/>
        </a:xfrm>
        <a:custGeom>
          <a:avLst/>
          <a:gdLst/>
          <a:ahLst/>
          <a:cxnLst/>
          <a:rect l="0" t="0" r="0" b="0"/>
          <a:pathLst>
            <a:path>
              <a:moveTo>
                <a:pt x="0" y="0"/>
              </a:moveTo>
              <a:lnTo>
                <a:pt x="0" y="377390"/>
              </a:lnTo>
              <a:lnTo>
                <a:pt x="2174490" y="377390"/>
              </a:lnTo>
              <a:lnTo>
                <a:pt x="2174490" y="754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D1406D-DCC1-49D2-9C3C-35328126EE68}">
      <dsp:nvSpPr>
        <dsp:cNvPr id="0" name=""/>
        <dsp:cNvSpPr/>
      </dsp:nvSpPr>
      <dsp:spPr>
        <a:xfrm>
          <a:off x="3083309" y="1798278"/>
          <a:ext cx="2174490" cy="754781"/>
        </a:xfrm>
        <a:custGeom>
          <a:avLst/>
          <a:gdLst/>
          <a:ahLst/>
          <a:cxnLst/>
          <a:rect l="0" t="0" r="0" b="0"/>
          <a:pathLst>
            <a:path>
              <a:moveTo>
                <a:pt x="2174490" y="0"/>
              </a:moveTo>
              <a:lnTo>
                <a:pt x="2174490" y="377390"/>
              </a:lnTo>
              <a:lnTo>
                <a:pt x="0" y="377390"/>
              </a:lnTo>
              <a:lnTo>
                <a:pt x="0" y="754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21E85F-51F5-4B8E-BF09-546BF34FFD07}">
      <dsp:nvSpPr>
        <dsp:cNvPr id="0" name=""/>
        <dsp:cNvSpPr/>
      </dsp:nvSpPr>
      <dsp:spPr>
        <a:xfrm>
          <a:off x="3460700" y="1178"/>
          <a:ext cx="3594199" cy="179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kern="1200" dirty="0"/>
            <a:t>Sampling approaches</a:t>
          </a:r>
        </a:p>
      </dsp:txBody>
      <dsp:txXfrm>
        <a:off x="3460700" y="1178"/>
        <a:ext cx="3594199" cy="1797099"/>
      </dsp:txXfrm>
    </dsp:sp>
    <dsp:sp modelId="{B8F09B1A-662F-4FDA-B645-2D318C276925}">
      <dsp:nvSpPr>
        <dsp:cNvPr id="0" name=""/>
        <dsp:cNvSpPr/>
      </dsp:nvSpPr>
      <dsp:spPr>
        <a:xfrm>
          <a:off x="1286209" y="2553059"/>
          <a:ext cx="3594199" cy="179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kern="1200" dirty="0"/>
            <a:t>Probability sampling</a:t>
          </a:r>
        </a:p>
      </dsp:txBody>
      <dsp:txXfrm>
        <a:off x="1286209" y="2553059"/>
        <a:ext cx="3594199" cy="1797099"/>
      </dsp:txXfrm>
    </dsp:sp>
    <dsp:sp modelId="{BB6CE983-F68B-4182-A475-A8FCB8E7AF13}">
      <dsp:nvSpPr>
        <dsp:cNvPr id="0" name=""/>
        <dsp:cNvSpPr/>
      </dsp:nvSpPr>
      <dsp:spPr>
        <a:xfrm>
          <a:off x="5635190" y="2553059"/>
          <a:ext cx="3594199" cy="179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kern="1200" dirty="0"/>
            <a:t>Non-probability sampling</a:t>
          </a:r>
        </a:p>
      </dsp:txBody>
      <dsp:txXfrm>
        <a:off x="5635190" y="2553059"/>
        <a:ext cx="3594199" cy="17970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4CBBB-4CEC-40CB-BE30-9918CDC36F37}"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D4C2C-A65F-477A-B619-95B19E5D399D}" type="slidenum">
              <a:rPr lang="en-US" smtClean="0"/>
              <a:t>‹#›</a:t>
            </a:fld>
            <a:endParaRPr lang="en-US"/>
          </a:p>
        </p:txBody>
      </p:sp>
    </p:spTree>
    <p:extLst>
      <p:ext uri="{BB962C8B-B14F-4D97-AF65-F5344CB8AC3E}">
        <p14:creationId xmlns:p14="http://schemas.microsoft.com/office/powerpoint/2010/main" val="3338081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D4C2C-A65F-477A-B619-95B19E5D399D}" type="slidenum">
              <a:rPr lang="en-US" smtClean="0"/>
              <a:t>26</a:t>
            </a:fld>
            <a:endParaRPr lang="en-US"/>
          </a:p>
        </p:txBody>
      </p:sp>
    </p:spTree>
    <p:extLst>
      <p:ext uri="{BB962C8B-B14F-4D97-AF65-F5344CB8AC3E}">
        <p14:creationId xmlns:p14="http://schemas.microsoft.com/office/powerpoint/2010/main" val="243511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D4C2C-A65F-477A-B619-95B19E5D399D}" type="slidenum">
              <a:rPr lang="en-US" smtClean="0"/>
              <a:t>27</a:t>
            </a:fld>
            <a:endParaRPr lang="en-US"/>
          </a:p>
        </p:txBody>
      </p:sp>
    </p:spTree>
    <p:extLst>
      <p:ext uri="{BB962C8B-B14F-4D97-AF65-F5344CB8AC3E}">
        <p14:creationId xmlns:p14="http://schemas.microsoft.com/office/powerpoint/2010/main" val="238302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DCC9-84FC-3A64-72E1-065937634F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C1C16C-A202-70E6-5E5A-896B251B0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8C708C-4F59-8EE2-C7C4-636A5352B240}"/>
              </a:ext>
            </a:extLst>
          </p:cNvPr>
          <p:cNvSpPr>
            <a:spLocks noGrp="1"/>
          </p:cNvSpPr>
          <p:nvPr>
            <p:ph type="dt" sz="half" idx="10"/>
          </p:nvPr>
        </p:nvSpPr>
        <p:spPr/>
        <p:txBody>
          <a:bodyPr/>
          <a:lstStyle/>
          <a:p>
            <a:fld id="{E93F9E7C-32FE-47F6-8C26-5202CFB6440B}" type="datetimeFigureOut">
              <a:rPr lang="en-US" smtClean="0"/>
              <a:t>10/12/2023</a:t>
            </a:fld>
            <a:endParaRPr lang="en-US"/>
          </a:p>
        </p:txBody>
      </p:sp>
      <p:sp>
        <p:nvSpPr>
          <p:cNvPr id="5" name="Footer Placeholder 4">
            <a:extLst>
              <a:ext uri="{FF2B5EF4-FFF2-40B4-BE49-F238E27FC236}">
                <a16:creationId xmlns:a16="http://schemas.microsoft.com/office/drawing/2014/main" id="{7C3FB459-C5ED-5743-74C5-7477BBE4A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70A34-C35D-C848-5ADD-1BB0131D3259}"/>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85165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73BC-08BD-56A6-C40D-54F3901531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6FBA49-191D-0D45-B414-9C5904C332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1878C-0BA7-93B9-08CE-4DDA99F91207}"/>
              </a:ext>
            </a:extLst>
          </p:cNvPr>
          <p:cNvSpPr>
            <a:spLocks noGrp="1"/>
          </p:cNvSpPr>
          <p:nvPr>
            <p:ph type="dt" sz="half" idx="10"/>
          </p:nvPr>
        </p:nvSpPr>
        <p:spPr/>
        <p:txBody>
          <a:bodyPr/>
          <a:lstStyle/>
          <a:p>
            <a:fld id="{E93F9E7C-32FE-47F6-8C26-5202CFB6440B}" type="datetimeFigureOut">
              <a:rPr lang="en-US" smtClean="0"/>
              <a:t>10/12/2023</a:t>
            </a:fld>
            <a:endParaRPr lang="en-US"/>
          </a:p>
        </p:txBody>
      </p:sp>
      <p:sp>
        <p:nvSpPr>
          <p:cNvPr id="5" name="Footer Placeholder 4">
            <a:extLst>
              <a:ext uri="{FF2B5EF4-FFF2-40B4-BE49-F238E27FC236}">
                <a16:creationId xmlns:a16="http://schemas.microsoft.com/office/drawing/2014/main" id="{8D0B9F1A-516A-6BCE-F03D-FE2DCB9FA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ACD09-E255-8D5E-BF87-C6E30914EAC3}"/>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1826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5282C9-95DB-92DE-DB63-EBFC53EEC8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85E3E5-225F-7E03-60A7-BC93DC5CBC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1767D-6659-0AB3-3F3A-EB6BDCCFD670}"/>
              </a:ext>
            </a:extLst>
          </p:cNvPr>
          <p:cNvSpPr>
            <a:spLocks noGrp="1"/>
          </p:cNvSpPr>
          <p:nvPr>
            <p:ph type="dt" sz="half" idx="10"/>
          </p:nvPr>
        </p:nvSpPr>
        <p:spPr/>
        <p:txBody>
          <a:bodyPr/>
          <a:lstStyle/>
          <a:p>
            <a:fld id="{E93F9E7C-32FE-47F6-8C26-5202CFB6440B}" type="datetimeFigureOut">
              <a:rPr lang="en-US" smtClean="0"/>
              <a:t>10/12/2023</a:t>
            </a:fld>
            <a:endParaRPr lang="en-US"/>
          </a:p>
        </p:txBody>
      </p:sp>
      <p:sp>
        <p:nvSpPr>
          <p:cNvPr id="5" name="Footer Placeholder 4">
            <a:extLst>
              <a:ext uri="{FF2B5EF4-FFF2-40B4-BE49-F238E27FC236}">
                <a16:creationId xmlns:a16="http://schemas.microsoft.com/office/drawing/2014/main" id="{08F6FB03-D584-5CAD-A566-4BBB4C886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03394-3070-E625-8FF2-2F347740659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49835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CAF8-F198-F64E-5C56-F64301E8E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3E0185-D9FC-A9D1-FA0C-3E58E4F02C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EF679-14DA-1A85-8E0F-853E73A96DFB}"/>
              </a:ext>
            </a:extLst>
          </p:cNvPr>
          <p:cNvSpPr>
            <a:spLocks noGrp="1"/>
          </p:cNvSpPr>
          <p:nvPr>
            <p:ph type="dt" sz="half" idx="10"/>
          </p:nvPr>
        </p:nvSpPr>
        <p:spPr/>
        <p:txBody>
          <a:bodyPr/>
          <a:lstStyle/>
          <a:p>
            <a:fld id="{E93F9E7C-32FE-47F6-8C26-5202CFB6440B}" type="datetimeFigureOut">
              <a:rPr lang="en-US" smtClean="0"/>
              <a:t>10/12/2023</a:t>
            </a:fld>
            <a:endParaRPr lang="en-US"/>
          </a:p>
        </p:txBody>
      </p:sp>
      <p:sp>
        <p:nvSpPr>
          <p:cNvPr id="5" name="Footer Placeholder 4">
            <a:extLst>
              <a:ext uri="{FF2B5EF4-FFF2-40B4-BE49-F238E27FC236}">
                <a16:creationId xmlns:a16="http://schemas.microsoft.com/office/drawing/2014/main" id="{342C8365-8523-9E65-9773-C9BD66C10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0093D-00F0-B163-1143-CE9BF725178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92123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CE9F-A0B2-72BC-38F7-B69E87BDB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A789A7-43A3-5FB0-4C6F-FBDF291702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64568A-9C34-ED92-C34C-21353AEBA069}"/>
              </a:ext>
            </a:extLst>
          </p:cNvPr>
          <p:cNvSpPr>
            <a:spLocks noGrp="1"/>
          </p:cNvSpPr>
          <p:nvPr>
            <p:ph type="dt" sz="half" idx="10"/>
          </p:nvPr>
        </p:nvSpPr>
        <p:spPr/>
        <p:txBody>
          <a:bodyPr/>
          <a:lstStyle/>
          <a:p>
            <a:fld id="{E93F9E7C-32FE-47F6-8C26-5202CFB6440B}" type="datetimeFigureOut">
              <a:rPr lang="en-US" smtClean="0"/>
              <a:t>10/12/2023</a:t>
            </a:fld>
            <a:endParaRPr lang="en-US"/>
          </a:p>
        </p:txBody>
      </p:sp>
      <p:sp>
        <p:nvSpPr>
          <p:cNvPr id="5" name="Footer Placeholder 4">
            <a:extLst>
              <a:ext uri="{FF2B5EF4-FFF2-40B4-BE49-F238E27FC236}">
                <a16:creationId xmlns:a16="http://schemas.microsoft.com/office/drawing/2014/main" id="{17764418-2C28-FCDD-C0F5-7DEF885FB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519E1-07AE-CE41-2C3B-40918E998E9C}"/>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53893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4413-174E-4D51-84BE-3F1A58476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0972A9-DEAF-45E2-B2DC-31D6406CC8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5D753-DFE5-6611-DC49-879A5C2DC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080D7F-744C-476B-40A6-2844114818CE}"/>
              </a:ext>
            </a:extLst>
          </p:cNvPr>
          <p:cNvSpPr>
            <a:spLocks noGrp="1"/>
          </p:cNvSpPr>
          <p:nvPr>
            <p:ph type="dt" sz="half" idx="10"/>
          </p:nvPr>
        </p:nvSpPr>
        <p:spPr/>
        <p:txBody>
          <a:bodyPr/>
          <a:lstStyle/>
          <a:p>
            <a:fld id="{E93F9E7C-32FE-47F6-8C26-5202CFB6440B}" type="datetimeFigureOut">
              <a:rPr lang="en-US" smtClean="0"/>
              <a:t>10/12/2023</a:t>
            </a:fld>
            <a:endParaRPr lang="en-US"/>
          </a:p>
        </p:txBody>
      </p:sp>
      <p:sp>
        <p:nvSpPr>
          <p:cNvPr id="6" name="Footer Placeholder 5">
            <a:extLst>
              <a:ext uri="{FF2B5EF4-FFF2-40B4-BE49-F238E27FC236}">
                <a16:creationId xmlns:a16="http://schemas.microsoft.com/office/drawing/2014/main" id="{DF404B53-6E31-23D6-18A5-0370CB7F6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FBD2B-4121-5C16-F5AB-D99EF54904D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3642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E04A-CCDF-4681-52B3-6C5ABBFF68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600687-429C-30F1-A659-BFDA18BC09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2B991E-C0BC-24EE-CAA6-02A51DD18E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C9CDB8-B5E1-1EF3-3810-67CE6B4DB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1E7FD1-ADC9-624D-523D-AA7E414EFA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8AFF5D-CCE4-E63E-CE8E-0A21DE64FBDB}"/>
              </a:ext>
            </a:extLst>
          </p:cNvPr>
          <p:cNvSpPr>
            <a:spLocks noGrp="1"/>
          </p:cNvSpPr>
          <p:nvPr>
            <p:ph type="dt" sz="half" idx="10"/>
          </p:nvPr>
        </p:nvSpPr>
        <p:spPr/>
        <p:txBody>
          <a:bodyPr/>
          <a:lstStyle/>
          <a:p>
            <a:fld id="{E93F9E7C-32FE-47F6-8C26-5202CFB6440B}" type="datetimeFigureOut">
              <a:rPr lang="en-US" smtClean="0"/>
              <a:t>10/12/2023</a:t>
            </a:fld>
            <a:endParaRPr lang="en-US"/>
          </a:p>
        </p:txBody>
      </p:sp>
      <p:sp>
        <p:nvSpPr>
          <p:cNvPr id="8" name="Footer Placeholder 7">
            <a:extLst>
              <a:ext uri="{FF2B5EF4-FFF2-40B4-BE49-F238E27FC236}">
                <a16:creationId xmlns:a16="http://schemas.microsoft.com/office/drawing/2014/main" id="{1A9958AA-E35C-192D-DB69-97B1CA3550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C86EB2-04C9-F6A8-77E1-644DFF87723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8004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365D-3FAC-F2BB-0531-9CE45AC9A6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3BA261-2535-C0CC-4E00-109C9FEFBF42}"/>
              </a:ext>
            </a:extLst>
          </p:cNvPr>
          <p:cNvSpPr>
            <a:spLocks noGrp="1"/>
          </p:cNvSpPr>
          <p:nvPr>
            <p:ph type="dt" sz="half" idx="10"/>
          </p:nvPr>
        </p:nvSpPr>
        <p:spPr/>
        <p:txBody>
          <a:bodyPr/>
          <a:lstStyle/>
          <a:p>
            <a:fld id="{E93F9E7C-32FE-47F6-8C26-5202CFB6440B}" type="datetimeFigureOut">
              <a:rPr lang="en-US" smtClean="0"/>
              <a:t>10/12/2023</a:t>
            </a:fld>
            <a:endParaRPr lang="en-US"/>
          </a:p>
        </p:txBody>
      </p:sp>
      <p:sp>
        <p:nvSpPr>
          <p:cNvPr id="4" name="Footer Placeholder 3">
            <a:extLst>
              <a:ext uri="{FF2B5EF4-FFF2-40B4-BE49-F238E27FC236}">
                <a16:creationId xmlns:a16="http://schemas.microsoft.com/office/drawing/2014/main" id="{5CF63C23-2100-0013-16B9-7048DA66C7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3B9B5B-6FD1-6D67-BDEB-64C22403FD1A}"/>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47467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928FD-D709-B93D-E1A5-38CABFAA8779}"/>
              </a:ext>
            </a:extLst>
          </p:cNvPr>
          <p:cNvSpPr>
            <a:spLocks noGrp="1"/>
          </p:cNvSpPr>
          <p:nvPr>
            <p:ph type="dt" sz="half" idx="10"/>
          </p:nvPr>
        </p:nvSpPr>
        <p:spPr/>
        <p:txBody>
          <a:bodyPr/>
          <a:lstStyle/>
          <a:p>
            <a:fld id="{E93F9E7C-32FE-47F6-8C26-5202CFB6440B}" type="datetimeFigureOut">
              <a:rPr lang="en-US" smtClean="0"/>
              <a:t>10/12/2023</a:t>
            </a:fld>
            <a:endParaRPr lang="en-US"/>
          </a:p>
        </p:txBody>
      </p:sp>
      <p:sp>
        <p:nvSpPr>
          <p:cNvPr id="3" name="Footer Placeholder 2">
            <a:extLst>
              <a:ext uri="{FF2B5EF4-FFF2-40B4-BE49-F238E27FC236}">
                <a16:creationId xmlns:a16="http://schemas.microsoft.com/office/drawing/2014/main" id="{183A075C-880F-0D4B-EE05-7F6B5970AC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1F79A2-27FE-6AB1-ECEC-5752B4D3DFAE}"/>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76255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8D94-3530-0616-8322-EBA024EF99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5DFAA2-0689-DC76-A7EC-D3E807F83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432924-07D1-1BFB-E7C2-16A2DAE6C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1A0FB6-ECE2-EBD8-DA04-DCDA0107CA0E}"/>
              </a:ext>
            </a:extLst>
          </p:cNvPr>
          <p:cNvSpPr>
            <a:spLocks noGrp="1"/>
          </p:cNvSpPr>
          <p:nvPr>
            <p:ph type="dt" sz="half" idx="10"/>
          </p:nvPr>
        </p:nvSpPr>
        <p:spPr/>
        <p:txBody>
          <a:bodyPr/>
          <a:lstStyle/>
          <a:p>
            <a:fld id="{E93F9E7C-32FE-47F6-8C26-5202CFB6440B}" type="datetimeFigureOut">
              <a:rPr lang="en-US" smtClean="0"/>
              <a:t>10/12/2023</a:t>
            </a:fld>
            <a:endParaRPr lang="en-US"/>
          </a:p>
        </p:txBody>
      </p:sp>
      <p:sp>
        <p:nvSpPr>
          <p:cNvPr id="6" name="Footer Placeholder 5">
            <a:extLst>
              <a:ext uri="{FF2B5EF4-FFF2-40B4-BE49-F238E27FC236}">
                <a16:creationId xmlns:a16="http://schemas.microsoft.com/office/drawing/2014/main" id="{FF544006-52F2-460B-7079-B077AEBBC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B75CE-5021-F3CD-4849-9FFA15D6C775}"/>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3593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2CA0-FDBE-2FC2-A7B8-97329407B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291F9-3F3D-995B-1680-390723251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DDDEC-118A-94F7-7E7E-9392D3560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78134-B38B-47F8-1260-15F3558974DA}"/>
              </a:ext>
            </a:extLst>
          </p:cNvPr>
          <p:cNvSpPr>
            <a:spLocks noGrp="1"/>
          </p:cNvSpPr>
          <p:nvPr>
            <p:ph type="dt" sz="half" idx="10"/>
          </p:nvPr>
        </p:nvSpPr>
        <p:spPr/>
        <p:txBody>
          <a:bodyPr/>
          <a:lstStyle/>
          <a:p>
            <a:fld id="{E93F9E7C-32FE-47F6-8C26-5202CFB6440B}" type="datetimeFigureOut">
              <a:rPr lang="en-US" smtClean="0"/>
              <a:t>10/12/2023</a:t>
            </a:fld>
            <a:endParaRPr lang="en-US"/>
          </a:p>
        </p:txBody>
      </p:sp>
      <p:sp>
        <p:nvSpPr>
          <p:cNvPr id="6" name="Footer Placeholder 5">
            <a:extLst>
              <a:ext uri="{FF2B5EF4-FFF2-40B4-BE49-F238E27FC236}">
                <a16:creationId xmlns:a16="http://schemas.microsoft.com/office/drawing/2014/main" id="{1F592274-4507-64A4-2D9D-B376DAC4C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37BDD9-D004-3357-2773-7601A3FFEE04}"/>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2294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ECA9C-D489-286C-9E75-DBA5B83B1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85C0AB-6B1D-806A-76DB-AC5203D7C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775FF-B634-F05E-0780-A8ADA8222F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F9E7C-32FE-47F6-8C26-5202CFB6440B}" type="datetimeFigureOut">
              <a:rPr lang="en-US" smtClean="0"/>
              <a:t>10/12/2023</a:t>
            </a:fld>
            <a:endParaRPr lang="en-US"/>
          </a:p>
        </p:txBody>
      </p:sp>
      <p:sp>
        <p:nvSpPr>
          <p:cNvPr id="5" name="Footer Placeholder 4">
            <a:extLst>
              <a:ext uri="{FF2B5EF4-FFF2-40B4-BE49-F238E27FC236}">
                <a16:creationId xmlns:a16="http://schemas.microsoft.com/office/drawing/2014/main" id="{A4930C6E-A142-34A5-3D77-74FD950FE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5B99E0-5D92-9D9E-B4F2-C1059B1042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A5F54-4477-453A-B864-5D3264B1C738}" type="slidenum">
              <a:rPr lang="en-US" smtClean="0"/>
              <a:t>‹#›</a:t>
            </a:fld>
            <a:endParaRPr lang="en-US"/>
          </a:p>
        </p:txBody>
      </p:sp>
    </p:spTree>
    <p:extLst>
      <p:ext uri="{BB962C8B-B14F-4D97-AF65-F5344CB8AC3E}">
        <p14:creationId xmlns:p14="http://schemas.microsoft.com/office/powerpoint/2010/main" val="2374748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6345-43B6-DF9D-CC55-7961934F1CD0}"/>
              </a:ext>
            </a:extLst>
          </p:cNvPr>
          <p:cNvSpPr>
            <a:spLocks noGrp="1"/>
          </p:cNvSpPr>
          <p:nvPr>
            <p:ph type="ctrTitle"/>
          </p:nvPr>
        </p:nvSpPr>
        <p:spPr/>
        <p:txBody>
          <a:bodyPr/>
          <a:lstStyle/>
          <a:p>
            <a:r>
              <a:rPr lang="en-US" dirty="0"/>
              <a:t>Lecture starting soon</a:t>
            </a:r>
          </a:p>
        </p:txBody>
      </p:sp>
    </p:spTree>
    <p:extLst>
      <p:ext uri="{BB962C8B-B14F-4D97-AF65-F5344CB8AC3E}">
        <p14:creationId xmlns:p14="http://schemas.microsoft.com/office/powerpoint/2010/main" val="1510845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23524-B205-5476-89B5-2FCDC34FF52C}"/>
              </a:ext>
            </a:extLst>
          </p:cNvPr>
          <p:cNvSpPr>
            <a:spLocks noGrp="1"/>
          </p:cNvSpPr>
          <p:nvPr>
            <p:ph type="title"/>
          </p:nvPr>
        </p:nvSpPr>
        <p:spPr/>
        <p:txBody>
          <a:bodyPr/>
          <a:lstStyle/>
          <a:p>
            <a:r>
              <a:rPr lang="en-US" dirty="0"/>
              <a:t>1. Random sampling: </a:t>
            </a:r>
          </a:p>
        </p:txBody>
      </p:sp>
      <p:sp>
        <p:nvSpPr>
          <p:cNvPr id="3" name="Content Placeholder 2">
            <a:extLst>
              <a:ext uri="{FF2B5EF4-FFF2-40B4-BE49-F238E27FC236}">
                <a16:creationId xmlns:a16="http://schemas.microsoft.com/office/drawing/2014/main" id="{E4485A74-832D-0D7C-88F3-8EC9992705B5}"/>
              </a:ext>
            </a:extLst>
          </p:cNvPr>
          <p:cNvSpPr>
            <a:spLocks noGrp="1"/>
          </p:cNvSpPr>
          <p:nvPr>
            <p:ph idx="1"/>
          </p:nvPr>
        </p:nvSpPr>
        <p:spPr/>
        <p:txBody>
          <a:bodyPr>
            <a:normAutofit/>
          </a:bodyPr>
          <a:lstStyle/>
          <a:p>
            <a:pPr marL="0" marR="0" indent="0">
              <a:spcBef>
                <a:spcPts val="0"/>
              </a:spcBef>
              <a:spcAft>
                <a:spcPts val="0"/>
              </a:spcAft>
              <a:buNone/>
            </a:pPr>
            <a:r>
              <a:rPr lang="en-US" dirty="0">
                <a:solidFill>
                  <a:srgbClr val="000000"/>
                </a:solidFill>
                <a:effectLst/>
                <a:latin typeface="Calibri" panose="020F0502020204030204" pitchFamily="34" charset="0"/>
                <a:ea typeface="Calibri" panose="020F0502020204030204" pitchFamily="34" charset="0"/>
              </a:rPr>
              <a:t>the key to random sampling is that each unit in the population has an equal probability of being selected in the sample. Using random sampling protects against bias being introduced in the sampling process, and hence, it helps in obtaining a representative sample.</a:t>
            </a:r>
          </a:p>
          <a:p>
            <a:r>
              <a:rPr lang="en-US" b="1" i="1" u="sng" dirty="0">
                <a:effectLst/>
                <a:latin typeface="Calibri" panose="020F0502020204030204" pitchFamily="34" charset="0"/>
                <a:ea typeface="Calibri" panose="020F0502020204030204" pitchFamily="34" charset="0"/>
                <a:cs typeface="Arial" panose="020B0604020202020204" pitchFamily="34" charset="0"/>
              </a:rPr>
              <a:t>Example</a:t>
            </a:r>
            <a:r>
              <a:rPr lang="en-US" b="1"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Researcher goes to an English school and randomly selects 60 participants to take part in a study.</a:t>
            </a:r>
            <a:endParaRPr lang="en-US" dirty="0"/>
          </a:p>
        </p:txBody>
      </p:sp>
      <p:pic>
        <p:nvPicPr>
          <p:cNvPr id="4" name="Picture 3">
            <a:extLst>
              <a:ext uri="{FF2B5EF4-FFF2-40B4-BE49-F238E27FC236}">
                <a16:creationId xmlns:a16="http://schemas.microsoft.com/office/drawing/2014/main" id="{334E2492-2F40-CD16-9066-027D20A5A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667662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23524-B205-5476-89B5-2FCDC34FF52C}"/>
              </a:ext>
            </a:extLst>
          </p:cNvPr>
          <p:cNvSpPr>
            <a:spLocks noGrp="1"/>
          </p:cNvSpPr>
          <p:nvPr>
            <p:ph type="title"/>
          </p:nvPr>
        </p:nvSpPr>
        <p:spPr/>
        <p:txBody>
          <a:bodyPr/>
          <a:lstStyle/>
          <a:p>
            <a:r>
              <a:rPr lang="en-US" dirty="0"/>
              <a:t>1. Random sampling: </a:t>
            </a:r>
          </a:p>
        </p:txBody>
      </p:sp>
      <p:pic>
        <p:nvPicPr>
          <p:cNvPr id="6" name="Content Placeholder 5">
            <a:extLst>
              <a:ext uri="{FF2B5EF4-FFF2-40B4-BE49-F238E27FC236}">
                <a16:creationId xmlns:a16="http://schemas.microsoft.com/office/drawing/2014/main" id="{EFE2576C-0885-1542-E509-436D3FFD6653}"/>
              </a:ext>
            </a:extLst>
          </p:cNvPr>
          <p:cNvPicPr>
            <a:picLocks noGrp="1" noChangeAspect="1"/>
          </p:cNvPicPr>
          <p:nvPr>
            <p:ph idx="1"/>
          </p:nvPr>
        </p:nvPicPr>
        <p:blipFill>
          <a:blip r:embed="rId2"/>
          <a:stretch>
            <a:fillRect/>
          </a:stretch>
        </p:blipFill>
        <p:spPr>
          <a:xfrm>
            <a:off x="2895917" y="1690688"/>
            <a:ext cx="6400166" cy="4697039"/>
          </a:xfrm>
          <a:prstGeom prst="rect">
            <a:avLst/>
          </a:prstGeom>
        </p:spPr>
      </p:pic>
      <p:pic>
        <p:nvPicPr>
          <p:cNvPr id="7" name="Picture 6">
            <a:extLst>
              <a:ext uri="{FF2B5EF4-FFF2-40B4-BE49-F238E27FC236}">
                <a16:creationId xmlns:a16="http://schemas.microsoft.com/office/drawing/2014/main" id="{8A33E30B-0120-0788-FEFB-80AD6391B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053054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F249-FB2A-F52F-0693-B24FD8BC8352}"/>
              </a:ext>
            </a:extLst>
          </p:cNvPr>
          <p:cNvSpPr>
            <a:spLocks noGrp="1"/>
          </p:cNvSpPr>
          <p:nvPr>
            <p:ph type="title"/>
          </p:nvPr>
        </p:nvSpPr>
        <p:spPr/>
        <p:txBody>
          <a:bodyPr/>
          <a:lstStyle/>
          <a:p>
            <a:r>
              <a:rPr lang="en-US" b="1" dirty="0"/>
              <a:t>2. Systematic sampling </a:t>
            </a:r>
          </a:p>
        </p:txBody>
      </p:sp>
      <p:sp>
        <p:nvSpPr>
          <p:cNvPr id="3" name="Content Placeholder 2">
            <a:extLst>
              <a:ext uri="{FF2B5EF4-FFF2-40B4-BE49-F238E27FC236}">
                <a16:creationId xmlns:a16="http://schemas.microsoft.com/office/drawing/2014/main" id="{8F6C6385-9A16-45E7-0923-A59B1E6B219B}"/>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latin typeface="Calibri" panose="020F0502020204030204" pitchFamily="34" charset="0"/>
                <a:ea typeface="Calibri" panose="020F0502020204030204" pitchFamily="34" charset="0"/>
                <a:cs typeface="Arial" panose="020B0604020202020204" pitchFamily="34" charset="0"/>
              </a:rPr>
              <a:t>I</a:t>
            </a:r>
            <a:r>
              <a:rPr lang="en-US" sz="1800" dirty="0">
                <a:effectLst/>
                <a:latin typeface="Calibri" panose="020F0502020204030204" pitchFamily="34" charset="0"/>
                <a:ea typeface="Calibri" panose="020F0502020204030204" pitchFamily="34" charset="0"/>
                <a:cs typeface="Arial" panose="020B0604020202020204" pitchFamily="34" charset="0"/>
              </a:rPr>
              <a:t>s similar to random sampling, but it is usually slightly easier to conduct. Every member of the population is listed with a number, but instead of randomly selecting participants, individuals are chosen according to some systematic rule – e.g., every fourth unit/student, etc.</a:t>
            </a:r>
          </a:p>
          <a:p>
            <a:r>
              <a:rPr lang="en-US" sz="1800" b="1" i="1" u="sng" dirty="0">
                <a:effectLst/>
                <a:latin typeface="Calibri" panose="020F0502020204030204" pitchFamily="34" charset="0"/>
                <a:ea typeface="Calibri" panose="020F0502020204030204" pitchFamily="34" charset="0"/>
                <a:cs typeface="Arial" panose="020B0604020202020204" pitchFamily="34" charset="0"/>
              </a:rPr>
              <a:t>Example</a:t>
            </a:r>
            <a:r>
              <a:rPr lang="en-US" sz="1800" dirty="0">
                <a:effectLst/>
                <a:latin typeface="Calibri" panose="020F0502020204030204" pitchFamily="34" charset="0"/>
                <a:ea typeface="Calibri" panose="020F0502020204030204" pitchFamily="34" charset="0"/>
                <a:cs typeface="Arial" panose="020B0604020202020204" pitchFamily="34" charset="0"/>
              </a:rPr>
              <a:t>: Researcher goes to a classroom at an English school and selects every 3</a:t>
            </a:r>
            <a:r>
              <a:rPr lang="en-US" sz="1800" baseline="30000" dirty="0">
                <a:effectLst/>
                <a:latin typeface="Calibri" panose="020F0502020204030204" pitchFamily="34" charset="0"/>
                <a:ea typeface="Calibri" panose="020F0502020204030204" pitchFamily="34" charset="0"/>
                <a:cs typeface="Arial" panose="020B0604020202020204" pitchFamily="34" charset="0"/>
              </a:rPr>
              <a:t>rd</a:t>
            </a:r>
            <a:r>
              <a:rPr lang="en-US" sz="1800" dirty="0">
                <a:effectLst/>
                <a:latin typeface="Calibri" panose="020F0502020204030204" pitchFamily="34" charset="0"/>
                <a:ea typeface="Calibri" panose="020F0502020204030204" pitchFamily="34" charset="0"/>
                <a:cs typeface="Arial" panose="020B0604020202020204" pitchFamily="34" charset="0"/>
              </a:rPr>
              <a:t> student.</a:t>
            </a:r>
            <a:endParaRPr lang="en-US" dirty="0"/>
          </a:p>
        </p:txBody>
      </p:sp>
      <p:pic>
        <p:nvPicPr>
          <p:cNvPr id="4" name="Picture 3">
            <a:extLst>
              <a:ext uri="{FF2B5EF4-FFF2-40B4-BE49-F238E27FC236}">
                <a16:creationId xmlns:a16="http://schemas.microsoft.com/office/drawing/2014/main" id="{814DD488-AC5E-C90C-8596-E5F53E5F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096604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F249-FB2A-F52F-0693-B24FD8BC8352}"/>
              </a:ext>
            </a:extLst>
          </p:cNvPr>
          <p:cNvSpPr>
            <a:spLocks noGrp="1"/>
          </p:cNvSpPr>
          <p:nvPr>
            <p:ph type="title"/>
          </p:nvPr>
        </p:nvSpPr>
        <p:spPr/>
        <p:txBody>
          <a:bodyPr/>
          <a:lstStyle/>
          <a:p>
            <a:r>
              <a:rPr lang="en-US" b="1" dirty="0"/>
              <a:t>2. Systematic random sampling </a:t>
            </a:r>
          </a:p>
        </p:txBody>
      </p:sp>
      <p:pic>
        <p:nvPicPr>
          <p:cNvPr id="6" name="Picture 5">
            <a:extLst>
              <a:ext uri="{FF2B5EF4-FFF2-40B4-BE49-F238E27FC236}">
                <a16:creationId xmlns:a16="http://schemas.microsoft.com/office/drawing/2014/main" id="{B363D444-80A2-5AFB-9D1A-8B8057CDE2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8702" y="1690688"/>
            <a:ext cx="7454596" cy="4832255"/>
          </a:xfrm>
          <a:prstGeom prst="rect">
            <a:avLst/>
          </a:prstGeom>
        </p:spPr>
      </p:pic>
      <p:pic>
        <p:nvPicPr>
          <p:cNvPr id="7" name="Picture 6">
            <a:extLst>
              <a:ext uri="{FF2B5EF4-FFF2-40B4-BE49-F238E27FC236}">
                <a16:creationId xmlns:a16="http://schemas.microsoft.com/office/drawing/2014/main" id="{0D1890B2-87FB-87DA-082A-0F2EA3BA5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50080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06A8-F133-0A4F-2362-9F6FCDDA3E93}"/>
              </a:ext>
            </a:extLst>
          </p:cNvPr>
          <p:cNvSpPr>
            <a:spLocks noGrp="1"/>
          </p:cNvSpPr>
          <p:nvPr>
            <p:ph type="title"/>
          </p:nvPr>
        </p:nvSpPr>
        <p:spPr/>
        <p:txBody>
          <a:bodyPr/>
          <a:lstStyle/>
          <a:p>
            <a:r>
              <a:rPr lang="en-US" b="1" dirty="0"/>
              <a:t>3. Stratified random sampling: </a:t>
            </a:r>
          </a:p>
        </p:txBody>
      </p:sp>
      <p:sp>
        <p:nvSpPr>
          <p:cNvPr id="3" name="Content Placeholder 2">
            <a:extLst>
              <a:ext uri="{FF2B5EF4-FFF2-40B4-BE49-F238E27FC236}">
                <a16:creationId xmlns:a16="http://schemas.microsoft.com/office/drawing/2014/main" id="{9D3E2C63-9471-B16D-AF41-6E2323528C64}"/>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dirty="0">
                <a:latin typeface="Calibri" panose="020F0502020204030204" pitchFamily="34" charset="0"/>
                <a:ea typeface="Calibri" panose="020F0502020204030204" pitchFamily="34" charset="0"/>
                <a:cs typeface="Arial" panose="020B0604020202020204" pitchFamily="34" charset="0"/>
              </a:rPr>
              <a:t>U</a:t>
            </a:r>
            <a:r>
              <a:rPr lang="en-US" dirty="0">
                <a:effectLst/>
                <a:latin typeface="Calibri" panose="020F0502020204030204" pitchFamily="34" charset="0"/>
                <a:ea typeface="Calibri" panose="020F0502020204030204" pitchFamily="34" charset="0"/>
                <a:cs typeface="Arial" panose="020B0604020202020204" pitchFamily="34" charset="0"/>
              </a:rPr>
              <a:t>sed when the population has different groups (strata) and the researcher needs to ensure that those groups are fairly represented in the sample. In stratified random sampling, independent samples are randomly drawn from each group.</a:t>
            </a:r>
          </a:p>
          <a:p>
            <a:r>
              <a:rPr lang="en-US" b="1" i="1" u="sng" dirty="0">
                <a:effectLst/>
                <a:latin typeface="Calibri" panose="020F0502020204030204" pitchFamily="34" charset="0"/>
                <a:ea typeface="Calibri" panose="020F0502020204030204" pitchFamily="34" charset="0"/>
                <a:cs typeface="Arial" panose="020B0604020202020204" pitchFamily="34" charset="0"/>
              </a:rPr>
              <a:t>Example: </a:t>
            </a:r>
            <a:r>
              <a:rPr lang="en-US" dirty="0">
                <a:effectLst/>
                <a:latin typeface="Calibri" panose="020F0502020204030204" pitchFamily="34" charset="0"/>
                <a:ea typeface="Calibri" panose="020F0502020204030204" pitchFamily="34" charset="0"/>
                <a:cs typeface="Arial" panose="020B0604020202020204" pitchFamily="34" charset="0"/>
              </a:rPr>
              <a:t>Researcher goes to an international English school with students from Arabic, French, Italian, and Chinese L1 backgrounds. In stratified sampling, the researcher has to randomly select participants from each L1 subgroup in the English school.</a:t>
            </a:r>
            <a:endParaRPr lang="en-US" dirty="0"/>
          </a:p>
        </p:txBody>
      </p:sp>
      <p:pic>
        <p:nvPicPr>
          <p:cNvPr id="4" name="Picture 3">
            <a:extLst>
              <a:ext uri="{FF2B5EF4-FFF2-40B4-BE49-F238E27FC236}">
                <a16:creationId xmlns:a16="http://schemas.microsoft.com/office/drawing/2014/main" id="{25CF487D-4568-43B1-8ADE-DA01AB97B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585929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06A8-F133-0A4F-2362-9F6FCDDA3E93}"/>
              </a:ext>
            </a:extLst>
          </p:cNvPr>
          <p:cNvSpPr>
            <a:spLocks noGrp="1"/>
          </p:cNvSpPr>
          <p:nvPr>
            <p:ph type="title"/>
          </p:nvPr>
        </p:nvSpPr>
        <p:spPr/>
        <p:txBody>
          <a:bodyPr/>
          <a:lstStyle/>
          <a:p>
            <a:r>
              <a:rPr lang="en-US" b="1" dirty="0"/>
              <a:t>3. Stratified random sampling: </a:t>
            </a:r>
          </a:p>
        </p:txBody>
      </p:sp>
      <p:pic>
        <p:nvPicPr>
          <p:cNvPr id="4" name="Picture 3">
            <a:extLst>
              <a:ext uri="{FF2B5EF4-FFF2-40B4-BE49-F238E27FC236}">
                <a16:creationId xmlns:a16="http://schemas.microsoft.com/office/drawing/2014/main" id="{4AEA67FB-3EC7-2B33-9C3A-B1D6980AB5BA}"/>
              </a:ext>
            </a:extLst>
          </p:cNvPr>
          <p:cNvPicPr>
            <a:picLocks noChangeAspect="1"/>
          </p:cNvPicPr>
          <p:nvPr/>
        </p:nvPicPr>
        <p:blipFill>
          <a:blip r:embed="rId2"/>
          <a:stretch>
            <a:fillRect/>
          </a:stretch>
        </p:blipFill>
        <p:spPr>
          <a:xfrm>
            <a:off x="3793787" y="1690688"/>
            <a:ext cx="5515287" cy="4778870"/>
          </a:xfrm>
          <a:prstGeom prst="rect">
            <a:avLst/>
          </a:prstGeom>
        </p:spPr>
      </p:pic>
      <p:pic>
        <p:nvPicPr>
          <p:cNvPr id="5" name="Picture 4">
            <a:extLst>
              <a:ext uri="{FF2B5EF4-FFF2-40B4-BE49-F238E27FC236}">
                <a16:creationId xmlns:a16="http://schemas.microsoft.com/office/drawing/2014/main" id="{224FC8C0-0078-1BAB-B8A0-8B3DCEBBC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820364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14120-30A5-5432-7859-9C09681816D8}"/>
              </a:ext>
            </a:extLst>
          </p:cNvPr>
          <p:cNvSpPr>
            <a:spLocks noGrp="1"/>
          </p:cNvSpPr>
          <p:nvPr>
            <p:ph type="title"/>
          </p:nvPr>
        </p:nvSpPr>
        <p:spPr/>
        <p:txBody>
          <a:bodyPr/>
          <a:lstStyle/>
          <a:p>
            <a:r>
              <a:rPr lang="en-US" b="1" dirty="0"/>
              <a:t>4. Cluster sampling </a:t>
            </a:r>
          </a:p>
        </p:txBody>
      </p:sp>
      <p:sp>
        <p:nvSpPr>
          <p:cNvPr id="3" name="Content Placeholder 2">
            <a:extLst>
              <a:ext uri="{FF2B5EF4-FFF2-40B4-BE49-F238E27FC236}">
                <a16:creationId xmlns:a16="http://schemas.microsoft.com/office/drawing/2014/main" id="{93A5EF54-259F-803D-429F-1C4020E17679}"/>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dirty="0">
                <a:latin typeface="Calibri" panose="020F0502020204030204" pitchFamily="34" charset="0"/>
                <a:ea typeface="Calibri" panose="020F0502020204030204" pitchFamily="34" charset="0"/>
                <a:cs typeface="Arial" panose="020B0604020202020204" pitchFamily="34" charset="0"/>
              </a:rPr>
              <a:t>Is </a:t>
            </a:r>
            <a:r>
              <a:rPr lang="en-US" dirty="0">
                <a:effectLst/>
                <a:latin typeface="Calibri" panose="020F0502020204030204" pitchFamily="34" charset="0"/>
                <a:ea typeface="Calibri" panose="020F0502020204030204" pitchFamily="34" charset="0"/>
                <a:cs typeface="Arial" panose="020B0604020202020204" pitchFamily="34" charset="0"/>
              </a:rPr>
              <a:t>a probability sampling method in which you divide a population into clusters, such as districts, schools or classrooms, and then randomly select some of these clusters (groups) as your sample.</a:t>
            </a:r>
          </a:p>
          <a:p>
            <a:r>
              <a:rPr lang="en-US" b="1" i="1" u="sng" dirty="0">
                <a:effectLst/>
                <a:latin typeface="Calibri" panose="020F0502020204030204" pitchFamily="34" charset="0"/>
                <a:ea typeface="Calibri" panose="020F0502020204030204" pitchFamily="34" charset="0"/>
                <a:cs typeface="Arial" panose="020B0604020202020204" pitchFamily="34" charset="0"/>
              </a:rPr>
              <a:t>Example:</a:t>
            </a:r>
            <a:r>
              <a:rPr lang="en-US" b="1"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Researcher goes to an English school with eight classrooms. In cluster sampling, the researcher can randomly select two classrooms to do the study.</a:t>
            </a:r>
            <a:endParaRPr lang="en-US" dirty="0"/>
          </a:p>
        </p:txBody>
      </p:sp>
      <p:pic>
        <p:nvPicPr>
          <p:cNvPr id="4" name="Picture 3">
            <a:extLst>
              <a:ext uri="{FF2B5EF4-FFF2-40B4-BE49-F238E27FC236}">
                <a16:creationId xmlns:a16="http://schemas.microsoft.com/office/drawing/2014/main" id="{C6447DB3-491B-F514-C48A-2030C069F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430350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14120-30A5-5432-7859-9C09681816D8}"/>
              </a:ext>
            </a:extLst>
          </p:cNvPr>
          <p:cNvSpPr>
            <a:spLocks noGrp="1"/>
          </p:cNvSpPr>
          <p:nvPr>
            <p:ph type="title"/>
          </p:nvPr>
        </p:nvSpPr>
        <p:spPr/>
        <p:txBody>
          <a:bodyPr/>
          <a:lstStyle/>
          <a:p>
            <a:r>
              <a:rPr lang="en-US" b="1" dirty="0"/>
              <a:t>4. Cluster (group) sampling </a:t>
            </a:r>
          </a:p>
        </p:txBody>
      </p:sp>
      <p:pic>
        <p:nvPicPr>
          <p:cNvPr id="6" name="Picture 5">
            <a:extLst>
              <a:ext uri="{FF2B5EF4-FFF2-40B4-BE49-F238E27FC236}">
                <a16:creationId xmlns:a16="http://schemas.microsoft.com/office/drawing/2014/main" id="{407D7D14-7979-532D-4F4B-E08DD167AE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5287" y="1690688"/>
            <a:ext cx="6321425" cy="4791074"/>
          </a:xfrm>
          <a:prstGeom prst="rect">
            <a:avLst/>
          </a:prstGeom>
        </p:spPr>
      </p:pic>
      <p:pic>
        <p:nvPicPr>
          <p:cNvPr id="7" name="Picture 6">
            <a:extLst>
              <a:ext uri="{FF2B5EF4-FFF2-40B4-BE49-F238E27FC236}">
                <a16:creationId xmlns:a16="http://schemas.microsoft.com/office/drawing/2014/main" id="{3483E395-E010-8FA8-A85E-588E982DE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169731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3285392" y="1687695"/>
            <a:ext cx="5621215" cy="1325563"/>
          </a:xfrm>
        </p:spPr>
        <p:txBody>
          <a:bodyPr/>
          <a:lstStyle/>
          <a:p>
            <a:pPr marL="0" indent="0" algn="ctr">
              <a:buNone/>
            </a:pPr>
            <a:r>
              <a:rPr lang="en-US" b="1" dirty="0"/>
              <a:t>ANY QUESTIONS?</a:t>
            </a:r>
            <a:endParaRPr lang="en-US" sz="4400" b="1" dirty="0"/>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1BC802AD-B27F-586B-3FB2-C6326833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11" y="3013258"/>
            <a:ext cx="2390775" cy="1914525"/>
          </a:xfrm>
          <a:prstGeom prst="rect">
            <a:avLst/>
          </a:prstGeom>
        </p:spPr>
      </p:pic>
    </p:spTree>
    <p:extLst>
      <p:ext uri="{BB962C8B-B14F-4D97-AF65-F5344CB8AC3E}">
        <p14:creationId xmlns:p14="http://schemas.microsoft.com/office/powerpoint/2010/main" val="2782999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F1AA-C7D0-AA01-3132-0E8451571803}"/>
              </a:ext>
            </a:extLst>
          </p:cNvPr>
          <p:cNvSpPr>
            <a:spLocks noGrp="1"/>
          </p:cNvSpPr>
          <p:nvPr>
            <p:ph type="title"/>
          </p:nvPr>
        </p:nvSpPr>
        <p:spPr/>
        <p:txBody>
          <a:bodyPr/>
          <a:lstStyle/>
          <a:p>
            <a:r>
              <a:rPr lang="en-US" dirty="0">
                <a:solidFill>
                  <a:srgbClr val="000000"/>
                </a:solidFill>
                <a:latin typeface="Calibri" panose="020F0502020204030204" pitchFamily="34" charset="0"/>
                <a:ea typeface="Calibri" panose="020F0502020204030204" pitchFamily="34" charset="0"/>
              </a:rPr>
              <a:t>NON-PROBABILITY SAMPLING (NON- REPRESENTATIVE):</a:t>
            </a:r>
            <a:endParaRPr lang="en-US" dirty="0"/>
          </a:p>
        </p:txBody>
      </p:sp>
      <p:sp>
        <p:nvSpPr>
          <p:cNvPr id="3" name="Content Placeholder 2">
            <a:extLst>
              <a:ext uri="{FF2B5EF4-FFF2-40B4-BE49-F238E27FC236}">
                <a16:creationId xmlns:a16="http://schemas.microsoft.com/office/drawing/2014/main" id="{2008B66D-73B2-9DDD-4EE8-51BC355C1647}"/>
              </a:ext>
            </a:extLst>
          </p:cNvPr>
          <p:cNvSpPr>
            <a:spLocks noGrp="1"/>
          </p:cNvSpPr>
          <p:nvPr>
            <p:ph idx="1"/>
          </p:nvPr>
        </p:nvSpPr>
        <p:spPr>
          <a:xfrm>
            <a:off x="838200" y="1825624"/>
            <a:ext cx="10515600" cy="3933149"/>
          </a:xfrm>
        </p:spPr>
        <p:txBody>
          <a:bodyPr>
            <a:normAutofit/>
          </a:bodyPr>
          <a:lstStyle/>
          <a:p>
            <a:pPr marL="0" marR="0" lvl="0" indent="0" rtl="0">
              <a:spcBef>
                <a:spcPts val="0"/>
              </a:spcBef>
              <a:spcAft>
                <a:spcPts val="1200"/>
              </a:spcAft>
              <a:buNone/>
            </a:pPr>
            <a:r>
              <a:rPr lang="en-US" dirty="0">
                <a:solidFill>
                  <a:srgbClr val="000000"/>
                </a:solidFill>
                <a:latin typeface="Calibri" panose="020F0502020204030204" pitchFamily="34" charset="0"/>
                <a:ea typeface="Calibri" panose="020F0502020204030204" pitchFamily="34" charset="0"/>
              </a:rPr>
              <a:t>A type of sampling where the participants do not have an equal chance (probability) of being selected in the sample. Non-probability sampling includes convenience sampling, voluntary sampling, snowball sampling, quota sampling, and purposive sampling. </a:t>
            </a:r>
            <a:endParaRPr lang="en-US" dirty="0">
              <a:solidFill>
                <a:srgbClr val="000000"/>
              </a:solidFill>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FE000B51-14FA-8980-6190-319FD575A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563707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8167-3485-5CA6-6BF1-F7008983A38C}"/>
              </a:ext>
            </a:extLst>
          </p:cNvPr>
          <p:cNvSpPr>
            <a:spLocks noGrp="1"/>
          </p:cNvSpPr>
          <p:nvPr>
            <p:ph type="ctrTitle"/>
          </p:nvPr>
        </p:nvSpPr>
        <p:spPr>
          <a:xfrm>
            <a:off x="1524000" y="689500"/>
            <a:ext cx="9144000" cy="1330569"/>
          </a:xfrm>
        </p:spPr>
        <p:txBody>
          <a:bodyPr>
            <a:normAutofit fontScale="90000"/>
          </a:bodyPr>
          <a:lstStyle/>
          <a:p>
            <a:r>
              <a:rPr lang="en-US" sz="8900" b="1" dirty="0">
                <a:latin typeface="+mn-lt"/>
              </a:rPr>
              <a:t>STATISTICS</a:t>
            </a:r>
            <a:br>
              <a:rPr lang="en-US" dirty="0"/>
            </a:br>
            <a:r>
              <a:rPr lang="en-US" sz="3200" dirty="0"/>
              <a:t>Quantitative Data Analysis in Applied Linguistics</a:t>
            </a:r>
            <a:endParaRPr lang="en-US" dirty="0"/>
          </a:p>
        </p:txBody>
      </p:sp>
      <p:sp>
        <p:nvSpPr>
          <p:cNvPr id="3" name="Subtitle 2">
            <a:extLst>
              <a:ext uri="{FF2B5EF4-FFF2-40B4-BE49-F238E27FC236}">
                <a16:creationId xmlns:a16="http://schemas.microsoft.com/office/drawing/2014/main" id="{EC51E778-6445-B5C0-0D09-EE59F06337F9}"/>
              </a:ext>
            </a:extLst>
          </p:cNvPr>
          <p:cNvSpPr>
            <a:spLocks noGrp="1"/>
          </p:cNvSpPr>
          <p:nvPr>
            <p:ph type="subTitle" idx="1"/>
          </p:nvPr>
        </p:nvSpPr>
        <p:spPr>
          <a:xfrm>
            <a:off x="2485292" y="4082685"/>
            <a:ext cx="6131169" cy="1655762"/>
          </a:xfrm>
        </p:spPr>
        <p:txBody>
          <a:bodyPr/>
          <a:lstStyle/>
          <a:p>
            <a:pPr algn="l"/>
            <a:r>
              <a:rPr lang="en-US" b="1" dirty="0"/>
              <a:t>Moustafa Amrate</a:t>
            </a:r>
          </a:p>
          <a:p>
            <a:pPr algn="l"/>
            <a:r>
              <a:rPr lang="en-US" dirty="0"/>
              <a:t>Department of English, University of </a:t>
            </a:r>
            <a:r>
              <a:rPr lang="en-US" dirty="0" err="1"/>
              <a:t>Biskra</a:t>
            </a:r>
            <a:endParaRPr lang="en-US" dirty="0"/>
          </a:p>
          <a:p>
            <a:pPr algn="l"/>
            <a:r>
              <a:rPr lang="en-US" b="0" i="0" dirty="0">
                <a:solidFill>
                  <a:srgbClr val="1F1F1F"/>
                </a:solidFill>
                <a:effectLst/>
                <a:latin typeface="Google Sans"/>
              </a:rPr>
              <a:t>moustafa.amrate@univ-biskra.dz</a:t>
            </a:r>
            <a:endParaRPr lang="en-US" dirty="0"/>
          </a:p>
        </p:txBody>
      </p:sp>
      <p:pic>
        <p:nvPicPr>
          <p:cNvPr id="6" name="Picture 5">
            <a:extLst>
              <a:ext uri="{FF2B5EF4-FFF2-40B4-BE49-F238E27FC236}">
                <a16:creationId xmlns:a16="http://schemas.microsoft.com/office/drawing/2014/main" id="{60780882-1912-C63B-4193-28A7E4CB3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332" y="4106131"/>
            <a:ext cx="1071114" cy="1330569"/>
          </a:xfrm>
          <a:prstGeom prst="rect">
            <a:avLst/>
          </a:prstGeom>
        </p:spPr>
      </p:pic>
      <p:sp>
        <p:nvSpPr>
          <p:cNvPr id="4" name="TextBox 3">
            <a:extLst>
              <a:ext uri="{FF2B5EF4-FFF2-40B4-BE49-F238E27FC236}">
                <a16:creationId xmlns:a16="http://schemas.microsoft.com/office/drawing/2014/main" id="{14C5DAF5-AB21-422B-485A-0497CA51D3B1}"/>
              </a:ext>
            </a:extLst>
          </p:cNvPr>
          <p:cNvSpPr txBox="1"/>
          <p:nvPr/>
        </p:nvSpPr>
        <p:spPr>
          <a:xfrm>
            <a:off x="0" y="2274277"/>
            <a:ext cx="12192000" cy="1323439"/>
          </a:xfrm>
          <a:prstGeom prst="rect">
            <a:avLst/>
          </a:prstGeom>
          <a:noFill/>
        </p:spPr>
        <p:txBody>
          <a:bodyPr wrap="square" rtlCol="0">
            <a:spAutoFit/>
          </a:bodyPr>
          <a:lstStyle/>
          <a:p>
            <a:pPr algn="ctr"/>
            <a:r>
              <a:rPr lang="en-US" sz="4000" i="0" u="none" strike="noStrike" baseline="0" dirty="0">
                <a:solidFill>
                  <a:srgbClr val="000000"/>
                </a:solidFill>
                <a:latin typeface="Calibri" panose="020F0502020204030204" pitchFamily="34" charset="0"/>
              </a:rPr>
              <a:t>LECTURE 2: </a:t>
            </a:r>
          </a:p>
          <a:p>
            <a:pPr algn="ctr"/>
            <a:r>
              <a:rPr lang="en-US" sz="4000" b="1" i="0" u="none" strike="noStrike" baseline="0" dirty="0">
                <a:solidFill>
                  <a:srgbClr val="000000"/>
                </a:solidFill>
                <a:latin typeface="Calibri" panose="020F0502020204030204" pitchFamily="34" charset="0"/>
              </a:rPr>
              <a:t>SAMPLING IN RESEARCH</a:t>
            </a:r>
          </a:p>
        </p:txBody>
      </p:sp>
    </p:spTree>
    <p:extLst>
      <p:ext uri="{BB962C8B-B14F-4D97-AF65-F5344CB8AC3E}">
        <p14:creationId xmlns:p14="http://schemas.microsoft.com/office/powerpoint/2010/main" val="3111734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67F02-11AC-A9B6-6353-13527A20FDE7}"/>
              </a:ext>
            </a:extLst>
          </p:cNvPr>
          <p:cNvSpPr>
            <a:spLocks noGrp="1"/>
          </p:cNvSpPr>
          <p:nvPr>
            <p:ph type="title"/>
          </p:nvPr>
        </p:nvSpPr>
        <p:spPr>
          <a:xfrm>
            <a:off x="838200" y="365125"/>
            <a:ext cx="11353800" cy="1325563"/>
          </a:xfrm>
        </p:spPr>
        <p:txBody>
          <a:bodyPr/>
          <a:lstStyle/>
          <a:p>
            <a:r>
              <a:rPr lang="en-US" b="1" dirty="0"/>
              <a:t>1. Convenience sampling </a:t>
            </a:r>
            <a:r>
              <a:rPr lang="en-US" dirty="0"/>
              <a:t>(also known as availability sampling) </a:t>
            </a:r>
          </a:p>
        </p:txBody>
      </p:sp>
      <p:sp>
        <p:nvSpPr>
          <p:cNvPr id="3" name="Content Placeholder 2">
            <a:extLst>
              <a:ext uri="{FF2B5EF4-FFF2-40B4-BE49-F238E27FC236}">
                <a16:creationId xmlns:a16="http://schemas.microsoft.com/office/drawing/2014/main" id="{EF021D4B-6829-FA5B-B5C9-8EF96AF1C6D8}"/>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dirty="0">
                <a:effectLst/>
                <a:latin typeface="Calibri" panose="020F0502020204030204" pitchFamily="34" charset="0"/>
                <a:ea typeface="Times New Roman" panose="02020603050405020304" pitchFamily="18" charset="0"/>
                <a:cs typeface="Times New Roman" panose="02020603050405020304" pitchFamily="18" charset="0"/>
              </a:rPr>
              <a:t>Relies on data collection from population members who are conveniently available to participate in study. In other words, this sampling method involves getting participants who are </a:t>
            </a:r>
            <a:r>
              <a:rPr lang="en-US" i="1" dirty="0">
                <a:effectLst/>
                <a:latin typeface="Calibri" panose="020F0502020204030204" pitchFamily="34" charset="0"/>
                <a:ea typeface="Times New Roman" panose="02020603050405020304" pitchFamily="18" charset="0"/>
                <a:cs typeface="Times New Roman" panose="02020603050405020304" pitchFamily="18" charset="0"/>
              </a:rPr>
              <a:t>not very far</a:t>
            </a:r>
            <a:r>
              <a:rPr lang="en-US" dirty="0">
                <a:effectLst/>
                <a:latin typeface="Calibri" panose="020F0502020204030204" pitchFamily="34" charset="0"/>
                <a:ea typeface="Times New Roman" panose="02020603050405020304" pitchFamily="18" charset="0"/>
                <a:cs typeface="Times New Roman" panose="02020603050405020304" pitchFamily="18" charset="0"/>
              </a:rPr>
              <a:t> from the researcher wherever</a:t>
            </a:r>
            <a:r>
              <a:rPr lang="en-US" i="1" dirty="0">
                <a:effectLst/>
                <a:latin typeface="Calibri" panose="020F0502020204030204" pitchFamily="34" charset="0"/>
                <a:ea typeface="Times New Roman" panose="02020603050405020304" pitchFamily="18" charset="0"/>
                <a:cs typeface="Times New Roman" panose="02020603050405020304" pitchFamily="18" charset="0"/>
              </a:rPr>
              <a:t> convenient</a:t>
            </a:r>
            <a:r>
              <a:rPr lang="en-US"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i="1" u="sng" dirty="0">
                <a:effectLst/>
                <a:latin typeface="Calibri" panose="020F0502020204030204" pitchFamily="34" charset="0"/>
                <a:ea typeface="Calibri" panose="020F0502020204030204" pitchFamily="34" charset="0"/>
                <a:cs typeface="Arial" panose="020B0604020202020204" pitchFamily="34" charset="0"/>
              </a:rPr>
              <a:t>Example:</a:t>
            </a:r>
            <a:r>
              <a:rPr lang="en-US" b="1" i="1"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An MA student investigating students’ opinions on university support services. After each class, the student asks one of their friends to complete a survey. This is a convenient way to gather data, but as the student only surveyed their friends, the sample is not representative of all university students.</a:t>
            </a:r>
            <a:endParaRPr lang="en-US" dirty="0"/>
          </a:p>
        </p:txBody>
      </p:sp>
      <p:pic>
        <p:nvPicPr>
          <p:cNvPr id="4" name="Picture 3">
            <a:extLst>
              <a:ext uri="{FF2B5EF4-FFF2-40B4-BE49-F238E27FC236}">
                <a16:creationId xmlns:a16="http://schemas.microsoft.com/office/drawing/2014/main" id="{AA9C0D92-365C-580A-628D-87C8E37F9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165765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67F02-11AC-A9B6-6353-13527A20FDE7}"/>
              </a:ext>
            </a:extLst>
          </p:cNvPr>
          <p:cNvSpPr>
            <a:spLocks noGrp="1"/>
          </p:cNvSpPr>
          <p:nvPr>
            <p:ph type="title"/>
          </p:nvPr>
        </p:nvSpPr>
        <p:spPr>
          <a:xfrm>
            <a:off x="838200" y="365125"/>
            <a:ext cx="11353800" cy="1325563"/>
          </a:xfrm>
        </p:spPr>
        <p:txBody>
          <a:bodyPr/>
          <a:lstStyle/>
          <a:p>
            <a:r>
              <a:rPr lang="en-US" b="1" dirty="0"/>
              <a:t>1. Convenience sampling </a:t>
            </a:r>
            <a:r>
              <a:rPr lang="en-US" dirty="0"/>
              <a:t>(also known as availability sampling) </a:t>
            </a:r>
          </a:p>
        </p:txBody>
      </p:sp>
      <p:pic>
        <p:nvPicPr>
          <p:cNvPr id="6" name="Content Placeholder 5">
            <a:extLst>
              <a:ext uri="{FF2B5EF4-FFF2-40B4-BE49-F238E27FC236}">
                <a16:creationId xmlns:a16="http://schemas.microsoft.com/office/drawing/2014/main" id="{8639F32B-6AA8-906A-EA66-424D1B313EFD}"/>
              </a:ext>
            </a:extLst>
          </p:cNvPr>
          <p:cNvPicPr>
            <a:picLocks noGrp="1" noChangeAspect="1"/>
          </p:cNvPicPr>
          <p:nvPr>
            <p:ph idx="1"/>
          </p:nvPr>
        </p:nvPicPr>
        <p:blipFill>
          <a:blip r:embed="rId2"/>
          <a:stretch>
            <a:fillRect/>
          </a:stretch>
        </p:blipFill>
        <p:spPr>
          <a:xfrm>
            <a:off x="3321020" y="2060700"/>
            <a:ext cx="5549960" cy="3905525"/>
          </a:xfrm>
          <a:prstGeom prst="rect">
            <a:avLst/>
          </a:prstGeom>
        </p:spPr>
      </p:pic>
      <p:pic>
        <p:nvPicPr>
          <p:cNvPr id="7" name="Picture 6">
            <a:extLst>
              <a:ext uri="{FF2B5EF4-FFF2-40B4-BE49-F238E27FC236}">
                <a16:creationId xmlns:a16="http://schemas.microsoft.com/office/drawing/2014/main" id="{011F7F7F-8D13-3560-5727-5BCF7DD5A8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178639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85841-BCC9-6794-1251-0723F64422E4}"/>
              </a:ext>
            </a:extLst>
          </p:cNvPr>
          <p:cNvSpPr>
            <a:spLocks noGrp="1"/>
          </p:cNvSpPr>
          <p:nvPr>
            <p:ph type="title"/>
          </p:nvPr>
        </p:nvSpPr>
        <p:spPr/>
        <p:txBody>
          <a:bodyPr/>
          <a:lstStyle/>
          <a:p>
            <a:r>
              <a:rPr lang="en-US" b="1" dirty="0"/>
              <a:t>2. Voluntary response sampling </a:t>
            </a:r>
          </a:p>
        </p:txBody>
      </p:sp>
      <p:sp>
        <p:nvSpPr>
          <p:cNvPr id="3" name="Content Placeholder 2">
            <a:extLst>
              <a:ext uri="{FF2B5EF4-FFF2-40B4-BE49-F238E27FC236}">
                <a16:creationId xmlns:a16="http://schemas.microsoft.com/office/drawing/2014/main" id="{890F9629-11A6-FCF9-3E36-C84E71B285A4}"/>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dirty="0">
                <a:effectLst/>
                <a:latin typeface="Calibri" panose="020F0502020204030204" pitchFamily="34" charset="0"/>
                <a:ea typeface="Times New Roman" panose="02020603050405020304" pitchFamily="18" charset="0"/>
                <a:cs typeface="Times New Roman" panose="02020603050405020304" pitchFamily="18" charset="0"/>
              </a:rPr>
              <a:t>Similar to a convenience sample, a voluntary response sample is mainly based on ease of access. However, instead of the researcher choosing participants and directly contacting them, people volunteer themselves. Voluntary response samples are always at least somewhat biased, as some people will inherently be more likely to volunteer than others.</a:t>
            </a: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i="1" u="sng" dirty="0">
                <a:effectLst/>
                <a:latin typeface="Calibri" panose="020F0502020204030204" pitchFamily="34" charset="0"/>
                <a:ea typeface="Times New Roman" panose="02020603050405020304" pitchFamily="18" charset="0"/>
                <a:cs typeface="Times New Roman" panose="02020603050405020304" pitchFamily="18" charset="0"/>
              </a:rPr>
              <a:t>Example</a:t>
            </a:r>
            <a:r>
              <a:rPr lang="en-US"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dirty="0">
                <a:effectLst/>
                <a:latin typeface="Calibri" panose="020F0502020204030204" pitchFamily="34" charset="0"/>
                <a:ea typeface="Times New Roman" panose="02020603050405020304" pitchFamily="18" charset="0"/>
                <a:cs typeface="Times New Roman" panose="02020603050405020304" pitchFamily="18" charset="0"/>
              </a:rPr>
              <a:t>A researcher posts an advertisement for an experiment at an English school. Only motivated students join the study.</a:t>
            </a:r>
            <a:endParaRPr lang="en-US" dirty="0"/>
          </a:p>
        </p:txBody>
      </p:sp>
      <p:pic>
        <p:nvPicPr>
          <p:cNvPr id="4" name="Picture 3">
            <a:extLst>
              <a:ext uri="{FF2B5EF4-FFF2-40B4-BE49-F238E27FC236}">
                <a16:creationId xmlns:a16="http://schemas.microsoft.com/office/drawing/2014/main" id="{84597FAB-F9D7-EEBE-E2EC-8DA2804F2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053131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85841-BCC9-6794-1251-0723F64422E4}"/>
              </a:ext>
            </a:extLst>
          </p:cNvPr>
          <p:cNvSpPr>
            <a:spLocks noGrp="1"/>
          </p:cNvSpPr>
          <p:nvPr>
            <p:ph type="title"/>
          </p:nvPr>
        </p:nvSpPr>
        <p:spPr/>
        <p:txBody>
          <a:bodyPr/>
          <a:lstStyle/>
          <a:p>
            <a:r>
              <a:rPr lang="en-US" b="1" dirty="0"/>
              <a:t>2. Voluntary response sampling </a:t>
            </a:r>
          </a:p>
        </p:txBody>
      </p:sp>
      <p:pic>
        <p:nvPicPr>
          <p:cNvPr id="6" name="Picture 5">
            <a:extLst>
              <a:ext uri="{FF2B5EF4-FFF2-40B4-BE49-F238E27FC236}">
                <a16:creationId xmlns:a16="http://schemas.microsoft.com/office/drawing/2014/main" id="{3857549F-0AA7-CAA2-A7E8-F21D80A9E8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382" y="1690688"/>
            <a:ext cx="5049236" cy="4099943"/>
          </a:xfrm>
          <a:prstGeom prst="rect">
            <a:avLst/>
          </a:prstGeom>
        </p:spPr>
      </p:pic>
      <p:pic>
        <p:nvPicPr>
          <p:cNvPr id="7" name="Picture 6">
            <a:extLst>
              <a:ext uri="{FF2B5EF4-FFF2-40B4-BE49-F238E27FC236}">
                <a16:creationId xmlns:a16="http://schemas.microsoft.com/office/drawing/2014/main" id="{E8F47BDE-6AF2-D8F2-E971-B6F38DF5A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953342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04BD-5425-883A-3C22-B063835F2BCB}"/>
              </a:ext>
            </a:extLst>
          </p:cNvPr>
          <p:cNvSpPr>
            <a:spLocks noGrp="1"/>
          </p:cNvSpPr>
          <p:nvPr>
            <p:ph type="title"/>
          </p:nvPr>
        </p:nvSpPr>
        <p:spPr/>
        <p:txBody>
          <a:bodyPr/>
          <a:lstStyle/>
          <a:p>
            <a:r>
              <a:rPr lang="en-US" dirty="0"/>
              <a:t>3. Snowball sampling </a:t>
            </a:r>
          </a:p>
        </p:txBody>
      </p:sp>
      <p:sp>
        <p:nvSpPr>
          <p:cNvPr id="3" name="Content Placeholder 2">
            <a:extLst>
              <a:ext uri="{FF2B5EF4-FFF2-40B4-BE49-F238E27FC236}">
                <a16:creationId xmlns:a16="http://schemas.microsoft.com/office/drawing/2014/main" id="{7CD2EDFA-8147-4B8E-2CF1-1B06CBF44966}"/>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dirty="0">
                <a:effectLst/>
                <a:latin typeface="Calibri" panose="020F0502020204030204" pitchFamily="34" charset="0"/>
                <a:ea typeface="Times New Roman" panose="02020603050405020304" pitchFamily="18" charset="0"/>
                <a:cs typeface="Times New Roman" panose="02020603050405020304" pitchFamily="18" charset="0"/>
              </a:rPr>
              <a:t>Snowball sampling is</a:t>
            </a:r>
            <a:r>
              <a:rPr lang="en-US"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dirty="0">
                <a:effectLst/>
                <a:latin typeface="Calibri" panose="020F0502020204030204" pitchFamily="34" charset="0"/>
                <a:ea typeface="Times New Roman" panose="02020603050405020304" pitchFamily="18" charset="0"/>
                <a:cs typeface="Times New Roman" panose="02020603050405020304" pitchFamily="18" charset="0"/>
              </a:rPr>
              <a:t>usually done when there is a very small population size. In this type of sampling, the researcher asks the initial participant to identify another potential participant who also meets the criteria of the research. </a:t>
            </a: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i="1" u="sng" dirty="0">
                <a:effectLst/>
                <a:latin typeface="Calibri" panose="020F0502020204030204" pitchFamily="34" charset="0"/>
                <a:ea typeface="Calibri" panose="020F0502020204030204" pitchFamily="34" charset="0"/>
                <a:cs typeface="Arial" panose="020B0604020202020204" pitchFamily="34" charset="0"/>
              </a:rPr>
              <a:t>Example:</a:t>
            </a:r>
            <a:r>
              <a:rPr lang="en-US" b="1"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A researcher doing a study on disabled EFL teachers in Algerian high schools. After interviewing one participant, and due to the limited number of potential participants, the researcher asks the first participant to identify other disabled EFL teachers who work in high schools.</a:t>
            </a:r>
            <a:endParaRPr lang="en-US" dirty="0"/>
          </a:p>
        </p:txBody>
      </p:sp>
      <p:pic>
        <p:nvPicPr>
          <p:cNvPr id="4" name="Picture 3">
            <a:extLst>
              <a:ext uri="{FF2B5EF4-FFF2-40B4-BE49-F238E27FC236}">
                <a16:creationId xmlns:a16="http://schemas.microsoft.com/office/drawing/2014/main" id="{78763850-A955-1F82-317D-78007B859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482976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04BD-5425-883A-3C22-B063835F2BCB}"/>
              </a:ext>
            </a:extLst>
          </p:cNvPr>
          <p:cNvSpPr>
            <a:spLocks noGrp="1"/>
          </p:cNvSpPr>
          <p:nvPr>
            <p:ph type="title"/>
          </p:nvPr>
        </p:nvSpPr>
        <p:spPr/>
        <p:txBody>
          <a:bodyPr/>
          <a:lstStyle/>
          <a:p>
            <a:r>
              <a:rPr lang="en-US" dirty="0"/>
              <a:t>3. Snowball sampling </a:t>
            </a:r>
          </a:p>
        </p:txBody>
      </p:sp>
      <p:pic>
        <p:nvPicPr>
          <p:cNvPr id="6" name="Picture 5">
            <a:extLst>
              <a:ext uri="{FF2B5EF4-FFF2-40B4-BE49-F238E27FC236}">
                <a16:creationId xmlns:a16="http://schemas.microsoft.com/office/drawing/2014/main" id="{C8C622BE-06F8-B7A5-303C-0AEAE4453C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34" b="8998"/>
          <a:stretch/>
        </p:blipFill>
        <p:spPr bwMode="auto">
          <a:xfrm>
            <a:off x="3151762" y="1828961"/>
            <a:ext cx="5506267" cy="4244524"/>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92DAD4D8-C998-27AE-8AF6-5B4B4F36C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088648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23F1-D75E-31E7-03F5-9BE52825AD3B}"/>
              </a:ext>
            </a:extLst>
          </p:cNvPr>
          <p:cNvSpPr>
            <a:spLocks noGrp="1"/>
          </p:cNvSpPr>
          <p:nvPr>
            <p:ph type="title"/>
          </p:nvPr>
        </p:nvSpPr>
        <p:spPr/>
        <p:txBody>
          <a:bodyPr/>
          <a:lstStyle/>
          <a:p>
            <a:r>
              <a:rPr lang="en-US" b="1" dirty="0"/>
              <a:t>4. Quota sampling </a:t>
            </a:r>
          </a:p>
        </p:txBody>
      </p:sp>
      <p:sp>
        <p:nvSpPr>
          <p:cNvPr id="3" name="Content Placeholder 2">
            <a:extLst>
              <a:ext uri="{FF2B5EF4-FFF2-40B4-BE49-F238E27FC236}">
                <a16:creationId xmlns:a16="http://schemas.microsoft.com/office/drawing/2014/main" id="{32AE5084-027A-C9FB-256D-DDAEC33C6BC7}"/>
              </a:ext>
            </a:extLst>
          </p:cNvPr>
          <p:cNvSpPr>
            <a:spLocks noGrp="1"/>
          </p:cNvSpPr>
          <p:nvPr>
            <p:ph idx="1"/>
          </p:nvPr>
        </p:nvSpPr>
        <p:spPr/>
        <p:txBody>
          <a:bodyPr>
            <a:noAutofit/>
          </a:bodyPr>
          <a:lstStyle/>
          <a:p>
            <a:pPr marL="0" marR="0" indent="0">
              <a:lnSpc>
                <a:spcPct val="107000"/>
              </a:lnSpc>
              <a:spcBef>
                <a:spcPts val="0"/>
              </a:spcBef>
              <a:spcAft>
                <a:spcPts val="800"/>
              </a:spcAft>
              <a:buNone/>
            </a:pPr>
            <a:r>
              <a:rPr lang="en-US" dirty="0">
                <a:effectLst/>
                <a:latin typeface="Calibri" panose="020F0502020204030204" pitchFamily="34" charset="0"/>
                <a:ea typeface="Times New Roman" panose="02020603050405020304" pitchFamily="18" charset="0"/>
                <a:cs typeface="Times New Roman" panose="02020603050405020304" pitchFamily="18" charset="0"/>
              </a:rPr>
              <a:t>Quota sampling is defined as a non-probability sampling method in which researchers create a sample involving individuals that represent a population with its various subgroups (e.g. age, gender, education, race, or religion). However, unlike </a:t>
            </a:r>
            <a:r>
              <a:rPr lang="en-US" i="1" dirty="0">
                <a:effectLst/>
                <a:latin typeface="Calibri" panose="020F0502020204030204" pitchFamily="34" charset="0"/>
                <a:ea typeface="Times New Roman" panose="02020603050405020304" pitchFamily="18" charset="0"/>
                <a:cs typeface="Times New Roman" panose="02020603050405020304" pitchFamily="18" charset="0"/>
              </a:rPr>
              <a:t>Stratified Random Sampling,</a:t>
            </a:r>
            <a:r>
              <a:rPr lang="en-US" dirty="0">
                <a:effectLst/>
                <a:latin typeface="Calibri" panose="020F0502020204030204" pitchFamily="34" charset="0"/>
                <a:ea typeface="Times New Roman" panose="02020603050405020304" pitchFamily="18" charset="0"/>
                <a:cs typeface="Times New Roman" panose="02020603050405020304" pitchFamily="18" charset="0"/>
              </a:rPr>
              <a:t> participants are chosen through a non-random sample selection (i.e. only available/ volunteering participants). </a:t>
            </a: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i="1" u="sng" dirty="0">
                <a:effectLst/>
                <a:latin typeface="Calibri" panose="020F0502020204030204" pitchFamily="34" charset="0"/>
                <a:ea typeface="Calibri" panose="020F0502020204030204" pitchFamily="34" charset="0"/>
                <a:cs typeface="Arial" panose="020B0604020202020204" pitchFamily="34" charset="0"/>
              </a:rPr>
              <a:t>Example:</a:t>
            </a:r>
            <a:r>
              <a:rPr lang="en-US" b="1"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In an English school where students are 20% male and 80% female, the researcher chooses to interview a quota of 20 male students and 80 female students to get a proportional balance. However, unlike Stratified Random Sampling, the researcher interviews only the participants who are </a:t>
            </a:r>
            <a:r>
              <a:rPr lang="en-US" i="1" dirty="0">
                <a:effectLst/>
                <a:latin typeface="Calibri" panose="020F0502020204030204" pitchFamily="34" charset="0"/>
                <a:ea typeface="Calibri" panose="020F0502020204030204" pitchFamily="34" charset="0"/>
                <a:cs typeface="Arial" panose="020B0604020202020204" pitchFamily="34" charset="0"/>
              </a:rPr>
              <a:t>conveniently</a:t>
            </a:r>
            <a:r>
              <a:rPr lang="en-US" dirty="0">
                <a:effectLst/>
                <a:latin typeface="Calibri" panose="020F0502020204030204" pitchFamily="34" charset="0"/>
                <a:ea typeface="Calibri" panose="020F0502020204030204" pitchFamily="34" charset="0"/>
                <a:cs typeface="Arial" panose="020B0604020202020204" pitchFamily="34" charset="0"/>
              </a:rPr>
              <a:t> available.</a:t>
            </a:r>
            <a:endParaRPr lang="en-US" dirty="0"/>
          </a:p>
        </p:txBody>
      </p:sp>
      <p:pic>
        <p:nvPicPr>
          <p:cNvPr id="4" name="Picture 3">
            <a:extLst>
              <a:ext uri="{FF2B5EF4-FFF2-40B4-BE49-F238E27FC236}">
                <a16:creationId xmlns:a16="http://schemas.microsoft.com/office/drawing/2014/main" id="{054BF29C-F6DE-AF34-72F2-3BA234691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074692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23F1-D75E-31E7-03F5-9BE52825AD3B}"/>
              </a:ext>
            </a:extLst>
          </p:cNvPr>
          <p:cNvSpPr>
            <a:spLocks noGrp="1"/>
          </p:cNvSpPr>
          <p:nvPr>
            <p:ph type="title"/>
          </p:nvPr>
        </p:nvSpPr>
        <p:spPr/>
        <p:txBody>
          <a:bodyPr/>
          <a:lstStyle/>
          <a:p>
            <a:r>
              <a:rPr lang="en-US" b="1" dirty="0"/>
              <a:t>4. Quota sampling </a:t>
            </a:r>
          </a:p>
        </p:txBody>
      </p:sp>
      <p:pic>
        <p:nvPicPr>
          <p:cNvPr id="6" name="Picture 5">
            <a:extLst>
              <a:ext uri="{FF2B5EF4-FFF2-40B4-BE49-F238E27FC236}">
                <a16:creationId xmlns:a16="http://schemas.microsoft.com/office/drawing/2014/main" id="{4F091C07-6676-BAE9-0526-D186EF71C9E7}"/>
              </a:ext>
            </a:extLst>
          </p:cNvPr>
          <p:cNvPicPr>
            <a:picLocks noChangeAspect="1"/>
          </p:cNvPicPr>
          <p:nvPr/>
        </p:nvPicPr>
        <p:blipFill rotWithShape="1">
          <a:blip r:embed="rId3">
            <a:extLst>
              <a:ext uri="{28A0092B-C50C-407E-A947-70E740481C1C}">
                <a14:useLocalDpi xmlns:a14="http://schemas.microsoft.com/office/drawing/2010/main" val="0"/>
              </a:ext>
            </a:extLst>
          </a:blip>
          <a:srcRect t="17165"/>
          <a:stretch/>
        </p:blipFill>
        <p:spPr bwMode="auto">
          <a:xfrm>
            <a:off x="2996120" y="2044362"/>
            <a:ext cx="5401040" cy="388989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AF816964-60F9-5465-27BF-891B0176EE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4020053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510C-001D-21AF-144F-4B9077FF6BF6}"/>
              </a:ext>
            </a:extLst>
          </p:cNvPr>
          <p:cNvSpPr>
            <a:spLocks noGrp="1"/>
          </p:cNvSpPr>
          <p:nvPr>
            <p:ph type="title"/>
          </p:nvPr>
        </p:nvSpPr>
        <p:spPr/>
        <p:txBody>
          <a:bodyPr/>
          <a:lstStyle/>
          <a:p>
            <a:r>
              <a:rPr lang="en-US" b="1" dirty="0"/>
              <a:t>5. Purposive sampling (judgement sampling): </a:t>
            </a:r>
          </a:p>
        </p:txBody>
      </p:sp>
      <p:sp>
        <p:nvSpPr>
          <p:cNvPr id="3" name="Content Placeholder 2">
            <a:extLst>
              <a:ext uri="{FF2B5EF4-FFF2-40B4-BE49-F238E27FC236}">
                <a16:creationId xmlns:a16="http://schemas.microsoft.com/office/drawing/2014/main" id="{2695FFAC-CD5E-2F5C-F22F-404C498A9D66}"/>
              </a:ext>
            </a:extLst>
          </p:cNvPr>
          <p:cNvSpPr>
            <a:spLocks noGrp="1"/>
          </p:cNvSpPr>
          <p:nvPr>
            <p:ph idx="1"/>
          </p:nvPr>
        </p:nvSpPr>
        <p:spPr/>
        <p:txBody>
          <a:bodyPr>
            <a:normAutofit/>
          </a:bodyPr>
          <a:lstStyle/>
          <a:p>
            <a:pPr marL="0" marR="0">
              <a:lnSpc>
                <a:spcPct val="107000"/>
              </a:lnSpc>
              <a:spcBef>
                <a:spcPts val="0"/>
              </a:spcBef>
              <a:spcAft>
                <a:spcPts val="800"/>
              </a:spcAft>
            </a:pPr>
            <a:r>
              <a:rPr lang="en-US" dirty="0">
                <a:latin typeface="Calibri" panose="020F0502020204030204" pitchFamily="34" charset="0"/>
                <a:ea typeface="Times New Roman" panose="02020603050405020304" pitchFamily="18" charset="0"/>
                <a:cs typeface="Times New Roman" panose="02020603050405020304" pitchFamily="18" charset="0"/>
              </a:rPr>
              <a:t>S</a:t>
            </a:r>
            <a:r>
              <a:rPr lang="en-US" dirty="0">
                <a:effectLst/>
                <a:latin typeface="Calibri" panose="020F0502020204030204" pitchFamily="34" charset="0"/>
                <a:ea typeface="Times New Roman" panose="02020603050405020304" pitchFamily="18" charset="0"/>
                <a:cs typeface="Times New Roman" panose="02020603050405020304" pitchFamily="18" charset="0"/>
              </a:rPr>
              <a:t>ubjects are chosen to be part of the sample with specific purpose in mind. The researcher believes that some subjects are more fit for the research compared to other individuals.</a:t>
            </a: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i="1" u="sng" dirty="0">
                <a:effectLst/>
                <a:latin typeface="Calibri" panose="020F0502020204030204" pitchFamily="34" charset="0"/>
                <a:ea typeface="Calibri" panose="020F0502020204030204" pitchFamily="34" charset="0"/>
                <a:cs typeface="Arial" panose="020B0604020202020204" pitchFamily="34" charset="0"/>
              </a:rPr>
              <a:t>Example:</a:t>
            </a:r>
            <a:r>
              <a:rPr lang="en-US" b="1"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A researcher at an English school chooses only students with fluent English to do interviews.</a:t>
            </a:r>
            <a:endParaRPr lang="en-US" dirty="0"/>
          </a:p>
        </p:txBody>
      </p:sp>
      <p:pic>
        <p:nvPicPr>
          <p:cNvPr id="4" name="Picture 3">
            <a:extLst>
              <a:ext uri="{FF2B5EF4-FFF2-40B4-BE49-F238E27FC236}">
                <a16:creationId xmlns:a16="http://schemas.microsoft.com/office/drawing/2014/main" id="{CBB7B36C-955B-07E8-8119-D586E9767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3868174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510C-001D-21AF-144F-4B9077FF6BF6}"/>
              </a:ext>
            </a:extLst>
          </p:cNvPr>
          <p:cNvSpPr>
            <a:spLocks noGrp="1"/>
          </p:cNvSpPr>
          <p:nvPr>
            <p:ph type="title"/>
          </p:nvPr>
        </p:nvSpPr>
        <p:spPr/>
        <p:txBody>
          <a:bodyPr/>
          <a:lstStyle/>
          <a:p>
            <a:r>
              <a:rPr lang="en-US" b="1" dirty="0"/>
              <a:t>5. Purposive sampling (judgement sampling): </a:t>
            </a:r>
          </a:p>
        </p:txBody>
      </p:sp>
      <p:pic>
        <p:nvPicPr>
          <p:cNvPr id="6" name="Picture 5">
            <a:extLst>
              <a:ext uri="{FF2B5EF4-FFF2-40B4-BE49-F238E27FC236}">
                <a16:creationId xmlns:a16="http://schemas.microsoft.com/office/drawing/2014/main" id="{C0B90A8C-B6A8-A07F-34EE-3C72DE82FC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4550" y="1883988"/>
            <a:ext cx="5302899" cy="4382883"/>
          </a:xfrm>
          <a:prstGeom prst="rect">
            <a:avLst/>
          </a:prstGeom>
        </p:spPr>
      </p:pic>
      <p:pic>
        <p:nvPicPr>
          <p:cNvPr id="7" name="Picture 6">
            <a:extLst>
              <a:ext uri="{FF2B5EF4-FFF2-40B4-BE49-F238E27FC236}">
                <a16:creationId xmlns:a16="http://schemas.microsoft.com/office/drawing/2014/main" id="{BE8F0449-18EE-5CE3-8842-68425878C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823598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F14A5-F4F0-D7D3-B56C-B54334F3751F}"/>
              </a:ext>
            </a:extLst>
          </p:cNvPr>
          <p:cNvSpPr>
            <a:spLocks noGrp="1"/>
          </p:cNvSpPr>
          <p:nvPr>
            <p:ph type="title"/>
          </p:nvPr>
        </p:nvSpPr>
        <p:spPr/>
        <p:txBody>
          <a:bodyPr/>
          <a:lstStyle/>
          <a:p>
            <a:r>
              <a:rPr lang="en-US" b="1" dirty="0"/>
              <a:t>Lecture outline</a:t>
            </a:r>
          </a:p>
        </p:txBody>
      </p:sp>
      <p:sp>
        <p:nvSpPr>
          <p:cNvPr id="3" name="Content Placeholder 2">
            <a:extLst>
              <a:ext uri="{FF2B5EF4-FFF2-40B4-BE49-F238E27FC236}">
                <a16:creationId xmlns:a16="http://schemas.microsoft.com/office/drawing/2014/main" id="{6E44E24C-4D23-1671-530A-7C9C6AD498F7}"/>
              </a:ext>
            </a:extLst>
          </p:cNvPr>
          <p:cNvSpPr>
            <a:spLocks noGrp="1"/>
          </p:cNvSpPr>
          <p:nvPr>
            <p:ph idx="1"/>
          </p:nvPr>
        </p:nvSpPr>
        <p:spPr/>
        <p:txBody>
          <a:bodyPr/>
          <a:lstStyle/>
          <a:p>
            <a:pPr marL="0" indent="0">
              <a:buNone/>
            </a:pPr>
            <a:r>
              <a:rPr lang="en-US" dirty="0"/>
              <a:t>Population vs. sample</a:t>
            </a:r>
          </a:p>
          <a:p>
            <a:pPr marL="0" indent="0">
              <a:buNone/>
            </a:pPr>
            <a:r>
              <a:rPr lang="en-US" dirty="0"/>
              <a:t>Sampling approaches</a:t>
            </a:r>
          </a:p>
          <a:p>
            <a:pPr marL="0" indent="0">
              <a:buNone/>
            </a:pPr>
            <a:r>
              <a:rPr lang="en-US" dirty="0"/>
              <a:t>Probability sampling approaches</a:t>
            </a:r>
          </a:p>
          <a:p>
            <a:pPr marL="0" indent="0">
              <a:buNone/>
            </a:pPr>
            <a:r>
              <a:rPr lang="en-US" dirty="0"/>
              <a:t>Non-probability sampling approaches</a:t>
            </a:r>
          </a:p>
        </p:txBody>
      </p:sp>
      <p:pic>
        <p:nvPicPr>
          <p:cNvPr id="4" name="Picture 3">
            <a:extLst>
              <a:ext uri="{FF2B5EF4-FFF2-40B4-BE49-F238E27FC236}">
                <a16:creationId xmlns:a16="http://schemas.microsoft.com/office/drawing/2014/main" id="{9FE564D7-5CCB-6BAC-43C9-EE2C946B45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703935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3285392" y="1687695"/>
            <a:ext cx="5621215" cy="1325563"/>
          </a:xfrm>
        </p:spPr>
        <p:txBody>
          <a:bodyPr/>
          <a:lstStyle/>
          <a:p>
            <a:pPr marL="0" indent="0" algn="ctr">
              <a:buNone/>
            </a:pPr>
            <a:r>
              <a:rPr lang="en-US" b="1" dirty="0"/>
              <a:t>ANY QUESTIONS?</a:t>
            </a:r>
            <a:endParaRPr lang="en-US" sz="4400" b="1" dirty="0"/>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1BC802AD-B27F-586B-3FB2-C6326833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11" y="3013258"/>
            <a:ext cx="2390775" cy="1914525"/>
          </a:xfrm>
          <a:prstGeom prst="rect">
            <a:avLst/>
          </a:prstGeom>
        </p:spPr>
      </p:pic>
    </p:spTree>
    <p:extLst>
      <p:ext uri="{BB962C8B-B14F-4D97-AF65-F5344CB8AC3E}">
        <p14:creationId xmlns:p14="http://schemas.microsoft.com/office/powerpoint/2010/main" val="1686267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920262" y="1405914"/>
            <a:ext cx="10515600" cy="1325563"/>
          </a:xfrm>
        </p:spPr>
        <p:txBody>
          <a:bodyPr/>
          <a:lstStyle/>
          <a:p>
            <a:pPr algn="ctr"/>
            <a:r>
              <a:rPr lang="en-US" dirty="0"/>
              <a:t>Thank you for attending! </a:t>
            </a:r>
          </a:p>
        </p:txBody>
      </p:sp>
      <p:sp>
        <p:nvSpPr>
          <p:cNvPr id="3" name="Content Placeholder 2">
            <a:extLst>
              <a:ext uri="{FF2B5EF4-FFF2-40B4-BE49-F238E27FC236}">
                <a16:creationId xmlns:a16="http://schemas.microsoft.com/office/drawing/2014/main" id="{7B716D07-44C2-D4EF-AFE4-1EFA4061A935}"/>
              </a:ext>
            </a:extLst>
          </p:cNvPr>
          <p:cNvSpPr>
            <a:spLocks noGrp="1"/>
          </p:cNvSpPr>
          <p:nvPr>
            <p:ph idx="1"/>
          </p:nvPr>
        </p:nvSpPr>
        <p:spPr>
          <a:xfrm>
            <a:off x="838200" y="3412514"/>
            <a:ext cx="10515600" cy="3445486"/>
          </a:xfrm>
        </p:spPr>
        <p:txBody>
          <a:bodyPr>
            <a:normAutofit/>
          </a:bodyPr>
          <a:lstStyle/>
          <a:p>
            <a:pPr marL="0" indent="0" algn="ctr">
              <a:buNone/>
            </a:pPr>
            <a:r>
              <a:rPr lang="en-US" sz="8800" dirty="0"/>
              <a:t>Q&amp; A</a:t>
            </a:r>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64566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2D7EC-7945-9BC6-F2B4-D4435A9B33B9}"/>
              </a:ext>
            </a:extLst>
          </p:cNvPr>
          <p:cNvSpPr>
            <a:spLocks noGrp="1"/>
          </p:cNvSpPr>
          <p:nvPr>
            <p:ph idx="1"/>
          </p:nvPr>
        </p:nvSpPr>
        <p:spPr>
          <a:xfrm>
            <a:off x="838200" y="2625969"/>
            <a:ext cx="10515600" cy="3550994"/>
          </a:xfrm>
        </p:spPr>
        <p:txBody>
          <a:bodyPr/>
          <a:lstStyle/>
          <a:p>
            <a:r>
              <a:rPr lang="en-US" dirty="0"/>
              <a:t>The goal of large scale quantitative studies is to infer/ generalize their results to the larger population</a:t>
            </a:r>
          </a:p>
        </p:txBody>
      </p:sp>
    </p:spTree>
    <p:extLst>
      <p:ext uri="{BB962C8B-B14F-4D97-AF65-F5344CB8AC3E}">
        <p14:creationId xmlns:p14="http://schemas.microsoft.com/office/powerpoint/2010/main" val="207291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3A293-F937-3D84-B000-4B05F7309B11}"/>
              </a:ext>
            </a:extLst>
          </p:cNvPr>
          <p:cNvSpPr>
            <a:spLocks noGrp="1"/>
          </p:cNvSpPr>
          <p:nvPr>
            <p:ph type="title"/>
          </p:nvPr>
        </p:nvSpPr>
        <p:spPr/>
        <p:txBody>
          <a:bodyPr/>
          <a:lstStyle/>
          <a:p>
            <a:r>
              <a:rPr lang="en-US" b="1" dirty="0"/>
              <a:t>Conditions/ assumption of inference</a:t>
            </a:r>
          </a:p>
        </p:txBody>
      </p:sp>
      <p:sp>
        <p:nvSpPr>
          <p:cNvPr id="3" name="Content Placeholder 2">
            <a:extLst>
              <a:ext uri="{FF2B5EF4-FFF2-40B4-BE49-F238E27FC236}">
                <a16:creationId xmlns:a16="http://schemas.microsoft.com/office/drawing/2014/main" id="{EEB964C6-7170-7D30-0619-6FBC0FA7ED1B}"/>
              </a:ext>
            </a:extLst>
          </p:cNvPr>
          <p:cNvSpPr>
            <a:spLocks noGrp="1"/>
          </p:cNvSpPr>
          <p:nvPr>
            <p:ph idx="1"/>
          </p:nvPr>
        </p:nvSpPr>
        <p:spPr/>
        <p:txBody>
          <a:bodyPr/>
          <a:lstStyle/>
          <a:p>
            <a:r>
              <a:rPr lang="en-US" dirty="0"/>
              <a:t>Random recruitment of participants</a:t>
            </a:r>
          </a:p>
          <a:p>
            <a:r>
              <a:rPr lang="en-US" dirty="0"/>
              <a:t>Numerical data</a:t>
            </a:r>
          </a:p>
          <a:p>
            <a:r>
              <a:rPr lang="en-US" dirty="0"/>
              <a:t>Normal distribution of results</a:t>
            </a:r>
          </a:p>
          <a:p>
            <a:r>
              <a:rPr lang="en-US" dirty="0"/>
              <a:t>Homogeneous variances</a:t>
            </a:r>
          </a:p>
        </p:txBody>
      </p:sp>
      <p:sp>
        <p:nvSpPr>
          <p:cNvPr id="4" name="Rectangle 3">
            <a:extLst>
              <a:ext uri="{FF2B5EF4-FFF2-40B4-BE49-F238E27FC236}">
                <a16:creationId xmlns:a16="http://schemas.microsoft.com/office/drawing/2014/main" id="{FB9A809F-5AC9-66A2-F36C-E650D090F729}"/>
              </a:ext>
            </a:extLst>
          </p:cNvPr>
          <p:cNvSpPr/>
          <p:nvPr/>
        </p:nvSpPr>
        <p:spPr>
          <a:xfrm>
            <a:off x="838200" y="1825625"/>
            <a:ext cx="5562600" cy="55416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6210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F1AA-C7D0-AA01-3132-0E8451571803}"/>
              </a:ext>
            </a:extLst>
          </p:cNvPr>
          <p:cNvSpPr>
            <a:spLocks noGrp="1"/>
          </p:cNvSpPr>
          <p:nvPr>
            <p:ph type="title"/>
          </p:nvPr>
        </p:nvSpPr>
        <p:spPr/>
        <p:txBody>
          <a:bodyPr/>
          <a:lstStyle/>
          <a:p>
            <a:r>
              <a:rPr lang="en-US" b="1" dirty="0"/>
              <a:t>A population vs. a sample </a:t>
            </a:r>
            <a:endParaRPr lang="en-US" dirty="0"/>
          </a:p>
        </p:txBody>
      </p:sp>
      <p:sp>
        <p:nvSpPr>
          <p:cNvPr id="3" name="Content Placeholder 2">
            <a:extLst>
              <a:ext uri="{FF2B5EF4-FFF2-40B4-BE49-F238E27FC236}">
                <a16:creationId xmlns:a16="http://schemas.microsoft.com/office/drawing/2014/main" id="{2008B66D-73B2-9DDD-4EE8-51BC355C1647}"/>
              </a:ext>
            </a:extLst>
          </p:cNvPr>
          <p:cNvSpPr>
            <a:spLocks noGrp="1"/>
          </p:cNvSpPr>
          <p:nvPr>
            <p:ph idx="1"/>
          </p:nvPr>
        </p:nvSpPr>
        <p:spPr>
          <a:xfrm>
            <a:off x="838200" y="1825624"/>
            <a:ext cx="10515600" cy="3933149"/>
          </a:xfrm>
        </p:spPr>
        <p:txBody>
          <a:bodyPr>
            <a:normAutofit/>
          </a:bodyPr>
          <a:lstStyle/>
          <a:p>
            <a:pPr marL="0" indent="0">
              <a:buNone/>
            </a:pPr>
            <a:r>
              <a:rPr lang="en-US" b="0" i="0" u="none" strike="noStrike" baseline="0" dirty="0">
                <a:solidFill>
                  <a:srgbClr val="000000"/>
                </a:solidFill>
                <a:latin typeface="Calibri" panose="020F0502020204030204" pitchFamily="34" charset="0"/>
              </a:rPr>
              <a:t>A </a:t>
            </a:r>
            <a:r>
              <a:rPr lang="en-US" b="1" i="0" u="none" strike="noStrike" baseline="0" dirty="0">
                <a:solidFill>
                  <a:srgbClr val="000000"/>
                </a:solidFill>
                <a:latin typeface="Calibri" panose="020F0502020204030204" pitchFamily="34" charset="0"/>
              </a:rPr>
              <a:t>population </a:t>
            </a:r>
            <a:r>
              <a:rPr lang="en-US" b="0" i="0" u="none" strike="noStrike" baseline="0" dirty="0">
                <a:solidFill>
                  <a:srgbClr val="000000"/>
                </a:solidFill>
                <a:latin typeface="Calibri" panose="020F0502020204030204" pitchFamily="34" charset="0"/>
              </a:rPr>
              <a:t>is the entire group that the researcher wants to draw conclusions about. </a:t>
            </a:r>
          </a:p>
          <a:p>
            <a:pPr marL="0" indent="0">
              <a:buNone/>
            </a:pPr>
            <a:r>
              <a:rPr lang="en-US" b="0" i="0" u="none" strike="noStrike" baseline="0" dirty="0">
                <a:solidFill>
                  <a:srgbClr val="000000"/>
                </a:solidFill>
                <a:latin typeface="Calibri" panose="020F0502020204030204" pitchFamily="34" charset="0"/>
              </a:rPr>
              <a:t>A </a:t>
            </a:r>
            <a:r>
              <a:rPr lang="en-US" b="1" i="0" u="none" strike="noStrike" baseline="0" dirty="0">
                <a:solidFill>
                  <a:srgbClr val="000000"/>
                </a:solidFill>
                <a:latin typeface="Calibri" panose="020F0502020204030204" pitchFamily="34" charset="0"/>
              </a:rPr>
              <a:t>sample </a:t>
            </a:r>
            <a:r>
              <a:rPr lang="en-US" b="0" i="0" u="none" strike="noStrike" baseline="0" dirty="0">
                <a:solidFill>
                  <a:srgbClr val="000000"/>
                </a:solidFill>
                <a:latin typeface="Calibri" panose="020F0502020204030204" pitchFamily="34" charset="0"/>
              </a:rPr>
              <a:t>is the specific group that the researcher will collect data from. The size of the sample is always less than the total size of the population. </a:t>
            </a:r>
            <a:endParaRPr lang="en-US" sz="4000" dirty="0"/>
          </a:p>
        </p:txBody>
      </p:sp>
      <p:pic>
        <p:nvPicPr>
          <p:cNvPr id="4" name="Picture 3">
            <a:extLst>
              <a:ext uri="{FF2B5EF4-FFF2-40B4-BE49-F238E27FC236}">
                <a16:creationId xmlns:a16="http://schemas.microsoft.com/office/drawing/2014/main" id="{FE000B51-14FA-8980-6190-319FD575A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346868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F1AA-C7D0-AA01-3132-0E8451571803}"/>
              </a:ext>
            </a:extLst>
          </p:cNvPr>
          <p:cNvSpPr>
            <a:spLocks noGrp="1"/>
          </p:cNvSpPr>
          <p:nvPr>
            <p:ph type="title"/>
          </p:nvPr>
        </p:nvSpPr>
        <p:spPr/>
        <p:txBody>
          <a:bodyPr/>
          <a:lstStyle/>
          <a:p>
            <a:r>
              <a:rPr lang="en-US" b="1" dirty="0"/>
              <a:t>A population vs. a sample </a:t>
            </a:r>
            <a:endParaRPr lang="en-US" dirty="0"/>
          </a:p>
        </p:txBody>
      </p:sp>
      <p:pic>
        <p:nvPicPr>
          <p:cNvPr id="6" name="Picture 5">
            <a:extLst>
              <a:ext uri="{FF2B5EF4-FFF2-40B4-BE49-F238E27FC236}">
                <a16:creationId xmlns:a16="http://schemas.microsoft.com/office/drawing/2014/main" id="{4C4528F2-8F88-8345-C8C8-0FDB701B57E3}"/>
              </a:ext>
            </a:extLst>
          </p:cNvPr>
          <p:cNvPicPr>
            <a:picLocks noChangeAspect="1"/>
          </p:cNvPicPr>
          <p:nvPr/>
        </p:nvPicPr>
        <p:blipFill>
          <a:blip r:embed="rId2"/>
          <a:stretch>
            <a:fillRect/>
          </a:stretch>
        </p:blipFill>
        <p:spPr>
          <a:xfrm>
            <a:off x="1461517" y="1690688"/>
            <a:ext cx="9268966" cy="3956265"/>
          </a:xfrm>
          <a:prstGeom prst="rect">
            <a:avLst/>
          </a:prstGeom>
        </p:spPr>
      </p:pic>
      <p:pic>
        <p:nvPicPr>
          <p:cNvPr id="4" name="Picture 3">
            <a:extLst>
              <a:ext uri="{FF2B5EF4-FFF2-40B4-BE49-F238E27FC236}">
                <a16:creationId xmlns:a16="http://schemas.microsoft.com/office/drawing/2014/main" id="{FE000B51-14FA-8980-6190-319FD575A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9780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146905D-AC63-B2AB-E721-BC8BDA26400F}"/>
              </a:ext>
            </a:extLst>
          </p:cNvPr>
          <p:cNvGraphicFramePr>
            <a:graphicFrameLocks noGrp="1"/>
          </p:cNvGraphicFramePr>
          <p:nvPr>
            <p:ph idx="1"/>
            <p:extLst>
              <p:ext uri="{D42A27DB-BD31-4B8C-83A1-F6EECF244321}">
                <p14:modId xmlns:p14="http://schemas.microsoft.com/office/powerpoint/2010/main" val="4957422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FEA385B5-6B9D-358A-BFD2-1166A9675C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856171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F1AA-C7D0-AA01-3132-0E8451571803}"/>
              </a:ext>
            </a:extLst>
          </p:cNvPr>
          <p:cNvSpPr>
            <a:spLocks noGrp="1"/>
          </p:cNvSpPr>
          <p:nvPr>
            <p:ph type="title"/>
          </p:nvPr>
        </p:nvSpPr>
        <p:spPr/>
        <p:txBody>
          <a:bodyPr/>
          <a:lstStyle/>
          <a:p>
            <a:r>
              <a:rPr lang="en-US" b="1" dirty="0"/>
              <a:t>PROBABILITY SAMPLING (REPRESENTATIVE): </a:t>
            </a:r>
            <a:endParaRPr lang="en-US" dirty="0"/>
          </a:p>
        </p:txBody>
      </p:sp>
      <p:sp>
        <p:nvSpPr>
          <p:cNvPr id="3" name="Content Placeholder 2">
            <a:extLst>
              <a:ext uri="{FF2B5EF4-FFF2-40B4-BE49-F238E27FC236}">
                <a16:creationId xmlns:a16="http://schemas.microsoft.com/office/drawing/2014/main" id="{2008B66D-73B2-9DDD-4EE8-51BC355C1647}"/>
              </a:ext>
            </a:extLst>
          </p:cNvPr>
          <p:cNvSpPr>
            <a:spLocks noGrp="1"/>
          </p:cNvSpPr>
          <p:nvPr>
            <p:ph idx="1"/>
          </p:nvPr>
        </p:nvSpPr>
        <p:spPr>
          <a:xfrm>
            <a:off x="838200" y="1825624"/>
            <a:ext cx="10515600" cy="3933149"/>
          </a:xfrm>
        </p:spPr>
        <p:txBody>
          <a:bodyPr>
            <a:normAutofit/>
          </a:bodyPr>
          <a:lstStyle/>
          <a:p>
            <a:pPr marL="0" marR="0" lvl="0" indent="0" rtl="0">
              <a:spcBef>
                <a:spcPts val="0"/>
              </a:spcBef>
              <a:spcAft>
                <a:spcPts val="1200"/>
              </a:spcAft>
              <a:buNone/>
            </a:pPr>
            <a:r>
              <a:rPr lang="en-US" dirty="0">
                <a:solidFill>
                  <a:srgbClr val="000000"/>
                </a:solidFill>
                <a:latin typeface="Calibri" panose="020F0502020204030204" pitchFamily="34" charset="0"/>
                <a:ea typeface="Calibri" panose="020F0502020204030204" pitchFamily="34" charset="0"/>
              </a:rPr>
              <a:t>A</a:t>
            </a:r>
            <a:r>
              <a:rPr lang="en-US" dirty="0">
                <a:solidFill>
                  <a:srgbClr val="000000"/>
                </a:solidFill>
                <a:effectLst/>
                <a:latin typeface="Calibri" panose="020F0502020204030204" pitchFamily="34" charset="0"/>
                <a:ea typeface="Calibri" panose="020F0502020204030204" pitchFamily="34" charset="0"/>
              </a:rPr>
              <a:t> type of sampling where all of the participants of the population have an equal chance (probability) of being selected in the sample. Probability sampling includes </a:t>
            </a:r>
            <a:r>
              <a:rPr lang="en-US" i="1" dirty="0">
                <a:solidFill>
                  <a:srgbClr val="000000"/>
                </a:solidFill>
                <a:effectLst/>
                <a:latin typeface="Calibri" panose="020F0502020204030204" pitchFamily="34" charset="0"/>
                <a:ea typeface="Calibri" panose="020F0502020204030204" pitchFamily="34" charset="0"/>
              </a:rPr>
              <a:t>random sampling</a:t>
            </a:r>
            <a:r>
              <a:rPr lang="en-US" dirty="0">
                <a:solidFill>
                  <a:srgbClr val="000000"/>
                </a:solidFill>
                <a:effectLst/>
                <a:latin typeface="Calibri" panose="020F0502020204030204" pitchFamily="34" charset="0"/>
                <a:ea typeface="Calibri" panose="020F0502020204030204" pitchFamily="34" charset="0"/>
              </a:rPr>
              <a:t>, </a:t>
            </a:r>
            <a:r>
              <a:rPr lang="en-US" i="1" dirty="0">
                <a:solidFill>
                  <a:srgbClr val="000000"/>
                </a:solidFill>
                <a:effectLst/>
                <a:latin typeface="Calibri" panose="020F0502020204030204" pitchFamily="34" charset="0"/>
                <a:ea typeface="Calibri" panose="020F0502020204030204" pitchFamily="34" charset="0"/>
              </a:rPr>
              <a:t>systematic sampling</a:t>
            </a:r>
            <a:r>
              <a:rPr lang="en-US" dirty="0">
                <a:solidFill>
                  <a:srgbClr val="000000"/>
                </a:solidFill>
                <a:effectLst/>
                <a:latin typeface="Calibri" panose="020F0502020204030204" pitchFamily="34" charset="0"/>
                <a:ea typeface="Calibri" panose="020F0502020204030204" pitchFamily="34" charset="0"/>
              </a:rPr>
              <a:t>, </a:t>
            </a:r>
            <a:r>
              <a:rPr lang="en-US" i="1" dirty="0">
                <a:solidFill>
                  <a:srgbClr val="000000"/>
                </a:solidFill>
                <a:effectLst/>
                <a:latin typeface="Calibri" panose="020F0502020204030204" pitchFamily="34" charset="0"/>
                <a:ea typeface="Calibri" panose="020F0502020204030204" pitchFamily="34" charset="0"/>
              </a:rPr>
              <a:t>stratified random sampling</a:t>
            </a:r>
            <a:r>
              <a:rPr lang="en-US" dirty="0">
                <a:solidFill>
                  <a:srgbClr val="000000"/>
                </a:solidFill>
                <a:effectLst/>
                <a:latin typeface="Calibri" panose="020F0502020204030204" pitchFamily="34" charset="0"/>
                <a:ea typeface="Calibri" panose="020F0502020204030204" pitchFamily="34" charset="0"/>
              </a:rPr>
              <a:t>, and </a:t>
            </a:r>
            <a:r>
              <a:rPr lang="en-US" i="1" dirty="0">
                <a:solidFill>
                  <a:srgbClr val="000000"/>
                </a:solidFill>
                <a:effectLst/>
                <a:latin typeface="Calibri" panose="020F0502020204030204" pitchFamily="34" charset="0"/>
                <a:ea typeface="Calibri" panose="020F0502020204030204" pitchFamily="34" charset="0"/>
              </a:rPr>
              <a:t>cluster sampling</a:t>
            </a:r>
            <a:r>
              <a:rPr lang="en-US" dirty="0">
                <a:solidFill>
                  <a:srgbClr val="000000"/>
                </a:solidFill>
                <a:effectLst/>
                <a:latin typeface="Calibri" panose="020F0502020204030204" pitchFamily="34" charset="0"/>
                <a:ea typeface="Calibri" panose="020F0502020204030204" pitchFamily="34" charset="0"/>
              </a:rPr>
              <a:t>.</a:t>
            </a:r>
          </a:p>
        </p:txBody>
      </p:sp>
      <p:pic>
        <p:nvPicPr>
          <p:cNvPr id="4" name="Picture 3">
            <a:extLst>
              <a:ext uri="{FF2B5EF4-FFF2-40B4-BE49-F238E27FC236}">
                <a16:creationId xmlns:a16="http://schemas.microsoft.com/office/drawing/2014/main" id="{FE000B51-14FA-8980-6190-319FD575A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14179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1086</Words>
  <Application>Microsoft Office PowerPoint</Application>
  <PresentationFormat>Widescreen</PresentationFormat>
  <Paragraphs>71</Paragraphs>
  <Slides>31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Google Sans</vt:lpstr>
      <vt:lpstr>Office Theme</vt:lpstr>
      <vt:lpstr>Lecture starting soon</vt:lpstr>
      <vt:lpstr>STATISTICS Quantitative Data Analysis in Applied Linguistics</vt:lpstr>
      <vt:lpstr>Lecture outline</vt:lpstr>
      <vt:lpstr>PowerPoint Presentation</vt:lpstr>
      <vt:lpstr>Conditions/ assumption of inference</vt:lpstr>
      <vt:lpstr>A population vs. a sample </vt:lpstr>
      <vt:lpstr>A population vs. a sample </vt:lpstr>
      <vt:lpstr>PowerPoint Presentation</vt:lpstr>
      <vt:lpstr>PROBABILITY SAMPLING (REPRESENTATIVE): </vt:lpstr>
      <vt:lpstr>1. Random sampling: </vt:lpstr>
      <vt:lpstr>1. Random sampling: </vt:lpstr>
      <vt:lpstr>2. Systematic sampling </vt:lpstr>
      <vt:lpstr>2. Systematic random sampling </vt:lpstr>
      <vt:lpstr>3. Stratified random sampling: </vt:lpstr>
      <vt:lpstr>3. Stratified random sampling: </vt:lpstr>
      <vt:lpstr>4. Cluster sampling </vt:lpstr>
      <vt:lpstr>4. Cluster (group) sampling </vt:lpstr>
      <vt:lpstr>ANY QUESTIONS?</vt:lpstr>
      <vt:lpstr>NON-PROBABILITY SAMPLING (NON- REPRESENTATIVE):</vt:lpstr>
      <vt:lpstr>1. Convenience sampling (also known as availability sampling) </vt:lpstr>
      <vt:lpstr>1. Convenience sampling (also known as availability sampling) </vt:lpstr>
      <vt:lpstr>2. Voluntary response sampling </vt:lpstr>
      <vt:lpstr>2. Voluntary response sampling </vt:lpstr>
      <vt:lpstr>3. Snowball sampling </vt:lpstr>
      <vt:lpstr>3. Snowball sampling </vt:lpstr>
      <vt:lpstr>4. Quota sampling </vt:lpstr>
      <vt:lpstr>4. Quota sampling </vt:lpstr>
      <vt:lpstr>5. Purposive sampling (judgement sampling): </vt:lpstr>
      <vt:lpstr>5. Purposive sampling (judgement sampling): </vt:lpstr>
      <vt:lpstr>ANY QUESTIONS?</vt:lpstr>
      <vt:lpstr>Thank you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Quantitative Data Analysis in Applied Linguistics</dc:title>
  <dc:creator>Moustafa Amrate</dc:creator>
  <cp:lastModifiedBy>Moustafa Amrate</cp:lastModifiedBy>
  <cp:revision>26</cp:revision>
  <dcterms:created xsi:type="dcterms:W3CDTF">2023-10-01T23:04:03Z</dcterms:created>
  <dcterms:modified xsi:type="dcterms:W3CDTF">2023-10-12T10:49:18Z</dcterms:modified>
</cp:coreProperties>
</file>