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96" r:id="rId2"/>
    <p:sldId id="256" r:id="rId3"/>
    <p:sldId id="390" r:id="rId4"/>
    <p:sldId id="257" r:id="rId5"/>
    <p:sldId id="258" r:id="rId6"/>
    <p:sldId id="259" r:id="rId7"/>
    <p:sldId id="260" r:id="rId8"/>
    <p:sldId id="263" r:id="rId9"/>
    <p:sldId id="261" r:id="rId10"/>
    <p:sldId id="262" r:id="rId11"/>
    <p:sldId id="391" r:id="rId12"/>
    <p:sldId id="406" r:id="rId13"/>
    <p:sldId id="291" r:id="rId14"/>
    <p:sldId id="284" r:id="rId15"/>
    <p:sldId id="283" r:id="rId16"/>
    <p:sldId id="282" r:id="rId17"/>
    <p:sldId id="392" r:id="rId18"/>
    <p:sldId id="393" r:id="rId19"/>
    <p:sldId id="394" r:id="rId20"/>
    <p:sldId id="395" r:id="rId21"/>
    <p:sldId id="288" r:id="rId22"/>
    <p:sldId id="396" r:id="rId23"/>
    <p:sldId id="397" r:id="rId24"/>
    <p:sldId id="401" r:id="rId25"/>
    <p:sldId id="399" r:id="rId26"/>
    <p:sldId id="398" r:id="rId27"/>
    <p:sldId id="409" r:id="rId28"/>
    <p:sldId id="400" r:id="rId29"/>
    <p:sldId id="407" r:id="rId30"/>
    <p:sldId id="402" r:id="rId31"/>
    <p:sldId id="408" r:id="rId32"/>
    <p:sldId id="403" r:id="rId33"/>
    <p:sldId id="405" r:id="rId34"/>
    <p:sldId id="318" r:id="rId35"/>
    <p:sldId id="340" r:id="rId36"/>
    <p:sldId id="279"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10" autoAdjust="0"/>
    <p:restoredTop sz="94660"/>
  </p:normalViewPr>
  <p:slideViewPr>
    <p:cSldViewPr snapToGrid="0">
      <p:cViewPr>
        <p:scale>
          <a:sx n="100" d="100"/>
          <a:sy n="100" d="100"/>
        </p:scale>
        <p:origin x="444" y="-2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24CBBB-4CEC-40CB-BE30-9918CDC36F37}" type="datetimeFigureOut">
              <a:rPr lang="en-US" smtClean="0"/>
              <a:t>11/30/2023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FD4C2C-A65F-477A-B619-95B19E5D399D}" type="slidenum">
              <a:rPr lang="en-US" smtClean="0"/>
              <a:t>‹#›</a:t>
            </a:fld>
            <a:endParaRPr lang="en-US"/>
          </a:p>
        </p:txBody>
      </p:sp>
    </p:spTree>
    <p:extLst>
      <p:ext uri="{BB962C8B-B14F-4D97-AF65-F5344CB8AC3E}">
        <p14:creationId xmlns:p14="http://schemas.microsoft.com/office/powerpoint/2010/main" val="3338081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FD4C2C-A65F-477A-B619-95B19E5D399D}" type="slidenum">
              <a:rPr lang="en-US" smtClean="0"/>
              <a:t>23</a:t>
            </a:fld>
            <a:endParaRPr lang="en-US"/>
          </a:p>
        </p:txBody>
      </p:sp>
    </p:spTree>
    <p:extLst>
      <p:ext uri="{BB962C8B-B14F-4D97-AF65-F5344CB8AC3E}">
        <p14:creationId xmlns:p14="http://schemas.microsoft.com/office/powerpoint/2010/main" val="3646062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FD4C2C-A65F-477A-B619-95B19E5D399D}" type="slidenum">
              <a:rPr lang="en-US" smtClean="0"/>
              <a:t>24</a:t>
            </a:fld>
            <a:endParaRPr lang="en-US"/>
          </a:p>
        </p:txBody>
      </p:sp>
    </p:spTree>
    <p:extLst>
      <p:ext uri="{BB962C8B-B14F-4D97-AF65-F5344CB8AC3E}">
        <p14:creationId xmlns:p14="http://schemas.microsoft.com/office/powerpoint/2010/main" val="3642804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FD4C2C-A65F-477A-B619-95B19E5D399D}" type="slidenum">
              <a:rPr lang="en-US" smtClean="0"/>
              <a:t>25</a:t>
            </a:fld>
            <a:endParaRPr lang="en-US"/>
          </a:p>
        </p:txBody>
      </p:sp>
    </p:spTree>
    <p:extLst>
      <p:ext uri="{BB962C8B-B14F-4D97-AF65-F5344CB8AC3E}">
        <p14:creationId xmlns:p14="http://schemas.microsoft.com/office/powerpoint/2010/main" val="2248348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5DCC9-84FC-3A64-72E1-065937634F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8C1C16C-A202-70E6-5E5A-896B251B09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68C708C-4F59-8EE2-C7C4-636A5352B240}"/>
              </a:ext>
            </a:extLst>
          </p:cNvPr>
          <p:cNvSpPr>
            <a:spLocks noGrp="1"/>
          </p:cNvSpPr>
          <p:nvPr>
            <p:ph type="dt" sz="half" idx="10"/>
          </p:nvPr>
        </p:nvSpPr>
        <p:spPr/>
        <p:txBody>
          <a:bodyPr/>
          <a:lstStyle/>
          <a:p>
            <a:fld id="{E93F9E7C-32FE-47F6-8C26-5202CFB6440B}" type="datetimeFigureOut">
              <a:rPr lang="en-US" smtClean="0"/>
              <a:t>11/30/2023</a:t>
            </a:fld>
            <a:endParaRPr lang="en-US"/>
          </a:p>
        </p:txBody>
      </p:sp>
      <p:sp>
        <p:nvSpPr>
          <p:cNvPr id="5" name="Footer Placeholder 4">
            <a:extLst>
              <a:ext uri="{FF2B5EF4-FFF2-40B4-BE49-F238E27FC236}">
                <a16:creationId xmlns:a16="http://schemas.microsoft.com/office/drawing/2014/main" id="{7C3FB459-C5ED-5743-74C5-7477BBE4A7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C70A34-C35D-C848-5ADD-1BB0131D3259}"/>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1285165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673BC-08BD-56A6-C40D-54F3901531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6FBA49-191D-0D45-B414-9C5904C332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71878C-0BA7-93B9-08CE-4DDA99F91207}"/>
              </a:ext>
            </a:extLst>
          </p:cNvPr>
          <p:cNvSpPr>
            <a:spLocks noGrp="1"/>
          </p:cNvSpPr>
          <p:nvPr>
            <p:ph type="dt" sz="half" idx="10"/>
          </p:nvPr>
        </p:nvSpPr>
        <p:spPr/>
        <p:txBody>
          <a:bodyPr/>
          <a:lstStyle/>
          <a:p>
            <a:fld id="{E93F9E7C-32FE-47F6-8C26-5202CFB6440B}" type="datetimeFigureOut">
              <a:rPr lang="en-US" smtClean="0"/>
              <a:t>11/30/2023</a:t>
            </a:fld>
            <a:endParaRPr lang="en-US"/>
          </a:p>
        </p:txBody>
      </p:sp>
      <p:sp>
        <p:nvSpPr>
          <p:cNvPr id="5" name="Footer Placeholder 4">
            <a:extLst>
              <a:ext uri="{FF2B5EF4-FFF2-40B4-BE49-F238E27FC236}">
                <a16:creationId xmlns:a16="http://schemas.microsoft.com/office/drawing/2014/main" id="{8D0B9F1A-516A-6BCE-F03D-FE2DCB9FA4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0ACD09-E255-8D5E-BF87-C6E30914EAC3}"/>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2418262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5282C9-95DB-92DE-DB63-EBFC53EEC8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85E3E5-225F-7E03-60A7-BC93DC5CBC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51767D-6659-0AB3-3F3A-EB6BDCCFD670}"/>
              </a:ext>
            </a:extLst>
          </p:cNvPr>
          <p:cNvSpPr>
            <a:spLocks noGrp="1"/>
          </p:cNvSpPr>
          <p:nvPr>
            <p:ph type="dt" sz="half" idx="10"/>
          </p:nvPr>
        </p:nvSpPr>
        <p:spPr/>
        <p:txBody>
          <a:bodyPr/>
          <a:lstStyle/>
          <a:p>
            <a:fld id="{E93F9E7C-32FE-47F6-8C26-5202CFB6440B}" type="datetimeFigureOut">
              <a:rPr lang="en-US" smtClean="0"/>
              <a:t>11/30/2023</a:t>
            </a:fld>
            <a:endParaRPr lang="en-US"/>
          </a:p>
        </p:txBody>
      </p:sp>
      <p:sp>
        <p:nvSpPr>
          <p:cNvPr id="5" name="Footer Placeholder 4">
            <a:extLst>
              <a:ext uri="{FF2B5EF4-FFF2-40B4-BE49-F238E27FC236}">
                <a16:creationId xmlns:a16="http://schemas.microsoft.com/office/drawing/2014/main" id="{08F6FB03-D584-5CAD-A566-4BBB4C886C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803394-3070-E625-8FF2-2F3477406597}"/>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3498352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FCAF8-F198-F64E-5C56-F64301E8EB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3E0185-D9FC-A9D1-FA0C-3E58E4F02C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FEF679-14DA-1A85-8E0F-853E73A96DFB}"/>
              </a:ext>
            </a:extLst>
          </p:cNvPr>
          <p:cNvSpPr>
            <a:spLocks noGrp="1"/>
          </p:cNvSpPr>
          <p:nvPr>
            <p:ph type="dt" sz="half" idx="10"/>
          </p:nvPr>
        </p:nvSpPr>
        <p:spPr/>
        <p:txBody>
          <a:bodyPr/>
          <a:lstStyle/>
          <a:p>
            <a:fld id="{E93F9E7C-32FE-47F6-8C26-5202CFB6440B}" type="datetimeFigureOut">
              <a:rPr lang="en-US" smtClean="0"/>
              <a:t>11/30/2023</a:t>
            </a:fld>
            <a:endParaRPr lang="en-US"/>
          </a:p>
        </p:txBody>
      </p:sp>
      <p:sp>
        <p:nvSpPr>
          <p:cNvPr id="5" name="Footer Placeholder 4">
            <a:extLst>
              <a:ext uri="{FF2B5EF4-FFF2-40B4-BE49-F238E27FC236}">
                <a16:creationId xmlns:a16="http://schemas.microsoft.com/office/drawing/2014/main" id="{342C8365-8523-9E65-9773-C9BD66C105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90093D-00F0-B163-1143-CE9BF7251787}"/>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3921234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3CE9F-A0B2-72BC-38F7-B69E87BDB9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A789A7-43A3-5FB0-4C6F-FBDF291702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64568A-9C34-ED92-C34C-21353AEBA069}"/>
              </a:ext>
            </a:extLst>
          </p:cNvPr>
          <p:cNvSpPr>
            <a:spLocks noGrp="1"/>
          </p:cNvSpPr>
          <p:nvPr>
            <p:ph type="dt" sz="half" idx="10"/>
          </p:nvPr>
        </p:nvSpPr>
        <p:spPr/>
        <p:txBody>
          <a:bodyPr/>
          <a:lstStyle/>
          <a:p>
            <a:fld id="{E93F9E7C-32FE-47F6-8C26-5202CFB6440B}" type="datetimeFigureOut">
              <a:rPr lang="en-US" smtClean="0"/>
              <a:t>11/30/2023</a:t>
            </a:fld>
            <a:endParaRPr lang="en-US"/>
          </a:p>
        </p:txBody>
      </p:sp>
      <p:sp>
        <p:nvSpPr>
          <p:cNvPr id="5" name="Footer Placeholder 4">
            <a:extLst>
              <a:ext uri="{FF2B5EF4-FFF2-40B4-BE49-F238E27FC236}">
                <a16:creationId xmlns:a16="http://schemas.microsoft.com/office/drawing/2014/main" id="{17764418-2C28-FCDD-C0F5-7DEF885FBD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A519E1-07AE-CE41-2C3B-40918E998E9C}"/>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2538937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D4413-174E-4D51-84BE-3F1A584769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0972A9-DEAF-45E2-B2DC-31D6406CC8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C5D753-DFE5-6611-DC49-879A5C2DC3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080D7F-744C-476B-40A6-2844114818CE}"/>
              </a:ext>
            </a:extLst>
          </p:cNvPr>
          <p:cNvSpPr>
            <a:spLocks noGrp="1"/>
          </p:cNvSpPr>
          <p:nvPr>
            <p:ph type="dt" sz="half" idx="10"/>
          </p:nvPr>
        </p:nvSpPr>
        <p:spPr/>
        <p:txBody>
          <a:bodyPr/>
          <a:lstStyle/>
          <a:p>
            <a:fld id="{E93F9E7C-32FE-47F6-8C26-5202CFB6440B}" type="datetimeFigureOut">
              <a:rPr lang="en-US" smtClean="0"/>
              <a:t>11/30/2023</a:t>
            </a:fld>
            <a:endParaRPr lang="en-US"/>
          </a:p>
        </p:txBody>
      </p:sp>
      <p:sp>
        <p:nvSpPr>
          <p:cNvPr id="6" name="Footer Placeholder 5">
            <a:extLst>
              <a:ext uri="{FF2B5EF4-FFF2-40B4-BE49-F238E27FC236}">
                <a16:creationId xmlns:a16="http://schemas.microsoft.com/office/drawing/2014/main" id="{DF404B53-6E31-23D6-18A5-0370CB7F67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DFBD2B-4121-5C16-F5AB-D99EF54904D8}"/>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1236428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AE04A-CCDF-4681-52B3-6C5ABBFF68E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600687-429C-30F1-A659-BFDA18BC09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2B991E-C0BC-24EE-CAA6-02A51DD18E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C9CDB8-B5E1-1EF3-3810-67CE6B4DB2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1E7FD1-ADC9-624D-523D-AA7E414EFA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8AFF5D-CCE4-E63E-CE8E-0A21DE64FBDB}"/>
              </a:ext>
            </a:extLst>
          </p:cNvPr>
          <p:cNvSpPr>
            <a:spLocks noGrp="1"/>
          </p:cNvSpPr>
          <p:nvPr>
            <p:ph type="dt" sz="half" idx="10"/>
          </p:nvPr>
        </p:nvSpPr>
        <p:spPr/>
        <p:txBody>
          <a:bodyPr/>
          <a:lstStyle/>
          <a:p>
            <a:fld id="{E93F9E7C-32FE-47F6-8C26-5202CFB6440B}" type="datetimeFigureOut">
              <a:rPr lang="en-US" smtClean="0"/>
              <a:t>11/30/2023</a:t>
            </a:fld>
            <a:endParaRPr lang="en-US"/>
          </a:p>
        </p:txBody>
      </p:sp>
      <p:sp>
        <p:nvSpPr>
          <p:cNvPr id="8" name="Footer Placeholder 7">
            <a:extLst>
              <a:ext uri="{FF2B5EF4-FFF2-40B4-BE49-F238E27FC236}">
                <a16:creationId xmlns:a16="http://schemas.microsoft.com/office/drawing/2014/main" id="{1A9958AA-E35C-192D-DB69-97B1CA3550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C86EB2-04C9-F6A8-77E1-644DFF877238}"/>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880044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0365D-3FAC-F2BB-0531-9CE45AC9A61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3BA261-2535-C0CC-4E00-109C9FEFBF42}"/>
              </a:ext>
            </a:extLst>
          </p:cNvPr>
          <p:cNvSpPr>
            <a:spLocks noGrp="1"/>
          </p:cNvSpPr>
          <p:nvPr>
            <p:ph type="dt" sz="half" idx="10"/>
          </p:nvPr>
        </p:nvSpPr>
        <p:spPr/>
        <p:txBody>
          <a:bodyPr/>
          <a:lstStyle/>
          <a:p>
            <a:fld id="{E93F9E7C-32FE-47F6-8C26-5202CFB6440B}" type="datetimeFigureOut">
              <a:rPr lang="en-US" smtClean="0"/>
              <a:t>11/30/2023</a:t>
            </a:fld>
            <a:endParaRPr lang="en-US"/>
          </a:p>
        </p:txBody>
      </p:sp>
      <p:sp>
        <p:nvSpPr>
          <p:cNvPr id="4" name="Footer Placeholder 3">
            <a:extLst>
              <a:ext uri="{FF2B5EF4-FFF2-40B4-BE49-F238E27FC236}">
                <a16:creationId xmlns:a16="http://schemas.microsoft.com/office/drawing/2014/main" id="{5CF63C23-2100-0013-16B9-7048DA66C72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3B9B5B-6FD1-6D67-BDEB-64C22403FD1A}"/>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474676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7928FD-D709-B93D-E1A5-38CABFAA8779}"/>
              </a:ext>
            </a:extLst>
          </p:cNvPr>
          <p:cNvSpPr>
            <a:spLocks noGrp="1"/>
          </p:cNvSpPr>
          <p:nvPr>
            <p:ph type="dt" sz="half" idx="10"/>
          </p:nvPr>
        </p:nvSpPr>
        <p:spPr/>
        <p:txBody>
          <a:bodyPr/>
          <a:lstStyle/>
          <a:p>
            <a:fld id="{E93F9E7C-32FE-47F6-8C26-5202CFB6440B}" type="datetimeFigureOut">
              <a:rPr lang="en-US" smtClean="0"/>
              <a:t>11/30/2023</a:t>
            </a:fld>
            <a:endParaRPr lang="en-US"/>
          </a:p>
        </p:txBody>
      </p:sp>
      <p:sp>
        <p:nvSpPr>
          <p:cNvPr id="3" name="Footer Placeholder 2">
            <a:extLst>
              <a:ext uri="{FF2B5EF4-FFF2-40B4-BE49-F238E27FC236}">
                <a16:creationId xmlns:a16="http://schemas.microsoft.com/office/drawing/2014/main" id="{183A075C-880F-0D4B-EE05-7F6B5970AC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1F79A2-27FE-6AB1-ECEC-5752B4D3DFAE}"/>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3762554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68D94-3530-0616-8322-EBA024EF99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E5DFAA2-0689-DC76-A7EC-D3E807F83B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432924-07D1-1BFB-E7C2-16A2DAE6C3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1A0FB6-ECE2-EBD8-DA04-DCDA0107CA0E}"/>
              </a:ext>
            </a:extLst>
          </p:cNvPr>
          <p:cNvSpPr>
            <a:spLocks noGrp="1"/>
          </p:cNvSpPr>
          <p:nvPr>
            <p:ph type="dt" sz="half" idx="10"/>
          </p:nvPr>
        </p:nvSpPr>
        <p:spPr/>
        <p:txBody>
          <a:bodyPr/>
          <a:lstStyle/>
          <a:p>
            <a:fld id="{E93F9E7C-32FE-47F6-8C26-5202CFB6440B}" type="datetimeFigureOut">
              <a:rPr lang="en-US" smtClean="0"/>
              <a:t>11/30/2023</a:t>
            </a:fld>
            <a:endParaRPr lang="en-US"/>
          </a:p>
        </p:txBody>
      </p:sp>
      <p:sp>
        <p:nvSpPr>
          <p:cNvPr id="6" name="Footer Placeholder 5">
            <a:extLst>
              <a:ext uri="{FF2B5EF4-FFF2-40B4-BE49-F238E27FC236}">
                <a16:creationId xmlns:a16="http://schemas.microsoft.com/office/drawing/2014/main" id="{FF544006-52F2-460B-7079-B077AEBBC5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2B75CE-5021-F3CD-4849-9FFA15D6C775}"/>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2435931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02CA0-FDBE-2FC2-A7B8-97329407B5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C291F9-3F3D-995B-1680-390723251F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EDDDEC-118A-94F7-7E7E-9392D3560A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878134-B38B-47F8-1260-15F3558974DA}"/>
              </a:ext>
            </a:extLst>
          </p:cNvPr>
          <p:cNvSpPr>
            <a:spLocks noGrp="1"/>
          </p:cNvSpPr>
          <p:nvPr>
            <p:ph type="dt" sz="half" idx="10"/>
          </p:nvPr>
        </p:nvSpPr>
        <p:spPr/>
        <p:txBody>
          <a:bodyPr/>
          <a:lstStyle/>
          <a:p>
            <a:fld id="{E93F9E7C-32FE-47F6-8C26-5202CFB6440B}" type="datetimeFigureOut">
              <a:rPr lang="en-US" smtClean="0"/>
              <a:t>11/30/2023</a:t>
            </a:fld>
            <a:endParaRPr lang="en-US"/>
          </a:p>
        </p:txBody>
      </p:sp>
      <p:sp>
        <p:nvSpPr>
          <p:cNvPr id="6" name="Footer Placeholder 5">
            <a:extLst>
              <a:ext uri="{FF2B5EF4-FFF2-40B4-BE49-F238E27FC236}">
                <a16:creationId xmlns:a16="http://schemas.microsoft.com/office/drawing/2014/main" id="{1F592274-4507-64A4-2D9D-B376DAC4C2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37BDD9-D004-3357-2773-7601A3FFEE04}"/>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822947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1ECA9C-D489-286C-9E75-DBA5B83B11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85C0AB-6B1D-806A-76DB-AC5203D7CB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1775FF-B634-F05E-0780-A8ADA8222F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3F9E7C-32FE-47F6-8C26-5202CFB6440B}" type="datetimeFigureOut">
              <a:rPr lang="en-US" smtClean="0"/>
              <a:t>11/30/2023</a:t>
            </a:fld>
            <a:endParaRPr lang="en-US"/>
          </a:p>
        </p:txBody>
      </p:sp>
      <p:sp>
        <p:nvSpPr>
          <p:cNvPr id="5" name="Footer Placeholder 4">
            <a:extLst>
              <a:ext uri="{FF2B5EF4-FFF2-40B4-BE49-F238E27FC236}">
                <a16:creationId xmlns:a16="http://schemas.microsoft.com/office/drawing/2014/main" id="{A4930C6E-A142-34A5-3D77-74FD950FEE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5B99E0-5D92-9D9E-B4F2-C1059B1042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BA5F54-4477-453A-B864-5D3264B1C738}" type="slidenum">
              <a:rPr lang="en-US" smtClean="0"/>
              <a:t>‹#›</a:t>
            </a:fld>
            <a:endParaRPr lang="en-US"/>
          </a:p>
        </p:txBody>
      </p:sp>
    </p:spTree>
    <p:extLst>
      <p:ext uri="{BB962C8B-B14F-4D97-AF65-F5344CB8AC3E}">
        <p14:creationId xmlns:p14="http://schemas.microsoft.com/office/powerpoint/2010/main" val="23747486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webp"/><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webp"/><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webp"/><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76345-43B6-DF9D-CC55-7961934F1CD0}"/>
              </a:ext>
            </a:extLst>
          </p:cNvPr>
          <p:cNvSpPr>
            <a:spLocks noGrp="1"/>
          </p:cNvSpPr>
          <p:nvPr>
            <p:ph type="ctrTitle"/>
          </p:nvPr>
        </p:nvSpPr>
        <p:spPr/>
        <p:txBody>
          <a:bodyPr/>
          <a:lstStyle/>
          <a:p>
            <a:r>
              <a:rPr lang="en-US" dirty="0"/>
              <a:t>Lecture starting soon</a:t>
            </a:r>
          </a:p>
        </p:txBody>
      </p:sp>
    </p:spTree>
    <p:extLst>
      <p:ext uri="{BB962C8B-B14F-4D97-AF65-F5344CB8AC3E}">
        <p14:creationId xmlns:p14="http://schemas.microsoft.com/office/powerpoint/2010/main" val="1510845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6CF529-E13B-B61D-3236-106605AD25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2950" y="0"/>
            <a:ext cx="3086100" cy="6858000"/>
          </a:xfrm>
          <a:prstGeom prst="rect">
            <a:avLst/>
          </a:prstGeom>
        </p:spPr>
      </p:pic>
      <p:pic>
        <p:nvPicPr>
          <p:cNvPr id="7" name="Picture 6">
            <a:extLst>
              <a:ext uri="{FF2B5EF4-FFF2-40B4-BE49-F238E27FC236}">
                <a16:creationId xmlns:a16="http://schemas.microsoft.com/office/drawing/2014/main" id="{3DC426A9-6AA3-BFEB-6895-A84EB31695E1}"/>
              </a:ext>
            </a:extLst>
          </p:cNvPr>
          <p:cNvPicPr>
            <a:picLocks noChangeAspect="1"/>
          </p:cNvPicPr>
          <p:nvPr/>
        </p:nvPicPr>
        <p:blipFill>
          <a:blip r:embed="rId3"/>
          <a:stretch>
            <a:fillRect/>
          </a:stretch>
        </p:blipFill>
        <p:spPr>
          <a:xfrm>
            <a:off x="9470748" y="2213463"/>
            <a:ext cx="1828800" cy="1504950"/>
          </a:xfrm>
          <a:prstGeom prst="rect">
            <a:avLst/>
          </a:prstGeom>
        </p:spPr>
      </p:pic>
      <p:cxnSp>
        <p:nvCxnSpPr>
          <p:cNvPr id="9" name="Straight Arrow Connector 8">
            <a:extLst>
              <a:ext uri="{FF2B5EF4-FFF2-40B4-BE49-F238E27FC236}">
                <a16:creationId xmlns:a16="http://schemas.microsoft.com/office/drawing/2014/main" id="{69010BEB-4FD4-C8A9-D879-90669B318B1A}"/>
              </a:ext>
            </a:extLst>
          </p:cNvPr>
          <p:cNvCxnSpPr/>
          <p:nvPr/>
        </p:nvCxnSpPr>
        <p:spPr>
          <a:xfrm flipH="1">
            <a:off x="7385538" y="2965938"/>
            <a:ext cx="2121877" cy="46306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B24CFFF-1220-FCBB-9FA3-FF4362EE3850}"/>
              </a:ext>
            </a:extLst>
          </p:cNvPr>
          <p:cNvSpPr txBox="1"/>
          <p:nvPr/>
        </p:nvSpPr>
        <p:spPr>
          <a:xfrm>
            <a:off x="117231" y="398585"/>
            <a:ext cx="4232031" cy="3785652"/>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Step 6</a:t>
            </a:r>
          </a:p>
          <a:p>
            <a:endParaRPr lang="en-US" sz="4000" dirty="0">
              <a:latin typeface="Arial" panose="020B0604020202020204" pitchFamily="34" charset="0"/>
              <a:cs typeface="Arial" panose="020B0604020202020204" pitchFamily="34" charset="0"/>
            </a:endParaRPr>
          </a:p>
          <a:p>
            <a:r>
              <a:rPr lang="en-US" sz="4000" dirty="0">
                <a:latin typeface="Arial" panose="020B0604020202020204" pitchFamily="34" charset="0"/>
                <a:cs typeface="Arial" panose="020B0604020202020204" pitchFamily="34" charset="0"/>
              </a:rPr>
              <a:t>Enter the PIN or Scan the QR code using the app </a:t>
            </a:r>
          </a:p>
        </p:txBody>
      </p:sp>
    </p:spTree>
    <p:extLst>
      <p:ext uri="{BB962C8B-B14F-4D97-AF65-F5344CB8AC3E}">
        <p14:creationId xmlns:p14="http://schemas.microsoft.com/office/powerpoint/2010/main" val="1476861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EC499-2D86-9110-D384-F4CD04B81168}"/>
              </a:ext>
            </a:extLst>
          </p:cNvPr>
          <p:cNvSpPr>
            <a:spLocks noGrp="1"/>
          </p:cNvSpPr>
          <p:nvPr>
            <p:ph type="title"/>
          </p:nvPr>
        </p:nvSpPr>
        <p:spPr/>
        <p:txBody>
          <a:bodyPr/>
          <a:lstStyle/>
          <a:p>
            <a:r>
              <a:rPr lang="en-US" b="1" dirty="0"/>
              <a:t>Hypothesis testing</a:t>
            </a:r>
          </a:p>
        </p:txBody>
      </p:sp>
      <p:sp>
        <p:nvSpPr>
          <p:cNvPr id="3" name="Content Placeholder 2">
            <a:extLst>
              <a:ext uri="{FF2B5EF4-FFF2-40B4-BE49-F238E27FC236}">
                <a16:creationId xmlns:a16="http://schemas.microsoft.com/office/drawing/2014/main" id="{EFE5736D-F26E-23FF-B4C3-3556ED4A0E12}"/>
              </a:ext>
            </a:extLst>
          </p:cNvPr>
          <p:cNvSpPr>
            <a:spLocks noGrp="1"/>
          </p:cNvSpPr>
          <p:nvPr>
            <p:ph idx="1"/>
          </p:nvPr>
        </p:nvSpPr>
        <p:spPr/>
        <p:txBody>
          <a:bodyPr/>
          <a:lstStyle/>
          <a:p>
            <a:pPr marL="0" indent="0">
              <a:buNone/>
            </a:pPr>
            <a:r>
              <a:rPr lang="en-US" sz="3200" dirty="0"/>
              <a:t>Hypothesis testing is a statistical approach through which the research determines whether the data support or refute their hypothesis</a:t>
            </a:r>
            <a:r>
              <a:rPr lang="en-US" dirty="0"/>
              <a:t>.</a:t>
            </a:r>
          </a:p>
        </p:txBody>
      </p:sp>
    </p:spTree>
    <p:extLst>
      <p:ext uri="{BB962C8B-B14F-4D97-AF65-F5344CB8AC3E}">
        <p14:creationId xmlns:p14="http://schemas.microsoft.com/office/powerpoint/2010/main" val="2187556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EC499-2D86-9110-D384-F4CD04B81168}"/>
              </a:ext>
            </a:extLst>
          </p:cNvPr>
          <p:cNvSpPr>
            <a:spLocks noGrp="1"/>
          </p:cNvSpPr>
          <p:nvPr>
            <p:ph type="title"/>
          </p:nvPr>
        </p:nvSpPr>
        <p:spPr/>
        <p:txBody>
          <a:bodyPr/>
          <a:lstStyle/>
          <a:p>
            <a:r>
              <a:rPr lang="en-US" dirty="0"/>
              <a:t>1. Null and alternative hypotheses</a:t>
            </a:r>
          </a:p>
        </p:txBody>
      </p:sp>
      <p:sp>
        <p:nvSpPr>
          <p:cNvPr id="3" name="Content Placeholder 2">
            <a:extLst>
              <a:ext uri="{FF2B5EF4-FFF2-40B4-BE49-F238E27FC236}">
                <a16:creationId xmlns:a16="http://schemas.microsoft.com/office/drawing/2014/main" id="{EFE5736D-F26E-23FF-B4C3-3556ED4A0E12}"/>
              </a:ext>
            </a:extLst>
          </p:cNvPr>
          <p:cNvSpPr>
            <a:spLocks noGrp="1"/>
          </p:cNvSpPr>
          <p:nvPr>
            <p:ph idx="1"/>
          </p:nvPr>
        </p:nvSpPr>
        <p:spPr/>
        <p:txBody>
          <a:bodyPr/>
          <a:lstStyle/>
          <a:p>
            <a:pPr marL="0" indent="0">
              <a:buNone/>
            </a:pPr>
            <a:r>
              <a:rPr lang="en-US" dirty="0"/>
              <a:t>Before conducting inferential statistical tests on SPSS, the researcher should consider two hypotheses. They are called the null hypothesis (H0) and the alternative hypothesis (Ha). These hypotheses contain opposing viewpoints. </a:t>
            </a:r>
          </a:p>
          <a:p>
            <a:pPr marL="514350" indent="-514350">
              <a:buFont typeface="+mj-lt"/>
              <a:buAutoNum type="arabicPeriod"/>
            </a:pPr>
            <a:r>
              <a:rPr lang="en-US" b="1" dirty="0"/>
              <a:t>The null hypothesis (H0) </a:t>
            </a:r>
            <a:r>
              <a:rPr lang="en-US" dirty="0"/>
              <a:t>is a neutral hypothesis that says there is no statistical significance between the two variables. </a:t>
            </a:r>
          </a:p>
          <a:p>
            <a:pPr marL="514350" indent="-514350">
              <a:buFont typeface="+mj-lt"/>
              <a:buAutoNum type="arabicPeriod"/>
            </a:pPr>
            <a:r>
              <a:rPr lang="en-US" b="1" dirty="0"/>
              <a:t>The alternative hypothesis (Ha)</a:t>
            </a:r>
            <a:r>
              <a:rPr lang="en-US" dirty="0"/>
              <a:t>, on the other hand, indicates that there is a statistical significance between the two variables being measured.</a:t>
            </a:r>
          </a:p>
        </p:txBody>
      </p:sp>
    </p:spTree>
    <p:extLst>
      <p:ext uri="{BB962C8B-B14F-4D97-AF65-F5344CB8AC3E}">
        <p14:creationId xmlns:p14="http://schemas.microsoft.com/office/powerpoint/2010/main" val="1737793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32D9D-5614-56B7-CF52-B4F1E827C2CE}"/>
              </a:ext>
            </a:extLst>
          </p:cNvPr>
          <p:cNvSpPr>
            <a:spLocks noGrp="1"/>
          </p:cNvSpPr>
          <p:nvPr>
            <p:ph type="title"/>
          </p:nvPr>
        </p:nvSpPr>
        <p:spPr/>
        <p:txBody>
          <a:bodyPr/>
          <a:lstStyle/>
          <a:p>
            <a:r>
              <a:rPr lang="en-US" b="1" dirty="0"/>
              <a:t>Types of hypotheses</a:t>
            </a:r>
          </a:p>
        </p:txBody>
      </p:sp>
      <p:sp>
        <p:nvSpPr>
          <p:cNvPr id="3" name="Content Placeholder 2">
            <a:extLst>
              <a:ext uri="{FF2B5EF4-FFF2-40B4-BE49-F238E27FC236}">
                <a16:creationId xmlns:a16="http://schemas.microsoft.com/office/drawing/2014/main" id="{5DC3D937-C88E-CE29-FDDF-9A8E6DBAA0BE}"/>
              </a:ext>
            </a:extLst>
          </p:cNvPr>
          <p:cNvSpPr>
            <a:spLocks noGrp="1"/>
          </p:cNvSpPr>
          <p:nvPr>
            <p:ph idx="1"/>
          </p:nvPr>
        </p:nvSpPr>
        <p:spPr>
          <a:xfrm>
            <a:off x="838200" y="1825624"/>
            <a:ext cx="10515600" cy="4493113"/>
          </a:xfrm>
        </p:spPr>
        <p:txBody>
          <a:bodyPr>
            <a:normAutofit/>
          </a:bodyPr>
          <a:lstStyle/>
          <a:p>
            <a:pPr marL="0" indent="0">
              <a:buNone/>
            </a:pPr>
            <a:r>
              <a:rPr lang="en-US" dirty="0"/>
              <a:t>Research hypotheses can be used to express what the researcher expects the results of the investigation to be. The hypotheses are based on observations or on what the literature suggests the answers might be (Mackey &amp; </a:t>
            </a:r>
            <a:r>
              <a:rPr lang="en-US" dirty="0" err="1"/>
              <a:t>Gass</a:t>
            </a:r>
            <a:r>
              <a:rPr lang="en-US" dirty="0"/>
              <a:t>, 2005: 19). </a:t>
            </a:r>
          </a:p>
          <a:p>
            <a:pPr marL="0" indent="0">
              <a:buNone/>
            </a:pPr>
            <a:r>
              <a:rPr lang="en-US" dirty="0"/>
              <a:t>In research, we have three main types of hypotheses: </a:t>
            </a:r>
          </a:p>
          <a:p>
            <a:pPr marL="514350" indent="-514350">
              <a:buAutoNum type="arabicParenR"/>
            </a:pPr>
            <a:r>
              <a:rPr lang="en-US" dirty="0"/>
              <a:t>Null hypothesis </a:t>
            </a:r>
            <a:r>
              <a:rPr lang="en-US" b="1" dirty="0"/>
              <a:t>(H0)</a:t>
            </a:r>
          </a:p>
          <a:p>
            <a:pPr marL="514350" indent="-514350">
              <a:buAutoNum type="arabicParenR"/>
            </a:pPr>
            <a:r>
              <a:rPr lang="en-US" dirty="0"/>
              <a:t>Non-directional hypothesis (two-tailed/ two-way hypothesis)</a:t>
            </a:r>
            <a:r>
              <a:rPr lang="en-US" b="1" dirty="0"/>
              <a:t> (Ha)</a:t>
            </a:r>
            <a:endParaRPr lang="en-US" dirty="0"/>
          </a:p>
          <a:p>
            <a:pPr marL="514350" indent="-514350">
              <a:buAutoNum type="arabicParenR"/>
            </a:pPr>
            <a:r>
              <a:rPr lang="en-US" dirty="0"/>
              <a:t>Directional hypothesis (one-tailed)</a:t>
            </a:r>
            <a:r>
              <a:rPr lang="en-US" b="1" dirty="0"/>
              <a:t> (Ha)</a:t>
            </a:r>
            <a:endParaRPr lang="en-US" dirty="0"/>
          </a:p>
        </p:txBody>
      </p:sp>
      <p:pic>
        <p:nvPicPr>
          <p:cNvPr id="4" name="Picture 3">
            <a:extLst>
              <a:ext uri="{FF2B5EF4-FFF2-40B4-BE49-F238E27FC236}">
                <a16:creationId xmlns:a16="http://schemas.microsoft.com/office/drawing/2014/main" id="{F5A03068-E046-6598-F622-7B6FB3C07E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2093800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32D9D-5614-56B7-CF52-B4F1E827C2CE}"/>
              </a:ext>
            </a:extLst>
          </p:cNvPr>
          <p:cNvSpPr>
            <a:spLocks noGrp="1"/>
          </p:cNvSpPr>
          <p:nvPr>
            <p:ph type="title"/>
          </p:nvPr>
        </p:nvSpPr>
        <p:spPr/>
        <p:txBody>
          <a:bodyPr/>
          <a:lstStyle/>
          <a:p>
            <a:r>
              <a:rPr lang="en-US" b="1" dirty="0"/>
              <a:t>A</a:t>
            </a:r>
            <a:r>
              <a:rPr lang="en-US" sz="4400" b="1" dirty="0"/>
              <a:t>) Null hypothesis (H0):</a:t>
            </a:r>
            <a:endParaRPr lang="en-US" b="1" dirty="0"/>
          </a:p>
        </p:txBody>
      </p:sp>
      <p:sp>
        <p:nvSpPr>
          <p:cNvPr id="3" name="Content Placeholder 2">
            <a:extLst>
              <a:ext uri="{FF2B5EF4-FFF2-40B4-BE49-F238E27FC236}">
                <a16:creationId xmlns:a16="http://schemas.microsoft.com/office/drawing/2014/main" id="{5DC3D937-C88E-CE29-FDDF-9A8E6DBAA0BE}"/>
              </a:ext>
            </a:extLst>
          </p:cNvPr>
          <p:cNvSpPr>
            <a:spLocks noGrp="1"/>
          </p:cNvSpPr>
          <p:nvPr>
            <p:ph idx="1"/>
          </p:nvPr>
        </p:nvSpPr>
        <p:spPr>
          <a:xfrm>
            <a:off x="838200" y="1825624"/>
            <a:ext cx="10515600" cy="4493113"/>
          </a:xfrm>
        </p:spPr>
        <p:txBody>
          <a:bodyPr>
            <a:normAutofit lnSpcReduction="10000"/>
          </a:bodyPr>
          <a:lstStyle/>
          <a:p>
            <a:pPr marL="0" indent="0">
              <a:buNone/>
            </a:pPr>
            <a:r>
              <a:rPr lang="en-US" dirty="0">
                <a:solidFill>
                  <a:srgbClr val="FF0000"/>
                </a:solidFill>
              </a:rPr>
              <a:t>The null hypothesis is a neutral statement used as a basis for testing. The null hypothesis states that there is no relationship between items under investigation. </a:t>
            </a:r>
          </a:p>
          <a:p>
            <a:pPr marL="0" indent="0">
              <a:buNone/>
            </a:pPr>
            <a:r>
              <a:rPr lang="en-US" dirty="0"/>
              <a:t>In advanced inferential statistical tests, the objective is often to reject the null hypothesis by providing a </a:t>
            </a:r>
            <a:r>
              <a:rPr lang="en-US" b="1" u="sng" dirty="0"/>
              <a:t>statistical</a:t>
            </a:r>
            <a:r>
              <a:rPr lang="en-US" dirty="0"/>
              <a:t> </a:t>
            </a:r>
            <a:r>
              <a:rPr lang="en-US" b="1" u="sng" dirty="0"/>
              <a:t>proof</a:t>
            </a:r>
            <a:r>
              <a:rPr lang="en-US" dirty="0"/>
              <a:t> that there is a relationship between variables X and Y. </a:t>
            </a:r>
          </a:p>
          <a:p>
            <a:pPr marL="0" indent="0">
              <a:buNone/>
            </a:pPr>
            <a:r>
              <a:rPr lang="en-US" sz="2800" i="1" dirty="0"/>
              <a:t>Examples: </a:t>
            </a:r>
          </a:p>
          <a:p>
            <a:pPr marL="0" indent="0">
              <a:buNone/>
            </a:pPr>
            <a:r>
              <a:rPr lang="en-US" sz="2800" dirty="0"/>
              <a:t>•Text-to-speech technologies will </a:t>
            </a:r>
            <a:r>
              <a:rPr lang="en-US" sz="2800" b="1" dirty="0"/>
              <a:t>not</a:t>
            </a:r>
            <a:r>
              <a:rPr lang="en-US" sz="2800" dirty="0"/>
              <a:t> affect Algerian EFL learners’ pronunciation awareness </a:t>
            </a:r>
            <a:r>
              <a:rPr lang="en-US" sz="2800" b="1" dirty="0"/>
              <a:t>significantly</a:t>
            </a:r>
            <a:r>
              <a:rPr lang="en-US" sz="2800" dirty="0"/>
              <a:t>. </a:t>
            </a:r>
          </a:p>
          <a:p>
            <a:r>
              <a:rPr lang="en-US" sz="2800" dirty="0"/>
              <a:t>There will be </a:t>
            </a:r>
            <a:r>
              <a:rPr lang="en-US" b="1" dirty="0"/>
              <a:t>no </a:t>
            </a:r>
            <a:r>
              <a:rPr lang="en-US" sz="2800" b="1" dirty="0"/>
              <a:t>significant</a:t>
            </a:r>
            <a:r>
              <a:rPr lang="en-US" dirty="0"/>
              <a:t> </a:t>
            </a:r>
            <a:r>
              <a:rPr lang="en-US" sz="2800" dirty="0"/>
              <a:t>relationship between family income and students’ academic performance.</a:t>
            </a:r>
          </a:p>
          <a:p>
            <a:pPr marL="0" indent="0">
              <a:buNone/>
            </a:pPr>
            <a:endParaRPr lang="en-US" dirty="0"/>
          </a:p>
        </p:txBody>
      </p:sp>
      <p:pic>
        <p:nvPicPr>
          <p:cNvPr id="4" name="Picture 3">
            <a:extLst>
              <a:ext uri="{FF2B5EF4-FFF2-40B4-BE49-F238E27FC236}">
                <a16:creationId xmlns:a16="http://schemas.microsoft.com/office/drawing/2014/main" id="{F5A03068-E046-6598-F622-7B6FB3C07E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2557416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32D9D-5614-56B7-CF52-B4F1E827C2CE}"/>
              </a:ext>
            </a:extLst>
          </p:cNvPr>
          <p:cNvSpPr>
            <a:spLocks noGrp="1"/>
          </p:cNvSpPr>
          <p:nvPr>
            <p:ph type="title"/>
          </p:nvPr>
        </p:nvSpPr>
        <p:spPr/>
        <p:txBody>
          <a:bodyPr/>
          <a:lstStyle/>
          <a:p>
            <a:r>
              <a:rPr lang="en-US" b="1" dirty="0"/>
              <a:t>B) Non-directional hypothesis </a:t>
            </a:r>
            <a:br>
              <a:rPr lang="en-US" b="1" dirty="0"/>
            </a:br>
            <a:r>
              <a:rPr lang="en-US" b="1" dirty="0"/>
              <a:t>(two-tailed/ two-way hypotheses): </a:t>
            </a:r>
          </a:p>
        </p:txBody>
      </p:sp>
      <p:sp>
        <p:nvSpPr>
          <p:cNvPr id="3" name="Content Placeholder 2">
            <a:extLst>
              <a:ext uri="{FF2B5EF4-FFF2-40B4-BE49-F238E27FC236}">
                <a16:creationId xmlns:a16="http://schemas.microsoft.com/office/drawing/2014/main" id="{5DC3D937-C88E-CE29-FDDF-9A8E6DBAA0BE}"/>
              </a:ext>
            </a:extLst>
          </p:cNvPr>
          <p:cNvSpPr>
            <a:spLocks noGrp="1"/>
          </p:cNvSpPr>
          <p:nvPr>
            <p:ph idx="1"/>
          </p:nvPr>
        </p:nvSpPr>
        <p:spPr>
          <a:xfrm>
            <a:off x="838200" y="1825624"/>
            <a:ext cx="10515600" cy="4493113"/>
          </a:xfrm>
        </p:spPr>
        <p:txBody>
          <a:bodyPr>
            <a:normAutofit/>
          </a:bodyPr>
          <a:lstStyle/>
          <a:p>
            <a:pPr marL="0" indent="0">
              <a:buNone/>
            </a:pPr>
            <a:r>
              <a:rPr lang="en-US" sz="3000" dirty="0"/>
              <a:t>In these types of hypotheses, a difference between variables under investigation is predicted, </a:t>
            </a:r>
            <a:r>
              <a:rPr lang="en-US" sz="3000" dirty="0">
                <a:solidFill>
                  <a:srgbClr val="FF0000"/>
                </a:solidFill>
              </a:rPr>
              <a:t>but the researcher is not interested in the direction of the difference/ relationship</a:t>
            </a:r>
            <a:r>
              <a:rPr lang="en-US" sz="3000" dirty="0"/>
              <a:t>., but its direction is not specified.</a:t>
            </a:r>
          </a:p>
          <a:p>
            <a:pPr marL="0" indent="0">
              <a:buNone/>
            </a:pPr>
            <a:r>
              <a:rPr lang="en-US" sz="3000" i="1" dirty="0"/>
              <a:t>Examples: </a:t>
            </a:r>
          </a:p>
          <a:p>
            <a:pPr marL="0" indent="0">
              <a:buNone/>
            </a:pPr>
            <a:r>
              <a:rPr lang="en-US" sz="3000" dirty="0"/>
              <a:t>•Text-to-speech technologies will affect Algerian EFL learners’ pronunciation awareness significantly. </a:t>
            </a:r>
          </a:p>
          <a:p>
            <a:pPr marL="0" indent="0">
              <a:buNone/>
            </a:pPr>
            <a:r>
              <a:rPr lang="en-US" sz="3000" dirty="0"/>
              <a:t>•There will be a relationship between family income and students’ academic performance.</a:t>
            </a:r>
          </a:p>
          <a:p>
            <a:pPr marL="0" indent="0">
              <a:buNone/>
            </a:pPr>
            <a:endParaRPr lang="en-US" dirty="0"/>
          </a:p>
        </p:txBody>
      </p:sp>
      <p:pic>
        <p:nvPicPr>
          <p:cNvPr id="4" name="Picture 3">
            <a:extLst>
              <a:ext uri="{FF2B5EF4-FFF2-40B4-BE49-F238E27FC236}">
                <a16:creationId xmlns:a16="http://schemas.microsoft.com/office/drawing/2014/main" id="{F5A03068-E046-6598-F622-7B6FB3C07E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2855601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32D9D-5614-56B7-CF52-B4F1E827C2CE}"/>
              </a:ext>
            </a:extLst>
          </p:cNvPr>
          <p:cNvSpPr>
            <a:spLocks noGrp="1"/>
          </p:cNvSpPr>
          <p:nvPr>
            <p:ph type="title"/>
          </p:nvPr>
        </p:nvSpPr>
        <p:spPr/>
        <p:txBody>
          <a:bodyPr/>
          <a:lstStyle/>
          <a:p>
            <a:r>
              <a:rPr lang="en-US" b="1" dirty="0"/>
              <a:t>C) Directional hypothesis (one-tailed): </a:t>
            </a:r>
          </a:p>
        </p:txBody>
      </p:sp>
      <p:sp>
        <p:nvSpPr>
          <p:cNvPr id="3" name="Content Placeholder 2">
            <a:extLst>
              <a:ext uri="{FF2B5EF4-FFF2-40B4-BE49-F238E27FC236}">
                <a16:creationId xmlns:a16="http://schemas.microsoft.com/office/drawing/2014/main" id="{5DC3D937-C88E-CE29-FDDF-9A8E6DBAA0BE}"/>
              </a:ext>
            </a:extLst>
          </p:cNvPr>
          <p:cNvSpPr>
            <a:spLocks noGrp="1"/>
          </p:cNvSpPr>
          <p:nvPr>
            <p:ph idx="1"/>
          </p:nvPr>
        </p:nvSpPr>
        <p:spPr>
          <a:xfrm>
            <a:off x="838200" y="1825624"/>
            <a:ext cx="10515600" cy="4493113"/>
          </a:xfrm>
        </p:spPr>
        <p:txBody>
          <a:bodyPr>
            <a:normAutofit/>
          </a:bodyPr>
          <a:lstStyle/>
          <a:p>
            <a:pPr marL="0" indent="0">
              <a:buNone/>
            </a:pPr>
            <a:r>
              <a:rPr lang="en-US" sz="3000" dirty="0"/>
              <a:t>In these types of hypotheses</a:t>
            </a:r>
            <a:r>
              <a:rPr lang="en-US" sz="3000" dirty="0">
                <a:solidFill>
                  <a:srgbClr val="FF0000"/>
                </a:solidFill>
              </a:rPr>
              <a:t>, the researcher indicates the </a:t>
            </a:r>
            <a:r>
              <a:rPr lang="en-US" sz="3000" u="sng" dirty="0">
                <a:solidFill>
                  <a:srgbClr val="FF0000"/>
                </a:solidFill>
              </a:rPr>
              <a:t>predicted </a:t>
            </a:r>
            <a:r>
              <a:rPr lang="en-US" sz="3000" b="1" u="sng" dirty="0">
                <a:solidFill>
                  <a:srgbClr val="FF0000"/>
                </a:solidFill>
              </a:rPr>
              <a:t>direction</a:t>
            </a:r>
            <a:r>
              <a:rPr lang="en-US" sz="3000" u="sng" dirty="0">
                <a:solidFill>
                  <a:srgbClr val="FF0000"/>
                </a:solidFill>
              </a:rPr>
              <a:t> </a:t>
            </a:r>
            <a:r>
              <a:rPr lang="en-US" sz="3000" dirty="0">
                <a:solidFill>
                  <a:srgbClr val="FF0000"/>
                </a:solidFill>
              </a:rPr>
              <a:t>of the relationship between two or more variables</a:t>
            </a:r>
            <a:r>
              <a:rPr lang="en-US" sz="3000" dirty="0"/>
              <a:t>. </a:t>
            </a:r>
          </a:p>
          <a:p>
            <a:pPr marL="0" indent="0">
              <a:buNone/>
            </a:pPr>
            <a:r>
              <a:rPr lang="en-US" sz="3000" i="1" dirty="0"/>
              <a:t>Examples:</a:t>
            </a:r>
          </a:p>
          <a:p>
            <a:pPr marL="0" indent="0">
              <a:buNone/>
            </a:pPr>
            <a:r>
              <a:rPr lang="en-US" sz="3000" dirty="0"/>
              <a:t>•Older learners will prefer speaking more than younger learners.</a:t>
            </a:r>
          </a:p>
          <a:p>
            <a:pPr marL="0" indent="0">
              <a:buNone/>
            </a:pPr>
            <a:r>
              <a:rPr lang="en-US" sz="3000" dirty="0"/>
              <a:t>•Novice teachers will give less instructions in the target language than experienced teachers. </a:t>
            </a:r>
          </a:p>
          <a:p>
            <a:pPr marL="0" indent="0">
              <a:buNone/>
            </a:pPr>
            <a:endParaRPr lang="en-US" dirty="0"/>
          </a:p>
        </p:txBody>
      </p:sp>
      <p:pic>
        <p:nvPicPr>
          <p:cNvPr id="4" name="Picture 3">
            <a:extLst>
              <a:ext uri="{FF2B5EF4-FFF2-40B4-BE49-F238E27FC236}">
                <a16:creationId xmlns:a16="http://schemas.microsoft.com/office/drawing/2014/main" id="{F5A03068-E046-6598-F622-7B6FB3C07E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1464334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9AF5B-4C3D-9034-853B-E4647CECDCA3}"/>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07F3D098-9DE7-7439-2D8F-8AE90DBBB817}"/>
              </a:ext>
            </a:extLst>
          </p:cNvPr>
          <p:cNvSpPr>
            <a:spLocks noGrp="1"/>
          </p:cNvSpPr>
          <p:nvPr>
            <p:ph idx="1"/>
          </p:nvPr>
        </p:nvSpPr>
        <p:spPr/>
        <p:txBody>
          <a:bodyPr/>
          <a:lstStyle/>
          <a:p>
            <a:pPr marL="0" indent="0">
              <a:buNone/>
            </a:pPr>
            <a:r>
              <a:rPr lang="en-US" dirty="0"/>
              <a:t>In a study investigating the effects of </a:t>
            </a:r>
            <a:r>
              <a:rPr lang="en-US" dirty="0">
                <a:solidFill>
                  <a:srgbClr val="FF0000"/>
                </a:solidFill>
              </a:rPr>
              <a:t>English audiobooks </a:t>
            </a:r>
            <a:r>
              <a:rPr lang="en-US" dirty="0"/>
              <a:t>on </a:t>
            </a:r>
            <a:r>
              <a:rPr lang="en-US" b="1" dirty="0"/>
              <a:t>EFL learners’ listening comprehension</a:t>
            </a:r>
            <a:r>
              <a:rPr lang="en-US" dirty="0"/>
              <a:t>, </a:t>
            </a:r>
          </a:p>
          <a:p>
            <a:pPr marL="0" indent="0">
              <a:buNone/>
            </a:pPr>
            <a:endParaRPr lang="en-US" dirty="0"/>
          </a:p>
          <a:p>
            <a:pPr marL="514350" indent="-514350">
              <a:buFont typeface="+mj-lt"/>
              <a:buAutoNum type="arabicPeriod"/>
            </a:pPr>
            <a:r>
              <a:rPr lang="en-US" b="1" dirty="0"/>
              <a:t>The null hypothesis would be: H0 </a:t>
            </a:r>
            <a:r>
              <a:rPr lang="en-US" dirty="0"/>
              <a:t>= English audiobooks have no significant effect on EFL learners’ listening comprehension.</a:t>
            </a:r>
          </a:p>
          <a:p>
            <a:pPr marL="514350" indent="-514350">
              <a:buFont typeface="+mj-lt"/>
              <a:buAutoNum type="arabicPeriod"/>
            </a:pPr>
            <a:r>
              <a:rPr lang="en-US" b="1" dirty="0"/>
              <a:t>The alternative hypothesis would be: Ha </a:t>
            </a:r>
            <a:r>
              <a:rPr lang="en-US" dirty="0"/>
              <a:t>= English audiobooks have a significant positive effect on EFL learners’ listening comprehension.</a:t>
            </a:r>
          </a:p>
        </p:txBody>
      </p:sp>
    </p:spTree>
    <p:extLst>
      <p:ext uri="{BB962C8B-B14F-4D97-AF65-F5344CB8AC3E}">
        <p14:creationId xmlns:p14="http://schemas.microsoft.com/office/powerpoint/2010/main" val="2156612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8B292-B9FF-0AA4-DBEF-43386204E42F}"/>
              </a:ext>
            </a:extLst>
          </p:cNvPr>
          <p:cNvSpPr>
            <a:spLocks noGrp="1"/>
          </p:cNvSpPr>
          <p:nvPr>
            <p:ph type="title"/>
          </p:nvPr>
        </p:nvSpPr>
        <p:spPr>
          <a:xfrm>
            <a:off x="601133" y="331258"/>
            <a:ext cx="11827934" cy="1325563"/>
          </a:xfrm>
        </p:spPr>
        <p:txBody>
          <a:bodyPr/>
          <a:lstStyle/>
          <a:p>
            <a:r>
              <a:rPr lang="en-US" b="1" dirty="0"/>
              <a:t>2. Interpreting the significance level (alpha/ p value)</a:t>
            </a:r>
          </a:p>
        </p:txBody>
      </p:sp>
      <p:sp>
        <p:nvSpPr>
          <p:cNvPr id="3" name="Content Placeholder 2">
            <a:extLst>
              <a:ext uri="{FF2B5EF4-FFF2-40B4-BE49-F238E27FC236}">
                <a16:creationId xmlns:a16="http://schemas.microsoft.com/office/drawing/2014/main" id="{7B11421C-B15F-2044-DCE4-DC68999246D7}"/>
              </a:ext>
            </a:extLst>
          </p:cNvPr>
          <p:cNvSpPr>
            <a:spLocks noGrp="1"/>
          </p:cNvSpPr>
          <p:nvPr>
            <p:ph idx="1"/>
          </p:nvPr>
        </p:nvSpPr>
        <p:spPr/>
        <p:txBody>
          <a:bodyPr/>
          <a:lstStyle/>
          <a:p>
            <a:r>
              <a:rPr lang="en-US" dirty="0"/>
              <a:t>After conducting the inferential test in SPSS, the software generates the significance level. This is also known as the Alpha level (α). </a:t>
            </a:r>
            <a:r>
              <a:rPr lang="en-US" dirty="0">
                <a:solidFill>
                  <a:srgbClr val="FF0000"/>
                </a:solidFill>
              </a:rPr>
              <a:t>The p-value is the probability that the null hypothesis is true</a:t>
            </a:r>
            <a:r>
              <a:rPr lang="en-US" dirty="0"/>
              <a:t>. In other words, the p-value is the probability of making the wrong decision or that the results are due to random chance.</a:t>
            </a:r>
          </a:p>
          <a:p>
            <a:r>
              <a:rPr lang="en-US" dirty="0"/>
              <a:t>The p-value generated by the statistical tests in SPSS (i.e., p&lt; 0.05) is a fractional number. To better understand this number, we should multiply it by 100 to get </a:t>
            </a:r>
            <a:r>
              <a:rPr lang="en-US" dirty="0">
                <a:solidFill>
                  <a:srgbClr val="FF0000"/>
                </a:solidFill>
              </a:rPr>
              <a:t>5%</a:t>
            </a:r>
            <a:r>
              <a:rPr lang="en-US" dirty="0"/>
              <a:t>. This number means that there is a 5% (or lower) that the null hypothesis is true. Usually:</a:t>
            </a:r>
          </a:p>
        </p:txBody>
      </p:sp>
    </p:spTree>
    <p:extLst>
      <p:ext uri="{BB962C8B-B14F-4D97-AF65-F5344CB8AC3E}">
        <p14:creationId xmlns:p14="http://schemas.microsoft.com/office/powerpoint/2010/main" val="818442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A149E5-35E4-94CB-F99D-0D88BA0664F2}"/>
              </a:ext>
            </a:extLst>
          </p:cNvPr>
          <p:cNvSpPr>
            <a:spLocks noGrp="1"/>
          </p:cNvSpPr>
          <p:nvPr>
            <p:ph idx="1"/>
          </p:nvPr>
        </p:nvSpPr>
        <p:spPr/>
        <p:txBody>
          <a:bodyPr/>
          <a:lstStyle/>
          <a:p>
            <a:pPr algn="l"/>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 </a:t>
            </a:r>
            <a:r>
              <a:rPr lang="en-US" b="0" i="0" u="none" strike="noStrike" baseline="0" dirty="0">
                <a:solidFill>
                  <a:srgbClr val="000000"/>
                </a:solidFill>
                <a:latin typeface="Calibri" panose="020F0502020204030204" pitchFamily="34" charset="0"/>
              </a:rPr>
              <a:t>If P ≤ 0.05, the results are statistically significant. This means that there is a 5% chance or less that the null hypothesis is correct. </a:t>
            </a:r>
          </a:p>
          <a:p>
            <a:endParaRPr lang="en-US" b="0" i="0" u="none" strike="noStrike" baseline="0" dirty="0">
              <a:solidFill>
                <a:srgbClr val="000000"/>
              </a:solidFill>
              <a:latin typeface="Calibri" panose="020F0502020204030204" pitchFamily="34" charset="0"/>
            </a:endParaRPr>
          </a:p>
          <a:p>
            <a:r>
              <a:rPr lang="en-US" b="0" i="0" u="none" strike="noStrike" baseline="0" dirty="0">
                <a:solidFill>
                  <a:srgbClr val="000000"/>
                </a:solidFill>
                <a:latin typeface="Calibri" panose="020F0502020204030204" pitchFamily="34" charset="0"/>
              </a:rPr>
              <a:t>• If P &gt; 0.05, the results are not statistically significant. This means that there is more than a 5% chance that the null hypothesis is correct. Therefore, it is more likely that the results are due to chance. </a:t>
            </a:r>
          </a:p>
          <a:p>
            <a:endParaRPr lang="en-US" dirty="0"/>
          </a:p>
        </p:txBody>
      </p:sp>
    </p:spTree>
    <p:extLst>
      <p:ext uri="{BB962C8B-B14F-4D97-AF65-F5344CB8AC3E}">
        <p14:creationId xmlns:p14="http://schemas.microsoft.com/office/powerpoint/2010/main" val="487377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18167-3485-5CA6-6BF1-F7008983A38C}"/>
              </a:ext>
            </a:extLst>
          </p:cNvPr>
          <p:cNvSpPr>
            <a:spLocks noGrp="1"/>
          </p:cNvSpPr>
          <p:nvPr>
            <p:ph type="ctrTitle"/>
          </p:nvPr>
        </p:nvSpPr>
        <p:spPr>
          <a:xfrm>
            <a:off x="1524000" y="689500"/>
            <a:ext cx="9144000" cy="1330569"/>
          </a:xfrm>
        </p:spPr>
        <p:txBody>
          <a:bodyPr>
            <a:normAutofit fontScale="90000"/>
          </a:bodyPr>
          <a:lstStyle/>
          <a:p>
            <a:r>
              <a:rPr lang="en-US" sz="8900" b="1" dirty="0">
                <a:latin typeface="+mn-lt"/>
              </a:rPr>
              <a:t>STATISTICS</a:t>
            </a:r>
            <a:br>
              <a:rPr lang="en-US" dirty="0"/>
            </a:br>
            <a:r>
              <a:rPr lang="en-US" sz="3200" dirty="0"/>
              <a:t>Quantitative Data Analysis in Applied Linguistics</a:t>
            </a:r>
            <a:endParaRPr lang="en-US" dirty="0"/>
          </a:p>
        </p:txBody>
      </p:sp>
      <p:sp>
        <p:nvSpPr>
          <p:cNvPr id="3" name="Subtitle 2">
            <a:extLst>
              <a:ext uri="{FF2B5EF4-FFF2-40B4-BE49-F238E27FC236}">
                <a16:creationId xmlns:a16="http://schemas.microsoft.com/office/drawing/2014/main" id="{EC51E778-6445-B5C0-0D09-EE59F06337F9}"/>
              </a:ext>
            </a:extLst>
          </p:cNvPr>
          <p:cNvSpPr>
            <a:spLocks noGrp="1"/>
          </p:cNvSpPr>
          <p:nvPr>
            <p:ph type="subTitle" idx="1"/>
          </p:nvPr>
        </p:nvSpPr>
        <p:spPr>
          <a:xfrm>
            <a:off x="2485292" y="4504713"/>
            <a:ext cx="6131169" cy="1655762"/>
          </a:xfrm>
        </p:spPr>
        <p:txBody>
          <a:bodyPr/>
          <a:lstStyle/>
          <a:p>
            <a:pPr algn="l"/>
            <a:r>
              <a:rPr lang="en-US" b="1" dirty="0"/>
              <a:t>Moustafa Amrate</a:t>
            </a:r>
          </a:p>
          <a:p>
            <a:pPr algn="l"/>
            <a:r>
              <a:rPr lang="en-US" dirty="0"/>
              <a:t>Department of English, University of </a:t>
            </a:r>
            <a:r>
              <a:rPr lang="en-US" dirty="0" err="1"/>
              <a:t>Biskra</a:t>
            </a:r>
            <a:endParaRPr lang="en-US" dirty="0"/>
          </a:p>
          <a:p>
            <a:pPr algn="l"/>
            <a:r>
              <a:rPr lang="en-US" b="0" i="0" dirty="0">
                <a:solidFill>
                  <a:srgbClr val="1F1F1F"/>
                </a:solidFill>
                <a:effectLst/>
                <a:latin typeface="Google Sans"/>
              </a:rPr>
              <a:t>moustafa.amrate@univ-biskra.dz</a:t>
            </a:r>
            <a:endParaRPr lang="en-US" dirty="0"/>
          </a:p>
        </p:txBody>
      </p:sp>
      <p:pic>
        <p:nvPicPr>
          <p:cNvPr id="6" name="Picture 5">
            <a:extLst>
              <a:ext uri="{FF2B5EF4-FFF2-40B4-BE49-F238E27FC236}">
                <a16:creationId xmlns:a16="http://schemas.microsoft.com/office/drawing/2014/main" id="{60780882-1912-C63B-4193-28A7E4CB37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8332" y="4528159"/>
            <a:ext cx="1071114" cy="1330569"/>
          </a:xfrm>
          <a:prstGeom prst="rect">
            <a:avLst/>
          </a:prstGeom>
        </p:spPr>
      </p:pic>
      <p:sp>
        <p:nvSpPr>
          <p:cNvPr id="4" name="TextBox 3">
            <a:extLst>
              <a:ext uri="{FF2B5EF4-FFF2-40B4-BE49-F238E27FC236}">
                <a16:creationId xmlns:a16="http://schemas.microsoft.com/office/drawing/2014/main" id="{14C5DAF5-AB21-422B-485A-0497CA51D3B1}"/>
              </a:ext>
            </a:extLst>
          </p:cNvPr>
          <p:cNvSpPr txBox="1"/>
          <p:nvPr/>
        </p:nvSpPr>
        <p:spPr>
          <a:xfrm>
            <a:off x="0" y="2274277"/>
            <a:ext cx="12192000" cy="1446550"/>
          </a:xfrm>
          <a:prstGeom prst="rect">
            <a:avLst/>
          </a:prstGeom>
          <a:noFill/>
        </p:spPr>
        <p:txBody>
          <a:bodyPr wrap="square" rtlCol="0">
            <a:spAutoFit/>
          </a:bodyPr>
          <a:lstStyle/>
          <a:p>
            <a:pPr algn="ctr"/>
            <a:r>
              <a:rPr lang="en-US" sz="4400" i="0" u="none" strike="noStrike" baseline="0" dirty="0">
                <a:solidFill>
                  <a:srgbClr val="000000"/>
                </a:solidFill>
                <a:latin typeface="Calibri" panose="020F0502020204030204" pitchFamily="34" charset="0"/>
              </a:rPr>
              <a:t>LECTURE </a:t>
            </a:r>
            <a:r>
              <a:rPr lang="en-US" sz="4400" dirty="0">
                <a:solidFill>
                  <a:srgbClr val="000000"/>
                </a:solidFill>
                <a:latin typeface="Calibri" panose="020F0502020204030204" pitchFamily="34" charset="0"/>
              </a:rPr>
              <a:t>7</a:t>
            </a:r>
            <a:r>
              <a:rPr lang="en-US" sz="4400" i="0" u="none" strike="noStrike" baseline="0" dirty="0">
                <a:solidFill>
                  <a:srgbClr val="000000"/>
                </a:solidFill>
                <a:latin typeface="Calibri" panose="020F0502020204030204" pitchFamily="34" charset="0"/>
              </a:rPr>
              <a:t>:</a:t>
            </a:r>
          </a:p>
          <a:p>
            <a:pPr algn="ctr"/>
            <a:r>
              <a:rPr lang="en-US" sz="4400" b="1" i="0" u="none" strike="noStrike" baseline="0" dirty="0">
                <a:solidFill>
                  <a:srgbClr val="000000"/>
                </a:solidFill>
                <a:latin typeface="Calibri" panose="020F0502020204030204" pitchFamily="34" charset="0"/>
              </a:rPr>
              <a:t>IMPORTANT CONCEPTS IN HYPOTHESIS TESTING</a:t>
            </a:r>
          </a:p>
        </p:txBody>
      </p:sp>
    </p:spTree>
    <p:extLst>
      <p:ext uri="{BB962C8B-B14F-4D97-AF65-F5344CB8AC3E}">
        <p14:creationId xmlns:p14="http://schemas.microsoft.com/office/powerpoint/2010/main" val="3111734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1F3BF9-8BD4-4A88-E0D7-CAB8DA672DD3}"/>
              </a:ext>
            </a:extLst>
          </p:cNvPr>
          <p:cNvSpPr>
            <a:spLocks noGrp="1"/>
          </p:cNvSpPr>
          <p:nvPr>
            <p:ph idx="1"/>
          </p:nvPr>
        </p:nvSpPr>
        <p:spPr>
          <a:xfrm>
            <a:off x="838200" y="1825625"/>
            <a:ext cx="10515600" cy="1152037"/>
          </a:xfrm>
        </p:spPr>
        <p:txBody>
          <a:bodyPr/>
          <a:lstStyle/>
          <a:p>
            <a:r>
              <a:rPr lang="en-US" dirty="0"/>
              <a:t>The table below demonstrates the necessary decisions in each scenario.</a:t>
            </a:r>
          </a:p>
          <a:p>
            <a:endParaRPr lang="en-US" dirty="0"/>
          </a:p>
        </p:txBody>
      </p:sp>
      <p:graphicFrame>
        <p:nvGraphicFramePr>
          <p:cNvPr id="4" name="Table 3">
            <a:extLst>
              <a:ext uri="{FF2B5EF4-FFF2-40B4-BE49-F238E27FC236}">
                <a16:creationId xmlns:a16="http://schemas.microsoft.com/office/drawing/2014/main" id="{D2A1B625-8043-2EE9-F2D7-D98E96B24C3E}"/>
              </a:ext>
            </a:extLst>
          </p:cNvPr>
          <p:cNvGraphicFramePr>
            <a:graphicFrameLocks noGrp="1"/>
          </p:cNvGraphicFramePr>
          <p:nvPr>
            <p:extLst>
              <p:ext uri="{D42A27DB-BD31-4B8C-83A1-F6EECF244321}">
                <p14:modId xmlns:p14="http://schemas.microsoft.com/office/powerpoint/2010/main" val="4241575806"/>
              </p:ext>
            </p:extLst>
          </p:nvPr>
        </p:nvGraphicFramePr>
        <p:xfrm>
          <a:off x="1581762" y="3338167"/>
          <a:ext cx="9028475" cy="2222057"/>
        </p:xfrm>
        <a:graphic>
          <a:graphicData uri="http://schemas.openxmlformats.org/drawingml/2006/table">
            <a:tbl>
              <a:tblPr firstRow="1" firstCol="1" bandRow="1"/>
              <a:tblGrid>
                <a:gridCol w="1895216">
                  <a:extLst>
                    <a:ext uri="{9D8B030D-6E8A-4147-A177-3AD203B41FA5}">
                      <a16:colId xmlns:a16="http://schemas.microsoft.com/office/drawing/2014/main" val="1024061328"/>
                    </a:ext>
                  </a:extLst>
                </a:gridCol>
                <a:gridCol w="7133259">
                  <a:extLst>
                    <a:ext uri="{9D8B030D-6E8A-4147-A177-3AD203B41FA5}">
                      <a16:colId xmlns:a16="http://schemas.microsoft.com/office/drawing/2014/main" val="2169397474"/>
                    </a:ext>
                  </a:extLst>
                </a:gridCol>
              </a:tblGrid>
              <a:tr h="244699">
                <a:tc>
                  <a:txBody>
                    <a:bodyPr/>
                    <a:lstStyle/>
                    <a:p>
                      <a:pPr marL="0" marR="0">
                        <a:lnSpc>
                          <a:spcPct val="107000"/>
                        </a:lnSpc>
                        <a:spcBef>
                          <a:spcPts val="0"/>
                        </a:spcBef>
                        <a:spcAft>
                          <a:spcPts val="0"/>
                        </a:spcAft>
                      </a:pPr>
                      <a:r>
                        <a:rPr lang="en-US" sz="2800" b="1" dirty="0">
                          <a:effectLst/>
                          <a:latin typeface="Calibri" panose="020F0502020204030204" pitchFamily="34" charset="0"/>
                          <a:ea typeface="Calibri" panose="020F0502020204030204" pitchFamily="34" charset="0"/>
                          <a:cs typeface="Calibri" panose="020F0502020204030204" pitchFamily="34" charset="0"/>
                        </a:rPr>
                        <a:t>Result</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800" b="1">
                          <a:effectLst/>
                          <a:latin typeface="Calibri" panose="020F0502020204030204" pitchFamily="34" charset="0"/>
                          <a:ea typeface="Calibri" panose="020F0502020204030204" pitchFamily="34" charset="0"/>
                          <a:cs typeface="Calibri" panose="020F0502020204030204" pitchFamily="34" charset="0"/>
                        </a:rPr>
                        <a:t>Decision</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4440274"/>
                  </a:ext>
                </a:extLst>
              </a:tr>
              <a:tr h="244699">
                <a:tc>
                  <a:txBody>
                    <a:bodyPr/>
                    <a:lstStyle/>
                    <a:p>
                      <a:pPr marL="0" marR="0">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P ≤ 0.05</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Reject the null hypothesis (i.e., the results are statistically significant)</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646814"/>
                  </a:ext>
                </a:extLst>
              </a:tr>
              <a:tr h="244699">
                <a:tc>
                  <a:txBody>
                    <a:bodyPr/>
                    <a:lstStyle/>
                    <a:p>
                      <a:pPr marL="0" marR="0">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P &gt; 0.05</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Accept the null hypothesis (i.e., the results are not statistically significant)</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7314481"/>
                  </a:ext>
                </a:extLst>
              </a:tr>
            </a:tbl>
          </a:graphicData>
        </a:graphic>
      </p:graphicFrame>
    </p:spTree>
    <p:extLst>
      <p:ext uri="{BB962C8B-B14F-4D97-AF65-F5344CB8AC3E}">
        <p14:creationId xmlns:p14="http://schemas.microsoft.com/office/powerpoint/2010/main" val="810735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F89D-EBC6-DE6F-B9A5-9420EC9BF410}"/>
              </a:ext>
            </a:extLst>
          </p:cNvPr>
          <p:cNvSpPr>
            <a:spLocks noGrp="1"/>
          </p:cNvSpPr>
          <p:nvPr>
            <p:ph type="title"/>
          </p:nvPr>
        </p:nvSpPr>
        <p:spPr>
          <a:xfrm>
            <a:off x="3285392" y="1687695"/>
            <a:ext cx="5621215" cy="1325563"/>
          </a:xfrm>
        </p:spPr>
        <p:txBody>
          <a:bodyPr/>
          <a:lstStyle/>
          <a:p>
            <a:pPr marL="0" indent="0" algn="ctr">
              <a:buNone/>
            </a:pPr>
            <a:r>
              <a:rPr lang="en-US" b="1" dirty="0"/>
              <a:t>ANY QUESTIONS?</a:t>
            </a:r>
            <a:endParaRPr lang="en-US" sz="4400" b="1" dirty="0"/>
          </a:p>
        </p:txBody>
      </p:sp>
      <p:pic>
        <p:nvPicPr>
          <p:cNvPr id="4" name="Picture 3">
            <a:extLst>
              <a:ext uri="{FF2B5EF4-FFF2-40B4-BE49-F238E27FC236}">
                <a16:creationId xmlns:a16="http://schemas.microsoft.com/office/drawing/2014/main" id="{4535552F-2FE6-254B-5E80-041743F67F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pic>
        <p:nvPicPr>
          <p:cNvPr id="6" name="Picture 5">
            <a:extLst>
              <a:ext uri="{FF2B5EF4-FFF2-40B4-BE49-F238E27FC236}">
                <a16:creationId xmlns:a16="http://schemas.microsoft.com/office/drawing/2014/main" id="{1BC802AD-B27F-586B-3FB2-C6326833BB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0611" y="3013258"/>
            <a:ext cx="2390775" cy="1914525"/>
          </a:xfrm>
          <a:prstGeom prst="rect">
            <a:avLst/>
          </a:prstGeom>
        </p:spPr>
      </p:pic>
    </p:spTree>
    <p:extLst>
      <p:ext uri="{BB962C8B-B14F-4D97-AF65-F5344CB8AC3E}">
        <p14:creationId xmlns:p14="http://schemas.microsoft.com/office/powerpoint/2010/main" val="2782999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34476-0ED0-B4A2-7834-502672FFB1D7}"/>
              </a:ext>
            </a:extLst>
          </p:cNvPr>
          <p:cNvSpPr>
            <a:spLocks noGrp="1"/>
          </p:cNvSpPr>
          <p:nvPr>
            <p:ph type="title"/>
          </p:nvPr>
        </p:nvSpPr>
        <p:spPr/>
        <p:txBody>
          <a:bodyPr/>
          <a:lstStyle/>
          <a:p>
            <a:r>
              <a:rPr lang="en-US" dirty="0">
                <a:solidFill>
                  <a:srgbClr val="FF0000"/>
                </a:solidFill>
              </a:rPr>
              <a:t>Bad practices </a:t>
            </a:r>
            <a:r>
              <a:rPr lang="en-US" dirty="0"/>
              <a:t>in advanced statistical testing</a:t>
            </a:r>
          </a:p>
        </p:txBody>
      </p:sp>
      <p:sp>
        <p:nvSpPr>
          <p:cNvPr id="3" name="Content Placeholder 2">
            <a:extLst>
              <a:ext uri="{FF2B5EF4-FFF2-40B4-BE49-F238E27FC236}">
                <a16:creationId xmlns:a16="http://schemas.microsoft.com/office/drawing/2014/main" id="{A46F946B-8C7C-BEB7-63A3-7DE9486C5234}"/>
              </a:ext>
            </a:extLst>
          </p:cNvPr>
          <p:cNvSpPr>
            <a:spLocks noGrp="1"/>
          </p:cNvSpPr>
          <p:nvPr>
            <p:ph idx="1"/>
          </p:nvPr>
        </p:nvSpPr>
        <p:spPr/>
        <p:txBody>
          <a:bodyPr/>
          <a:lstStyle/>
          <a:p>
            <a:r>
              <a:rPr lang="en-US" dirty="0"/>
              <a:t>There are number of bad practices that the researchers should avoid when conducting inferential statistical tests. In this lecture, we focus on </a:t>
            </a:r>
          </a:p>
          <a:p>
            <a:endParaRPr lang="en-US" dirty="0"/>
          </a:p>
          <a:p>
            <a:pPr marL="514350" indent="-514350">
              <a:buFont typeface="+mj-lt"/>
              <a:buAutoNum type="arabicPeriod"/>
            </a:pPr>
            <a:r>
              <a:rPr lang="en-US" dirty="0"/>
              <a:t>type 1 and type 2 errors, </a:t>
            </a:r>
          </a:p>
          <a:p>
            <a:pPr marL="514350" indent="-514350">
              <a:buFont typeface="+mj-lt"/>
              <a:buAutoNum type="arabicPeriod"/>
            </a:pPr>
            <a:r>
              <a:rPr lang="en-US" dirty="0"/>
              <a:t>p-hacking, </a:t>
            </a:r>
          </a:p>
          <a:p>
            <a:pPr marL="514350" indent="-514350">
              <a:buFont typeface="+mj-lt"/>
              <a:buAutoNum type="arabicPeriod"/>
            </a:pPr>
            <a:r>
              <a:rPr lang="en-US" dirty="0"/>
              <a:t>publication bias.</a:t>
            </a:r>
          </a:p>
        </p:txBody>
      </p:sp>
    </p:spTree>
    <p:extLst>
      <p:ext uri="{BB962C8B-B14F-4D97-AF65-F5344CB8AC3E}">
        <p14:creationId xmlns:p14="http://schemas.microsoft.com/office/powerpoint/2010/main" val="190036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3F566-5461-AA85-8946-87511CBB9C5F}"/>
              </a:ext>
            </a:extLst>
          </p:cNvPr>
          <p:cNvSpPr>
            <a:spLocks noGrp="1"/>
          </p:cNvSpPr>
          <p:nvPr>
            <p:ph type="title"/>
          </p:nvPr>
        </p:nvSpPr>
        <p:spPr/>
        <p:txBody>
          <a:bodyPr/>
          <a:lstStyle/>
          <a:p>
            <a:r>
              <a:rPr lang="en-US" dirty="0"/>
              <a:t>Type I and Type II errors</a:t>
            </a:r>
          </a:p>
        </p:txBody>
      </p:sp>
      <p:sp>
        <p:nvSpPr>
          <p:cNvPr id="5" name="TextBox 4">
            <a:extLst>
              <a:ext uri="{FF2B5EF4-FFF2-40B4-BE49-F238E27FC236}">
                <a16:creationId xmlns:a16="http://schemas.microsoft.com/office/drawing/2014/main" id="{0EFFC2CC-58B8-4354-95E7-2B435654FFE7}"/>
              </a:ext>
            </a:extLst>
          </p:cNvPr>
          <p:cNvSpPr txBox="1"/>
          <p:nvPr/>
        </p:nvSpPr>
        <p:spPr>
          <a:xfrm>
            <a:off x="838199" y="2413338"/>
            <a:ext cx="10626970" cy="2677656"/>
          </a:xfrm>
          <a:prstGeom prst="rect">
            <a:avLst/>
          </a:prstGeom>
          <a:noFill/>
        </p:spPr>
        <p:txBody>
          <a:bodyPr wrap="square">
            <a:spAutoFit/>
          </a:bodyPr>
          <a:lstStyle/>
          <a:p>
            <a:r>
              <a:rPr lang="en-US" sz="2400" dirty="0"/>
              <a:t>“In statistical hypothesis testing, a type I error is the mistaken rejection of an actually true null hypothesis (also known as a "false positive" finding or conclusion; example: "</a:t>
            </a:r>
            <a:r>
              <a:rPr lang="en-US" sz="2400" dirty="0">
                <a:solidFill>
                  <a:srgbClr val="FF0000"/>
                </a:solidFill>
              </a:rPr>
              <a:t>an innocent person is convicted</a:t>
            </a:r>
            <a:r>
              <a:rPr lang="en-US" sz="2400" dirty="0"/>
              <a:t>"), while a type II error is the mistaken acceptance of an actually false null hypothesis (also known as a "false negative" finding or conclusion; example: "</a:t>
            </a:r>
            <a:r>
              <a:rPr lang="en-US" sz="2400" dirty="0">
                <a:solidFill>
                  <a:srgbClr val="FF0000"/>
                </a:solidFill>
              </a:rPr>
              <a:t>a guilty person is not convicted</a:t>
            </a:r>
            <a:r>
              <a:rPr lang="en-US" sz="2400" dirty="0"/>
              <a:t>")”</a:t>
            </a:r>
          </a:p>
          <a:p>
            <a:endParaRPr lang="en-US" sz="2400" dirty="0"/>
          </a:p>
          <a:p>
            <a:pPr algn="r"/>
            <a:r>
              <a:rPr lang="en-US" sz="2400" dirty="0">
                <a:effectLst/>
                <a:latin typeface="Calibri" panose="020F0502020204030204" pitchFamily="34" charset="0"/>
                <a:ea typeface="Calibri" panose="020F0502020204030204" pitchFamily="34" charset="0"/>
                <a:cs typeface="Arial" panose="020B0604020202020204" pitchFamily="34" charset="0"/>
              </a:rPr>
              <a:t>(Shuttleworth &amp; Wilson, 2021)</a:t>
            </a:r>
            <a:endParaRPr lang="en-US" sz="2400" dirty="0"/>
          </a:p>
        </p:txBody>
      </p:sp>
    </p:spTree>
    <p:extLst>
      <p:ext uri="{BB962C8B-B14F-4D97-AF65-F5344CB8AC3E}">
        <p14:creationId xmlns:p14="http://schemas.microsoft.com/office/powerpoint/2010/main" val="40532802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3F566-5461-AA85-8946-87511CBB9C5F}"/>
              </a:ext>
            </a:extLst>
          </p:cNvPr>
          <p:cNvSpPr>
            <a:spLocks noGrp="1"/>
          </p:cNvSpPr>
          <p:nvPr>
            <p:ph type="title"/>
          </p:nvPr>
        </p:nvSpPr>
        <p:spPr/>
        <p:txBody>
          <a:bodyPr/>
          <a:lstStyle/>
          <a:p>
            <a:r>
              <a:rPr lang="en-US" dirty="0"/>
              <a:t>Type I and Type II errors</a:t>
            </a:r>
          </a:p>
        </p:txBody>
      </p:sp>
      <p:sp>
        <p:nvSpPr>
          <p:cNvPr id="5" name="TextBox 4">
            <a:extLst>
              <a:ext uri="{FF2B5EF4-FFF2-40B4-BE49-F238E27FC236}">
                <a16:creationId xmlns:a16="http://schemas.microsoft.com/office/drawing/2014/main" id="{0EFFC2CC-58B8-4354-95E7-2B435654FFE7}"/>
              </a:ext>
            </a:extLst>
          </p:cNvPr>
          <p:cNvSpPr txBox="1"/>
          <p:nvPr/>
        </p:nvSpPr>
        <p:spPr>
          <a:xfrm>
            <a:off x="838199" y="2413338"/>
            <a:ext cx="10626970" cy="1754326"/>
          </a:xfrm>
          <a:prstGeom prst="rect">
            <a:avLst/>
          </a:prstGeom>
          <a:noFill/>
        </p:spPr>
        <p:txBody>
          <a:bodyPr wrap="square">
            <a:spAutoFit/>
          </a:bodyPr>
          <a:lstStyle/>
          <a:p>
            <a:r>
              <a:rPr lang="en-US" sz="2800" dirty="0">
                <a:effectLst/>
                <a:latin typeface="Calibri" panose="020F0502020204030204" pitchFamily="34" charset="0"/>
                <a:ea typeface="Calibri" panose="020F0502020204030204" pitchFamily="34" charset="0"/>
                <a:cs typeface="Calibri" panose="020F0502020204030204" pitchFamily="34" charset="0"/>
              </a:rPr>
              <a:t>To avoid these errors, the researcher should choose the appropriate inferential tests (i.e., parametric or non-parametric test) based on the type of data, sample size, and distribution of results.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endParaRPr lang="en-US" sz="2400" dirty="0"/>
          </a:p>
        </p:txBody>
      </p:sp>
    </p:spTree>
    <p:extLst>
      <p:ext uri="{BB962C8B-B14F-4D97-AF65-F5344CB8AC3E}">
        <p14:creationId xmlns:p14="http://schemas.microsoft.com/office/powerpoint/2010/main" val="1785545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3F566-5461-AA85-8946-87511CBB9C5F}"/>
              </a:ext>
            </a:extLst>
          </p:cNvPr>
          <p:cNvSpPr>
            <a:spLocks noGrp="1"/>
          </p:cNvSpPr>
          <p:nvPr>
            <p:ph type="title"/>
          </p:nvPr>
        </p:nvSpPr>
        <p:spPr/>
        <p:txBody>
          <a:bodyPr/>
          <a:lstStyle/>
          <a:p>
            <a:r>
              <a:rPr lang="en-US" dirty="0"/>
              <a:t>Type I and Type II errors</a:t>
            </a:r>
          </a:p>
        </p:txBody>
      </p:sp>
      <p:graphicFrame>
        <p:nvGraphicFramePr>
          <p:cNvPr id="3" name="Table 2">
            <a:extLst>
              <a:ext uri="{FF2B5EF4-FFF2-40B4-BE49-F238E27FC236}">
                <a16:creationId xmlns:a16="http://schemas.microsoft.com/office/drawing/2014/main" id="{BD461B44-EA6E-874E-7016-63F8390624CA}"/>
              </a:ext>
            </a:extLst>
          </p:cNvPr>
          <p:cNvGraphicFramePr>
            <a:graphicFrameLocks noGrp="1"/>
          </p:cNvGraphicFramePr>
          <p:nvPr>
            <p:extLst>
              <p:ext uri="{D42A27DB-BD31-4B8C-83A1-F6EECF244321}">
                <p14:modId xmlns:p14="http://schemas.microsoft.com/office/powerpoint/2010/main" val="4276230990"/>
              </p:ext>
            </p:extLst>
          </p:nvPr>
        </p:nvGraphicFramePr>
        <p:xfrm>
          <a:off x="1219200" y="2121878"/>
          <a:ext cx="9423058" cy="3870198"/>
        </p:xfrm>
        <a:graphic>
          <a:graphicData uri="http://schemas.openxmlformats.org/drawingml/2006/table">
            <a:tbl>
              <a:tblPr firstRow="1" firstCol="1" bandRow="1"/>
              <a:tblGrid>
                <a:gridCol w="1348154">
                  <a:extLst>
                    <a:ext uri="{9D8B030D-6E8A-4147-A177-3AD203B41FA5}">
                      <a16:colId xmlns:a16="http://schemas.microsoft.com/office/drawing/2014/main" val="3755120630"/>
                    </a:ext>
                  </a:extLst>
                </a:gridCol>
                <a:gridCol w="3950677">
                  <a:extLst>
                    <a:ext uri="{9D8B030D-6E8A-4147-A177-3AD203B41FA5}">
                      <a16:colId xmlns:a16="http://schemas.microsoft.com/office/drawing/2014/main" val="240132244"/>
                    </a:ext>
                  </a:extLst>
                </a:gridCol>
                <a:gridCol w="4124227">
                  <a:extLst>
                    <a:ext uri="{9D8B030D-6E8A-4147-A177-3AD203B41FA5}">
                      <a16:colId xmlns:a16="http://schemas.microsoft.com/office/drawing/2014/main" val="1758354098"/>
                    </a:ext>
                  </a:extLst>
                </a:gridCol>
              </a:tblGrid>
              <a:tr h="313443">
                <a:tc>
                  <a:txBody>
                    <a:bodyPr/>
                    <a:lstStyle/>
                    <a:p>
                      <a:pPr marL="0" marR="0" algn="ctr">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Calibri" panose="020F0502020204030204" pitchFamily="34" charset="0"/>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Calibri" panose="020F0502020204030204" pitchFamily="34" charset="0"/>
                        </a:rPr>
                        <a:t>TRUE NULL HYPOTHESIS</a:t>
                      </a:r>
                    </a:p>
                    <a:p>
                      <a:pPr marL="0" marR="0" algn="ctr">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Calibri" panose="020F0502020204030204" pitchFamily="34" charset="0"/>
                        </a:rPr>
                        <a:t>FALSE NULL HYPOTHESIS</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1622791"/>
                  </a:ext>
                </a:extLst>
              </a:tr>
              <a:tr h="969350">
                <a:tc>
                  <a:txBody>
                    <a:bodyPr/>
                    <a:lstStyle/>
                    <a:p>
                      <a:pPr marL="0" marR="0">
                        <a:lnSpc>
                          <a:spcPct val="107000"/>
                        </a:lnSpc>
                        <a:spcBef>
                          <a:spcPts val="0"/>
                        </a:spcBef>
                        <a:spcAft>
                          <a:spcPts val="0"/>
                        </a:spcAft>
                      </a:pP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Calibri" panose="020F0502020204030204" pitchFamily="34" charset="0"/>
                        </a:rPr>
                        <a:t>Reject H</a:t>
                      </a:r>
                      <a:r>
                        <a:rPr lang="en-US" sz="2000" b="1" baseline="-25000" dirty="0">
                          <a:effectLst/>
                          <a:latin typeface="Calibri" panose="020F0502020204030204" pitchFamily="34" charset="0"/>
                          <a:ea typeface="Calibri" panose="020F0502020204030204" pitchFamily="34" charset="0"/>
                          <a:cs typeface="Calibri" panose="020F0502020204030204" pitchFamily="34" charset="0"/>
                        </a:rPr>
                        <a:t>0</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7000"/>
                        </a:lnSpc>
                        <a:spcBef>
                          <a:spcPts val="0"/>
                        </a:spcBef>
                        <a:spcAft>
                          <a:spcPts val="0"/>
                        </a:spcAft>
                      </a:pPr>
                      <a:r>
                        <a:rPr lang="en-US" sz="20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Type 1 error (False positive)</a:t>
                      </a:r>
                      <a:endParaRPr lang="en-US" sz="20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2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t>
                      </a:r>
                      <a:r>
                        <a:rPr lang="en-US" sz="20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finding significant results when there are no significant results</a:t>
                      </a:r>
                      <a:r>
                        <a:rPr lang="en-US" sz="2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t>
                      </a:r>
                      <a:endParaRPr lang="en-US" sz="20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Correct decision</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1065043"/>
                  </a:ext>
                </a:extLst>
              </a:tr>
              <a:tr h="969350">
                <a:tc>
                  <a:txBody>
                    <a:bodyPr/>
                    <a:lstStyle/>
                    <a:p>
                      <a:pPr marL="0" marR="0">
                        <a:lnSpc>
                          <a:spcPct val="107000"/>
                        </a:lnSpc>
                        <a:spcBef>
                          <a:spcPts val="0"/>
                        </a:spcBef>
                        <a:spcAft>
                          <a:spcPts val="0"/>
                        </a:spcAft>
                      </a:pP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Calibri" panose="020F0502020204030204" pitchFamily="34" charset="0"/>
                        </a:rPr>
                        <a:t>Accept H</a:t>
                      </a:r>
                      <a:r>
                        <a:rPr lang="en-US" sz="2000" b="1" baseline="-25000" dirty="0">
                          <a:effectLst/>
                          <a:latin typeface="Calibri" panose="020F0502020204030204" pitchFamily="34" charset="0"/>
                          <a:ea typeface="Calibri" panose="020F0502020204030204" pitchFamily="34" charset="0"/>
                          <a:cs typeface="Calibri" panose="020F0502020204030204" pitchFamily="34" charset="0"/>
                        </a:rPr>
                        <a:t>a</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Correct decision</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7000"/>
                        </a:lnSpc>
                        <a:spcBef>
                          <a:spcPts val="0"/>
                        </a:spcBef>
                        <a:spcAft>
                          <a:spcPts val="0"/>
                        </a:spcAft>
                      </a:pPr>
                      <a:r>
                        <a:rPr lang="en-US" sz="20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Type 2 error (False negative)</a:t>
                      </a:r>
                      <a:endParaRPr lang="en-US" sz="20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2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t>
                      </a:r>
                      <a:r>
                        <a:rPr lang="en-US" sz="20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finding no significant results when there are significant results</a:t>
                      </a:r>
                      <a:r>
                        <a:rPr lang="en-US" sz="2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t>
                      </a:r>
                    </a:p>
                    <a:p>
                      <a:pPr marL="0" marR="0" algn="ctr">
                        <a:lnSpc>
                          <a:spcPct val="107000"/>
                        </a:lnSpc>
                        <a:spcBef>
                          <a:spcPts val="0"/>
                        </a:spcBef>
                        <a:spcAft>
                          <a:spcPts val="0"/>
                        </a:spcAft>
                      </a:pPr>
                      <a:endParaRPr lang="en-US" sz="20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5479186"/>
                  </a:ext>
                </a:extLst>
              </a:tr>
            </a:tbl>
          </a:graphicData>
        </a:graphic>
      </p:graphicFrame>
    </p:spTree>
    <p:extLst>
      <p:ext uri="{BB962C8B-B14F-4D97-AF65-F5344CB8AC3E}">
        <p14:creationId xmlns:p14="http://schemas.microsoft.com/office/powerpoint/2010/main" val="749850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02321-CB88-FD60-8FB2-13C484103AF8}"/>
              </a:ext>
            </a:extLst>
          </p:cNvPr>
          <p:cNvSpPr>
            <a:spLocks noGrp="1"/>
          </p:cNvSpPr>
          <p:nvPr>
            <p:ph type="title"/>
          </p:nvPr>
        </p:nvSpPr>
        <p:spPr/>
        <p:txBody>
          <a:bodyPr/>
          <a:lstStyle/>
          <a:p>
            <a:r>
              <a:rPr lang="en-US" dirty="0"/>
              <a:t>Example</a:t>
            </a:r>
          </a:p>
        </p:txBody>
      </p:sp>
      <p:pic>
        <p:nvPicPr>
          <p:cNvPr id="5" name="Content Placeholder 4">
            <a:extLst>
              <a:ext uri="{FF2B5EF4-FFF2-40B4-BE49-F238E27FC236}">
                <a16:creationId xmlns:a16="http://schemas.microsoft.com/office/drawing/2014/main" id="{6D1223D9-2F81-EE48-3935-FDFFC937556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35046" y="1666570"/>
            <a:ext cx="6921907" cy="5191430"/>
          </a:xfrm>
        </p:spPr>
      </p:pic>
    </p:spTree>
    <p:extLst>
      <p:ext uri="{BB962C8B-B14F-4D97-AF65-F5344CB8AC3E}">
        <p14:creationId xmlns:p14="http://schemas.microsoft.com/office/powerpoint/2010/main" val="11275667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02321-CB88-FD60-8FB2-13C484103AF8}"/>
              </a:ext>
            </a:extLst>
          </p:cNvPr>
          <p:cNvSpPr>
            <a:spLocks noGrp="1"/>
          </p:cNvSpPr>
          <p:nvPr>
            <p:ph type="title"/>
          </p:nvPr>
        </p:nvSpPr>
        <p:spPr/>
        <p:txBody>
          <a:bodyPr/>
          <a:lstStyle/>
          <a:p>
            <a:r>
              <a:rPr lang="en-US" dirty="0"/>
              <a:t>Example</a:t>
            </a:r>
          </a:p>
        </p:txBody>
      </p:sp>
      <p:pic>
        <p:nvPicPr>
          <p:cNvPr id="7" name="Content Placeholder 6">
            <a:extLst>
              <a:ext uri="{FF2B5EF4-FFF2-40B4-BE49-F238E27FC236}">
                <a16:creationId xmlns:a16="http://schemas.microsoft.com/office/drawing/2014/main" id="{8CC563CB-E9BA-D1B6-6395-5D7C749E4CE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4542" t="18355"/>
          <a:stretch/>
        </p:blipFill>
        <p:spPr>
          <a:xfrm>
            <a:off x="2719753" y="1184742"/>
            <a:ext cx="7549661" cy="5308133"/>
          </a:xfrm>
        </p:spPr>
      </p:pic>
    </p:spTree>
    <p:extLst>
      <p:ext uri="{BB962C8B-B14F-4D97-AF65-F5344CB8AC3E}">
        <p14:creationId xmlns:p14="http://schemas.microsoft.com/office/powerpoint/2010/main" val="10159905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9EF5B-3B03-D052-5549-366E38B6C17D}"/>
              </a:ext>
            </a:extLst>
          </p:cNvPr>
          <p:cNvSpPr>
            <a:spLocks noGrp="1"/>
          </p:cNvSpPr>
          <p:nvPr>
            <p:ph type="title"/>
          </p:nvPr>
        </p:nvSpPr>
        <p:spPr/>
        <p:txBody>
          <a:bodyPr/>
          <a:lstStyle/>
          <a:p>
            <a:r>
              <a:rPr lang="en-US" dirty="0"/>
              <a:t>II.	P-hacking </a:t>
            </a:r>
          </a:p>
        </p:txBody>
      </p:sp>
      <p:sp>
        <p:nvSpPr>
          <p:cNvPr id="3" name="Content Placeholder 2">
            <a:extLst>
              <a:ext uri="{FF2B5EF4-FFF2-40B4-BE49-F238E27FC236}">
                <a16:creationId xmlns:a16="http://schemas.microsoft.com/office/drawing/2014/main" id="{97894AD4-5D15-9733-FDA3-A60F150DA2A0}"/>
              </a:ext>
            </a:extLst>
          </p:cNvPr>
          <p:cNvSpPr>
            <a:spLocks noGrp="1"/>
          </p:cNvSpPr>
          <p:nvPr>
            <p:ph idx="1"/>
          </p:nvPr>
        </p:nvSpPr>
        <p:spPr>
          <a:xfrm>
            <a:off x="838200" y="1825625"/>
            <a:ext cx="10662138" cy="4351338"/>
          </a:xfrm>
        </p:spPr>
        <p:txBody>
          <a:bodyPr/>
          <a:lstStyle/>
          <a:p>
            <a:pPr marL="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Calibri" panose="020F0502020204030204" pitchFamily="34" charset="0"/>
              </a:rPr>
              <a:t>“P-hacking (also known as </a:t>
            </a:r>
            <a:r>
              <a:rPr lang="en-US" sz="2000" i="1" dirty="0">
                <a:effectLst/>
                <a:latin typeface="Calibri" panose="020F0502020204030204" pitchFamily="34" charset="0"/>
                <a:ea typeface="Calibri" panose="020F0502020204030204" pitchFamily="34" charset="0"/>
                <a:cs typeface="Calibri" panose="020F0502020204030204" pitchFamily="34" charset="0"/>
              </a:rPr>
              <a:t>significance chasing</a:t>
            </a:r>
            <a:r>
              <a:rPr lang="en-US" sz="2000" dirty="0">
                <a:effectLst/>
                <a:latin typeface="Calibri" panose="020F0502020204030204" pitchFamily="34" charset="0"/>
                <a:ea typeface="Calibri" panose="020F0502020204030204" pitchFamily="34" charset="0"/>
                <a:cs typeface="Calibri" panose="020F0502020204030204" pitchFamily="34" charset="0"/>
              </a:rPr>
              <a:t> or </a:t>
            </a:r>
            <a:r>
              <a:rPr lang="en-US" sz="2000" i="1" dirty="0">
                <a:effectLst/>
                <a:latin typeface="Calibri" panose="020F0502020204030204" pitchFamily="34" charset="0"/>
                <a:ea typeface="Calibri" panose="020F0502020204030204" pitchFamily="34" charset="0"/>
                <a:cs typeface="Calibri" panose="020F0502020204030204" pitchFamily="34" charset="0"/>
              </a:rPr>
              <a:t>selective inferencing</a:t>
            </a:r>
            <a:r>
              <a:rPr lang="en-US" sz="2000" dirty="0">
                <a:effectLst/>
                <a:latin typeface="Calibri" panose="020F0502020204030204" pitchFamily="34" charset="0"/>
                <a:ea typeface="Calibri" panose="020F0502020204030204" pitchFamily="34" charset="0"/>
                <a:cs typeface="Calibri" panose="020F0502020204030204" pitchFamily="34" charset="0"/>
              </a:rPr>
              <a:t>) is the misuse of data analysis to find patterns in data that can be presented as statistically significant” </a:t>
            </a:r>
            <a:r>
              <a:rPr lang="en-US" sz="2000" dirty="0">
                <a:effectLst/>
                <a:latin typeface="Calibri" panose="020F0502020204030204" pitchFamily="34" charset="0"/>
                <a:ea typeface="Calibri" panose="020F0502020204030204" pitchFamily="34" charset="0"/>
                <a:cs typeface="Arial" panose="020B0604020202020204" pitchFamily="34" charset="0"/>
              </a:rPr>
              <a:t>(Smith &amp; Ebrahim, 2002)</a:t>
            </a:r>
            <a:r>
              <a:rPr lang="en-US" sz="2000" dirty="0">
                <a:effectLst/>
                <a:latin typeface="Calibri" panose="020F0502020204030204" pitchFamily="34" charset="0"/>
                <a:ea typeface="Calibri" panose="020F0502020204030204" pitchFamily="34" charset="0"/>
                <a:cs typeface="Calibri" panose="020F0502020204030204" pitchFamily="34" charset="0"/>
              </a:rPr>
              <a:t>.</a:t>
            </a:r>
          </a:p>
          <a:p>
            <a:pPr marL="0">
              <a:lnSpc>
                <a:spcPct val="107000"/>
              </a:lnSpc>
              <a:spcBef>
                <a:spcPts val="0"/>
              </a:spcBef>
              <a:spcAft>
                <a:spcPts val="800"/>
              </a:spcAft>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Calibri" panose="020F0502020204030204" pitchFamily="34" charset="0"/>
              </a:rPr>
              <a:t> This can also be done by only presenting the part of data that can generate significant results. In addition to being an unethical practice, p-hacking increases the chance of committing a </a:t>
            </a:r>
            <a:r>
              <a:rPr lang="en-US" sz="2000" b="1" dirty="0">
                <a:effectLst/>
                <a:latin typeface="Calibri" panose="020F0502020204030204" pitchFamily="34" charset="0"/>
                <a:ea typeface="Calibri" panose="020F0502020204030204" pitchFamily="34" charset="0"/>
                <a:cs typeface="Calibri" panose="020F0502020204030204" pitchFamily="34" charset="0"/>
              </a:rPr>
              <a:t>type 1 errors </a:t>
            </a:r>
            <a:r>
              <a:rPr lang="en-US" sz="2000" dirty="0">
                <a:effectLst/>
                <a:latin typeface="Calibri" panose="020F0502020204030204" pitchFamily="34" charset="0"/>
                <a:ea typeface="Calibri" panose="020F0502020204030204" pitchFamily="34" charset="0"/>
                <a:cs typeface="Calibri" panose="020F0502020204030204" pitchFamily="34" charset="0"/>
              </a:rPr>
              <a:t>(i.e., finding significant results when there are no significant results). </a:t>
            </a:r>
          </a:p>
          <a:p>
            <a:pPr marL="0" marR="0">
              <a:lnSpc>
                <a:spcPct val="107000"/>
              </a:lnSpc>
              <a:spcBef>
                <a:spcPts val="0"/>
              </a:spcBef>
              <a:spcAft>
                <a:spcPts val="800"/>
              </a:spcAft>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800317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02321-CB88-FD60-8FB2-13C484103AF8}"/>
              </a:ext>
            </a:extLst>
          </p:cNvPr>
          <p:cNvSpPr>
            <a:spLocks noGrp="1"/>
          </p:cNvSpPr>
          <p:nvPr>
            <p:ph type="title"/>
          </p:nvPr>
        </p:nvSpPr>
        <p:spPr/>
        <p:txBody>
          <a:bodyPr/>
          <a:lstStyle/>
          <a:p>
            <a:r>
              <a:rPr lang="en-US" dirty="0"/>
              <a:t>Example of p-hacking</a:t>
            </a:r>
          </a:p>
        </p:txBody>
      </p:sp>
      <p:pic>
        <p:nvPicPr>
          <p:cNvPr id="7" name="Content Placeholder 6">
            <a:extLst>
              <a:ext uri="{FF2B5EF4-FFF2-40B4-BE49-F238E27FC236}">
                <a16:creationId xmlns:a16="http://schemas.microsoft.com/office/drawing/2014/main" id="{15E7C8CF-3AEE-20C9-CDD5-6DB1A797571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33462" y="1825625"/>
            <a:ext cx="6125076" cy="4351338"/>
          </a:xfrm>
        </p:spPr>
      </p:pic>
    </p:spTree>
    <p:extLst>
      <p:ext uri="{BB962C8B-B14F-4D97-AF65-F5344CB8AC3E}">
        <p14:creationId xmlns:p14="http://schemas.microsoft.com/office/powerpoint/2010/main" val="3152684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2E7B08-A332-C5DA-2358-F2581D2C8B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5068" y="178619"/>
            <a:ext cx="7001863" cy="6500762"/>
          </a:xfrm>
          <a:prstGeom prst="rect">
            <a:avLst/>
          </a:prstGeom>
        </p:spPr>
      </p:pic>
    </p:spTree>
    <p:extLst>
      <p:ext uri="{BB962C8B-B14F-4D97-AF65-F5344CB8AC3E}">
        <p14:creationId xmlns:p14="http://schemas.microsoft.com/office/powerpoint/2010/main" val="17195895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02321-CB88-FD60-8FB2-13C484103AF8}"/>
              </a:ext>
            </a:extLst>
          </p:cNvPr>
          <p:cNvSpPr>
            <a:spLocks noGrp="1"/>
          </p:cNvSpPr>
          <p:nvPr>
            <p:ph type="title"/>
          </p:nvPr>
        </p:nvSpPr>
        <p:spPr/>
        <p:txBody>
          <a:bodyPr/>
          <a:lstStyle/>
          <a:p>
            <a:r>
              <a:rPr lang="en-US" dirty="0"/>
              <a:t>Example of p-hacking</a:t>
            </a:r>
          </a:p>
        </p:txBody>
      </p:sp>
      <p:pic>
        <p:nvPicPr>
          <p:cNvPr id="17" name="Content Placeholder 16">
            <a:extLst>
              <a:ext uri="{FF2B5EF4-FFF2-40B4-BE49-F238E27FC236}">
                <a16:creationId xmlns:a16="http://schemas.microsoft.com/office/drawing/2014/main" id="{7E6CCA5F-6A93-E61B-3798-06A3157E35D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84912" y="1825625"/>
            <a:ext cx="5422175" cy="4351338"/>
          </a:xfrm>
        </p:spPr>
      </p:pic>
    </p:spTree>
    <p:extLst>
      <p:ext uri="{BB962C8B-B14F-4D97-AF65-F5344CB8AC3E}">
        <p14:creationId xmlns:p14="http://schemas.microsoft.com/office/powerpoint/2010/main" val="19046751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02321-CB88-FD60-8FB2-13C484103AF8}"/>
              </a:ext>
            </a:extLst>
          </p:cNvPr>
          <p:cNvSpPr>
            <a:spLocks noGrp="1"/>
          </p:cNvSpPr>
          <p:nvPr>
            <p:ph type="title"/>
          </p:nvPr>
        </p:nvSpPr>
        <p:spPr/>
        <p:txBody>
          <a:bodyPr/>
          <a:lstStyle/>
          <a:p>
            <a:r>
              <a:rPr lang="en-US" dirty="0"/>
              <a:t>Example of p-hacking</a:t>
            </a:r>
          </a:p>
        </p:txBody>
      </p:sp>
      <p:pic>
        <p:nvPicPr>
          <p:cNvPr id="6" name="Content Placeholder 5">
            <a:extLst>
              <a:ext uri="{FF2B5EF4-FFF2-40B4-BE49-F238E27FC236}">
                <a16:creationId xmlns:a16="http://schemas.microsoft.com/office/drawing/2014/main" id="{D33AF524-69BF-D0D1-6FEB-80D6E27A957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02833" y="1825625"/>
            <a:ext cx="5986333" cy="4351338"/>
          </a:xfrm>
        </p:spPr>
      </p:pic>
      <p:sp>
        <p:nvSpPr>
          <p:cNvPr id="3" name="Rectangle 2">
            <a:extLst>
              <a:ext uri="{FF2B5EF4-FFF2-40B4-BE49-F238E27FC236}">
                <a16:creationId xmlns:a16="http://schemas.microsoft.com/office/drawing/2014/main" id="{A6A45595-3667-5EB2-78A3-40668E15073D}"/>
              </a:ext>
            </a:extLst>
          </p:cNvPr>
          <p:cNvSpPr/>
          <p:nvPr/>
        </p:nvSpPr>
        <p:spPr>
          <a:xfrm>
            <a:off x="7315200" y="5650523"/>
            <a:ext cx="844062" cy="31652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59463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24E63-102B-0284-D547-F44FCA091F4C}"/>
              </a:ext>
            </a:extLst>
          </p:cNvPr>
          <p:cNvSpPr>
            <a:spLocks noGrp="1"/>
          </p:cNvSpPr>
          <p:nvPr>
            <p:ph type="title"/>
          </p:nvPr>
        </p:nvSpPr>
        <p:spPr/>
        <p:txBody>
          <a:bodyPr/>
          <a:lstStyle/>
          <a:p>
            <a:r>
              <a:rPr lang="en-US" dirty="0"/>
              <a:t>III.	Publication bias</a:t>
            </a:r>
          </a:p>
        </p:txBody>
      </p:sp>
      <p:sp>
        <p:nvSpPr>
          <p:cNvPr id="3" name="Content Placeholder 2">
            <a:extLst>
              <a:ext uri="{FF2B5EF4-FFF2-40B4-BE49-F238E27FC236}">
                <a16:creationId xmlns:a16="http://schemas.microsoft.com/office/drawing/2014/main" id="{FAECDB88-625F-E659-689A-FF2C8417928B}"/>
              </a:ext>
            </a:extLst>
          </p:cNvPr>
          <p:cNvSpPr>
            <a:spLocks noGrp="1"/>
          </p:cNvSpPr>
          <p:nvPr>
            <p:ph idx="1"/>
          </p:nvPr>
        </p:nvSpPr>
        <p:spPr/>
        <p:txBody>
          <a:bodyPr/>
          <a:lstStyle/>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Calibri" panose="020F0502020204030204" pitchFamily="34" charset="0"/>
              </a:rPr>
              <a:t>Publication bias is a type of bias that occurs when the outcome of a study influences the researcher’s decision on publishing or withholding the findings.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5976141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24E63-102B-0284-D547-F44FCA091F4C}"/>
              </a:ext>
            </a:extLst>
          </p:cNvPr>
          <p:cNvSpPr>
            <a:spLocks noGrp="1"/>
          </p:cNvSpPr>
          <p:nvPr>
            <p:ph type="title"/>
          </p:nvPr>
        </p:nvSpPr>
        <p:spPr/>
        <p:txBody>
          <a:bodyPr/>
          <a:lstStyle/>
          <a:p>
            <a:r>
              <a:rPr lang="en-US" dirty="0"/>
              <a:t>III.	Publication bias</a:t>
            </a:r>
          </a:p>
        </p:txBody>
      </p:sp>
      <p:pic>
        <p:nvPicPr>
          <p:cNvPr id="7" name="Content Placeholder 6">
            <a:extLst>
              <a:ext uri="{FF2B5EF4-FFF2-40B4-BE49-F238E27FC236}">
                <a16:creationId xmlns:a16="http://schemas.microsoft.com/office/drawing/2014/main" id="{D9B23D78-C2E9-51FC-19F9-881235F88DE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1899"/>
          <a:stretch/>
        </p:blipFill>
        <p:spPr>
          <a:xfrm>
            <a:off x="2014887" y="1872516"/>
            <a:ext cx="8162226" cy="4704130"/>
          </a:xfrm>
        </p:spPr>
      </p:pic>
    </p:spTree>
    <p:extLst>
      <p:ext uri="{BB962C8B-B14F-4D97-AF65-F5344CB8AC3E}">
        <p14:creationId xmlns:p14="http://schemas.microsoft.com/office/powerpoint/2010/main" val="10878057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F89D-EBC6-DE6F-B9A5-9420EC9BF410}"/>
              </a:ext>
            </a:extLst>
          </p:cNvPr>
          <p:cNvSpPr>
            <a:spLocks noGrp="1"/>
          </p:cNvSpPr>
          <p:nvPr>
            <p:ph type="title"/>
          </p:nvPr>
        </p:nvSpPr>
        <p:spPr>
          <a:xfrm>
            <a:off x="3285392" y="1687695"/>
            <a:ext cx="5621215" cy="1325563"/>
          </a:xfrm>
        </p:spPr>
        <p:txBody>
          <a:bodyPr/>
          <a:lstStyle/>
          <a:p>
            <a:pPr marL="0" indent="0" algn="ctr">
              <a:buNone/>
            </a:pPr>
            <a:r>
              <a:rPr lang="en-US" b="1" dirty="0"/>
              <a:t>ANY QUESTIONS?</a:t>
            </a:r>
            <a:endParaRPr lang="en-US" sz="4400" b="1" dirty="0"/>
          </a:p>
        </p:txBody>
      </p:sp>
      <p:pic>
        <p:nvPicPr>
          <p:cNvPr id="4" name="Picture 3">
            <a:extLst>
              <a:ext uri="{FF2B5EF4-FFF2-40B4-BE49-F238E27FC236}">
                <a16:creationId xmlns:a16="http://schemas.microsoft.com/office/drawing/2014/main" id="{4535552F-2FE6-254B-5E80-041743F67F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pic>
        <p:nvPicPr>
          <p:cNvPr id="6" name="Picture 5">
            <a:extLst>
              <a:ext uri="{FF2B5EF4-FFF2-40B4-BE49-F238E27FC236}">
                <a16:creationId xmlns:a16="http://schemas.microsoft.com/office/drawing/2014/main" id="{1BC802AD-B27F-586B-3FB2-C6326833BB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0611" y="3013258"/>
            <a:ext cx="2390775" cy="1914525"/>
          </a:xfrm>
          <a:prstGeom prst="rect">
            <a:avLst/>
          </a:prstGeom>
        </p:spPr>
      </p:pic>
      <p:pic>
        <p:nvPicPr>
          <p:cNvPr id="3" name="Picture 2">
            <a:extLst>
              <a:ext uri="{FF2B5EF4-FFF2-40B4-BE49-F238E27FC236}">
                <a16:creationId xmlns:a16="http://schemas.microsoft.com/office/drawing/2014/main" id="{13CC32DF-DF3C-516F-AB71-33B656202B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6200" y="362113"/>
            <a:ext cx="658649" cy="818193"/>
          </a:xfrm>
          <a:prstGeom prst="rect">
            <a:avLst/>
          </a:prstGeom>
        </p:spPr>
      </p:pic>
    </p:spTree>
    <p:extLst>
      <p:ext uri="{BB962C8B-B14F-4D97-AF65-F5344CB8AC3E}">
        <p14:creationId xmlns:p14="http://schemas.microsoft.com/office/powerpoint/2010/main" val="16862675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CE240-C63C-5729-80EB-3C1212A435D6}"/>
              </a:ext>
            </a:extLst>
          </p:cNvPr>
          <p:cNvSpPr>
            <a:spLocks noGrp="1"/>
          </p:cNvSpPr>
          <p:nvPr>
            <p:ph type="title"/>
          </p:nvPr>
        </p:nvSpPr>
        <p:spPr>
          <a:xfrm>
            <a:off x="838200" y="2766218"/>
            <a:ext cx="10515600" cy="1325563"/>
          </a:xfrm>
        </p:spPr>
        <p:txBody>
          <a:bodyPr/>
          <a:lstStyle/>
          <a:p>
            <a:pPr algn="ctr"/>
            <a:r>
              <a:rPr lang="en-US" b="1" dirty="0"/>
              <a:t>QUIZ TIME!</a:t>
            </a:r>
          </a:p>
        </p:txBody>
      </p:sp>
    </p:spTree>
    <p:extLst>
      <p:ext uri="{BB962C8B-B14F-4D97-AF65-F5344CB8AC3E}">
        <p14:creationId xmlns:p14="http://schemas.microsoft.com/office/powerpoint/2010/main" val="12854797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F89D-EBC6-DE6F-B9A5-9420EC9BF410}"/>
              </a:ext>
            </a:extLst>
          </p:cNvPr>
          <p:cNvSpPr>
            <a:spLocks noGrp="1"/>
          </p:cNvSpPr>
          <p:nvPr>
            <p:ph type="title"/>
          </p:nvPr>
        </p:nvSpPr>
        <p:spPr>
          <a:xfrm>
            <a:off x="920262" y="1405914"/>
            <a:ext cx="10515600" cy="1325563"/>
          </a:xfrm>
        </p:spPr>
        <p:txBody>
          <a:bodyPr/>
          <a:lstStyle/>
          <a:p>
            <a:pPr algn="ctr"/>
            <a:r>
              <a:rPr lang="en-US" dirty="0"/>
              <a:t>Thank you for attending! </a:t>
            </a:r>
          </a:p>
        </p:txBody>
      </p:sp>
      <p:sp>
        <p:nvSpPr>
          <p:cNvPr id="3" name="Content Placeholder 2">
            <a:extLst>
              <a:ext uri="{FF2B5EF4-FFF2-40B4-BE49-F238E27FC236}">
                <a16:creationId xmlns:a16="http://schemas.microsoft.com/office/drawing/2014/main" id="{7B716D07-44C2-D4EF-AFE4-1EFA4061A935}"/>
              </a:ext>
            </a:extLst>
          </p:cNvPr>
          <p:cNvSpPr>
            <a:spLocks noGrp="1"/>
          </p:cNvSpPr>
          <p:nvPr>
            <p:ph idx="1"/>
          </p:nvPr>
        </p:nvSpPr>
        <p:spPr>
          <a:xfrm>
            <a:off x="838200" y="3412514"/>
            <a:ext cx="10515600" cy="3445486"/>
          </a:xfrm>
        </p:spPr>
        <p:txBody>
          <a:bodyPr>
            <a:normAutofit/>
          </a:bodyPr>
          <a:lstStyle/>
          <a:p>
            <a:pPr marL="0" indent="0" algn="ctr">
              <a:buNone/>
            </a:pPr>
            <a:r>
              <a:rPr lang="en-US" sz="8800" dirty="0"/>
              <a:t>Q&amp; A</a:t>
            </a:r>
          </a:p>
        </p:txBody>
      </p:sp>
      <p:pic>
        <p:nvPicPr>
          <p:cNvPr id="4" name="Picture 3">
            <a:extLst>
              <a:ext uri="{FF2B5EF4-FFF2-40B4-BE49-F238E27FC236}">
                <a16:creationId xmlns:a16="http://schemas.microsoft.com/office/drawing/2014/main" id="{4535552F-2FE6-254B-5E80-041743F67F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2645665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5D702-A332-A61C-05A2-7A6AD26D53E2}"/>
              </a:ext>
            </a:extLst>
          </p:cNvPr>
          <p:cNvSpPr>
            <a:spLocks noGrp="1"/>
          </p:cNvSpPr>
          <p:nvPr>
            <p:ph type="title"/>
          </p:nvPr>
        </p:nvSpPr>
        <p:spPr/>
        <p:txBody>
          <a:bodyPr/>
          <a:lstStyle/>
          <a:p>
            <a:r>
              <a:rPr lang="en-US" b="1" dirty="0"/>
              <a:t>Install Kahoot …</a:t>
            </a:r>
          </a:p>
        </p:txBody>
      </p:sp>
      <p:pic>
        <p:nvPicPr>
          <p:cNvPr id="5" name="Content Placeholder 4">
            <a:extLst>
              <a:ext uri="{FF2B5EF4-FFF2-40B4-BE49-F238E27FC236}">
                <a16:creationId xmlns:a16="http://schemas.microsoft.com/office/drawing/2014/main" id="{4C306AE6-E76F-94C7-B879-0FCA562EF74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210356"/>
            <a:ext cx="10515600" cy="3581876"/>
          </a:xfrm>
        </p:spPr>
      </p:pic>
    </p:spTree>
    <p:extLst>
      <p:ext uri="{BB962C8B-B14F-4D97-AF65-F5344CB8AC3E}">
        <p14:creationId xmlns:p14="http://schemas.microsoft.com/office/powerpoint/2010/main" val="3317198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5F7F88D-FAB7-E56F-73E6-72AE1B2635A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52950" y="0"/>
            <a:ext cx="3086100" cy="6858000"/>
          </a:xfrm>
        </p:spPr>
      </p:pic>
      <p:sp>
        <p:nvSpPr>
          <p:cNvPr id="6" name="Rectangle 5">
            <a:extLst>
              <a:ext uri="{FF2B5EF4-FFF2-40B4-BE49-F238E27FC236}">
                <a16:creationId xmlns:a16="http://schemas.microsoft.com/office/drawing/2014/main" id="{4822A654-C279-6411-5D28-AADFA6063368}"/>
              </a:ext>
            </a:extLst>
          </p:cNvPr>
          <p:cNvSpPr/>
          <p:nvPr/>
        </p:nvSpPr>
        <p:spPr>
          <a:xfrm>
            <a:off x="4202349" y="2198451"/>
            <a:ext cx="3793787" cy="10505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0C8E208-6166-CA34-D5F0-D33DD72C4B50}"/>
              </a:ext>
            </a:extLst>
          </p:cNvPr>
          <p:cNvSpPr txBox="1"/>
          <p:nvPr/>
        </p:nvSpPr>
        <p:spPr>
          <a:xfrm>
            <a:off x="117231" y="398585"/>
            <a:ext cx="4232031" cy="2554545"/>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Step 1 </a:t>
            </a:r>
          </a:p>
          <a:p>
            <a:endParaRPr lang="en-US" sz="4000" dirty="0">
              <a:latin typeface="Arial" panose="020B0604020202020204" pitchFamily="34" charset="0"/>
              <a:cs typeface="Arial" panose="020B0604020202020204" pitchFamily="34" charset="0"/>
            </a:endParaRPr>
          </a:p>
          <a:p>
            <a:r>
              <a:rPr lang="en-US" sz="4000" dirty="0">
                <a:latin typeface="Arial" panose="020B0604020202020204" pitchFamily="34" charset="0"/>
                <a:cs typeface="Arial" panose="020B0604020202020204" pitchFamily="34" charset="0"/>
              </a:rPr>
              <a:t>Download Kahoot and open the app</a:t>
            </a:r>
          </a:p>
        </p:txBody>
      </p:sp>
    </p:spTree>
    <p:extLst>
      <p:ext uri="{BB962C8B-B14F-4D97-AF65-F5344CB8AC3E}">
        <p14:creationId xmlns:p14="http://schemas.microsoft.com/office/powerpoint/2010/main" val="969738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A8CB26B-942F-EB72-0A87-AD9609CEB23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52950" y="0"/>
            <a:ext cx="3086100" cy="6858000"/>
          </a:xfrm>
        </p:spPr>
      </p:pic>
      <p:sp>
        <p:nvSpPr>
          <p:cNvPr id="6" name="Rectangle 5">
            <a:extLst>
              <a:ext uri="{FF2B5EF4-FFF2-40B4-BE49-F238E27FC236}">
                <a16:creationId xmlns:a16="http://schemas.microsoft.com/office/drawing/2014/main" id="{A694AD3E-2AAD-992C-55B8-6686551A13D6}"/>
              </a:ext>
            </a:extLst>
          </p:cNvPr>
          <p:cNvSpPr/>
          <p:nvPr/>
        </p:nvSpPr>
        <p:spPr>
          <a:xfrm>
            <a:off x="4202349" y="4961102"/>
            <a:ext cx="3793787" cy="10505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0C945DF-0A4A-7832-1440-53285F50B678}"/>
              </a:ext>
            </a:extLst>
          </p:cNvPr>
          <p:cNvSpPr txBox="1"/>
          <p:nvPr/>
        </p:nvSpPr>
        <p:spPr>
          <a:xfrm>
            <a:off x="117231" y="398585"/>
            <a:ext cx="4232031" cy="1938992"/>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Step 2 </a:t>
            </a:r>
          </a:p>
          <a:p>
            <a:endParaRPr lang="en-US" sz="4000" dirty="0">
              <a:latin typeface="Arial" panose="020B0604020202020204" pitchFamily="34" charset="0"/>
              <a:cs typeface="Arial" panose="020B0604020202020204" pitchFamily="34" charset="0"/>
            </a:endParaRPr>
          </a:p>
          <a:p>
            <a:r>
              <a:rPr lang="en-US" sz="4000" dirty="0">
                <a:latin typeface="Arial" panose="020B0604020202020204" pitchFamily="34" charset="0"/>
                <a:cs typeface="Arial" panose="020B0604020202020204" pitchFamily="34" charset="0"/>
              </a:rPr>
              <a:t>Press next</a:t>
            </a:r>
          </a:p>
        </p:txBody>
      </p:sp>
    </p:spTree>
    <p:extLst>
      <p:ext uri="{BB962C8B-B14F-4D97-AF65-F5344CB8AC3E}">
        <p14:creationId xmlns:p14="http://schemas.microsoft.com/office/powerpoint/2010/main" val="1956486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854C7FD-1079-0BB1-3301-DE96DF07CD6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49402" y="0"/>
            <a:ext cx="3093196" cy="6873770"/>
          </a:xfrm>
        </p:spPr>
      </p:pic>
      <p:sp>
        <p:nvSpPr>
          <p:cNvPr id="6" name="Rectangle 5">
            <a:extLst>
              <a:ext uri="{FF2B5EF4-FFF2-40B4-BE49-F238E27FC236}">
                <a16:creationId xmlns:a16="http://schemas.microsoft.com/office/drawing/2014/main" id="{59AD1827-82EE-28BD-1352-0F30576A8206}"/>
              </a:ext>
            </a:extLst>
          </p:cNvPr>
          <p:cNvSpPr/>
          <p:nvPr/>
        </p:nvSpPr>
        <p:spPr>
          <a:xfrm>
            <a:off x="6096000" y="4143983"/>
            <a:ext cx="1906621" cy="11089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BD79989-E9FE-8360-DBCB-E167547B4994}"/>
              </a:ext>
            </a:extLst>
          </p:cNvPr>
          <p:cNvSpPr txBox="1"/>
          <p:nvPr/>
        </p:nvSpPr>
        <p:spPr>
          <a:xfrm>
            <a:off x="117231" y="398585"/>
            <a:ext cx="4232031" cy="1938992"/>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Step 3 </a:t>
            </a:r>
          </a:p>
          <a:p>
            <a:endParaRPr lang="en-US" sz="4000" dirty="0">
              <a:latin typeface="Arial" panose="020B0604020202020204" pitchFamily="34" charset="0"/>
              <a:cs typeface="Arial" panose="020B0604020202020204" pitchFamily="34" charset="0"/>
            </a:endParaRPr>
          </a:p>
          <a:p>
            <a:r>
              <a:rPr lang="en-US" sz="4000" dirty="0">
                <a:latin typeface="Arial" panose="020B0604020202020204" pitchFamily="34" charset="0"/>
                <a:cs typeface="Arial" panose="020B0604020202020204" pitchFamily="34" charset="0"/>
              </a:rPr>
              <a:t>Choose “Student”</a:t>
            </a:r>
          </a:p>
        </p:txBody>
      </p:sp>
    </p:spTree>
    <p:extLst>
      <p:ext uri="{BB962C8B-B14F-4D97-AF65-F5344CB8AC3E}">
        <p14:creationId xmlns:p14="http://schemas.microsoft.com/office/powerpoint/2010/main" val="3662894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5F376B-164D-1343-EF0B-2DFDE53692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2950" y="0"/>
            <a:ext cx="3086100" cy="6858000"/>
          </a:xfrm>
          <a:prstGeom prst="rect">
            <a:avLst/>
          </a:prstGeom>
        </p:spPr>
      </p:pic>
      <p:sp>
        <p:nvSpPr>
          <p:cNvPr id="6" name="TextBox 5">
            <a:extLst>
              <a:ext uri="{FF2B5EF4-FFF2-40B4-BE49-F238E27FC236}">
                <a16:creationId xmlns:a16="http://schemas.microsoft.com/office/drawing/2014/main" id="{F1F8B9C4-C30F-8C8C-D5B1-3866DDFB182A}"/>
              </a:ext>
            </a:extLst>
          </p:cNvPr>
          <p:cNvSpPr txBox="1"/>
          <p:nvPr/>
        </p:nvSpPr>
        <p:spPr>
          <a:xfrm>
            <a:off x="117231" y="398585"/>
            <a:ext cx="4232031" cy="2554545"/>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Step 4 </a:t>
            </a:r>
          </a:p>
          <a:p>
            <a:endParaRPr lang="en-US" sz="4000" dirty="0">
              <a:latin typeface="Arial" panose="020B0604020202020204" pitchFamily="34" charset="0"/>
              <a:cs typeface="Arial" panose="020B0604020202020204" pitchFamily="34" charset="0"/>
            </a:endParaRPr>
          </a:p>
          <a:p>
            <a:r>
              <a:rPr lang="en-US" sz="4000" dirty="0">
                <a:latin typeface="Arial" panose="020B0604020202020204" pitchFamily="34" charset="0"/>
                <a:cs typeface="Arial" panose="020B0604020202020204" pitchFamily="34" charset="0"/>
              </a:rPr>
              <a:t>Choose “Higher Education”</a:t>
            </a:r>
          </a:p>
        </p:txBody>
      </p:sp>
    </p:spTree>
    <p:extLst>
      <p:ext uri="{BB962C8B-B14F-4D97-AF65-F5344CB8AC3E}">
        <p14:creationId xmlns:p14="http://schemas.microsoft.com/office/powerpoint/2010/main" val="18758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76929BB-1B71-9E41-2689-3DAC2523C5B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39575" y="1"/>
            <a:ext cx="3086100" cy="6858000"/>
          </a:xfrm>
        </p:spPr>
      </p:pic>
      <p:sp>
        <p:nvSpPr>
          <p:cNvPr id="7" name="Rectangle 6">
            <a:extLst>
              <a:ext uri="{FF2B5EF4-FFF2-40B4-BE49-F238E27FC236}">
                <a16:creationId xmlns:a16="http://schemas.microsoft.com/office/drawing/2014/main" id="{CC4268EC-42EF-A8AB-DADF-101986B269A7}"/>
              </a:ext>
            </a:extLst>
          </p:cNvPr>
          <p:cNvSpPr/>
          <p:nvPr/>
        </p:nvSpPr>
        <p:spPr>
          <a:xfrm>
            <a:off x="5719864" y="5875506"/>
            <a:ext cx="719847" cy="6031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B459845-6C92-A180-F61B-D8E7D7AA4A9C}"/>
              </a:ext>
            </a:extLst>
          </p:cNvPr>
          <p:cNvSpPr txBox="1"/>
          <p:nvPr/>
        </p:nvSpPr>
        <p:spPr>
          <a:xfrm>
            <a:off x="117231" y="398585"/>
            <a:ext cx="4232031" cy="1938992"/>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Step 5 </a:t>
            </a:r>
          </a:p>
          <a:p>
            <a:endParaRPr lang="en-US" sz="4000" dirty="0">
              <a:latin typeface="Arial" panose="020B0604020202020204" pitchFamily="34" charset="0"/>
              <a:cs typeface="Arial" panose="020B0604020202020204" pitchFamily="34" charset="0"/>
            </a:endParaRPr>
          </a:p>
          <a:p>
            <a:r>
              <a:rPr lang="en-US" sz="4000" dirty="0">
                <a:latin typeface="Arial" panose="020B0604020202020204" pitchFamily="34" charset="0"/>
                <a:cs typeface="Arial" panose="020B0604020202020204" pitchFamily="34" charset="0"/>
              </a:rPr>
              <a:t>Press “Join” </a:t>
            </a:r>
          </a:p>
        </p:txBody>
      </p:sp>
      <p:pic>
        <p:nvPicPr>
          <p:cNvPr id="10" name="Picture 9">
            <a:extLst>
              <a:ext uri="{FF2B5EF4-FFF2-40B4-BE49-F238E27FC236}">
                <a16:creationId xmlns:a16="http://schemas.microsoft.com/office/drawing/2014/main" id="{2E47F5F0-E953-9437-7ABE-25B4A4F8DE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0862" y="1519815"/>
            <a:ext cx="957263" cy="817762"/>
          </a:xfrm>
          <a:prstGeom prst="rect">
            <a:avLst/>
          </a:prstGeom>
        </p:spPr>
      </p:pic>
    </p:spTree>
    <p:extLst>
      <p:ext uri="{BB962C8B-B14F-4D97-AF65-F5344CB8AC3E}">
        <p14:creationId xmlns:p14="http://schemas.microsoft.com/office/powerpoint/2010/main" val="42069652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3624</TotalTime>
  <Words>1224</Words>
  <Application>Microsoft Office PowerPoint</Application>
  <PresentationFormat>Widescreen</PresentationFormat>
  <Paragraphs>125</Paragraphs>
  <Slides>36</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Calibri Light</vt:lpstr>
      <vt:lpstr>Google Sans</vt:lpstr>
      <vt:lpstr>Office Theme</vt:lpstr>
      <vt:lpstr>Lecture starting soon</vt:lpstr>
      <vt:lpstr>STATISTICS Quantitative Data Analysis in Applied Linguistics</vt:lpstr>
      <vt:lpstr>PowerPoint Presentation</vt:lpstr>
      <vt:lpstr>Install Kahoot …</vt:lpstr>
      <vt:lpstr>PowerPoint Presentation</vt:lpstr>
      <vt:lpstr>PowerPoint Presentation</vt:lpstr>
      <vt:lpstr>PowerPoint Presentation</vt:lpstr>
      <vt:lpstr>PowerPoint Presentation</vt:lpstr>
      <vt:lpstr>PowerPoint Presentation</vt:lpstr>
      <vt:lpstr>PowerPoint Presentation</vt:lpstr>
      <vt:lpstr>Hypothesis testing</vt:lpstr>
      <vt:lpstr>1. Null and alternative hypotheses</vt:lpstr>
      <vt:lpstr>Types of hypotheses</vt:lpstr>
      <vt:lpstr>A) Null hypothesis (H0):</vt:lpstr>
      <vt:lpstr>B) Non-directional hypothesis  (two-tailed/ two-way hypotheses): </vt:lpstr>
      <vt:lpstr>C) Directional hypothesis (one-tailed): </vt:lpstr>
      <vt:lpstr>Example</vt:lpstr>
      <vt:lpstr>2. Interpreting the significance level (alpha/ p value)</vt:lpstr>
      <vt:lpstr>PowerPoint Presentation</vt:lpstr>
      <vt:lpstr>PowerPoint Presentation</vt:lpstr>
      <vt:lpstr>ANY QUESTIONS?</vt:lpstr>
      <vt:lpstr>Bad practices in advanced statistical testing</vt:lpstr>
      <vt:lpstr>Type I and Type II errors</vt:lpstr>
      <vt:lpstr>Type I and Type II errors</vt:lpstr>
      <vt:lpstr>Type I and Type II errors</vt:lpstr>
      <vt:lpstr>Example</vt:lpstr>
      <vt:lpstr>Example</vt:lpstr>
      <vt:lpstr>II. P-hacking </vt:lpstr>
      <vt:lpstr>Example of p-hacking</vt:lpstr>
      <vt:lpstr>Example of p-hacking</vt:lpstr>
      <vt:lpstr>Example of p-hacking</vt:lpstr>
      <vt:lpstr>III. Publication bias</vt:lpstr>
      <vt:lpstr>III. Publication bias</vt:lpstr>
      <vt:lpstr>ANY QUESTIONS?</vt:lpstr>
      <vt:lpstr>QUIZ TIME!</vt:lpstr>
      <vt:lpstr>Thank you for attending!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STATISTICS Quantitative Data Analysis in Applied Linguistics</dc:title>
  <dc:creator>Moustafa Amrate</dc:creator>
  <cp:lastModifiedBy>Moustafa Amrate</cp:lastModifiedBy>
  <cp:revision>125</cp:revision>
  <dcterms:created xsi:type="dcterms:W3CDTF">2023-10-01T23:04:03Z</dcterms:created>
  <dcterms:modified xsi:type="dcterms:W3CDTF">2023-11-30T12:14:41Z</dcterms:modified>
</cp:coreProperties>
</file>