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727" r:id="rId1"/>
  </p:sldMasterIdLst>
  <p:notesMasterIdLst>
    <p:notesMasterId r:id="rId29"/>
  </p:notesMasterIdLst>
  <p:sldIdLst>
    <p:sldId id="256" r:id="rId2"/>
    <p:sldId id="267" r:id="rId3"/>
    <p:sldId id="310" r:id="rId4"/>
    <p:sldId id="311" r:id="rId5"/>
    <p:sldId id="312" r:id="rId6"/>
    <p:sldId id="282" r:id="rId7"/>
    <p:sldId id="258" r:id="rId8"/>
    <p:sldId id="259" r:id="rId9"/>
    <p:sldId id="275" r:id="rId10"/>
    <p:sldId id="276" r:id="rId11"/>
    <p:sldId id="277" r:id="rId12"/>
    <p:sldId id="314" r:id="rId13"/>
    <p:sldId id="278" r:id="rId14"/>
    <p:sldId id="313" r:id="rId15"/>
    <p:sldId id="306" r:id="rId16"/>
    <p:sldId id="307" r:id="rId17"/>
    <p:sldId id="309" r:id="rId18"/>
    <p:sldId id="308" r:id="rId19"/>
    <p:sldId id="289" r:id="rId20"/>
    <p:sldId id="291" r:id="rId21"/>
    <p:sldId id="293" r:id="rId22"/>
    <p:sldId id="298" r:id="rId23"/>
    <p:sldId id="299" r:id="rId24"/>
    <p:sldId id="300" r:id="rId25"/>
    <p:sldId id="301" r:id="rId26"/>
    <p:sldId id="302" r:id="rId27"/>
    <p:sldId id="27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82765" autoAdjust="0"/>
  </p:normalViewPr>
  <p:slideViewPr>
    <p:cSldViewPr snapToGrid="0">
      <p:cViewPr varScale="1">
        <p:scale>
          <a:sx n="61" d="100"/>
          <a:sy n="61" d="100"/>
        </p:scale>
        <p:origin x="88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t>11/1/2023</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3</a:t>
            </a:fld>
            <a:endParaRPr lang="en-US"/>
          </a:p>
        </p:txBody>
      </p:sp>
    </p:spTree>
    <p:extLst>
      <p:ext uri="{BB962C8B-B14F-4D97-AF65-F5344CB8AC3E}">
        <p14:creationId xmlns:p14="http://schemas.microsoft.com/office/powerpoint/2010/main" val="4259669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6</a:t>
            </a:fld>
            <a:endParaRPr lang="en-US"/>
          </a:p>
        </p:txBody>
      </p:sp>
    </p:spTree>
    <p:extLst>
      <p:ext uri="{BB962C8B-B14F-4D97-AF65-F5344CB8AC3E}">
        <p14:creationId xmlns:p14="http://schemas.microsoft.com/office/powerpoint/2010/main" val="2664590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13</a:t>
            </a:fld>
            <a:endParaRPr lang="en-US"/>
          </a:p>
        </p:txBody>
      </p:sp>
    </p:spTree>
    <p:extLst>
      <p:ext uri="{BB962C8B-B14F-4D97-AF65-F5344CB8AC3E}">
        <p14:creationId xmlns:p14="http://schemas.microsoft.com/office/powerpoint/2010/main" val="1990230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26967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25097792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4380758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25239397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922957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17977915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6580943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033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173939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smtClean="0"/>
              <a:t>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849894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273325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012189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11/1/2023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11082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11/1/2023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559570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smtClean="0"/>
              <a:t>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055987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smtClean="0"/>
              <a:t>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54065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D6E9DEC-419B-4CC5-A080-3B06BD5A8291}" type="datetimeFigureOut">
              <a:rPr lang="en-US" smtClean="0"/>
              <a:t>11/1/2023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015711669"/>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 id="2147483742" r:id="rId15"/>
    <p:sldLayoutId id="2147483743"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743199" y="2638811"/>
            <a:ext cx="5741659" cy="1373070"/>
          </a:xfrm>
          <a:ln>
            <a:solidFill>
              <a:schemeClr val="tx2">
                <a:lumMod val="75000"/>
              </a:schemeClr>
            </a:solidFill>
          </a:ln>
        </p:spPr>
        <p:txBody>
          <a:bodyPr>
            <a:normAutofit/>
          </a:bodyPr>
          <a:lstStyle/>
          <a:p>
            <a:pPr algn="ctr"/>
            <a:r>
              <a:rPr lang="ar-DZ" b="1" dirty="0" smtClean="0"/>
              <a:t>مدخل للتسويق</a:t>
            </a:r>
            <a:endParaRPr lang="en-US" b="1" dirty="0"/>
          </a:p>
        </p:txBody>
      </p:sp>
      <p:sp>
        <p:nvSpPr>
          <p:cNvPr id="4" name="Rectangle 3"/>
          <p:cNvSpPr/>
          <p:nvPr/>
        </p:nvSpPr>
        <p:spPr>
          <a:xfrm>
            <a:off x="9221275" y="2733709"/>
            <a:ext cx="2653048"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bg1"/>
                </a:solidFill>
              </a:rPr>
              <a:t>محاضرة رقم 01:</a:t>
            </a:r>
            <a:endParaRPr lang="en-US" sz="3200" b="1" dirty="0">
              <a:solidFill>
                <a:schemeClr val="bg1"/>
              </a:solidFill>
            </a:endParaRPr>
          </a:p>
        </p:txBody>
      </p:sp>
      <p:sp>
        <p:nvSpPr>
          <p:cNvPr id="5" name="Rectangle à coins arrondis 4"/>
          <p:cNvSpPr/>
          <p:nvPr/>
        </p:nvSpPr>
        <p:spPr>
          <a:xfrm>
            <a:off x="167425" y="154546"/>
            <a:ext cx="11706898" cy="15241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u="sng" dirty="0" smtClean="0">
                <a:solidFill>
                  <a:schemeClr val="bg1"/>
                </a:solidFill>
                <a:effectLst>
                  <a:outerShdw blurRad="38100" dist="38100" dir="2700000" algn="tl">
                    <a:srgbClr val="000000">
                      <a:alpha val="43137"/>
                    </a:srgbClr>
                  </a:outerShdw>
                </a:effectLst>
              </a:rPr>
              <a:t>مقياس</a:t>
            </a:r>
            <a:r>
              <a:rPr lang="ar-DZ" sz="4000" b="1" dirty="0">
                <a:solidFill>
                  <a:schemeClr val="bg1"/>
                </a:solidFill>
                <a:effectLst>
                  <a:outerShdw blurRad="38100" dist="38100" dir="2700000" algn="tl">
                    <a:srgbClr val="000000">
                      <a:alpha val="43137"/>
                    </a:srgbClr>
                  </a:outerShdw>
                </a:effectLst>
              </a:rPr>
              <a:t>:</a:t>
            </a:r>
            <a:r>
              <a:rPr lang="ar-DZ" sz="4000" b="1" dirty="0" smtClean="0">
                <a:solidFill>
                  <a:schemeClr val="bg1"/>
                </a:solidFill>
                <a:effectLst>
                  <a:outerShdw blurRad="38100" dist="38100" dir="2700000" algn="tl">
                    <a:srgbClr val="000000">
                      <a:alpha val="43137"/>
                    </a:srgbClr>
                  </a:outerShdw>
                </a:effectLst>
              </a:rPr>
              <a:t> </a:t>
            </a:r>
            <a:r>
              <a:rPr lang="ar-DZ" sz="4000" b="1" u="sng" dirty="0" smtClean="0">
                <a:solidFill>
                  <a:schemeClr val="bg1"/>
                </a:solidFill>
                <a:effectLst>
                  <a:outerShdw blurRad="38100" dist="38100" dir="2700000" algn="tl">
                    <a:srgbClr val="000000">
                      <a:alpha val="43137"/>
                    </a:srgbClr>
                  </a:outerShdw>
                </a:effectLst>
              </a:rPr>
              <a:t>أساسيات التسويق</a:t>
            </a:r>
          </a:p>
          <a:p>
            <a:pPr algn="ctr" rtl="1"/>
            <a:r>
              <a:rPr lang="ar-DZ" sz="3200" b="1" dirty="0" smtClean="0">
                <a:solidFill>
                  <a:schemeClr val="bg1"/>
                </a:solidFill>
              </a:rPr>
              <a:t>مستوى سنة </a:t>
            </a:r>
            <a:r>
              <a:rPr lang="ar-DZ" sz="3200" b="1" smtClean="0">
                <a:solidFill>
                  <a:schemeClr val="bg1"/>
                </a:solidFill>
              </a:rPr>
              <a:t>أولى </a:t>
            </a:r>
            <a:r>
              <a:rPr lang="ar-DZ" sz="3200" b="1" smtClean="0">
                <a:solidFill>
                  <a:schemeClr val="bg1"/>
                </a:solidFill>
              </a:rPr>
              <a:t>اللوجستيك والنقل الدولي</a:t>
            </a:r>
            <a:endParaRPr lang="en-US" sz="3200" b="1" dirty="0">
              <a:solidFill>
                <a:schemeClr val="bg1"/>
              </a:solidFill>
            </a:endParaRPr>
          </a:p>
        </p:txBody>
      </p:sp>
      <p:sp>
        <p:nvSpPr>
          <p:cNvPr id="3" name="ZoneTexte 2"/>
          <p:cNvSpPr txBox="1"/>
          <p:nvPr/>
        </p:nvSpPr>
        <p:spPr>
          <a:xfrm>
            <a:off x="1790890" y="4011881"/>
            <a:ext cx="7646276" cy="2677656"/>
          </a:xfrm>
          <a:prstGeom prst="rect">
            <a:avLst/>
          </a:prstGeom>
          <a:noFill/>
        </p:spPr>
        <p:txBody>
          <a:bodyPr wrap="square" rtlCol="0">
            <a:spAutoFit/>
          </a:bodyPr>
          <a:lstStyle/>
          <a:p>
            <a:pPr algn="r" rtl="1"/>
            <a:r>
              <a:rPr lang="ar-DZ" sz="2800" u="sng" dirty="0" smtClean="0">
                <a:ln w="0"/>
                <a:effectLst>
                  <a:outerShdw blurRad="38100" dist="19050" dir="2700000" algn="tl" rotWithShape="0">
                    <a:schemeClr val="dk1">
                      <a:alpha val="40000"/>
                    </a:schemeClr>
                  </a:outerShdw>
                </a:effectLst>
              </a:rPr>
              <a:t>عناصر المحاضرة: </a:t>
            </a:r>
          </a:p>
          <a:p>
            <a:pPr marL="457200" indent="-457200" algn="r" rtl="1">
              <a:buFont typeface="Wingdings" panose="05000000000000000000" pitchFamily="2" charset="2"/>
              <a:buChar char="ü"/>
            </a:pPr>
            <a:r>
              <a:rPr lang="ar-DZ" sz="2800" dirty="0" smtClean="0">
                <a:ln w="0"/>
                <a:effectLst>
                  <a:outerShdw blurRad="38100" dist="19050" dir="2700000" algn="tl" rotWithShape="0">
                    <a:schemeClr val="dk1">
                      <a:alpha val="40000"/>
                    </a:schemeClr>
                  </a:outerShdw>
                </a:effectLst>
              </a:rPr>
              <a:t>مفهوم التسويق</a:t>
            </a:r>
          </a:p>
          <a:p>
            <a:pPr marL="457200" indent="-457200" algn="r" rtl="1">
              <a:buFont typeface="Wingdings" panose="05000000000000000000" pitchFamily="2" charset="2"/>
              <a:buChar char="ü"/>
            </a:pPr>
            <a:r>
              <a:rPr lang="ar-DZ" sz="2800" dirty="0" smtClean="0">
                <a:ln w="0"/>
                <a:effectLst>
                  <a:outerShdw blurRad="38100" dist="19050" dir="2700000" algn="tl" rotWithShape="0">
                    <a:schemeClr val="dk1">
                      <a:alpha val="40000"/>
                    </a:schemeClr>
                  </a:outerShdw>
                </a:effectLst>
              </a:rPr>
              <a:t>تطور مفهوم التسويق</a:t>
            </a:r>
          </a:p>
          <a:p>
            <a:pPr marL="457200" indent="-457200" algn="r" rtl="1">
              <a:buFont typeface="Wingdings" panose="05000000000000000000" pitchFamily="2" charset="2"/>
              <a:buChar char="ü"/>
            </a:pPr>
            <a:r>
              <a:rPr lang="ar-DZ" sz="2800" dirty="0" smtClean="0">
                <a:ln w="0"/>
                <a:effectLst>
                  <a:outerShdw blurRad="38100" dist="19050" dir="2700000" algn="tl" rotWithShape="0">
                    <a:schemeClr val="dk1">
                      <a:alpha val="40000"/>
                    </a:schemeClr>
                  </a:outerShdw>
                </a:effectLst>
              </a:rPr>
              <a:t>مبادئ التسويق </a:t>
            </a:r>
          </a:p>
          <a:p>
            <a:pPr marL="457200" indent="-457200" algn="r" rtl="1">
              <a:buFont typeface="Wingdings" panose="05000000000000000000" pitchFamily="2" charset="2"/>
              <a:buChar char="ü"/>
            </a:pPr>
            <a:r>
              <a:rPr lang="ar-DZ" sz="2800" dirty="0" smtClean="0">
                <a:ln w="0"/>
                <a:effectLst>
                  <a:outerShdw blurRad="38100" dist="19050" dir="2700000" algn="tl" rotWithShape="0">
                    <a:schemeClr val="dk1">
                      <a:alpha val="40000"/>
                    </a:schemeClr>
                  </a:outerShdw>
                </a:effectLst>
              </a:rPr>
              <a:t>أهمية التسويق</a:t>
            </a:r>
          </a:p>
          <a:p>
            <a:pPr marL="457200" indent="-457200" algn="r" rtl="1">
              <a:buFont typeface="Wingdings" panose="05000000000000000000" pitchFamily="2" charset="2"/>
              <a:buChar char="ü"/>
            </a:pPr>
            <a:r>
              <a:rPr lang="ar-DZ" sz="2800" dirty="0" smtClean="0">
                <a:ln w="0"/>
                <a:effectLst>
                  <a:outerShdw blurRad="38100" dist="19050" dir="2700000" algn="tl" rotWithShape="0">
                    <a:schemeClr val="dk1">
                      <a:alpha val="40000"/>
                    </a:schemeClr>
                  </a:outerShdw>
                </a:effectLst>
              </a:rPr>
              <a:t>أهداف التسويق</a:t>
            </a:r>
            <a:endParaRPr lang="en-US" sz="28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1423738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anim calcmode="lin" valueType="num">
                                      <p:cBhvr>
                                        <p:cTn id="8" dur="1500" fill="hold"/>
                                        <p:tgtEl>
                                          <p:spTgt spid="2"/>
                                        </p:tgtEl>
                                        <p:attrNameLst>
                                          <p:attrName>ppt_x</p:attrName>
                                        </p:attrNameLst>
                                      </p:cBhvr>
                                      <p:tavLst>
                                        <p:tav tm="0">
                                          <p:val>
                                            <p:strVal val="#ppt_x"/>
                                          </p:val>
                                        </p:tav>
                                        <p:tav tm="100000">
                                          <p:val>
                                            <p:strVal val="#ppt_x"/>
                                          </p:val>
                                        </p:tav>
                                      </p:tavLst>
                                    </p:anim>
                                    <p:anim calcmode="lin" valueType="num">
                                      <p:cBhvr>
                                        <p:cTn id="9" dur="1500" fill="hold"/>
                                        <p:tgtEl>
                                          <p:spTgt spid="2"/>
                                        </p:tgtEl>
                                        <p:attrNameLst>
                                          <p:attrName>ppt_y</p:attrName>
                                        </p:attrNameLst>
                                      </p:cBhvr>
                                      <p:tavLst>
                                        <p:tav tm="0">
                                          <p:val>
                                            <p:strVal val="#ppt_y+.1"/>
                                          </p:val>
                                        </p:tav>
                                        <p:tav tm="100000">
                                          <p:val>
                                            <p:strVal val="#ppt_y"/>
                                          </p:val>
                                        </p:tav>
                                      </p:tavLst>
                                    </p:anim>
                                  </p:childTnLst>
                                </p:cTn>
                              </p:par>
                              <p:par>
                                <p:cTn id="10" presetID="16" presetClass="entr" presetSubtype="21"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2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50" fill="hold"/>
                                        <p:tgtEl>
                                          <p:spTgt spid="5"/>
                                        </p:tgtEl>
                                        <p:attrNameLst>
                                          <p:attrName>ppt_x</p:attrName>
                                        </p:attrNameLst>
                                      </p:cBhvr>
                                      <p:tavLst>
                                        <p:tav tm="0">
                                          <p:val>
                                            <p:strVal val="#ppt_x"/>
                                          </p:val>
                                        </p:tav>
                                        <p:tav tm="100000">
                                          <p:val>
                                            <p:strVal val="#ppt_x"/>
                                          </p:val>
                                        </p:tav>
                                      </p:tavLst>
                                    </p:anim>
                                    <p:anim calcmode="lin" valueType="num">
                                      <p:cBhvr additive="base">
                                        <p:cTn id="16"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9952" y="769521"/>
            <a:ext cx="8911687" cy="1280890"/>
          </a:xfrm>
        </p:spPr>
        <p:txBody>
          <a:bodyPr/>
          <a:lstStyle/>
          <a:p>
            <a:pPr algn="ctr" rtl="1"/>
            <a:r>
              <a:rPr lang="ar-DZ" dirty="0"/>
              <a:t>وهو يقوم على المبادئ التالية:</a:t>
            </a:r>
            <a:endParaRPr lang="en-US" b="1" dirty="0"/>
          </a:p>
        </p:txBody>
      </p:sp>
      <p:sp>
        <p:nvSpPr>
          <p:cNvPr id="3" name="Espace réservé du contenu 2"/>
          <p:cNvSpPr>
            <a:spLocks noGrp="1"/>
          </p:cNvSpPr>
          <p:nvPr>
            <p:ph idx="1"/>
          </p:nvPr>
        </p:nvSpPr>
        <p:spPr>
          <a:xfrm>
            <a:off x="918708" y="2050411"/>
            <a:ext cx="9894176" cy="4282150"/>
          </a:xfrm>
          <a:solidFill>
            <a:schemeClr val="bg1">
              <a:lumMod val="95000"/>
            </a:schemeClr>
          </a:solidFill>
          <a:ln>
            <a:solidFill>
              <a:schemeClr val="accent1"/>
            </a:solidFill>
          </a:ln>
        </p:spPr>
        <p:style>
          <a:lnRef idx="1">
            <a:schemeClr val="accent6"/>
          </a:lnRef>
          <a:fillRef idx="2">
            <a:schemeClr val="accent6"/>
          </a:fillRef>
          <a:effectRef idx="1">
            <a:schemeClr val="accent6"/>
          </a:effectRef>
          <a:fontRef idx="minor">
            <a:schemeClr val="dk1"/>
          </a:fontRef>
        </p:style>
        <p:txBody>
          <a:bodyPr>
            <a:noAutofit/>
          </a:bodyPr>
          <a:lstStyle/>
          <a:p>
            <a:pPr lvl="0" algn="r" rtl="1">
              <a:lnSpc>
                <a:spcPct val="150000"/>
              </a:lnSpc>
            </a:pPr>
            <a:r>
              <a:rPr lang="ar-DZ" sz="2000" dirty="0" smtClean="0"/>
              <a:t>تكرس </a:t>
            </a:r>
            <a:r>
              <a:rPr lang="ar-DZ" sz="2000" dirty="0"/>
              <a:t>المؤسسة جهودها للتحسين المستمر </a:t>
            </a:r>
            <a:r>
              <a:rPr lang="ar-DZ" sz="2000" dirty="0" smtClean="0"/>
              <a:t>للمنتجات</a:t>
            </a:r>
          </a:p>
          <a:p>
            <a:pPr lvl="0" algn="r" rtl="1">
              <a:lnSpc>
                <a:spcPct val="150000"/>
              </a:lnSpc>
            </a:pPr>
            <a:r>
              <a:rPr lang="ar-DZ" sz="2000" dirty="0" smtClean="0"/>
              <a:t>يبحث </a:t>
            </a:r>
            <a:r>
              <a:rPr lang="ar-DZ" sz="2000" dirty="0"/>
              <a:t>المستهلكون عن منتجات ذات جودة عالية وبأسعار معقولة</a:t>
            </a:r>
            <a:r>
              <a:rPr lang="ar-DZ" sz="2000" dirty="0" smtClean="0"/>
              <a:t>.</a:t>
            </a:r>
          </a:p>
          <a:p>
            <a:pPr lvl="0" algn="r" rtl="1">
              <a:lnSpc>
                <a:spcPct val="150000"/>
              </a:lnSpc>
            </a:pPr>
            <a:r>
              <a:rPr lang="ar-DZ" sz="2000" dirty="0" smtClean="0"/>
              <a:t> </a:t>
            </a:r>
            <a:r>
              <a:rPr lang="ar-DZ" sz="2000" dirty="0"/>
              <a:t>يتطلب على </a:t>
            </a:r>
            <a:r>
              <a:rPr lang="ar-DZ" sz="2000" dirty="0" smtClean="0"/>
              <a:t>المؤسسة </a:t>
            </a:r>
            <a:r>
              <a:rPr lang="ar-DZ" sz="2000" dirty="0"/>
              <a:t>تحسين عمليات التصنيع وشبكات </a:t>
            </a:r>
            <a:r>
              <a:rPr lang="ar-DZ" sz="2000" dirty="0" smtClean="0"/>
              <a:t>توزيعها</a:t>
            </a:r>
          </a:p>
          <a:p>
            <a:pPr lvl="0" algn="r" rtl="1">
              <a:lnSpc>
                <a:spcPct val="150000"/>
              </a:lnSpc>
            </a:pPr>
            <a:r>
              <a:rPr lang="ar-DZ" sz="2000" dirty="0"/>
              <a:t>على المؤسسة بيع منتجاتها بجودة كافية. </a:t>
            </a:r>
            <a:endParaRPr lang="ar-DZ" sz="2000" dirty="0" smtClean="0"/>
          </a:p>
          <a:p>
            <a:pPr lvl="0" algn="r" rtl="1">
              <a:lnSpc>
                <a:spcPct val="150000"/>
              </a:lnSpc>
            </a:pPr>
            <a:r>
              <a:rPr lang="ar-DZ" sz="2000" dirty="0" smtClean="0"/>
              <a:t>يمكن </a:t>
            </a:r>
            <a:r>
              <a:rPr lang="ar-DZ" sz="2000" dirty="0"/>
              <a:t>تشجيع المستهلكين على الشراء من خلال تقنية البيع. </a:t>
            </a:r>
            <a:endParaRPr lang="ar-DZ" sz="2000" dirty="0" smtClean="0"/>
          </a:p>
          <a:p>
            <a:pPr lvl="0" algn="r" rtl="1">
              <a:lnSpc>
                <a:spcPct val="150000"/>
              </a:lnSpc>
            </a:pPr>
            <a:r>
              <a:rPr lang="ar-DZ" sz="2000" dirty="0" smtClean="0"/>
              <a:t>تأمل </a:t>
            </a:r>
            <a:r>
              <a:rPr lang="ar-DZ" sz="2000" dirty="0"/>
              <a:t>المؤسسة أن يقوم العملاء بالشراء مرة أخرى كما أنها تستهدف عملاء </a:t>
            </a:r>
            <a:r>
              <a:rPr lang="ar-DZ" sz="2000" dirty="0" smtClean="0"/>
              <a:t>محتملين </a:t>
            </a:r>
            <a:r>
              <a:rPr lang="ar-DZ" sz="2000" dirty="0"/>
              <a:t>.</a:t>
            </a:r>
            <a:endParaRPr lang="en-US" sz="2000" b="1" dirty="0">
              <a:solidFill>
                <a:schemeClr val="tx1"/>
              </a:solidFill>
            </a:endParaRPr>
          </a:p>
        </p:txBody>
      </p:sp>
      <p:sp>
        <p:nvSpPr>
          <p:cNvPr id="4" name="Rectangle 3"/>
          <p:cNvSpPr/>
          <p:nvPr/>
        </p:nvSpPr>
        <p:spPr>
          <a:xfrm>
            <a:off x="10812884"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
        <p:nvSpPr>
          <p:cNvPr id="5" name="Flèche vers le bas 4"/>
          <p:cNvSpPr/>
          <p:nvPr/>
        </p:nvSpPr>
        <p:spPr>
          <a:xfrm>
            <a:off x="4461641" y="1450428"/>
            <a:ext cx="3216166" cy="59998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46317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57594" y="454559"/>
            <a:ext cx="7259361" cy="1315810"/>
          </a:xfrm>
        </p:spPr>
        <p:txBody>
          <a:bodyPr>
            <a:noAutofit/>
          </a:bodyPr>
          <a:lstStyle/>
          <a:p>
            <a:pPr algn="ctr" rtl="1"/>
            <a:r>
              <a:rPr lang="ar-DZ" sz="2400" b="1" dirty="0"/>
              <a:t>ثانيا: تطور مفهوم </a:t>
            </a:r>
            <a:r>
              <a:rPr lang="ar-DZ" sz="2400" b="1" dirty="0" smtClean="0"/>
              <a:t>التسويق</a:t>
            </a:r>
            <a:br>
              <a:rPr lang="ar-DZ" sz="2400" b="1" dirty="0" smtClean="0"/>
            </a:br>
            <a:r>
              <a:rPr lang="ar-DZ" sz="2400" b="1" dirty="0" smtClean="0"/>
              <a:t/>
            </a:r>
            <a:br>
              <a:rPr lang="ar-DZ" sz="2400" b="1" dirty="0" smtClean="0"/>
            </a:br>
            <a:r>
              <a:rPr lang="ar-DZ" sz="2000" dirty="0"/>
              <a:t>لا بد من التعرف على المراحل التاريخية التي مر بها مفهوم التسويق وسمحت بتطوره وهذه المراحل تنقسم إلى: </a:t>
            </a:r>
            <a:endParaRPr lang="en-US" sz="2000" b="1" dirty="0"/>
          </a:p>
        </p:txBody>
      </p:sp>
      <p:sp>
        <p:nvSpPr>
          <p:cNvPr id="3" name="Espace réservé du contenu 2"/>
          <p:cNvSpPr>
            <a:spLocks noGrp="1"/>
          </p:cNvSpPr>
          <p:nvPr>
            <p:ph idx="1"/>
          </p:nvPr>
        </p:nvSpPr>
        <p:spPr>
          <a:xfrm>
            <a:off x="436729" y="1982949"/>
            <a:ext cx="10469879" cy="4404360"/>
          </a:xfrm>
          <a:solidFill>
            <a:schemeClr val="bg1">
              <a:lumMod val="95000"/>
            </a:schemeClr>
          </a:solidFill>
          <a:ln>
            <a:solidFill>
              <a:schemeClr val="accent1"/>
            </a:solidFill>
          </a:ln>
        </p:spPr>
        <p:style>
          <a:lnRef idx="1">
            <a:schemeClr val="accent6"/>
          </a:lnRef>
          <a:fillRef idx="2">
            <a:schemeClr val="accent6"/>
          </a:fillRef>
          <a:effectRef idx="1">
            <a:schemeClr val="accent6"/>
          </a:effectRef>
          <a:fontRef idx="minor">
            <a:schemeClr val="dk1"/>
          </a:fontRef>
        </p:style>
        <p:txBody>
          <a:bodyPr>
            <a:normAutofit/>
          </a:bodyPr>
          <a:lstStyle/>
          <a:p>
            <a:pPr algn="ctr" rtl="1">
              <a:buFontTx/>
              <a:buChar char="-"/>
            </a:pPr>
            <a:r>
              <a:rPr lang="ar-DZ" sz="2000" b="1" u="sng" dirty="0" smtClean="0">
                <a:solidFill>
                  <a:schemeClr val="tx1"/>
                </a:solidFill>
              </a:rPr>
              <a:t>التوجه </a:t>
            </a:r>
            <a:r>
              <a:rPr lang="ar-DZ" sz="2000" b="1" u="sng" dirty="0" smtClean="0">
                <a:solidFill>
                  <a:schemeClr val="tx1"/>
                </a:solidFill>
              </a:rPr>
              <a:t>التسويقي</a:t>
            </a:r>
            <a:endParaRPr lang="ar-DZ" sz="2000" b="1" u="sng" dirty="0">
              <a:solidFill>
                <a:schemeClr val="tx1"/>
              </a:solidFill>
            </a:endParaRPr>
          </a:p>
          <a:p>
            <a:pPr algn="ctr" rtl="1">
              <a:lnSpc>
                <a:spcPct val="150000"/>
              </a:lnSpc>
              <a:buFontTx/>
              <a:buChar char="-"/>
            </a:pPr>
            <a:r>
              <a:rPr lang="ar-DZ" sz="2000" dirty="0" smtClean="0"/>
              <a:t>يقوم </a:t>
            </a:r>
            <a:r>
              <a:rPr lang="ar-DZ" sz="2000" dirty="0"/>
              <a:t>هذا التوجه على إنتاج ما يمكن تسويقه، بحيث أن بعد نهاية الحرب العالمية الثانية ظهرت تغيرات سياسية واقتصادية واجتماعية وتكنولوجية، أدت إلى تغيير تفضيلات ورغبات المستهلكين وكذا تزايد درجة التنويع في التصميمات لنفس السلعة، ومن هنا تحولت حالة السوق من سوق بائعين إلى سوق مشترين. </a:t>
            </a:r>
            <a:endParaRPr lang="ar-DZ" sz="2000" dirty="0" smtClean="0"/>
          </a:p>
          <a:p>
            <a:pPr algn="ctr" rtl="1">
              <a:lnSpc>
                <a:spcPct val="150000"/>
              </a:lnSpc>
              <a:buFontTx/>
              <a:buChar char="-"/>
            </a:pPr>
            <a:r>
              <a:rPr lang="ar-DZ" sz="2000" dirty="0" smtClean="0"/>
              <a:t>أمام </a:t>
            </a:r>
            <a:r>
              <a:rPr lang="ar-DZ" sz="2000" dirty="0"/>
              <a:t>هذه الوضعية كان لابد على المؤسسات حتى تضمن بقاءها ونموها واستمرارها، البحث على فلسفة جديدة تسمح لها بتحقيق أهدافها وذلك عن طريق تلبية رغبات المستهلكين، أي أنه على المنتجين أن يكون اهتمامهم الأول هو خدمة الفرد وإرضاءه، ثم وضع المزيج التسويقي السلعي أو </a:t>
            </a:r>
            <a:r>
              <a:rPr lang="ar-DZ" sz="2000" dirty="0" smtClean="0"/>
              <a:t>الخدمي </a:t>
            </a:r>
            <a:r>
              <a:rPr lang="ar-DZ" sz="2000" dirty="0"/>
              <a:t>الموافق والمنسجم مع حاجاته ورغباته</a:t>
            </a:r>
            <a:endParaRPr lang="en-US" sz="2000"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204628473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42"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anim calcmode="lin" valueType="num">
                                      <p:cBhvr>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9952" y="201962"/>
            <a:ext cx="8911687" cy="602079"/>
          </a:xfrm>
        </p:spPr>
        <p:txBody>
          <a:bodyPr>
            <a:noAutofit/>
          </a:bodyPr>
          <a:lstStyle/>
          <a:p>
            <a:pPr algn="ctr" rtl="1"/>
            <a:r>
              <a:rPr lang="ar-DZ" sz="2400" dirty="0" smtClean="0"/>
              <a:t>ويقوم المفهوم </a:t>
            </a:r>
            <a:r>
              <a:rPr lang="ar-DZ" sz="2400" dirty="0"/>
              <a:t>الحديث للتسويق على الركائز الأساسية التالية:</a:t>
            </a:r>
            <a:r>
              <a:rPr lang="ar-DZ" sz="2400" dirty="0"/>
              <a:t> </a:t>
            </a:r>
            <a:br>
              <a:rPr lang="ar-DZ" sz="2400" dirty="0"/>
            </a:br>
            <a:endParaRPr lang="en-US" sz="2400" b="1" dirty="0"/>
          </a:p>
        </p:txBody>
      </p:sp>
      <p:sp>
        <p:nvSpPr>
          <p:cNvPr id="3" name="Espace réservé du contenu 2"/>
          <p:cNvSpPr>
            <a:spLocks noGrp="1"/>
          </p:cNvSpPr>
          <p:nvPr>
            <p:ph idx="1"/>
          </p:nvPr>
        </p:nvSpPr>
        <p:spPr>
          <a:xfrm>
            <a:off x="427462" y="1213945"/>
            <a:ext cx="11617393" cy="5423338"/>
          </a:xfrm>
          <a:solidFill>
            <a:schemeClr val="bg1">
              <a:lumMod val="95000"/>
            </a:schemeClr>
          </a:solidFill>
          <a:ln>
            <a:solidFill>
              <a:schemeClr val="accent1"/>
            </a:solidFill>
          </a:ln>
        </p:spPr>
        <p:style>
          <a:lnRef idx="1">
            <a:schemeClr val="accent6"/>
          </a:lnRef>
          <a:fillRef idx="2">
            <a:schemeClr val="accent6"/>
          </a:fillRef>
          <a:effectRef idx="1">
            <a:schemeClr val="accent6"/>
          </a:effectRef>
          <a:fontRef idx="minor">
            <a:schemeClr val="dk1"/>
          </a:fontRef>
        </p:style>
        <p:txBody>
          <a:bodyPr>
            <a:noAutofit/>
          </a:bodyPr>
          <a:lstStyle/>
          <a:p>
            <a:pPr lvl="0" algn="r" rtl="1">
              <a:lnSpc>
                <a:spcPct val="150000"/>
              </a:lnSpc>
            </a:pPr>
            <a:r>
              <a:rPr lang="ar-DZ" sz="2000" b="1" dirty="0"/>
              <a:t>التركيز على السوق</a:t>
            </a:r>
            <a:r>
              <a:rPr lang="ar-DZ" sz="2000" dirty="0"/>
              <a:t>: حيث تمثل عملية تجزئة السوق واختيار السوق المستهدف </a:t>
            </a:r>
            <a:r>
              <a:rPr lang="ar-DZ" sz="2000" dirty="0" smtClean="0"/>
              <a:t>نقطة البداية </a:t>
            </a:r>
            <a:r>
              <a:rPr lang="ar-DZ" sz="2000" dirty="0"/>
              <a:t>لأي نشاط تسويقي، وهذا قصد صياغة </a:t>
            </a:r>
            <a:r>
              <a:rPr lang="ar-DZ" sz="2000" dirty="0" err="1"/>
              <a:t>إستراتيجية</a:t>
            </a:r>
            <a:r>
              <a:rPr lang="ar-DZ" sz="2000" dirty="0"/>
              <a:t> تسويقية </a:t>
            </a:r>
            <a:r>
              <a:rPr lang="ar-DZ" sz="2000" dirty="0" smtClean="0"/>
              <a:t>مناسبة.</a:t>
            </a:r>
            <a:endParaRPr lang="ar-DZ" sz="2000" dirty="0"/>
          </a:p>
          <a:p>
            <a:pPr lvl="0" algn="r" rtl="1">
              <a:lnSpc>
                <a:spcPct val="150000"/>
              </a:lnSpc>
            </a:pPr>
            <a:r>
              <a:rPr lang="ar-DZ" sz="2000" b="1" dirty="0" smtClean="0"/>
              <a:t>التوجه </a:t>
            </a:r>
            <a:r>
              <a:rPr lang="ar-DZ" sz="2000" b="1" dirty="0"/>
              <a:t>بالمستهلك: </a:t>
            </a:r>
            <a:r>
              <a:rPr lang="ar-DZ" sz="2000" dirty="0"/>
              <a:t>أي التركيز على المستهلك وجعله كحجر الزاوية لأية </a:t>
            </a:r>
            <a:r>
              <a:rPr lang="ar-DZ" sz="2000" dirty="0" err="1" smtClean="0"/>
              <a:t>إستراتيجية</a:t>
            </a:r>
            <a:r>
              <a:rPr lang="ar-DZ" sz="2000" dirty="0"/>
              <a:t> </a:t>
            </a:r>
            <a:r>
              <a:rPr lang="ar-DZ" sz="2000" dirty="0" smtClean="0"/>
              <a:t>تسويقية</a:t>
            </a:r>
            <a:r>
              <a:rPr lang="ar-DZ" sz="2000" dirty="0"/>
              <a:t>، وهو ما يضع حاجات المستهلك ورغباته في المقام الأول عند تخطيط </a:t>
            </a:r>
            <a:r>
              <a:rPr lang="ar-DZ" sz="2000" dirty="0" smtClean="0"/>
              <a:t>الأنشطة التسويقية</a:t>
            </a:r>
            <a:r>
              <a:rPr lang="ar-DZ" sz="2000" dirty="0"/>
              <a:t>، وهذا ما فرض على المنظمة حتمية إنتاج ما يمكن بيعه </a:t>
            </a:r>
            <a:r>
              <a:rPr lang="ar-DZ" sz="2000" dirty="0" smtClean="0"/>
              <a:t>وتسويقه.</a:t>
            </a:r>
            <a:endParaRPr lang="ar-DZ" sz="2000" dirty="0"/>
          </a:p>
          <a:p>
            <a:pPr lvl="0" algn="r" rtl="1">
              <a:lnSpc>
                <a:spcPct val="150000"/>
              </a:lnSpc>
            </a:pPr>
            <a:r>
              <a:rPr lang="ar-DZ" sz="2000" b="1" dirty="0"/>
              <a:t>ا</a:t>
            </a:r>
            <a:r>
              <a:rPr lang="ar-DZ" sz="2000" b="1" dirty="0" smtClean="0"/>
              <a:t>لتسويق </a:t>
            </a:r>
            <a:r>
              <a:rPr lang="ar-DZ" sz="2000" b="1" dirty="0"/>
              <a:t>المتكامل: </a:t>
            </a:r>
            <a:r>
              <a:rPr lang="ar-DZ" sz="2000" dirty="0"/>
              <a:t>إذ يجب أن يكون تكامل وتنسيق بين مختلف وظائف المنظمة، </a:t>
            </a:r>
            <a:r>
              <a:rPr lang="ar-DZ" sz="2000" dirty="0" smtClean="0"/>
              <a:t>وهذا من </a:t>
            </a:r>
            <a:r>
              <a:rPr lang="ar-DZ" sz="2000" dirty="0"/>
              <a:t>أجل تحقيق جميع الأهداف المسطرة. ويكون هذا التكامل على ثلاثة مستويات، </a:t>
            </a:r>
            <a:r>
              <a:rPr lang="ar-DZ" sz="2000" dirty="0" smtClean="0"/>
              <a:t>فالأول بين </a:t>
            </a:r>
            <a:r>
              <a:rPr lang="ar-DZ" sz="2000" dirty="0"/>
              <a:t>جميع وظائف المنظمة من إنتاج وتمويل ومالية ... إلخ، والثاني يكون بين </a:t>
            </a:r>
            <a:r>
              <a:rPr lang="ar-DZ" sz="2000" dirty="0" smtClean="0"/>
              <a:t>الأنشطة والعمليات </a:t>
            </a:r>
            <a:r>
              <a:rPr lang="ar-DZ" sz="2000" dirty="0"/>
              <a:t>التسويقية فيما بينها، أما الثالث فيكون بين جميع </a:t>
            </a:r>
            <a:r>
              <a:rPr lang="ar-DZ" sz="2000" dirty="0" smtClean="0"/>
              <a:t>أفراد </a:t>
            </a:r>
            <a:r>
              <a:rPr lang="ar-DZ" sz="2000" dirty="0"/>
              <a:t>الإدارة التسويقية </a:t>
            </a:r>
            <a:r>
              <a:rPr lang="ar-DZ" sz="2000" dirty="0" smtClean="0"/>
              <a:t>وعلى اختلاف مستوياتهم</a:t>
            </a:r>
            <a:r>
              <a:rPr lang="ar-DZ" sz="2000" b="1" dirty="0" smtClean="0"/>
              <a:t>.</a:t>
            </a:r>
            <a:endParaRPr lang="ar-DZ" sz="2000" b="1" dirty="0"/>
          </a:p>
          <a:p>
            <a:pPr lvl="0" algn="r" rtl="1">
              <a:lnSpc>
                <a:spcPct val="150000"/>
              </a:lnSpc>
            </a:pPr>
            <a:r>
              <a:rPr lang="ar-DZ" sz="2000" b="1" dirty="0"/>
              <a:t>ا</a:t>
            </a:r>
            <a:r>
              <a:rPr lang="ar-DZ" sz="2000" b="1" dirty="0" smtClean="0"/>
              <a:t>لتوجه </a:t>
            </a:r>
            <a:r>
              <a:rPr lang="ar-DZ" sz="2000" b="1" dirty="0"/>
              <a:t>بالأرباح طويلة الأجل: </a:t>
            </a:r>
            <a:r>
              <a:rPr lang="ar-DZ" sz="2000" dirty="0"/>
              <a:t>إذ أن هدف المنظمة هنا هو تحقيق الأرباح طويلة الأجل </a:t>
            </a:r>
            <a:r>
              <a:rPr lang="ar-DZ" sz="2000" dirty="0" smtClean="0"/>
              <a:t>من خلال </a:t>
            </a:r>
            <a:r>
              <a:rPr lang="ar-DZ" sz="2000" dirty="0"/>
              <a:t>إرضاء المستهلك والمحافظة على ولائه، لذلك لا يجب أن يكون تركيز إدارة </a:t>
            </a:r>
            <a:r>
              <a:rPr lang="ar-DZ" sz="2000" dirty="0" smtClean="0"/>
              <a:t>المنظمة حول </a:t>
            </a:r>
            <a:r>
              <a:rPr lang="ar-DZ" sz="2000" dirty="0"/>
              <a:t>حجم المبيعات والأرباح في المدى القصير، بل على تحقيق الأرباح طويلة الأجل </a:t>
            </a:r>
            <a:r>
              <a:rPr lang="ar-DZ" sz="2000" dirty="0" smtClean="0"/>
              <a:t>عن طريق </a:t>
            </a:r>
            <a:r>
              <a:rPr lang="ar-DZ" sz="2000" dirty="0"/>
              <a:t>تعزيز ولاء المستهلك، لأنه يعتبر الضمان الوحيد لبقاء المنظمة واستمرارها </a:t>
            </a:r>
            <a:r>
              <a:rPr lang="ar-DZ" sz="2000" dirty="0" smtClean="0"/>
              <a:t>في السوق </a:t>
            </a:r>
            <a:r>
              <a:rPr lang="ar-DZ" sz="2000" dirty="0"/>
              <a:t/>
            </a:r>
            <a:br>
              <a:rPr lang="ar-DZ" sz="2000" dirty="0"/>
            </a:br>
            <a:endParaRPr lang="en-US" sz="2000" b="1" dirty="0">
              <a:solidFill>
                <a:schemeClr val="tx1"/>
              </a:solidFill>
            </a:endParaRPr>
          </a:p>
        </p:txBody>
      </p:sp>
      <p:sp>
        <p:nvSpPr>
          <p:cNvPr id="4" name="Rectangle 3"/>
          <p:cNvSpPr/>
          <p:nvPr/>
        </p:nvSpPr>
        <p:spPr>
          <a:xfrm>
            <a:off x="10756966" y="-88637"/>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
        <p:nvSpPr>
          <p:cNvPr id="5" name="Flèche vers le bas 4"/>
          <p:cNvSpPr/>
          <p:nvPr/>
        </p:nvSpPr>
        <p:spPr>
          <a:xfrm>
            <a:off x="4454781" y="807450"/>
            <a:ext cx="2822028" cy="4099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32010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3"/>
          <a:stretch>
            <a:fillRect/>
          </a:stretch>
        </p:blipFill>
        <p:spPr>
          <a:xfrm>
            <a:off x="3016155" y="2101755"/>
            <a:ext cx="6551684" cy="3438385"/>
          </a:xfrm>
          <a:prstGeom prst="rect">
            <a:avLst/>
          </a:prstGeom>
        </p:spPr>
      </p:pic>
      <p:sp>
        <p:nvSpPr>
          <p:cNvPr id="3" name="ZoneTexte 2"/>
          <p:cNvSpPr txBox="1"/>
          <p:nvPr/>
        </p:nvSpPr>
        <p:spPr>
          <a:xfrm>
            <a:off x="3016155" y="655093"/>
            <a:ext cx="6551684" cy="830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rtl="1"/>
            <a:r>
              <a:rPr lang="ar-DZ" sz="2400" b="1" dirty="0" smtClean="0"/>
              <a:t>شكل يوضع المقارنة بين المفهوم </a:t>
            </a:r>
            <a:r>
              <a:rPr lang="ar-DZ" sz="2400" b="1" dirty="0" err="1" smtClean="0"/>
              <a:t>البيعي</a:t>
            </a:r>
            <a:r>
              <a:rPr lang="ar-DZ" sz="2400" b="1" dirty="0" smtClean="0"/>
              <a:t> والتسويقي</a:t>
            </a:r>
          </a:p>
          <a:p>
            <a:pPr algn="ctr" rtl="1"/>
            <a:endParaRPr lang="en-US" sz="2400" b="1"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3483686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57594" y="454559"/>
            <a:ext cx="7259361" cy="1315810"/>
          </a:xfrm>
        </p:spPr>
        <p:txBody>
          <a:bodyPr>
            <a:noAutofit/>
          </a:bodyPr>
          <a:lstStyle/>
          <a:p>
            <a:pPr algn="ctr" rtl="1"/>
            <a:r>
              <a:rPr lang="ar-DZ" sz="2800" b="1" dirty="0"/>
              <a:t>ثانيا: تطور مفهوم </a:t>
            </a:r>
            <a:r>
              <a:rPr lang="ar-DZ" sz="2800" b="1" dirty="0" smtClean="0"/>
              <a:t>التسويق</a:t>
            </a:r>
            <a:br>
              <a:rPr lang="ar-DZ" sz="2800" b="1" dirty="0" smtClean="0"/>
            </a:br>
            <a:r>
              <a:rPr lang="ar-DZ" sz="2400" dirty="0"/>
              <a:t>لا بد من التعرف على المراحل التاريخية التي مر بها مفهوم التسويق وسمحت بتطوره وهذه المراحل تنقسم إلى: </a:t>
            </a:r>
            <a:endParaRPr lang="en-US" sz="2400" b="1" dirty="0"/>
          </a:p>
        </p:txBody>
      </p:sp>
      <p:sp>
        <p:nvSpPr>
          <p:cNvPr id="3" name="Espace réservé du contenu 2"/>
          <p:cNvSpPr>
            <a:spLocks noGrp="1"/>
          </p:cNvSpPr>
          <p:nvPr>
            <p:ph idx="1"/>
          </p:nvPr>
        </p:nvSpPr>
        <p:spPr>
          <a:xfrm>
            <a:off x="436729" y="1982949"/>
            <a:ext cx="10469879" cy="4404360"/>
          </a:xfrm>
          <a:solidFill>
            <a:schemeClr val="bg1">
              <a:lumMod val="95000"/>
            </a:schemeClr>
          </a:solidFill>
          <a:ln>
            <a:solidFill>
              <a:schemeClr val="accent1"/>
            </a:solidFill>
          </a:ln>
        </p:spPr>
        <p:style>
          <a:lnRef idx="1">
            <a:schemeClr val="accent6"/>
          </a:lnRef>
          <a:fillRef idx="2">
            <a:schemeClr val="accent6"/>
          </a:fillRef>
          <a:effectRef idx="1">
            <a:schemeClr val="accent6"/>
          </a:effectRef>
          <a:fontRef idx="minor">
            <a:schemeClr val="dk1"/>
          </a:fontRef>
        </p:style>
        <p:txBody>
          <a:bodyPr>
            <a:normAutofit lnSpcReduction="10000"/>
          </a:bodyPr>
          <a:lstStyle/>
          <a:p>
            <a:pPr algn="ctr" rtl="1">
              <a:buFontTx/>
              <a:buChar char="-"/>
            </a:pPr>
            <a:r>
              <a:rPr lang="ar-DZ" sz="2400" b="1" dirty="0" smtClean="0"/>
              <a:t>التوجه الاجتماعي للتسويق (</a:t>
            </a:r>
            <a:r>
              <a:rPr lang="ar-DZ" sz="2400" b="1" u="sng" dirty="0" smtClean="0">
                <a:solidFill>
                  <a:schemeClr val="tx1"/>
                </a:solidFill>
              </a:rPr>
              <a:t>مرحلة </a:t>
            </a:r>
            <a:r>
              <a:rPr lang="ar-DZ" sz="2400" b="1" u="sng" dirty="0">
                <a:solidFill>
                  <a:schemeClr val="tx1"/>
                </a:solidFill>
              </a:rPr>
              <a:t>التسويق المستنير </a:t>
            </a:r>
            <a:r>
              <a:rPr lang="en-US" sz="2400" b="1" u="sng" dirty="0">
                <a:solidFill>
                  <a:schemeClr val="tx1"/>
                </a:solidFill>
              </a:rPr>
              <a:t>Marketing </a:t>
            </a:r>
            <a:r>
              <a:rPr lang="en-US" sz="2400" b="1" u="sng" dirty="0" smtClean="0">
                <a:solidFill>
                  <a:schemeClr val="tx1"/>
                </a:solidFill>
              </a:rPr>
              <a:t>Enlightened:</a:t>
            </a:r>
            <a:r>
              <a:rPr lang="ar-DZ" sz="2400" b="1" u="sng" dirty="0" smtClean="0">
                <a:solidFill>
                  <a:schemeClr val="tx1"/>
                </a:solidFill>
              </a:rPr>
              <a:t>)</a:t>
            </a:r>
            <a:endParaRPr lang="ar-DZ" sz="2400" b="1" u="sng" dirty="0" smtClean="0">
              <a:solidFill>
                <a:schemeClr val="tx1"/>
              </a:solidFill>
            </a:endParaRPr>
          </a:p>
          <a:p>
            <a:pPr marL="0" indent="0" algn="just" rtl="1">
              <a:lnSpc>
                <a:spcPct val="150000"/>
              </a:lnSpc>
              <a:buNone/>
            </a:pPr>
            <a:r>
              <a:rPr lang="ar-DZ" sz="2000" dirty="0">
                <a:solidFill>
                  <a:schemeClr val="tx1"/>
                </a:solidFill>
              </a:rPr>
              <a:t>ترتكز فلسفة "التسويق المستنير" على ضرورة قيام وظيفة التسويق بالمؤسسة بمحاولة تحقيق أفضل أداء للنظام التسويقي داخلها في الأجل الطويل. و يقوم التسويق المستنير على خمسة مبادئ هي:</a:t>
            </a:r>
          </a:p>
          <a:p>
            <a:pPr algn="just" rtl="1">
              <a:lnSpc>
                <a:spcPct val="150000"/>
              </a:lnSpc>
            </a:pPr>
            <a:r>
              <a:rPr lang="ar-DZ" sz="2000" dirty="0">
                <a:solidFill>
                  <a:schemeClr val="tx1"/>
                </a:solidFill>
              </a:rPr>
              <a:t> </a:t>
            </a:r>
            <a:r>
              <a:rPr lang="ar-DZ" sz="2000" b="1" dirty="0">
                <a:solidFill>
                  <a:schemeClr val="tx1"/>
                </a:solidFill>
              </a:rPr>
              <a:t>المبدأ الأول: </a:t>
            </a:r>
            <a:r>
              <a:rPr lang="ar-DZ" sz="2000" dirty="0">
                <a:solidFill>
                  <a:schemeClr val="tx1"/>
                </a:solidFill>
              </a:rPr>
              <a:t>التسويق الموجه بالمستهلك </a:t>
            </a:r>
          </a:p>
          <a:p>
            <a:pPr algn="just" rtl="1">
              <a:lnSpc>
                <a:spcPct val="150000"/>
              </a:lnSpc>
            </a:pPr>
            <a:r>
              <a:rPr lang="ar-DZ" sz="2000" b="1" dirty="0">
                <a:solidFill>
                  <a:schemeClr val="tx1"/>
                </a:solidFill>
              </a:rPr>
              <a:t> المبدأ الثاني</a:t>
            </a:r>
            <a:r>
              <a:rPr lang="ar-DZ" sz="2000" dirty="0">
                <a:solidFill>
                  <a:schemeClr val="tx1"/>
                </a:solidFill>
              </a:rPr>
              <a:t>: التسويق الابتكاري </a:t>
            </a:r>
          </a:p>
          <a:p>
            <a:pPr algn="just" rtl="1">
              <a:lnSpc>
                <a:spcPct val="150000"/>
              </a:lnSpc>
            </a:pPr>
            <a:r>
              <a:rPr lang="ar-DZ" sz="2000" dirty="0">
                <a:solidFill>
                  <a:schemeClr val="tx1"/>
                </a:solidFill>
              </a:rPr>
              <a:t> </a:t>
            </a:r>
            <a:r>
              <a:rPr lang="ar-DZ" sz="2000" b="1" dirty="0">
                <a:solidFill>
                  <a:schemeClr val="tx1"/>
                </a:solidFill>
              </a:rPr>
              <a:t>المبدأ الثالث</a:t>
            </a:r>
            <a:r>
              <a:rPr lang="ar-DZ" sz="2000" dirty="0">
                <a:solidFill>
                  <a:schemeClr val="tx1"/>
                </a:solidFill>
              </a:rPr>
              <a:t>: تسويق القيمة </a:t>
            </a:r>
          </a:p>
          <a:p>
            <a:pPr algn="just" rtl="1">
              <a:lnSpc>
                <a:spcPct val="150000"/>
              </a:lnSpc>
            </a:pPr>
            <a:r>
              <a:rPr lang="ar-DZ" sz="2000" dirty="0">
                <a:solidFill>
                  <a:schemeClr val="tx1"/>
                </a:solidFill>
              </a:rPr>
              <a:t> </a:t>
            </a:r>
            <a:r>
              <a:rPr lang="ar-DZ" sz="2000" b="1" dirty="0">
                <a:solidFill>
                  <a:schemeClr val="tx1"/>
                </a:solidFill>
              </a:rPr>
              <a:t>المبدأ الرابع</a:t>
            </a:r>
            <a:r>
              <a:rPr lang="ar-DZ" sz="2000" dirty="0">
                <a:solidFill>
                  <a:schemeClr val="tx1"/>
                </a:solidFill>
              </a:rPr>
              <a:t>: التسويق القائم على رسالة ذات توجهات اجتماعية </a:t>
            </a:r>
          </a:p>
          <a:p>
            <a:pPr algn="just" rtl="1">
              <a:lnSpc>
                <a:spcPct val="150000"/>
              </a:lnSpc>
            </a:pPr>
            <a:r>
              <a:rPr lang="ar-DZ" sz="2000" b="1" dirty="0">
                <a:solidFill>
                  <a:schemeClr val="tx1"/>
                </a:solidFill>
              </a:rPr>
              <a:t>المبدأ الخامس: </a:t>
            </a:r>
            <a:r>
              <a:rPr lang="ar-DZ" sz="2000" dirty="0">
                <a:solidFill>
                  <a:schemeClr val="tx1"/>
                </a:solidFill>
              </a:rPr>
              <a:t>المفهوم الاجتماعي للتسويق.</a:t>
            </a:r>
            <a:endParaRPr lang="en-US" sz="2000" dirty="0">
              <a:solidFill>
                <a:schemeClr val="tx1"/>
              </a:solidFill>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47696694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18292" y="2301766"/>
            <a:ext cx="8915400" cy="4242094"/>
          </a:xfrm>
        </p:spPr>
        <p:style>
          <a:lnRef idx="2">
            <a:schemeClr val="accent1"/>
          </a:lnRef>
          <a:fillRef idx="1">
            <a:schemeClr val="lt1"/>
          </a:fillRef>
          <a:effectRef idx="0">
            <a:schemeClr val="accent1"/>
          </a:effectRef>
          <a:fontRef idx="minor">
            <a:schemeClr val="dk1"/>
          </a:fontRef>
        </p:style>
        <p:txBody>
          <a:bodyPr>
            <a:normAutofit/>
          </a:bodyPr>
          <a:lstStyle/>
          <a:p>
            <a:pPr marL="0" indent="0" algn="ctr" rtl="1">
              <a:lnSpc>
                <a:spcPct val="150000"/>
              </a:lnSpc>
              <a:buNone/>
            </a:pPr>
            <a:r>
              <a:rPr lang="ar-DZ" sz="2400" b="1" u="sng" dirty="0"/>
              <a:t>التوجه الاجتماعي للتسويق</a:t>
            </a:r>
            <a:endParaRPr lang="ar-DZ" sz="2400" u="sng" dirty="0" smtClean="0">
              <a:solidFill>
                <a:schemeClr val="tx1"/>
              </a:solidFill>
            </a:endParaRPr>
          </a:p>
          <a:p>
            <a:pPr marL="0" indent="0" algn="ctr" rtl="1">
              <a:lnSpc>
                <a:spcPct val="150000"/>
              </a:lnSpc>
              <a:buNone/>
            </a:pPr>
            <a:r>
              <a:rPr lang="ar-DZ" sz="2400" dirty="0" smtClean="0">
                <a:solidFill>
                  <a:schemeClr val="tx1"/>
                </a:solidFill>
              </a:rPr>
              <a:t>في </a:t>
            </a:r>
            <a:r>
              <a:rPr lang="ar-DZ" sz="2400" dirty="0">
                <a:solidFill>
                  <a:schemeClr val="tx1"/>
                </a:solidFill>
              </a:rPr>
              <a:t>السبعينات بدت الحاجة نحو تعديل مفهوم التسويق ليشمل الأبعاد الاجتماعية </a:t>
            </a:r>
            <a:r>
              <a:rPr lang="ar-DZ" sz="2400" dirty="0" smtClean="0">
                <a:solidFill>
                  <a:schemeClr val="tx1"/>
                </a:solidFill>
              </a:rPr>
              <a:t>من </a:t>
            </a:r>
            <a:r>
              <a:rPr lang="ar-DZ" sz="2400" dirty="0">
                <a:solidFill>
                  <a:schemeClr val="tx1"/>
                </a:solidFill>
              </a:rPr>
              <a:t>أجل تحقيق رفاهية </a:t>
            </a:r>
            <a:r>
              <a:rPr lang="ar-DZ" sz="2400" dirty="0" smtClean="0">
                <a:solidFill>
                  <a:schemeClr val="tx1"/>
                </a:solidFill>
              </a:rPr>
              <a:t>المجتمع </a:t>
            </a:r>
            <a:r>
              <a:rPr lang="ar-DZ" sz="2400" dirty="0">
                <a:solidFill>
                  <a:schemeClr val="tx1"/>
                </a:solidFill>
              </a:rPr>
              <a:t>وهيئاته وأفراده في المدى الطويل بدلا من التركيز على إشباع رغبات وحاجات الأفراد في المدى القصير. </a:t>
            </a:r>
            <a:r>
              <a:rPr lang="ar-DZ" sz="2400" dirty="0" smtClean="0">
                <a:solidFill>
                  <a:schemeClr val="tx1"/>
                </a:solidFill>
              </a:rPr>
              <a:t>ومن </a:t>
            </a:r>
            <a:r>
              <a:rPr lang="ar-DZ" sz="2400" dirty="0">
                <a:solidFill>
                  <a:schemeClr val="tx1"/>
                </a:solidFill>
              </a:rPr>
              <a:t>ثم </a:t>
            </a:r>
            <a:r>
              <a:rPr lang="ar-DZ" sz="2400" dirty="0" smtClean="0">
                <a:solidFill>
                  <a:schemeClr val="tx1"/>
                </a:solidFill>
              </a:rPr>
              <a:t> توجيه </a:t>
            </a:r>
            <a:r>
              <a:rPr lang="ar-DZ" sz="2400" dirty="0">
                <a:solidFill>
                  <a:schemeClr val="tx1"/>
                </a:solidFill>
              </a:rPr>
              <a:t>الأنشطة التسويقية من أجل تسويق شيء ملموس أو غير ملموس </a:t>
            </a:r>
            <a:r>
              <a:rPr lang="ar-DZ" sz="2400" dirty="0" smtClean="0">
                <a:solidFill>
                  <a:schemeClr val="tx1"/>
                </a:solidFill>
              </a:rPr>
              <a:t>: تسويق </a:t>
            </a:r>
            <a:r>
              <a:rPr lang="ar-DZ" sz="2400" dirty="0">
                <a:solidFill>
                  <a:schemeClr val="tx1"/>
                </a:solidFill>
              </a:rPr>
              <a:t>سلعة أو خدمة أو </a:t>
            </a:r>
            <a:r>
              <a:rPr lang="ar-DZ" sz="2400" dirty="0" smtClean="0">
                <a:solidFill>
                  <a:schemeClr val="tx1"/>
                </a:solidFill>
              </a:rPr>
              <a:t>فكرة، بما </a:t>
            </a:r>
            <a:r>
              <a:rPr lang="ar-DZ" sz="2400" dirty="0">
                <a:solidFill>
                  <a:schemeClr val="tx1"/>
                </a:solidFill>
              </a:rPr>
              <a:t>يمكن من تحقيق أهداف اجتماعية </a:t>
            </a:r>
            <a:r>
              <a:rPr lang="ar-DZ" sz="2400" dirty="0" smtClean="0">
                <a:solidFill>
                  <a:schemeClr val="tx1"/>
                </a:solidFill>
              </a:rPr>
              <a:t>مما يساعد في </a:t>
            </a:r>
            <a:r>
              <a:rPr lang="ar-DZ" sz="2400" dirty="0">
                <a:solidFill>
                  <a:schemeClr val="tx1"/>
                </a:solidFill>
              </a:rPr>
              <a:t>تحقيق </a:t>
            </a:r>
            <a:r>
              <a:rPr lang="ar-DZ" sz="2400" dirty="0" smtClean="0">
                <a:solidFill>
                  <a:schemeClr val="tx1"/>
                </a:solidFill>
              </a:rPr>
              <a:t>تطور اجتماعي </a:t>
            </a:r>
            <a:r>
              <a:rPr lang="ar-DZ" sz="2400" dirty="0">
                <a:solidFill>
                  <a:schemeClr val="tx1"/>
                </a:solidFill>
              </a:rPr>
              <a:t>أكثر فعالية للمجتمع وهيئاته وأفراده</a:t>
            </a:r>
            <a:r>
              <a:rPr lang="ar-DZ" sz="2400" dirty="0">
                <a:solidFill>
                  <a:srgbClr val="FF0000"/>
                </a:solidFill>
              </a:rPr>
              <a:t>. </a:t>
            </a:r>
            <a:endParaRPr lang="en-US" sz="2400" dirty="0">
              <a:solidFill>
                <a:srgbClr val="FF0000"/>
              </a:solidFill>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
        <p:nvSpPr>
          <p:cNvPr id="6" name="Flèche vers le bas 5"/>
          <p:cNvSpPr/>
          <p:nvPr/>
        </p:nvSpPr>
        <p:spPr>
          <a:xfrm>
            <a:off x="3905757" y="1592574"/>
            <a:ext cx="4540469" cy="5855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re 1"/>
          <p:cNvSpPr txBox="1">
            <a:spLocks/>
          </p:cNvSpPr>
          <p:nvPr/>
        </p:nvSpPr>
        <p:spPr>
          <a:xfrm>
            <a:off x="2157594" y="454559"/>
            <a:ext cx="7259361" cy="131581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rtl="1"/>
            <a:r>
              <a:rPr lang="ar-DZ" sz="2400" b="1" dirty="0" smtClean="0"/>
              <a:t>ثانيا: تطور مفهوم التسويق</a:t>
            </a:r>
            <a:br>
              <a:rPr lang="ar-DZ" sz="2400" b="1" dirty="0" smtClean="0"/>
            </a:br>
            <a:r>
              <a:rPr lang="ar-DZ" sz="2000" dirty="0" smtClean="0"/>
              <a:t>لا بد من التعرف على المراحل التاريخية التي مر بها مفهوم التسويق وسمحت بتطوره وهذه المراحل تنقسم إلى: </a:t>
            </a:r>
            <a:endParaRPr lang="en-US" sz="2000" b="1" dirty="0"/>
          </a:p>
        </p:txBody>
      </p:sp>
    </p:spTree>
    <p:extLst>
      <p:ext uri="{BB962C8B-B14F-4D97-AF65-F5344CB8AC3E}">
        <p14:creationId xmlns:p14="http://schemas.microsoft.com/office/powerpoint/2010/main" val="2919199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90616" y="2183641"/>
            <a:ext cx="8915400" cy="3886083"/>
          </a:xfrm>
        </p:spPr>
        <p:style>
          <a:lnRef idx="2">
            <a:schemeClr val="accent1"/>
          </a:lnRef>
          <a:fillRef idx="1">
            <a:schemeClr val="lt1"/>
          </a:fillRef>
          <a:effectRef idx="0">
            <a:schemeClr val="accent1"/>
          </a:effectRef>
          <a:fontRef idx="minor">
            <a:schemeClr val="dk1"/>
          </a:fontRef>
        </p:style>
        <p:txBody>
          <a:bodyPr>
            <a:normAutofit/>
          </a:bodyPr>
          <a:lstStyle/>
          <a:p>
            <a:pPr algn="just" rtl="1"/>
            <a:r>
              <a:rPr lang="ar-DZ" sz="2400" dirty="0" smtClean="0"/>
              <a:t>الاهتمام </a:t>
            </a:r>
            <a:r>
              <a:rPr lang="ar-DZ" sz="2400" dirty="0"/>
              <a:t>بالمستهلك </a:t>
            </a:r>
            <a:r>
              <a:rPr lang="ar-DZ" sz="2400" dirty="0" smtClean="0"/>
              <a:t>باعتباره المحور الأساسي لأي جهد تسويقي تقوم به المؤسس.</a:t>
            </a:r>
          </a:p>
          <a:p>
            <a:pPr algn="just" rtl="1"/>
            <a:r>
              <a:rPr lang="ar-DZ" sz="2400" dirty="0" smtClean="0"/>
              <a:t>أي </a:t>
            </a:r>
            <a:r>
              <a:rPr lang="ar-DZ" sz="2400" dirty="0"/>
              <a:t>مؤسسة يكمن في قدرا على إشباع الحاجات والرغبات الاستهلاكية </a:t>
            </a:r>
          </a:p>
          <a:p>
            <a:pPr algn="just" rtl="1"/>
            <a:r>
              <a:rPr lang="ar-DZ" sz="2400" dirty="0" smtClean="0"/>
              <a:t>حق </a:t>
            </a:r>
            <a:r>
              <a:rPr lang="ar-DZ" sz="2400" dirty="0"/>
              <a:t>المســـتهلك على المؤســـســـة </a:t>
            </a:r>
            <a:r>
              <a:rPr lang="ar-DZ" sz="2400" dirty="0" smtClean="0"/>
              <a:t>أن تزوده </a:t>
            </a:r>
            <a:r>
              <a:rPr lang="ar-DZ" sz="2400" dirty="0"/>
              <a:t>بالمعلومات المناســـبة</a:t>
            </a:r>
            <a:r>
              <a:rPr lang="ar-DZ" sz="2400" dirty="0" smtClean="0"/>
              <a:t> </a:t>
            </a:r>
            <a:r>
              <a:rPr lang="ar-DZ" sz="2400" dirty="0"/>
              <a:t>واللازمة لاتخاذ </a:t>
            </a:r>
            <a:r>
              <a:rPr lang="ar-DZ" sz="2400" dirty="0" smtClean="0"/>
              <a:t>قراراته الاستهلاكية </a:t>
            </a:r>
            <a:r>
              <a:rPr lang="ar-DZ" sz="2400" dirty="0"/>
              <a:t>تحقق له الإشباع المناسب لحاجاته ورغباته دون خداع أو تضليل</a:t>
            </a:r>
            <a:r>
              <a:rPr lang="ar-DZ" sz="2400" dirty="0" smtClean="0"/>
              <a:t>.</a:t>
            </a:r>
          </a:p>
          <a:p>
            <a:pPr algn="just" rtl="1"/>
            <a:r>
              <a:rPr lang="ar-DZ" sz="2400" dirty="0" smtClean="0"/>
              <a:t> </a:t>
            </a:r>
            <a:r>
              <a:rPr lang="ar-DZ" sz="2400" dirty="0"/>
              <a:t>أن المستهلك يثمن إيجابيا المؤسسات التي تعمل من أجله. </a:t>
            </a:r>
            <a:endParaRPr lang="ar-DZ" sz="2400" dirty="0" smtClean="0"/>
          </a:p>
          <a:p>
            <a:pPr algn="just" rtl="1"/>
            <a:r>
              <a:rPr lang="ar-DZ" sz="2400" dirty="0" smtClean="0"/>
              <a:t>يجب </a:t>
            </a:r>
            <a:r>
              <a:rPr lang="ar-DZ" sz="2400" dirty="0"/>
              <a:t>على المؤســـســـات أن </a:t>
            </a:r>
            <a:r>
              <a:rPr lang="ar-DZ" sz="2400" dirty="0" smtClean="0"/>
              <a:t>تهتم بقضايا المجتمع ومشـــاكله.</a:t>
            </a:r>
          </a:p>
          <a:p>
            <a:pPr algn="just" rtl="1"/>
            <a:endParaRPr lang="en-US" sz="2000" dirty="0"/>
          </a:p>
        </p:txBody>
      </p:sp>
      <p:sp>
        <p:nvSpPr>
          <p:cNvPr id="4" name="Rectangle 3"/>
          <p:cNvSpPr/>
          <p:nvPr/>
        </p:nvSpPr>
        <p:spPr>
          <a:xfrm>
            <a:off x="2129051" y="586854"/>
            <a:ext cx="8038531" cy="90075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sz="2400" b="1" dirty="0"/>
              <a:t>و يمكن تلخيص المعالم الرئيسية للمفهوم الاجتماعي للتسويق على النحو التالي:</a:t>
            </a:r>
          </a:p>
          <a:p>
            <a:pPr algn="ctr"/>
            <a:endParaRPr lang="en-US" sz="2000" dirty="0"/>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
        <p:nvSpPr>
          <p:cNvPr id="2" name="Flèche vers le bas 1"/>
          <p:cNvSpPr/>
          <p:nvPr/>
        </p:nvSpPr>
        <p:spPr>
          <a:xfrm>
            <a:off x="5013434" y="1487606"/>
            <a:ext cx="2727434" cy="56191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075735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77191" y="1293696"/>
            <a:ext cx="9026870" cy="4155743"/>
          </a:xfrm>
          <a:solidFill>
            <a:schemeClr val="bg1">
              <a:lumMod val="95000"/>
            </a:schemeClr>
          </a:solidFill>
        </p:spPr>
        <p:style>
          <a:lnRef idx="1">
            <a:schemeClr val="accent6"/>
          </a:lnRef>
          <a:fillRef idx="2">
            <a:schemeClr val="accent6"/>
          </a:fillRef>
          <a:effectRef idx="1">
            <a:schemeClr val="accent6"/>
          </a:effectRef>
          <a:fontRef idx="minor">
            <a:schemeClr val="dk1"/>
          </a:fontRef>
        </p:style>
        <p:txBody>
          <a:bodyPr>
            <a:normAutofit/>
          </a:bodyPr>
          <a:lstStyle/>
          <a:p>
            <a:pPr algn="ctr" rtl="1">
              <a:buFontTx/>
              <a:buChar char="-"/>
            </a:pPr>
            <a:r>
              <a:rPr lang="ar-DZ" sz="2800" b="1" u="sng" dirty="0" smtClean="0"/>
              <a:t>التوجه الاجتماعي للتسويق </a:t>
            </a:r>
          </a:p>
          <a:p>
            <a:pPr marL="0" indent="0" algn="ctr" rtl="1">
              <a:buNone/>
            </a:pPr>
            <a:r>
              <a:rPr lang="ar-DZ" sz="2800" i="1" dirty="0" smtClean="0"/>
              <a:t>يقوم هذا المفهوم على ثلاثة نقاط أساسية هي:</a:t>
            </a:r>
            <a:r>
              <a:rPr lang="ar-DZ" sz="2800" dirty="0" smtClean="0"/>
              <a:t> </a:t>
            </a:r>
          </a:p>
          <a:p>
            <a:pPr algn="ctr" rtl="1">
              <a:buFont typeface="Wingdings" panose="05000000000000000000" pitchFamily="2" charset="2"/>
              <a:buChar char="Ø"/>
            </a:pPr>
            <a:r>
              <a:rPr lang="ar-DZ" sz="2800" dirty="0" smtClean="0"/>
              <a:t>- </a:t>
            </a:r>
            <a:r>
              <a:rPr lang="ar-DZ" sz="2800" dirty="0"/>
              <a:t>احترام البيئة باعتبارها مصدر العطاء. </a:t>
            </a:r>
          </a:p>
          <a:p>
            <a:pPr algn="ctr" rtl="1">
              <a:buFont typeface="Wingdings" panose="05000000000000000000" pitchFamily="2" charset="2"/>
              <a:buChar char="Ø"/>
            </a:pPr>
            <a:r>
              <a:rPr lang="ar-DZ" sz="2800" dirty="0" smtClean="0"/>
              <a:t>- </a:t>
            </a:r>
            <a:r>
              <a:rPr lang="ar-DZ" sz="2800" dirty="0"/>
              <a:t>احترام المجتمع باعتباره أساس البقاء</a:t>
            </a:r>
            <a:r>
              <a:rPr lang="ar-DZ" sz="2800" dirty="0" smtClean="0"/>
              <a:t>.</a:t>
            </a:r>
          </a:p>
          <a:p>
            <a:pPr algn="ctr" rtl="1">
              <a:buFont typeface="Wingdings" panose="05000000000000000000" pitchFamily="2" charset="2"/>
              <a:buChar char="Ø"/>
            </a:pPr>
            <a:r>
              <a:rPr lang="ar-DZ" sz="2800" dirty="0" smtClean="0"/>
              <a:t>- </a:t>
            </a:r>
            <a:r>
              <a:rPr lang="ar-DZ" sz="2800" dirty="0"/>
              <a:t>احترام الفرد باعتباره مصدر رفاهية الأعمال</a:t>
            </a:r>
            <a:endParaRPr lang="en-US" sz="2800"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25599283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42"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anim calcmode="lin" valueType="num">
                                      <p:cBhvr>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4" fill="hold">
                            <p:stCondLst>
                              <p:cond delay="1750"/>
                            </p:stCondLst>
                            <p:childTnLst>
                              <p:par>
                                <p:cTn id="15" presetID="42" presetClass="entr" presetSubtype="0" fill="hold"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0" fill="hold">
                            <p:stCondLst>
                              <p:cond delay="2750"/>
                            </p:stCondLst>
                            <p:childTnLst>
                              <p:par>
                                <p:cTn id="21" presetID="42" presetClass="entr" presetSubtype="0" fill="hold"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6" fill="hold">
                            <p:stCondLst>
                              <p:cond delay="3750"/>
                            </p:stCondLst>
                            <p:childTnLst>
                              <p:par>
                                <p:cTn id="27" presetID="42" presetClass="entr" presetSubtype="0" fill="hold" nodeType="after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1000"/>
                                        <p:tgtEl>
                                          <p:spTgt spid="3">
                                            <p:txEl>
                                              <p:pRg st="3" end="3"/>
                                            </p:txEl>
                                          </p:spTgt>
                                        </p:tgtEl>
                                      </p:cBhvr>
                                    </p:animEffect>
                                    <p:anim calcmode="lin" valueType="num">
                                      <p:cBhvr>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2" fill="hold">
                            <p:stCondLst>
                              <p:cond delay="4750"/>
                            </p:stCondLst>
                            <p:childTnLst>
                              <p:par>
                                <p:cTn id="33" presetID="42" presetClass="entr" presetSubtype="0" fill="hold" nodeType="after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93686" y="535679"/>
            <a:ext cx="8911687" cy="1280890"/>
          </a:xfrm>
          <a:ln w="76200"/>
        </p:spPr>
        <p:style>
          <a:lnRef idx="2">
            <a:schemeClr val="accent1"/>
          </a:lnRef>
          <a:fillRef idx="1">
            <a:schemeClr val="lt1"/>
          </a:fillRef>
          <a:effectRef idx="0">
            <a:schemeClr val="accent1"/>
          </a:effectRef>
          <a:fontRef idx="minor">
            <a:schemeClr val="dk1"/>
          </a:fontRef>
        </p:style>
        <p:txBody>
          <a:bodyPr/>
          <a:lstStyle/>
          <a:p>
            <a:pPr algn="ctr" rtl="1"/>
            <a:r>
              <a:rPr lang="ar-DZ" dirty="0"/>
              <a:t>مرحلة </a:t>
            </a:r>
            <a:r>
              <a:rPr lang="ar-DZ" dirty="0" smtClean="0"/>
              <a:t>التوجه بالمفهوم الموسع للتسويق</a:t>
            </a:r>
            <a:endParaRPr lang="en-US" dirty="0"/>
          </a:p>
        </p:txBody>
      </p:sp>
      <p:sp>
        <p:nvSpPr>
          <p:cNvPr id="3" name="Espace réservé du contenu 2"/>
          <p:cNvSpPr>
            <a:spLocks noGrp="1"/>
          </p:cNvSpPr>
          <p:nvPr>
            <p:ph idx="1"/>
          </p:nvPr>
        </p:nvSpPr>
        <p:spPr>
          <a:xfrm>
            <a:off x="1378425" y="2051714"/>
            <a:ext cx="10099342" cy="4443680"/>
          </a:xfrm>
        </p:spPr>
        <p:style>
          <a:lnRef idx="2">
            <a:schemeClr val="accent1"/>
          </a:lnRef>
          <a:fillRef idx="1">
            <a:schemeClr val="lt1"/>
          </a:fillRef>
          <a:effectRef idx="0">
            <a:schemeClr val="accent1"/>
          </a:effectRef>
          <a:fontRef idx="minor">
            <a:schemeClr val="dk1"/>
          </a:fontRef>
        </p:style>
        <p:txBody>
          <a:bodyPr>
            <a:normAutofit fontScale="92500"/>
          </a:bodyPr>
          <a:lstStyle/>
          <a:p>
            <a:pPr algn="ctr" rtl="1">
              <a:lnSpc>
                <a:spcPct val="150000"/>
              </a:lnSpc>
              <a:buFont typeface="Wingdings" panose="05000000000000000000" pitchFamily="2" charset="2"/>
              <a:buChar char="ü"/>
            </a:pPr>
            <a:r>
              <a:rPr lang="ar-DZ" sz="2400" dirty="0"/>
              <a:t>	</a:t>
            </a:r>
            <a:r>
              <a:rPr lang="ar-DZ" sz="2400" dirty="0" smtClean="0"/>
              <a:t>يعتبر </a:t>
            </a:r>
            <a:r>
              <a:rPr lang="ar-DZ" sz="2400" dirty="0" err="1"/>
              <a:t>كوتلر</a:t>
            </a:r>
            <a:r>
              <a:rPr lang="ar-DZ" sz="2400" dirty="0"/>
              <a:t> وليفي من الأوائل الذين تحدثوا عن توسع مفهوم التسويق </a:t>
            </a:r>
            <a:r>
              <a:rPr lang="ar-DZ" sz="2400" dirty="0" smtClean="0"/>
              <a:t>الموسع ، عندما </a:t>
            </a:r>
            <a:r>
              <a:rPr lang="ar-DZ" sz="2400" dirty="0"/>
              <a:t>برزت مصطلحات التسويق الأساسي</a:t>
            </a:r>
            <a:r>
              <a:rPr lang="en-US" sz="2400" dirty="0"/>
              <a:t>generic Marketing </a:t>
            </a:r>
            <a:r>
              <a:rPr lang="ar-DZ" sz="2400" dirty="0" smtClean="0"/>
              <a:t> وما </a:t>
            </a:r>
            <a:r>
              <a:rPr lang="ar-DZ" sz="2400" dirty="0"/>
              <a:t>وراء </a:t>
            </a:r>
            <a:r>
              <a:rPr lang="ar-DZ" sz="2400" dirty="0" smtClean="0"/>
              <a:t>التسويق </a:t>
            </a:r>
            <a:r>
              <a:rPr lang="en-US" sz="2400" dirty="0" err="1"/>
              <a:t>Metamarketing</a:t>
            </a:r>
            <a:r>
              <a:rPr lang="en-US" sz="2400" dirty="0"/>
              <a:t> </a:t>
            </a:r>
            <a:r>
              <a:rPr lang="ar-DZ" sz="2400" dirty="0" smtClean="0"/>
              <a:t> </a:t>
            </a:r>
            <a:r>
              <a:rPr lang="ar-DZ" sz="2400" dirty="0" smtClean="0"/>
              <a:t>واعتبر </a:t>
            </a:r>
            <a:r>
              <a:rPr lang="ar-DZ" sz="2400" dirty="0"/>
              <a:t>طرحهما تحولا في الفكر الإداري بشـكل عام والفكر التسـويقي بشـكل خاص ، وفي مراحل لاحقة اقترح </a:t>
            </a:r>
            <a:r>
              <a:rPr lang="en-US" sz="2400" dirty="0"/>
              <a:t>Kotler </a:t>
            </a:r>
            <a:r>
              <a:rPr lang="ar-DZ" sz="2400" dirty="0" smtClean="0"/>
              <a:t> </a:t>
            </a:r>
            <a:r>
              <a:rPr lang="ar-DZ" sz="2400" dirty="0" smtClean="0"/>
              <a:t>مصطلح </a:t>
            </a:r>
            <a:r>
              <a:rPr lang="ar-DZ" sz="2400" dirty="0"/>
              <a:t>التسويق المضخم </a:t>
            </a:r>
            <a:r>
              <a:rPr lang="en-US" sz="2400" dirty="0" err="1" smtClean="0"/>
              <a:t>Megamarketing</a:t>
            </a:r>
            <a:endParaRPr lang="ar-DZ" sz="2400" dirty="0" smtClean="0"/>
          </a:p>
          <a:p>
            <a:pPr algn="just" rtl="1">
              <a:lnSpc>
                <a:spcPct val="150000"/>
              </a:lnSpc>
              <a:buFont typeface="Wingdings" panose="05000000000000000000" pitchFamily="2" charset="2"/>
              <a:buChar char="ü"/>
            </a:pPr>
            <a:r>
              <a:rPr lang="ar-DZ" sz="2400" dirty="0" smtClean="0"/>
              <a:t>استنادا </a:t>
            </a:r>
            <a:r>
              <a:rPr lang="ar-DZ" sz="2400" dirty="0"/>
              <a:t>إلى هذا المفهوم </a:t>
            </a:r>
            <a:r>
              <a:rPr lang="ar-DZ" sz="2400" dirty="0" smtClean="0"/>
              <a:t>لا </a:t>
            </a:r>
            <a:r>
              <a:rPr lang="ar-DZ" sz="2400" dirty="0"/>
              <a:t>تكون أهداف العملية التسويقية الحصول على أموال </a:t>
            </a:r>
            <a:r>
              <a:rPr lang="ar-DZ" sz="2400" dirty="0" smtClean="0"/>
              <a:t>والبائع ، إنما </a:t>
            </a:r>
            <a:r>
              <a:rPr lang="ar-DZ" sz="2400" dirty="0"/>
              <a:t>الحديث عن الولاء و كسب رضا المستهلكين و تقديم العون و المساعدة لهم، أي تكون مهم ما يجب تقديمه </a:t>
            </a:r>
            <a:r>
              <a:rPr lang="ar-DZ" sz="2400" dirty="0" smtClean="0"/>
              <a:t>للمشتري. و </a:t>
            </a:r>
            <a:r>
              <a:rPr lang="ar-DZ" sz="2400" dirty="0"/>
              <a:t>يركز مفهوم ما وراء التسويق على خمسة أنواع رئيسية للتسويق: </a:t>
            </a:r>
            <a:r>
              <a:rPr lang="ar-DZ" sz="2600" b="1" dirty="0"/>
              <a:t>- تسويق الخدمة/ المنتوج؛ - تسويق المنظمة؛ - تسويق الفرد (الشخص)؛ - تسويق الموقع أو المكان؛ </a:t>
            </a:r>
            <a:r>
              <a:rPr lang="ar-DZ" sz="2600" b="1" dirty="0" smtClean="0"/>
              <a:t>تسويق الأفكار..</a:t>
            </a:r>
            <a:r>
              <a:rPr lang="ar-DZ" sz="2600" dirty="0" smtClean="0">
                <a:solidFill>
                  <a:schemeClr val="tx1"/>
                </a:solidFill>
              </a:rPr>
              <a:t>. </a:t>
            </a:r>
            <a:endParaRPr lang="en-US" sz="2000" dirty="0">
              <a:solidFill>
                <a:schemeClr val="tx1"/>
              </a:solidFill>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1307546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2791304" y="1733568"/>
            <a:ext cx="6612003" cy="3811903"/>
          </a:xfrm>
          <a:prstGeom prst="rect">
            <a:avLst/>
          </a:prstGeom>
        </p:spPr>
      </p:pic>
      <p:sp>
        <p:nvSpPr>
          <p:cNvPr id="3" name="Rectangle à coins arrondis 2"/>
          <p:cNvSpPr/>
          <p:nvPr/>
        </p:nvSpPr>
        <p:spPr>
          <a:xfrm>
            <a:off x="2682121" y="777922"/>
            <a:ext cx="7116971" cy="6277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t>شكل يوضح تطور المفهوم التسويقي</a:t>
            </a:r>
            <a:endParaRPr lang="en-US" sz="2800" b="1"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1847979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29658" y="487632"/>
            <a:ext cx="8911687" cy="1280890"/>
          </a:xfrm>
        </p:spPr>
        <p:txBody>
          <a:bodyPr>
            <a:normAutofit/>
          </a:bodyPr>
          <a:lstStyle/>
          <a:p>
            <a:pPr algn="ctr"/>
            <a:r>
              <a:rPr lang="ar-SA" sz="4400" b="1" dirty="0" smtClean="0"/>
              <a:t>مقدم</a:t>
            </a:r>
            <a:r>
              <a:rPr lang="ar-DZ" sz="4400" b="1" dirty="0" smtClean="0"/>
              <a:t>ـــــــ</a:t>
            </a:r>
            <a:r>
              <a:rPr lang="ar-SA" sz="4400" b="1" dirty="0" smtClean="0"/>
              <a:t>ة</a:t>
            </a:r>
            <a:endParaRPr lang="en-US" sz="4400" dirty="0"/>
          </a:p>
        </p:txBody>
      </p:sp>
      <p:sp>
        <p:nvSpPr>
          <p:cNvPr id="3" name="Espace réservé du contenu 2"/>
          <p:cNvSpPr>
            <a:spLocks noGrp="1"/>
          </p:cNvSpPr>
          <p:nvPr>
            <p:ph idx="1"/>
          </p:nvPr>
        </p:nvSpPr>
        <p:spPr>
          <a:xfrm>
            <a:off x="742474" y="1293696"/>
            <a:ext cx="9980885" cy="5219469"/>
          </a:xfrm>
          <a:solidFill>
            <a:schemeClr val="bg1">
              <a:lumMod val="95000"/>
            </a:schemeClr>
          </a:solidFill>
          <a:ln>
            <a:solidFill>
              <a:schemeClr val="accent1">
                <a:lumMod val="40000"/>
                <a:lumOff val="60000"/>
              </a:schemeClr>
            </a:solidFill>
          </a:ln>
        </p:spPr>
        <p:style>
          <a:lnRef idx="1">
            <a:schemeClr val="accent2"/>
          </a:lnRef>
          <a:fillRef idx="3">
            <a:schemeClr val="accent2"/>
          </a:fillRef>
          <a:effectRef idx="2">
            <a:schemeClr val="accent2"/>
          </a:effectRef>
          <a:fontRef idx="minor">
            <a:schemeClr val="lt1"/>
          </a:fontRef>
        </p:style>
        <p:txBody>
          <a:bodyPr>
            <a:noAutofit/>
          </a:bodyPr>
          <a:lstStyle/>
          <a:p>
            <a:pPr marL="0" indent="0" algn="ctr" rtl="1">
              <a:lnSpc>
                <a:spcPct val="150000"/>
              </a:lnSpc>
              <a:buNone/>
            </a:pPr>
            <a:r>
              <a:rPr lang="ar-DZ" sz="2400" dirty="0" smtClean="0">
                <a:ln w="0"/>
                <a:solidFill>
                  <a:schemeClr val="tx1"/>
                </a:solidFill>
                <a:effectLst>
                  <a:outerShdw blurRad="38100" dist="19050" dir="2700000" algn="tl" rotWithShape="0">
                    <a:schemeClr val="dk1">
                      <a:alpha val="40000"/>
                    </a:schemeClr>
                  </a:outerShdw>
                </a:effectLst>
              </a:rPr>
              <a:t>إن الدور المتزايد الذي يلعبه التسويق في العصر الحاضر، ونتيجة لأثر الأنشطة التسويقية </a:t>
            </a:r>
            <a:r>
              <a:rPr lang="ar-DZ" sz="2400" dirty="0" err="1" smtClean="0">
                <a:ln w="0"/>
                <a:solidFill>
                  <a:schemeClr val="tx1"/>
                </a:solidFill>
                <a:effectLst>
                  <a:outerShdw blurRad="38100" dist="19050" dir="2700000" algn="tl" rotWithShape="0">
                    <a:schemeClr val="dk1">
                      <a:alpha val="40000"/>
                    </a:schemeClr>
                  </a:outerShdw>
                </a:effectLst>
              </a:rPr>
              <a:t>عللى</a:t>
            </a:r>
            <a:r>
              <a:rPr lang="ar-DZ" sz="2400" dirty="0" smtClean="0">
                <a:ln w="0"/>
                <a:solidFill>
                  <a:schemeClr val="tx1"/>
                </a:solidFill>
                <a:effectLst>
                  <a:outerShdw blurRad="38100" dist="19050" dir="2700000" algn="tl" rotWithShape="0">
                    <a:schemeClr val="dk1">
                      <a:alpha val="40000"/>
                    </a:schemeClr>
                  </a:outerShdw>
                </a:effectLst>
              </a:rPr>
              <a:t> مختلف المجالات والأصعدة التي تخص لأفراد كمستهلكين أو شركات على مختلف أوجه أنشطتها (صناعية، تجارية، خدماتية)، دفع الكثير من علماء الاقتصاد والإدارة وغيرهم الى الاهتمام بالتسويق وأنشطته المختلفة، ومحاولة إعطاء مفهوم يتناسب مع أهميته</a:t>
            </a:r>
          </a:p>
          <a:p>
            <a:pPr marL="0" indent="0" algn="ctr" rtl="1">
              <a:lnSpc>
                <a:spcPct val="150000"/>
              </a:lnSpc>
              <a:buNone/>
            </a:pPr>
            <a:r>
              <a:rPr lang="ar-DZ" sz="2400" dirty="0">
                <a:ln w="0"/>
                <a:solidFill>
                  <a:schemeClr val="tx1"/>
                </a:solidFill>
                <a:effectLst>
                  <a:outerShdw blurRad="38100" dist="19050" dir="2700000" algn="tl" rotWithShape="0">
                    <a:schemeClr val="dk1">
                      <a:alpha val="40000"/>
                    </a:schemeClr>
                  </a:outerShdw>
                </a:effectLst>
              </a:rPr>
              <a:t>لقد تعددت التعاريف المرتبطة بالتسويق لتعدد واختلاف الزوايا التي ينظر منها كل باحث </a:t>
            </a:r>
            <a:r>
              <a:rPr lang="ar-DZ" sz="2400" dirty="0" smtClean="0">
                <a:ln w="0"/>
                <a:solidFill>
                  <a:schemeClr val="tx1"/>
                </a:solidFill>
                <a:effectLst>
                  <a:outerShdw blurRad="38100" dist="19050" dir="2700000" algn="tl" rotWithShape="0">
                    <a:schemeClr val="dk1">
                      <a:alpha val="40000"/>
                    </a:schemeClr>
                  </a:outerShdw>
                </a:effectLst>
              </a:rPr>
              <a:t>والتعرف </a:t>
            </a:r>
            <a:r>
              <a:rPr lang="ar-DZ" sz="2400" dirty="0">
                <a:ln w="0"/>
                <a:solidFill>
                  <a:schemeClr val="tx1"/>
                </a:solidFill>
                <a:effectLst>
                  <a:outerShdw blurRad="38100" dist="19050" dir="2700000" algn="tl" rotWithShape="0">
                    <a:schemeClr val="dk1">
                      <a:alpha val="40000"/>
                    </a:schemeClr>
                  </a:outerShdw>
                </a:effectLst>
              </a:rPr>
              <a:t>على هذا المفهوم لا بد من </a:t>
            </a:r>
            <a:r>
              <a:rPr lang="ar-DZ" sz="2400" dirty="0" err="1">
                <a:ln w="0"/>
                <a:solidFill>
                  <a:schemeClr val="tx1"/>
                </a:solidFill>
                <a:effectLst>
                  <a:outerShdw blurRad="38100" dist="19050" dir="2700000" algn="tl" rotWithShape="0">
                    <a:schemeClr val="dk1">
                      <a:alpha val="40000"/>
                    </a:schemeClr>
                  </a:outerShdw>
                </a:effectLst>
              </a:rPr>
              <a:t>الإنطلاق</a:t>
            </a:r>
            <a:r>
              <a:rPr lang="ar-DZ" sz="2400" dirty="0">
                <a:ln w="0"/>
                <a:solidFill>
                  <a:schemeClr val="tx1"/>
                </a:solidFill>
                <a:effectLst>
                  <a:outerShdw blurRad="38100" dist="19050" dir="2700000" algn="tl" rotWithShape="0">
                    <a:schemeClr val="dk1">
                      <a:alpha val="40000"/>
                    </a:schemeClr>
                  </a:outerShdw>
                </a:effectLst>
              </a:rPr>
              <a:t> من ثلاثة أسئلة: </a:t>
            </a:r>
            <a:r>
              <a:rPr lang="ar-DZ" sz="2400" b="1" dirty="0">
                <a:ln w="0"/>
                <a:solidFill>
                  <a:schemeClr val="tx1"/>
                </a:solidFill>
                <a:effectLst>
                  <a:outerShdw blurRad="38100" dist="19050" dir="2700000" algn="tl" rotWithShape="0">
                    <a:schemeClr val="dk1">
                      <a:alpha val="40000"/>
                    </a:schemeClr>
                  </a:outerShdw>
                </a:effectLst>
              </a:rPr>
              <a:t>- ما هو التسويق؟ </a:t>
            </a:r>
            <a:r>
              <a:rPr lang="ar-DZ" sz="2400" dirty="0">
                <a:ln w="0"/>
                <a:solidFill>
                  <a:schemeClr val="tx1"/>
                </a:solidFill>
                <a:effectLst>
                  <a:outerShdw blurRad="38100" dist="19050" dir="2700000" algn="tl" rotWithShape="0">
                    <a:schemeClr val="dk1">
                      <a:alpha val="40000"/>
                    </a:schemeClr>
                  </a:outerShdw>
                </a:effectLst>
              </a:rPr>
              <a:t>إنه مقترب ينطلق من السوق ويعود إلى السوق. - </a:t>
            </a:r>
            <a:r>
              <a:rPr lang="ar-DZ" sz="2400" b="1" dirty="0">
                <a:ln w="0"/>
                <a:solidFill>
                  <a:schemeClr val="tx1"/>
                </a:solidFill>
                <a:effectLst>
                  <a:outerShdw blurRad="38100" dist="19050" dir="2700000" algn="tl" rotWithShape="0">
                    <a:schemeClr val="dk1">
                      <a:alpha val="40000"/>
                    </a:schemeClr>
                  </a:outerShdw>
                </a:effectLst>
              </a:rPr>
              <a:t>بماذا يهتم التسويق</a:t>
            </a:r>
            <a:r>
              <a:rPr lang="ar-DZ" sz="2400" dirty="0">
                <a:ln w="0"/>
                <a:solidFill>
                  <a:schemeClr val="tx1"/>
                </a:solidFill>
                <a:effectLst>
                  <a:outerShdw blurRad="38100" dist="19050" dir="2700000" algn="tl" rotWithShape="0">
                    <a:schemeClr val="dk1">
                      <a:alpha val="40000"/>
                    </a:schemeClr>
                  </a:outerShdw>
                </a:effectLst>
              </a:rPr>
              <a:t>؟ في الأساس يركز على احتياجات المستهلكين. </a:t>
            </a:r>
          </a:p>
          <a:p>
            <a:pPr marL="0" indent="0" algn="ctr" rtl="1">
              <a:lnSpc>
                <a:spcPct val="150000"/>
              </a:lnSpc>
              <a:buNone/>
            </a:pPr>
            <a:r>
              <a:rPr lang="ar-DZ" sz="2400" b="1" dirty="0">
                <a:ln w="0"/>
                <a:solidFill>
                  <a:schemeClr val="tx1"/>
                </a:solidFill>
                <a:effectLst>
                  <a:outerShdw blurRad="38100" dist="19050" dir="2700000" algn="tl" rotWithShape="0">
                    <a:schemeClr val="dk1">
                      <a:alpha val="40000"/>
                    </a:schemeClr>
                  </a:outerShdw>
                </a:effectLst>
              </a:rPr>
              <a:t>ما هي أهداف التسويق</a:t>
            </a:r>
            <a:r>
              <a:rPr lang="ar-DZ" sz="2400" dirty="0">
                <a:ln w="0"/>
                <a:solidFill>
                  <a:schemeClr val="tx1"/>
                </a:solidFill>
                <a:effectLst>
                  <a:outerShdw blurRad="38100" dist="19050" dir="2700000" algn="tl" rotWithShape="0">
                    <a:schemeClr val="dk1">
                      <a:alpha val="40000"/>
                    </a:schemeClr>
                  </a:outerShdw>
                </a:effectLst>
              </a:rPr>
              <a:t>؟ يهدف التسويق إلى تعديل المعارف، المواقف وكذا </a:t>
            </a:r>
            <a:r>
              <a:rPr lang="ar-DZ" sz="2400" dirty="0" err="1">
                <a:ln w="0"/>
                <a:solidFill>
                  <a:schemeClr val="tx1"/>
                </a:solidFill>
                <a:effectLst>
                  <a:outerShdw blurRad="38100" dist="19050" dir="2700000" algn="tl" rotWithShape="0">
                    <a:schemeClr val="dk1">
                      <a:alpha val="40000"/>
                    </a:schemeClr>
                  </a:outerShdw>
                </a:effectLst>
              </a:rPr>
              <a:t>سلوكات</a:t>
            </a:r>
            <a:r>
              <a:rPr lang="ar-DZ" sz="2400" dirty="0">
                <a:ln w="0"/>
                <a:solidFill>
                  <a:schemeClr val="tx1"/>
                </a:solidFill>
                <a:effectLst>
                  <a:outerShdw blurRad="38100" dist="19050" dir="2700000" algn="tl" rotWithShape="0">
                    <a:schemeClr val="dk1">
                      <a:alpha val="40000"/>
                    </a:schemeClr>
                  </a:outerShdw>
                </a:effectLst>
              </a:rPr>
              <a:t> المستهلكين</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15381918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par>
                          <p:cTn id="11" fill="hold">
                            <p:stCondLst>
                              <p:cond delay="750"/>
                            </p:stCondLst>
                            <p:childTnLst>
                              <p:par>
                                <p:cTn id="12" presetID="1" presetClass="entr" presetSubtype="0" fill="hold"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par>
                          <p:cTn id="14" fill="hold">
                            <p:stCondLst>
                              <p:cond delay="750"/>
                            </p:stCondLst>
                            <p:childTnLst>
                              <p:par>
                                <p:cTn id="15" presetID="1" presetClass="entr" presetSubtype="0" fill="hold"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1" presetClass="emph" presetSubtype="0" fill="hold" grpId="0" nodeType="clickEffect">
                                  <p:stCondLst>
                                    <p:cond delay="0"/>
                                  </p:stCondLst>
                                  <p:iterate type="lt">
                                    <p:tmPct val="0"/>
                                  </p:iterate>
                                  <p:childTnLst>
                                    <p:animClr clrSpc="hsl" dir="cw">
                                      <p:cBhvr override="childStyle">
                                        <p:cTn id="20" dur="500" fill="hold"/>
                                        <p:tgtEl>
                                          <p:spTgt spid="2"/>
                                        </p:tgtEl>
                                        <p:attrNameLst>
                                          <p:attrName>style.color</p:attrName>
                                        </p:attrNameLst>
                                      </p:cBhvr>
                                      <p:by>
                                        <p:hsl h="7200000" s="0" l="0"/>
                                      </p:by>
                                    </p:animClr>
                                    <p:animClr clrSpc="hsl" dir="cw">
                                      <p:cBhvr>
                                        <p:cTn id="21" dur="500" fill="hold"/>
                                        <p:tgtEl>
                                          <p:spTgt spid="2"/>
                                        </p:tgtEl>
                                        <p:attrNameLst>
                                          <p:attrName>fillcolor</p:attrName>
                                        </p:attrNameLst>
                                      </p:cBhvr>
                                      <p:by>
                                        <p:hsl h="7200000" s="0" l="0"/>
                                      </p:by>
                                    </p:animClr>
                                    <p:animClr clrSpc="hsl" dir="cw">
                                      <p:cBhvr>
                                        <p:cTn id="22" dur="500" fill="hold"/>
                                        <p:tgtEl>
                                          <p:spTgt spid="2"/>
                                        </p:tgtEl>
                                        <p:attrNameLst>
                                          <p:attrName>stroke.color</p:attrName>
                                        </p:attrNameLst>
                                      </p:cBhvr>
                                      <p:by>
                                        <p:hsl h="7200000" s="0" l="0"/>
                                      </p:by>
                                    </p:animClr>
                                    <p:set>
                                      <p:cBhvr>
                                        <p:cTn id="23" dur="500" fill="hold"/>
                                        <p:tgtEl>
                                          <p:spTgt spid="2"/>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1" nodeType="clickEffect">
                                  <p:stCondLst>
                                    <p:cond delay="0"/>
                                  </p:stCondLst>
                                  <p:iterate type="lt">
                                    <p:tmPct val="0"/>
                                  </p:iterate>
                                  <p:childTnLst>
                                    <p:set>
                                      <p:cBhvr>
                                        <p:cTn id="27" dur="1" fill="hold">
                                          <p:stCondLst>
                                            <p:cond delay="0"/>
                                          </p:stCondLst>
                                        </p:cTn>
                                        <p:tgtEl>
                                          <p:spTgt spid="2"/>
                                        </p:tgtEl>
                                        <p:attrNameLst>
                                          <p:attrName>style.visibility</p:attrName>
                                        </p:attrNameLst>
                                      </p:cBhvr>
                                      <p:to>
                                        <p:strVal val="visible"/>
                                      </p:to>
                                    </p:set>
                                    <p:animEffect transition="in" filter="fade">
                                      <p:cBhvr>
                                        <p:cTn id="28" dur="2000"/>
                                        <p:tgtEl>
                                          <p:spTgt spid="2"/>
                                        </p:tgtEl>
                                      </p:cBhvr>
                                    </p:animEffect>
                                    <p:anim calcmode="lin" valueType="num">
                                      <p:cBhvr>
                                        <p:cTn id="29" dur="2000" fill="hold"/>
                                        <p:tgtEl>
                                          <p:spTgt spid="2"/>
                                        </p:tgtEl>
                                        <p:attrNameLst>
                                          <p:attrName>ppt_w</p:attrName>
                                        </p:attrNameLst>
                                      </p:cBhvr>
                                      <p:tavLst>
                                        <p:tav tm="0" fmla="#ppt_w*sin(2.5*pi*$)">
                                          <p:val>
                                            <p:fltVal val="0"/>
                                          </p:val>
                                        </p:tav>
                                        <p:tav tm="100000">
                                          <p:val>
                                            <p:fltVal val="1"/>
                                          </p:val>
                                        </p:tav>
                                      </p:tavLst>
                                    </p:anim>
                                    <p:anim calcmode="lin" valueType="num">
                                      <p:cBhvr>
                                        <p:cTn id="30"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34" presetClass="emph" presetSubtype="0" fill="hold" grpId="2" nodeType="clickEffect">
                                  <p:stCondLst>
                                    <p:cond delay="0"/>
                                  </p:stCondLst>
                                  <p:iterate type="lt">
                                    <p:tmPct val="10000"/>
                                  </p:iterate>
                                  <p:childTnLst>
                                    <p:animMotion origin="layout" path="M -1.66667E-6 -1.85185E-6 L -1.66667E-6 -0.07222 " pathEditMode="relative" rAng="0" ptsTypes="AA">
                                      <p:cBhvr>
                                        <p:cTn id="34" dur="250" accel="50000" decel="50000" autoRev="1" fill="hold">
                                          <p:stCondLst>
                                            <p:cond delay="0"/>
                                          </p:stCondLst>
                                        </p:cTn>
                                        <p:tgtEl>
                                          <p:spTgt spid="2"/>
                                        </p:tgtEl>
                                        <p:attrNameLst>
                                          <p:attrName>ppt_x</p:attrName>
                                          <p:attrName>ppt_y</p:attrName>
                                        </p:attrNameLst>
                                      </p:cBhvr>
                                      <p:rCtr x="0" y="-3611"/>
                                    </p:animMotion>
                                    <p:animRot by="1500000">
                                      <p:cBhvr>
                                        <p:cTn id="35" dur="125" fill="hold">
                                          <p:stCondLst>
                                            <p:cond delay="0"/>
                                          </p:stCondLst>
                                        </p:cTn>
                                        <p:tgtEl>
                                          <p:spTgt spid="2"/>
                                        </p:tgtEl>
                                        <p:attrNameLst>
                                          <p:attrName>r</p:attrName>
                                        </p:attrNameLst>
                                      </p:cBhvr>
                                    </p:animRot>
                                    <p:animRot by="-1500000">
                                      <p:cBhvr>
                                        <p:cTn id="36" dur="125" fill="hold">
                                          <p:stCondLst>
                                            <p:cond delay="125"/>
                                          </p:stCondLst>
                                        </p:cTn>
                                        <p:tgtEl>
                                          <p:spTgt spid="2"/>
                                        </p:tgtEl>
                                        <p:attrNameLst>
                                          <p:attrName>r</p:attrName>
                                        </p:attrNameLst>
                                      </p:cBhvr>
                                    </p:animRot>
                                    <p:animRot by="-1500000">
                                      <p:cBhvr>
                                        <p:cTn id="37" dur="125" fill="hold">
                                          <p:stCondLst>
                                            <p:cond delay="250"/>
                                          </p:stCondLst>
                                        </p:cTn>
                                        <p:tgtEl>
                                          <p:spTgt spid="2"/>
                                        </p:tgtEl>
                                        <p:attrNameLst>
                                          <p:attrName>r</p:attrName>
                                        </p:attrNameLst>
                                      </p:cBhvr>
                                    </p:animRot>
                                    <p:animRot by="1500000">
                                      <p:cBhvr>
                                        <p:cTn id="38"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60662" y="624110"/>
            <a:ext cx="8502705" cy="1280890"/>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algn="ctr" rtl="1"/>
            <a:r>
              <a:rPr lang="ar-DZ" b="1" dirty="0" smtClean="0">
                <a:solidFill>
                  <a:schemeClr val="bg1"/>
                </a:solidFill>
              </a:rPr>
              <a:t>مبادئ التسويق</a:t>
            </a:r>
            <a:br>
              <a:rPr lang="ar-DZ" b="1" dirty="0" smtClean="0">
                <a:solidFill>
                  <a:schemeClr val="bg1"/>
                </a:solidFill>
              </a:rPr>
            </a:br>
            <a:r>
              <a:rPr lang="ar-SA" sz="3100" dirty="0">
                <a:solidFill>
                  <a:schemeClr val="bg1"/>
                </a:solidFill>
              </a:rPr>
              <a:t>يمكن تلخيص مبادئ التسويق فيما يلي:</a:t>
            </a:r>
            <a:r>
              <a:rPr lang="en-US" dirty="0">
                <a:solidFill>
                  <a:schemeClr val="bg1"/>
                </a:solidFill>
              </a:rPr>
              <a:t/>
            </a:r>
            <a:br>
              <a:rPr lang="en-US" dirty="0">
                <a:solidFill>
                  <a:schemeClr val="bg1"/>
                </a:solidFill>
              </a:rPr>
            </a:br>
            <a:endParaRPr lang="en-US" b="1" dirty="0">
              <a:solidFill>
                <a:schemeClr val="bg1"/>
              </a:solidFill>
            </a:endParaRPr>
          </a:p>
        </p:txBody>
      </p:sp>
      <p:sp>
        <p:nvSpPr>
          <p:cNvPr id="3" name="Espace réservé du contenu 2"/>
          <p:cNvSpPr>
            <a:spLocks noGrp="1"/>
          </p:cNvSpPr>
          <p:nvPr>
            <p:ph idx="1"/>
          </p:nvPr>
        </p:nvSpPr>
        <p:spPr>
          <a:xfrm>
            <a:off x="1213947" y="2092657"/>
            <a:ext cx="10235370" cy="4765343"/>
          </a:xfrm>
        </p:spPr>
        <p:txBody>
          <a:bodyPr>
            <a:normAutofit fontScale="92500" lnSpcReduction="10000"/>
          </a:bodyPr>
          <a:lstStyle/>
          <a:p>
            <a:pPr lvl="0" algn="r" rtl="1"/>
            <a:r>
              <a:rPr lang="ar-SA" sz="2000" dirty="0" smtClean="0">
                <a:solidFill>
                  <a:schemeClr val="tx1"/>
                </a:solidFill>
              </a:rPr>
              <a:t>يجب </a:t>
            </a:r>
            <a:r>
              <a:rPr lang="ar-SA" sz="2000" dirty="0">
                <a:solidFill>
                  <a:schemeClr val="tx1"/>
                </a:solidFill>
              </a:rPr>
              <a:t>على الشركة المنتجة أو المؤسسة أن تقوم بعمل دراسة توضح اهتمامات المستهلك في المكان الذي سيتم ترويج المنتج فيه، حتى تستطيع المؤسسة تطوير منتج يتناسب مع حاجات العملاء.</a:t>
            </a:r>
            <a:endParaRPr lang="en-US" sz="2000" dirty="0">
              <a:solidFill>
                <a:schemeClr val="tx1"/>
              </a:solidFill>
            </a:endParaRPr>
          </a:p>
          <a:p>
            <a:pPr lvl="0" algn="r" rtl="1"/>
            <a:r>
              <a:rPr lang="en-US" sz="2000" dirty="0">
                <a:solidFill>
                  <a:schemeClr val="tx1"/>
                </a:solidFill>
              </a:rPr>
              <a:t> </a:t>
            </a:r>
            <a:r>
              <a:rPr lang="ar-SA" sz="2000" dirty="0">
                <a:solidFill>
                  <a:schemeClr val="tx1"/>
                </a:solidFill>
              </a:rPr>
              <a:t>يتم إرسال معلومات الدراسة إلى قسم الإنتاج، حتى يقوموا بإنتاج منتج يتناسب من حيث المواصفات والجودة والسعر بما يلبي حاجات المستهلك.</a:t>
            </a:r>
            <a:endParaRPr lang="en-US" sz="2000" dirty="0">
              <a:solidFill>
                <a:schemeClr val="tx1"/>
              </a:solidFill>
            </a:endParaRPr>
          </a:p>
          <a:p>
            <a:pPr lvl="0" algn="r" rtl="1"/>
            <a:r>
              <a:rPr lang="ar-SA" sz="2000" dirty="0">
                <a:solidFill>
                  <a:schemeClr val="tx1"/>
                </a:solidFill>
              </a:rPr>
              <a:t> تبدأ عملية الترويج للمنتج، وهذا عن طريق الإعلانات وطرق التسويق المختلفة، ولعلّ التسويق الإلكتروني أصبح من أهم الوسائل التي تعمل على شهرة المنتج في وقتنا الحالي.</a:t>
            </a:r>
            <a:endParaRPr lang="en-US" sz="2000" dirty="0">
              <a:solidFill>
                <a:schemeClr val="tx1"/>
              </a:solidFill>
            </a:endParaRPr>
          </a:p>
          <a:p>
            <a:pPr lvl="0" algn="r" rtl="1"/>
            <a:r>
              <a:rPr lang="ar-SA" sz="2000" dirty="0">
                <a:solidFill>
                  <a:schemeClr val="tx1"/>
                </a:solidFill>
              </a:rPr>
              <a:t> تبدأ المؤسسة ببناء قاعدة من العملاء، بحيث تعمل جاهدة على الحفاظ عليهم من خلال تطوير المنتج أو الخدمة المقدمة لهم.</a:t>
            </a:r>
            <a:endParaRPr lang="ar-DZ" sz="2000" dirty="0">
              <a:solidFill>
                <a:schemeClr val="tx1"/>
              </a:solidFill>
            </a:endParaRPr>
          </a:p>
          <a:p>
            <a:pPr lvl="0" algn="r" rtl="1"/>
            <a:r>
              <a:rPr lang="ar-SA" sz="2000" dirty="0">
                <a:solidFill>
                  <a:schemeClr val="tx1"/>
                </a:solidFill>
              </a:rPr>
              <a:t>بالنسبة للمنتج يجب أن يكون ضمن مواصفات </a:t>
            </a:r>
            <a:r>
              <a:rPr lang="ar-SA" sz="2000" dirty="0" err="1">
                <a:solidFill>
                  <a:schemeClr val="tx1"/>
                </a:solidFill>
              </a:rPr>
              <a:t>تتلائم</a:t>
            </a:r>
            <a:r>
              <a:rPr lang="ar-SA" sz="2000" dirty="0">
                <a:solidFill>
                  <a:schemeClr val="tx1"/>
                </a:solidFill>
              </a:rPr>
              <a:t> مع البيئة الاجتماعية والقانونية للمنطقة، فلا يمكن تحقيق مبيعات للمنتج إن كان مخالفاً للقانون مثلا، لأن الدولة ستمنع التداول به، ومن الأمثلة على هذه المنتجات الأدوية التي يتم بيعها لتخفيف أو زيادة الوزن والتي لم تحقق المواصفات الأمنة، حيث يتم بيعها سرا في بعض البلدان. </a:t>
            </a:r>
            <a:endParaRPr lang="en-US" sz="2000" dirty="0">
              <a:solidFill>
                <a:schemeClr val="tx1"/>
              </a:solidFill>
            </a:endParaRPr>
          </a:p>
          <a:p>
            <a:pPr lvl="0" algn="r" rtl="1"/>
            <a:r>
              <a:rPr lang="ar-SA" sz="2000" dirty="0">
                <a:solidFill>
                  <a:schemeClr val="tx1"/>
                </a:solidFill>
              </a:rPr>
              <a:t>بعد مرور الوقت، قد تبدأ المؤسسة بعمل منتجات أعلى جودة من منتجاتها السابقة، وبالتالي ستكون أعلى سعراً، ولكن شهرتها لن تتأثر بسبب رضا المستهلك عمّا تُقدّمه له من منتجات. </a:t>
            </a:r>
            <a:endParaRPr lang="en-US" sz="2000" dirty="0">
              <a:solidFill>
                <a:schemeClr val="tx1"/>
              </a:solidFill>
            </a:endParaRPr>
          </a:p>
          <a:p>
            <a:pPr lvl="0" algn="r" rtl="1"/>
            <a:r>
              <a:rPr lang="ar-SA" sz="2000" dirty="0">
                <a:solidFill>
                  <a:schemeClr val="tx1"/>
                </a:solidFill>
              </a:rPr>
              <a:t>صحيح أنّ رضا المستهلك هو الأهم، ولكن تحقيق الربح مهمّ أيضاً بالنسبة للمؤسسة، لذا يجب بيع المنتجات بسعر يتناسب مع تكلفة الإنتاج حتى تتحقّق الفائدة لكلا الطرفين المُنتج والمستهلك.</a:t>
            </a:r>
            <a:endParaRPr lang="en-US" sz="2000" dirty="0">
              <a:solidFill>
                <a:schemeClr val="tx1"/>
              </a:solidFill>
            </a:endParaRPr>
          </a:p>
          <a:p>
            <a:pPr lvl="0" algn="r" rtl="1"/>
            <a:endParaRPr lang="en-US" sz="2000" dirty="0">
              <a:solidFill>
                <a:schemeClr val="tx1"/>
              </a:solidFill>
            </a:endParaRPr>
          </a:p>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2953806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24235" y="487632"/>
            <a:ext cx="8911687" cy="1280890"/>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algn="ctr"/>
            <a:r>
              <a:rPr lang="ar-SA" b="1" dirty="0"/>
              <a:t>أهمي</a:t>
            </a:r>
            <a:r>
              <a:rPr lang="ar-DZ" b="1" dirty="0"/>
              <a:t>ـــــــــ</a:t>
            </a:r>
            <a:r>
              <a:rPr lang="ar-SA" b="1" dirty="0"/>
              <a:t>ة التسويق </a:t>
            </a:r>
            <a:r>
              <a:rPr lang="en-US" dirty="0"/>
              <a:t/>
            </a:r>
            <a:br>
              <a:rPr lang="en-US" dirty="0"/>
            </a:br>
            <a:r>
              <a:rPr lang="ar-SA" sz="4000" dirty="0"/>
              <a:t>	</a:t>
            </a:r>
            <a:r>
              <a:rPr lang="ar-SA" sz="2700" dirty="0"/>
              <a:t>للتسويق أهمية كبيرة في المنظمات ، ويمكن أن نلخص أهميته من عدة جوانب هي</a:t>
            </a:r>
            <a:endParaRPr lang="en-US" dirty="0"/>
          </a:p>
        </p:txBody>
      </p:sp>
      <p:sp>
        <p:nvSpPr>
          <p:cNvPr id="3" name="Espace réservé du contenu 2"/>
          <p:cNvSpPr>
            <a:spLocks noGrp="1"/>
          </p:cNvSpPr>
          <p:nvPr>
            <p:ph sz="half" idx="1"/>
          </p:nvPr>
        </p:nvSpPr>
        <p:spPr>
          <a:xfrm>
            <a:off x="2942366" y="2098443"/>
            <a:ext cx="3197440" cy="4533885"/>
          </a:xfrm>
        </p:spPr>
        <p:style>
          <a:lnRef idx="2">
            <a:schemeClr val="accent1"/>
          </a:lnRef>
          <a:fillRef idx="1">
            <a:schemeClr val="lt1"/>
          </a:fillRef>
          <a:effectRef idx="0">
            <a:schemeClr val="accent1"/>
          </a:effectRef>
          <a:fontRef idx="minor">
            <a:schemeClr val="dk1"/>
          </a:fontRef>
        </p:style>
        <p:txBody>
          <a:bodyPr>
            <a:normAutofit lnSpcReduction="10000"/>
          </a:bodyPr>
          <a:lstStyle/>
          <a:p>
            <a:pPr lvl="0" algn="just" rtl="1"/>
            <a:r>
              <a:rPr lang="ar-SA" b="1" u="sng" dirty="0">
                <a:solidFill>
                  <a:schemeClr val="tx1"/>
                </a:solidFill>
              </a:rPr>
              <a:t>بالنسبة للمستهلك،</a:t>
            </a:r>
            <a:r>
              <a:rPr lang="ar-SA" u="sng" dirty="0">
                <a:solidFill>
                  <a:schemeClr val="tx1"/>
                </a:solidFill>
              </a:rPr>
              <a:t> التسويق هام لأنه:</a:t>
            </a:r>
            <a:endParaRPr lang="en-US" u="sng" dirty="0">
              <a:solidFill>
                <a:schemeClr val="tx1"/>
              </a:solidFill>
            </a:endParaRPr>
          </a:p>
          <a:p>
            <a:pPr lvl="0" algn="just" rtl="1">
              <a:buFont typeface="Wingdings 3" panose="05040102010807070707" pitchFamily="18" charset="2"/>
              <a:buChar char="É"/>
            </a:pPr>
            <a:r>
              <a:rPr lang="ar-SA" sz="1900" dirty="0">
                <a:solidFill>
                  <a:schemeClr val="tx1"/>
                </a:solidFill>
              </a:rPr>
              <a:t>يتوجه نحو المستهلك غاية عمله ومبرر وجوده ومحور اهتمامه وذلك من خلال إشباع حاجاته ورغباته الحالية والمستقبلية.</a:t>
            </a:r>
            <a:endParaRPr lang="en-US" sz="1900" dirty="0">
              <a:solidFill>
                <a:schemeClr val="tx1"/>
              </a:solidFill>
            </a:endParaRPr>
          </a:p>
          <a:p>
            <a:pPr lvl="0" algn="just" rtl="1">
              <a:buFont typeface="Wingdings 3" panose="05040102010807070707" pitchFamily="18" charset="2"/>
              <a:buChar char="É"/>
            </a:pPr>
            <a:r>
              <a:rPr lang="ar-SA" sz="1900" dirty="0">
                <a:solidFill>
                  <a:schemeClr val="tx1"/>
                </a:solidFill>
              </a:rPr>
              <a:t>يعمل على تحقيق المنافع المكانية والزمانية وحتى النفسية للمستهلك.</a:t>
            </a:r>
            <a:endParaRPr lang="en-US" sz="1900" dirty="0">
              <a:solidFill>
                <a:schemeClr val="tx1"/>
              </a:solidFill>
            </a:endParaRPr>
          </a:p>
          <a:p>
            <a:pPr lvl="0" algn="just" rtl="1">
              <a:buFont typeface="Wingdings 3" panose="05040102010807070707" pitchFamily="18" charset="2"/>
              <a:buChar char="É"/>
            </a:pPr>
            <a:r>
              <a:rPr lang="ar-SA" sz="1900" dirty="0">
                <a:solidFill>
                  <a:schemeClr val="tx1"/>
                </a:solidFill>
              </a:rPr>
              <a:t>يتناول جميع ما يحيط الإنسان في حياته ويقدمها له بما يتناسب وإمكاناته وحسب قدرة المنظمة.</a:t>
            </a:r>
            <a:endParaRPr lang="en-US" sz="1900" dirty="0">
              <a:solidFill>
                <a:schemeClr val="tx1"/>
              </a:solidFill>
            </a:endParaRPr>
          </a:p>
          <a:p>
            <a:pPr lvl="0" algn="just" rtl="1">
              <a:buFont typeface="Wingdings 3" panose="05040102010807070707" pitchFamily="18" charset="2"/>
              <a:buChar char="É"/>
            </a:pPr>
            <a:r>
              <a:rPr lang="ar-SA" sz="1900" dirty="0">
                <a:solidFill>
                  <a:schemeClr val="tx1"/>
                </a:solidFill>
              </a:rPr>
              <a:t>يزود المستهلك بالمعلومات التي يحتاجها عن المنتج (المادي /الخدمي) من خلال وسائل الترويج المعروفة وبما يحقق الرضا للمستهلك.</a:t>
            </a:r>
            <a:endParaRPr lang="en-US" sz="1900" dirty="0">
              <a:solidFill>
                <a:schemeClr val="tx1"/>
              </a:solidFill>
            </a:endParaRPr>
          </a:p>
          <a:p>
            <a:pPr marL="0" indent="0">
              <a:buNone/>
            </a:pPr>
            <a:endParaRPr lang="en-US" dirty="0"/>
          </a:p>
        </p:txBody>
      </p:sp>
      <p:sp>
        <p:nvSpPr>
          <p:cNvPr id="4" name="Espace réservé du contenu 3"/>
          <p:cNvSpPr>
            <a:spLocks noGrp="1"/>
          </p:cNvSpPr>
          <p:nvPr>
            <p:ph sz="half" idx="2"/>
          </p:nvPr>
        </p:nvSpPr>
        <p:spPr>
          <a:xfrm>
            <a:off x="6199534" y="2098444"/>
            <a:ext cx="2920544" cy="4533885"/>
          </a:xfrm>
        </p:spPr>
        <p:style>
          <a:lnRef idx="2">
            <a:schemeClr val="accent1"/>
          </a:lnRef>
          <a:fillRef idx="1">
            <a:schemeClr val="lt1"/>
          </a:fillRef>
          <a:effectRef idx="0">
            <a:schemeClr val="accent1"/>
          </a:effectRef>
          <a:fontRef idx="minor">
            <a:schemeClr val="dk1"/>
          </a:fontRef>
        </p:style>
        <p:txBody>
          <a:bodyPr>
            <a:noAutofit/>
          </a:bodyPr>
          <a:lstStyle/>
          <a:p>
            <a:pPr marL="0" lvl="0" indent="0" algn="just" rtl="1">
              <a:buNone/>
            </a:pPr>
            <a:r>
              <a:rPr lang="ar-SA" b="1" u="sng" dirty="0">
                <a:solidFill>
                  <a:schemeClr val="tx1"/>
                </a:solidFill>
              </a:rPr>
              <a:t>بالنسبة للجهة المالكة للمنظمة، </a:t>
            </a:r>
            <a:r>
              <a:rPr lang="ar-SA" u="sng" dirty="0">
                <a:solidFill>
                  <a:schemeClr val="tx1"/>
                </a:solidFill>
              </a:rPr>
              <a:t>فإن التسويق</a:t>
            </a:r>
            <a:r>
              <a:rPr lang="ar-SA" b="1" u="sng" dirty="0">
                <a:solidFill>
                  <a:schemeClr val="tx1"/>
                </a:solidFill>
              </a:rPr>
              <a:t>:</a:t>
            </a:r>
            <a:endParaRPr lang="en-US" u="sng" dirty="0">
              <a:solidFill>
                <a:schemeClr val="tx1"/>
              </a:solidFill>
            </a:endParaRPr>
          </a:p>
          <a:p>
            <a:pPr lvl="0" algn="just" rtl="1">
              <a:buFont typeface="Wingdings 3" panose="05040102010807070707" pitchFamily="18" charset="2"/>
              <a:buChar char="É"/>
            </a:pPr>
            <a:r>
              <a:rPr lang="ar-SA" sz="1900" dirty="0">
                <a:solidFill>
                  <a:schemeClr val="tx1"/>
                </a:solidFill>
              </a:rPr>
              <a:t>يسهم في نجاح المنظمة وتوسعها.</a:t>
            </a:r>
            <a:endParaRPr lang="en-US" sz="1900" dirty="0">
              <a:solidFill>
                <a:schemeClr val="tx1"/>
              </a:solidFill>
            </a:endParaRPr>
          </a:p>
          <a:p>
            <a:pPr lvl="0" algn="just" rtl="1">
              <a:buFont typeface="Wingdings 3" panose="05040102010807070707" pitchFamily="18" charset="2"/>
              <a:buChar char="É"/>
            </a:pPr>
            <a:r>
              <a:rPr lang="ar-SA" sz="1900" dirty="0">
                <a:solidFill>
                  <a:schemeClr val="tx1"/>
                </a:solidFill>
              </a:rPr>
              <a:t>يوجه الاستثمار نحو المشاريع الأكثر أهمية بالنسبة للمستهلك.</a:t>
            </a:r>
            <a:endParaRPr lang="en-US" sz="1900" dirty="0">
              <a:solidFill>
                <a:schemeClr val="tx1"/>
              </a:solidFill>
            </a:endParaRPr>
          </a:p>
          <a:p>
            <a:pPr lvl="0" algn="just" rtl="1">
              <a:buFont typeface="Wingdings 3" panose="05040102010807070707" pitchFamily="18" charset="2"/>
              <a:buChar char="É"/>
            </a:pPr>
            <a:r>
              <a:rPr lang="ar-SA" sz="1900" dirty="0">
                <a:solidFill>
                  <a:schemeClr val="tx1"/>
                </a:solidFill>
              </a:rPr>
              <a:t>يوفر فرص عمل في محيط العمل التسويقي.</a:t>
            </a:r>
            <a:endParaRPr lang="en-US" sz="1900" dirty="0">
              <a:solidFill>
                <a:schemeClr val="tx1"/>
              </a:solidFill>
            </a:endParaRPr>
          </a:p>
          <a:p>
            <a:pPr algn="just" rtl="1">
              <a:buFont typeface="Wingdings 3" panose="05040102010807070707" pitchFamily="18" charset="2"/>
              <a:buChar char="É"/>
            </a:pPr>
            <a:r>
              <a:rPr lang="ar-SA" sz="1900" dirty="0">
                <a:solidFill>
                  <a:schemeClr val="tx1"/>
                </a:solidFill>
              </a:rPr>
              <a:t>يعمل على كسب التأييد والتعاطف مع المنظمة ذاتها في بيئتها التي تعمل فيها، سواء كانت المنظمة هادفة أم غير هادفة للربح.</a:t>
            </a:r>
            <a:endParaRPr lang="en-US" sz="1900" dirty="0">
              <a:solidFill>
                <a:schemeClr val="tx1"/>
              </a:solidFill>
            </a:endParaRPr>
          </a:p>
        </p:txBody>
      </p:sp>
      <p:sp>
        <p:nvSpPr>
          <p:cNvPr id="5" name="ZoneTexte 4"/>
          <p:cNvSpPr txBox="1"/>
          <p:nvPr/>
        </p:nvSpPr>
        <p:spPr>
          <a:xfrm>
            <a:off x="9239534" y="2109050"/>
            <a:ext cx="2702257" cy="470898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vl="0" algn="just" rtl="1">
              <a:lnSpc>
                <a:spcPct val="150000"/>
              </a:lnSpc>
            </a:pPr>
            <a:r>
              <a:rPr lang="ar-SA" sz="2000" b="1" u="sng" dirty="0"/>
              <a:t>بالنسبة للمنظمة</a:t>
            </a:r>
            <a:r>
              <a:rPr lang="ar-SA" sz="2000" b="1" u="sng" dirty="0" smtClean="0"/>
              <a:t>،</a:t>
            </a:r>
            <a:r>
              <a:rPr lang="ar-SA" sz="2000" u="sng" dirty="0" smtClean="0"/>
              <a:t> </a:t>
            </a:r>
            <a:r>
              <a:rPr lang="ar-SA" sz="2000" dirty="0"/>
              <a:t>ال</a:t>
            </a:r>
            <a:r>
              <a:rPr lang="ar-DZ" sz="2000" dirty="0"/>
              <a:t>ت</a:t>
            </a:r>
            <a:r>
              <a:rPr lang="ar-SA" sz="2000" dirty="0"/>
              <a:t>سوق هام بوصفه نشاطا:</a:t>
            </a:r>
            <a:endParaRPr lang="en-US" sz="2000" dirty="0"/>
          </a:p>
          <a:p>
            <a:pPr marL="342900" lvl="0" indent="-342900" algn="justLow" rtl="1">
              <a:lnSpc>
                <a:spcPct val="150000"/>
              </a:lnSpc>
              <a:buFont typeface="Wingdings 3" panose="05040102010807070707" pitchFamily="18" charset="2"/>
              <a:buChar char="É"/>
            </a:pPr>
            <a:r>
              <a:rPr lang="ar-SA" sz="2000" dirty="0"/>
              <a:t>يسبق الإنتاج ويوجهه.</a:t>
            </a:r>
            <a:endParaRPr lang="en-US" sz="2000" dirty="0"/>
          </a:p>
          <a:p>
            <a:pPr marL="342900" lvl="0" indent="-342900" algn="justLow" rtl="1">
              <a:lnSpc>
                <a:spcPct val="150000"/>
              </a:lnSpc>
              <a:buFont typeface="Wingdings 3" panose="05040102010807070707" pitchFamily="18" charset="2"/>
              <a:buChar char="É"/>
            </a:pPr>
            <a:r>
              <a:rPr lang="ar-SA" sz="2000" dirty="0"/>
              <a:t>يعنى بتحقيق أهداف المنظمة ومبررات </a:t>
            </a:r>
            <a:r>
              <a:rPr lang="ar-SA" sz="2000" dirty="0" smtClean="0"/>
              <a:t>وجودها</a:t>
            </a:r>
            <a:r>
              <a:rPr lang="en-US" sz="2000" dirty="0" smtClean="0"/>
              <a:t>.</a:t>
            </a:r>
            <a:endParaRPr lang="en-US" sz="2000" dirty="0"/>
          </a:p>
          <a:p>
            <a:pPr marL="342900" lvl="0" indent="-342900" algn="justLow" rtl="1">
              <a:lnSpc>
                <a:spcPct val="150000"/>
              </a:lnSpc>
              <a:buFont typeface="Wingdings 3" panose="05040102010807070707" pitchFamily="18" charset="2"/>
              <a:buChar char="É"/>
            </a:pPr>
            <a:r>
              <a:rPr lang="ar-SA" sz="2000" dirty="0"/>
              <a:t>يساعد المنظمة على البقاء.</a:t>
            </a:r>
            <a:endParaRPr lang="en-US" sz="2000" dirty="0"/>
          </a:p>
          <a:p>
            <a:pPr marL="342900" lvl="0" indent="-342900" algn="justLow" rtl="1">
              <a:lnSpc>
                <a:spcPct val="150000"/>
              </a:lnSpc>
              <a:buFont typeface="Wingdings 3" panose="05040102010807070707" pitchFamily="18" charset="2"/>
              <a:buChar char="É"/>
            </a:pPr>
            <a:r>
              <a:rPr lang="ar-SA" sz="2000" dirty="0"/>
              <a:t>يوصل المعلومات إلى المستهلك ويحصل عليها منه كتغذية راجعة</a:t>
            </a:r>
            <a:r>
              <a:rPr lang="ar-SA" sz="2000" dirty="0" smtClean="0"/>
              <a:t>.</a:t>
            </a:r>
            <a:endParaRPr lang="ar-DZ" sz="2000" dirty="0"/>
          </a:p>
        </p:txBody>
      </p:sp>
      <p:sp>
        <p:nvSpPr>
          <p:cNvPr id="6" name="ZoneTexte 5"/>
          <p:cNvSpPr txBox="1"/>
          <p:nvPr/>
        </p:nvSpPr>
        <p:spPr>
          <a:xfrm>
            <a:off x="218516" y="2098444"/>
            <a:ext cx="2664122" cy="440120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vl="0" algn="justLow" rtl="1"/>
            <a:r>
              <a:rPr lang="ar-SA" sz="2000" b="1" u="sng" dirty="0"/>
              <a:t>بالنسبة للمجتمع،</a:t>
            </a:r>
            <a:r>
              <a:rPr lang="ar-SA" sz="2000" u="sng" dirty="0"/>
              <a:t> التسويق مهم لأنه:</a:t>
            </a:r>
            <a:endParaRPr lang="en-US" sz="2000" u="sng" dirty="0"/>
          </a:p>
          <a:p>
            <a:pPr algn="justLow" rtl="1"/>
            <a:r>
              <a:rPr lang="ar-SA" sz="2000" dirty="0"/>
              <a:t>	يعمل بوصفه نشاطا اجتماعيا، وعليه فإنه يلتزم بالمحافظة على البيئة من التلوث والفساد، وأيضا دوره في المحافظة على الاعتبارات والقيم الأخلاقية والقانونية وغيرها بما يسهم بصيانة المجتمع.</a:t>
            </a:r>
            <a:endParaRPr lang="en-US" sz="2000" dirty="0"/>
          </a:p>
          <a:p>
            <a:pPr algn="justLow" rtl="1"/>
            <a:r>
              <a:rPr lang="ar-SA" sz="2000" dirty="0"/>
              <a:t>إذن نقول أن وظيفة التسويق هي مقابلة الحاجات والرغبات المختلفة بمنتجات تلبي الإشباع</a:t>
            </a:r>
            <a:r>
              <a:rPr lang="en-US" sz="2000" dirty="0"/>
              <a:t> </a:t>
            </a:r>
            <a:r>
              <a:rPr lang="ar-DZ" sz="2000" dirty="0"/>
              <a:t>وتحقق</a:t>
            </a:r>
            <a:r>
              <a:rPr lang="ar-SA" sz="2000" dirty="0"/>
              <a:t> </a:t>
            </a:r>
            <a:r>
              <a:rPr lang="ar-SA" sz="2000" dirty="0" smtClean="0"/>
              <a:t>المنفعة</a:t>
            </a:r>
            <a:endParaRPr lang="en-US" sz="2000" dirty="0"/>
          </a:p>
        </p:txBody>
      </p:sp>
      <p:sp>
        <p:nvSpPr>
          <p:cNvPr id="7" name="Rectangle 6"/>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140237114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24084" y="177422"/>
            <a:ext cx="8734567" cy="1472654"/>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rtl="1"/>
            <a:r>
              <a:rPr lang="ar-DZ" dirty="0"/>
              <a:t>وظائف التسويق</a:t>
            </a:r>
            <a:br>
              <a:rPr lang="ar-DZ" dirty="0"/>
            </a:br>
            <a:r>
              <a:rPr lang="ar-DZ" sz="2200" dirty="0"/>
              <a:t>لا يمكن الحديث عن التسويق دون التطرق إلى الوظائف الأساسية التي يقوم بها والتي يمكن </a:t>
            </a:r>
            <a:r>
              <a:rPr lang="ar-DZ" sz="2200" dirty="0" smtClean="0"/>
              <a:t>حصرها </a:t>
            </a:r>
            <a:r>
              <a:rPr lang="ar-DZ" sz="2200" dirty="0"/>
              <a:t>في وظائف </a:t>
            </a:r>
            <a:r>
              <a:rPr lang="ar-DZ" sz="2200" dirty="0" err="1"/>
              <a:t>إستراتيجية</a:t>
            </a:r>
            <a:r>
              <a:rPr lang="ar-DZ" sz="2200" dirty="0"/>
              <a:t> وأخرى تشغيلية  </a:t>
            </a:r>
            <a:endParaRPr lang="en-US" dirty="0"/>
          </a:p>
        </p:txBody>
      </p:sp>
      <p:sp>
        <p:nvSpPr>
          <p:cNvPr id="3" name="Espace réservé du contenu 2"/>
          <p:cNvSpPr>
            <a:spLocks noGrp="1"/>
          </p:cNvSpPr>
          <p:nvPr>
            <p:ph idx="1"/>
          </p:nvPr>
        </p:nvSpPr>
        <p:spPr>
          <a:xfrm>
            <a:off x="2024762" y="2761397"/>
            <a:ext cx="8915400" cy="3777622"/>
          </a:xfrm>
        </p:spPr>
        <p:style>
          <a:lnRef idx="2">
            <a:schemeClr val="accent1"/>
          </a:lnRef>
          <a:fillRef idx="1">
            <a:schemeClr val="lt1"/>
          </a:fillRef>
          <a:effectRef idx="0">
            <a:schemeClr val="accent1"/>
          </a:effectRef>
          <a:fontRef idx="minor">
            <a:schemeClr val="dk1"/>
          </a:fontRef>
        </p:style>
        <p:txBody>
          <a:bodyPr>
            <a:normAutofit/>
          </a:bodyPr>
          <a:lstStyle/>
          <a:p>
            <a:pPr algn="r" rtl="1"/>
            <a:r>
              <a:rPr lang="ar-DZ" sz="2400" dirty="0"/>
              <a:t>تموضع المؤسسة، أي جعل علاماتها التجارية تشكيلات منتجاتها في أسواقها وفقا لتوقعات واحتياجات هذه الأسواق</a:t>
            </a:r>
            <a:r>
              <a:rPr lang="ar-DZ" sz="2400" dirty="0" smtClean="0"/>
              <a:t>.</a:t>
            </a:r>
          </a:p>
          <a:p>
            <a:pPr algn="r" rtl="1"/>
            <a:r>
              <a:rPr lang="ar-DZ" sz="2400" dirty="0" smtClean="0"/>
              <a:t>تحديد </a:t>
            </a:r>
            <a:r>
              <a:rPr lang="ar-DZ" sz="2400" dirty="0"/>
              <a:t>على المدى القصير والبعيد اتجاهات التنمية وفق أهداف المسيرين وتحديات السوق. </a:t>
            </a:r>
            <a:endParaRPr lang="ar-DZ" sz="2400" dirty="0" smtClean="0"/>
          </a:p>
          <a:p>
            <a:pPr algn="r" rtl="1"/>
            <a:r>
              <a:rPr lang="ar-DZ" sz="2400" dirty="0" smtClean="0"/>
              <a:t> </a:t>
            </a:r>
            <a:r>
              <a:rPr lang="ar-DZ" sz="2400" dirty="0"/>
              <a:t>السماح للمؤسسة بوضع مخطط </a:t>
            </a:r>
            <a:r>
              <a:rPr lang="ar-DZ" sz="2400" dirty="0" err="1"/>
              <a:t>إستراتيجي</a:t>
            </a:r>
            <a:r>
              <a:rPr lang="ar-DZ" sz="2400" dirty="0"/>
              <a:t> واضح وتطبيقه في كل الاتجاهات الوظيفية. </a:t>
            </a:r>
            <a:endParaRPr lang="en-US" sz="2400" dirty="0"/>
          </a:p>
        </p:txBody>
      </p:sp>
      <p:sp>
        <p:nvSpPr>
          <p:cNvPr id="4" name="Rectangle 3"/>
          <p:cNvSpPr/>
          <p:nvPr/>
        </p:nvSpPr>
        <p:spPr>
          <a:xfrm>
            <a:off x="4135272" y="2088107"/>
            <a:ext cx="4640238" cy="436729"/>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t>- الوظائف </a:t>
            </a:r>
            <a:r>
              <a:rPr lang="ar-DZ" sz="2400" b="1" dirty="0" err="1"/>
              <a:t>الإستراتيجية</a:t>
            </a:r>
            <a:r>
              <a:rPr lang="ar-DZ" sz="2400" b="1" dirty="0"/>
              <a:t> للتسويق </a:t>
            </a:r>
            <a:endParaRPr lang="en-US" sz="2400" b="1" dirty="0"/>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1015870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69493" y="204716"/>
            <a:ext cx="8830101" cy="1646829"/>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rtl="1"/>
            <a:r>
              <a:rPr lang="ar-DZ" dirty="0"/>
              <a:t>وظائف التسويق</a:t>
            </a:r>
            <a:br>
              <a:rPr lang="ar-DZ" dirty="0"/>
            </a:br>
            <a:r>
              <a:rPr lang="ar-DZ" sz="2200" dirty="0"/>
              <a:t>لا يمكن الحديث عن التسويق دون التطرق إلى الوظائف الأساسية التي يقوم بها والتي يمكن </a:t>
            </a:r>
            <a:r>
              <a:rPr lang="ar-DZ" sz="2200" dirty="0" smtClean="0"/>
              <a:t>حصرها </a:t>
            </a:r>
            <a:r>
              <a:rPr lang="ar-DZ" sz="2200" dirty="0"/>
              <a:t>في وظائف </a:t>
            </a:r>
            <a:r>
              <a:rPr lang="ar-DZ" sz="2200" dirty="0" err="1"/>
              <a:t>إستراتيجية</a:t>
            </a:r>
            <a:r>
              <a:rPr lang="ar-DZ" sz="2200" dirty="0"/>
              <a:t> وأخرى تشغيلية  </a:t>
            </a:r>
            <a:endParaRPr lang="en-US" dirty="0"/>
          </a:p>
        </p:txBody>
      </p:sp>
      <p:sp>
        <p:nvSpPr>
          <p:cNvPr id="3" name="Espace réservé du contenu 2"/>
          <p:cNvSpPr>
            <a:spLocks noGrp="1"/>
          </p:cNvSpPr>
          <p:nvPr>
            <p:ph idx="1"/>
          </p:nvPr>
        </p:nvSpPr>
        <p:spPr>
          <a:xfrm>
            <a:off x="2024762" y="2761397"/>
            <a:ext cx="8915400" cy="3777622"/>
          </a:xfrm>
        </p:spPr>
        <p:style>
          <a:lnRef idx="2">
            <a:schemeClr val="accent1"/>
          </a:lnRef>
          <a:fillRef idx="1">
            <a:schemeClr val="lt1"/>
          </a:fillRef>
          <a:effectRef idx="0">
            <a:schemeClr val="accent1"/>
          </a:effectRef>
          <a:fontRef idx="minor">
            <a:schemeClr val="dk1"/>
          </a:fontRef>
        </p:style>
        <p:txBody>
          <a:bodyPr>
            <a:normAutofit fontScale="92500"/>
          </a:bodyPr>
          <a:lstStyle/>
          <a:p>
            <a:pPr algn="r" rtl="1"/>
            <a:r>
              <a:rPr lang="ar-DZ" sz="2400" dirty="0" smtClean="0"/>
              <a:t> </a:t>
            </a:r>
            <a:r>
              <a:rPr lang="ar-DZ" sz="2400" dirty="0"/>
              <a:t>التواصل مع عدد كبير من العملاء والعملاء المحتملين. </a:t>
            </a:r>
            <a:endParaRPr lang="ar-DZ" sz="2400" dirty="0" smtClean="0"/>
          </a:p>
          <a:p>
            <a:pPr algn="r" rtl="1"/>
            <a:r>
              <a:rPr lang="ar-DZ" sz="2400" dirty="0" smtClean="0"/>
              <a:t>دعم </a:t>
            </a:r>
            <a:r>
              <a:rPr lang="ar-DZ" sz="2400" dirty="0"/>
              <a:t>جهود قوى البيع من خلال الاتصال، التسويق المباشر، تنشيط المبيعات</a:t>
            </a:r>
            <a:r>
              <a:rPr lang="ar-DZ" sz="2400" dirty="0" smtClean="0"/>
              <a:t>.</a:t>
            </a:r>
          </a:p>
          <a:p>
            <a:pPr algn="r" rtl="1"/>
            <a:r>
              <a:rPr lang="ar-DZ" sz="2400" dirty="0" smtClean="0"/>
              <a:t>الاتصال </a:t>
            </a:r>
            <a:r>
              <a:rPr lang="ar-DZ" sz="2400" dirty="0"/>
              <a:t>عن بعد بالعملاء والعملاء المحتملين لإعداد ملفات، تحديد المواعيد، مراقبة العلاقات</a:t>
            </a:r>
            <a:r>
              <a:rPr lang="ar-DZ" sz="2400" dirty="0" smtClean="0"/>
              <a:t>...</a:t>
            </a:r>
          </a:p>
          <a:p>
            <a:pPr algn="r" rtl="1"/>
            <a:r>
              <a:rPr lang="ar-DZ" sz="2400" dirty="0" smtClean="0"/>
              <a:t>التأكد </a:t>
            </a:r>
            <a:r>
              <a:rPr lang="ar-DZ" sz="2400" dirty="0"/>
              <a:t>من إطلاق منتج جديد في السوق</a:t>
            </a:r>
            <a:r>
              <a:rPr lang="ar-DZ" sz="2400" dirty="0" smtClean="0"/>
              <a:t>.</a:t>
            </a:r>
          </a:p>
          <a:p>
            <a:pPr algn="r" rtl="1"/>
            <a:r>
              <a:rPr lang="ar-DZ" sz="2400" dirty="0" smtClean="0"/>
              <a:t>البحث </a:t>
            </a:r>
            <a:r>
              <a:rPr lang="ar-DZ" sz="2400" dirty="0"/>
              <a:t>عن مجالات جديدة للتطوير مع الشرائح المستهدفة. </a:t>
            </a:r>
            <a:endParaRPr lang="ar-DZ" sz="2400" dirty="0" smtClean="0"/>
          </a:p>
          <a:p>
            <a:pPr algn="r" rtl="1"/>
            <a:r>
              <a:rPr lang="ar-DZ" sz="2400" dirty="0" smtClean="0"/>
              <a:t>دراسة </a:t>
            </a:r>
            <a:r>
              <a:rPr lang="ar-DZ" sz="2400" dirty="0"/>
              <a:t>تطور الأسواق التي تعمل فيها المؤسسة: رقم الأعمال، حجم المبيعات، الحصة السوقية، </a:t>
            </a:r>
            <a:r>
              <a:rPr lang="ar-DZ" sz="2400" dirty="0" smtClean="0"/>
              <a:t>الاتجاهات، </a:t>
            </a:r>
            <a:r>
              <a:rPr lang="ar-DZ" sz="2400" dirty="0"/>
              <a:t>المنافسة، قنوات التوزيع</a:t>
            </a:r>
            <a:r>
              <a:rPr lang="ar-DZ" sz="2400" dirty="0" smtClean="0"/>
              <a:t>.</a:t>
            </a:r>
          </a:p>
          <a:p>
            <a:pPr algn="r" rtl="1"/>
            <a:r>
              <a:rPr lang="ar-DZ" sz="2400" dirty="0" smtClean="0"/>
              <a:t>تطوير </a:t>
            </a:r>
            <a:r>
              <a:rPr lang="ar-DZ" sz="2400" dirty="0"/>
              <a:t>الإجراءات بالشراكة مع الموردين والموزعين. </a:t>
            </a:r>
            <a:endParaRPr lang="en-US" sz="2400" dirty="0"/>
          </a:p>
        </p:txBody>
      </p:sp>
      <p:sp>
        <p:nvSpPr>
          <p:cNvPr id="4" name="Rectangle 3"/>
          <p:cNvSpPr/>
          <p:nvPr/>
        </p:nvSpPr>
        <p:spPr>
          <a:xfrm>
            <a:off x="4135272" y="2088107"/>
            <a:ext cx="4640238" cy="436729"/>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t>- الوظائف التشغيلية للتسويق</a:t>
            </a:r>
            <a:endParaRPr lang="en-US" sz="2400" b="1" dirty="0"/>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3619395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916584" y="2159876"/>
            <a:ext cx="8888789" cy="3023679"/>
          </a:xfrm>
        </p:spPr>
        <p:txBody>
          <a:bodyPr>
            <a:noAutofit/>
          </a:bodyPr>
          <a:lstStyle/>
          <a:p>
            <a:pPr algn="ctr" rtl="1">
              <a:lnSpc>
                <a:spcPct val="150000"/>
              </a:lnSpc>
            </a:pPr>
            <a:r>
              <a:rPr lang="ar-DZ" sz="2400" dirty="0" smtClean="0"/>
              <a:t>بالنسبة </a:t>
            </a:r>
            <a:r>
              <a:rPr lang="ar-DZ" sz="2400" dirty="0"/>
              <a:t>للوظائف منها ما يقع تجسديها على عاتق المديرية التنفيذية والمرتبطة بالوظائف </a:t>
            </a:r>
            <a:r>
              <a:rPr lang="ar-DZ" sz="2400" dirty="0" smtClean="0"/>
              <a:t>الاستراتيجية، </a:t>
            </a:r>
            <a:r>
              <a:rPr lang="ar-DZ" sz="2400" dirty="0"/>
              <a:t>في حين أن الوظائف التشغيلية تقع على عاتق مديرية المبيعات والتسويق، فالتسويق يعمل على التخطيط لتحقيق تموضع جيد للمؤسسة، ومن جانب أخرى يعمل على التواصل مع العملاء كأحد أهم وظائفه التشغيلية ما يبرز أن التسويق يهتم بشكل كبير بالعملاء الحاليين والمحتملين باعتبارهم محور نجاح المؤسسة. </a:t>
            </a:r>
            <a:endParaRPr lang="en-US" sz="2400" dirty="0"/>
          </a:p>
        </p:txBody>
      </p:sp>
      <p:sp>
        <p:nvSpPr>
          <p:cNvPr id="4" name="Titre 1"/>
          <p:cNvSpPr txBox="1">
            <a:spLocks/>
          </p:cNvSpPr>
          <p:nvPr/>
        </p:nvSpPr>
        <p:spPr>
          <a:xfrm>
            <a:off x="2019869" y="173275"/>
            <a:ext cx="8229150" cy="1351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b">
            <a:normAutofit fontScale="92500" lnSpcReduction="10000"/>
          </a:bodyPr>
          <a:lstStyle>
            <a:lvl1pPr algn="l" defTabSz="457200" rtl="0" eaLnBrk="1" latinLnBrk="0" hangingPunct="1">
              <a:spcBef>
                <a:spcPct val="0"/>
              </a:spcBef>
              <a:buNone/>
              <a:defRPr sz="5400" kern="1200">
                <a:solidFill>
                  <a:schemeClr val="lt1"/>
                </a:solidFill>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rtl="1"/>
            <a:r>
              <a:rPr lang="ar-DZ" dirty="0" smtClean="0"/>
              <a:t>وظائف التسويق</a:t>
            </a:r>
            <a:br>
              <a:rPr lang="ar-DZ" dirty="0" smtClean="0"/>
            </a:br>
            <a:r>
              <a:rPr lang="ar-DZ" sz="2200" dirty="0" smtClean="0"/>
              <a:t>لا يمكن الحديث عن التسويق دون التطرق إلى الوظائف الأساسية التي يقوم بها والتي يمكن حصرها في وظائف استراتيجية وأخرى تشغيلية  </a:t>
            </a:r>
            <a:endParaRPr lang="en-US" dirty="0"/>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2853279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46914" y="300250"/>
            <a:ext cx="9471096" cy="141936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algn="ctr" rtl="1"/>
            <a:r>
              <a:rPr lang="ar-DZ" b="1" u="sng" dirty="0"/>
              <a:t>أهداف </a:t>
            </a:r>
            <a:r>
              <a:rPr lang="ar-DZ" b="1" u="sng" dirty="0" smtClean="0"/>
              <a:t>التسويق</a:t>
            </a:r>
            <a:r>
              <a:rPr lang="ar-DZ" dirty="0" smtClean="0"/>
              <a:t/>
            </a:r>
            <a:br>
              <a:rPr lang="ar-DZ" dirty="0" smtClean="0"/>
            </a:br>
            <a:r>
              <a:rPr lang="ar-DZ" sz="3100" dirty="0" smtClean="0"/>
              <a:t> </a:t>
            </a:r>
            <a:r>
              <a:rPr lang="ar-DZ" sz="3100" dirty="0"/>
              <a:t>تتنوع أهداف التسويق فمنها ما يرتبط بالمستهلك ومنها ما يرتبط بالمؤسسة نفسها وتتجلى في:</a:t>
            </a:r>
            <a:endParaRPr lang="en-US" sz="3100" dirty="0"/>
          </a:p>
        </p:txBody>
      </p:sp>
      <p:sp>
        <p:nvSpPr>
          <p:cNvPr id="4" name="Rectangle 3"/>
          <p:cNvSpPr/>
          <p:nvPr/>
        </p:nvSpPr>
        <p:spPr>
          <a:xfrm>
            <a:off x="4503312" y="2483892"/>
            <a:ext cx="4640238" cy="436729"/>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a:t>أ- بالنسبة للمستهلك </a:t>
            </a:r>
            <a:endParaRPr lang="en-US" sz="2400" b="1" dirty="0"/>
          </a:p>
        </p:txBody>
      </p:sp>
      <p:sp>
        <p:nvSpPr>
          <p:cNvPr id="5" name="Espace réservé du contenu 4"/>
          <p:cNvSpPr>
            <a:spLocks noGrp="1"/>
          </p:cNvSpPr>
          <p:nvPr>
            <p:ph idx="1"/>
          </p:nvPr>
        </p:nvSpPr>
        <p:spPr/>
        <p:txBody>
          <a:bodyPr/>
          <a:lstStyle/>
          <a:p>
            <a:endParaRPr lang="en-US" dirty="0"/>
          </a:p>
        </p:txBody>
      </p:sp>
      <p:sp>
        <p:nvSpPr>
          <p:cNvPr id="6" name="Rectangle 5"/>
          <p:cNvSpPr/>
          <p:nvPr/>
        </p:nvSpPr>
        <p:spPr>
          <a:xfrm>
            <a:off x="10086952" y="3251311"/>
            <a:ext cx="1364776" cy="15421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t>تقديم </a:t>
            </a:r>
            <a:r>
              <a:rPr lang="ar-DZ" sz="2000" b="1" dirty="0"/>
              <a:t>السلع للمستهلكين الملائمين</a:t>
            </a:r>
            <a:endParaRPr lang="en-US" sz="2000" b="1" dirty="0"/>
          </a:p>
        </p:txBody>
      </p:sp>
      <p:sp>
        <p:nvSpPr>
          <p:cNvPr id="7" name="Rectangle 6"/>
          <p:cNvSpPr/>
          <p:nvPr/>
        </p:nvSpPr>
        <p:spPr>
          <a:xfrm>
            <a:off x="7720770" y="3334603"/>
            <a:ext cx="1364776" cy="15421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t>المكان </a:t>
            </a:r>
            <a:r>
              <a:rPr lang="ar-DZ" sz="2400" b="1" dirty="0"/>
              <a:t>المناسب</a:t>
            </a:r>
            <a:endParaRPr lang="en-US" sz="2400" b="1" dirty="0"/>
          </a:p>
        </p:txBody>
      </p:sp>
      <p:sp>
        <p:nvSpPr>
          <p:cNvPr id="8" name="Rectangle 7"/>
          <p:cNvSpPr/>
          <p:nvPr/>
        </p:nvSpPr>
        <p:spPr>
          <a:xfrm>
            <a:off x="5154991" y="3334604"/>
            <a:ext cx="1364776" cy="15421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t> </a:t>
            </a:r>
            <a:r>
              <a:rPr lang="ar-DZ" sz="2400" b="1" dirty="0"/>
              <a:t>الثمن المناسب</a:t>
            </a:r>
            <a:endParaRPr lang="en-US" sz="2400" b="1" dirty="0"/>
          </a:p>
        </p:txBody>
      </p:sp>
      <p:sp>
        <p:nvSpPr>
          <p:cNvPr id="9" name="Rectangle 8"/>
          <p:cNvSpPr/>
          <p:nvPr/>
        </p:nvSpPr>
        <p:spPr>
          <a:xfrm>
            <a:off x="2899699" y="3403711"/>
            <a:ext cx="1364776" cy="15421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t>الوقت الملائم</a:t>
            </a:r>
            <a:endParaRPr lang="en-US" sz="2400" b="1" dirty="0"/>
          </a:p>
        </p:txBody>
      </p:sp>
      <p:cxnSp>
        <p:nvCxnSpPr>
          <p:cNvPr id="11" name="Connecteur droit avec flèche 10"/>
          <p:cNvCxnSpPr/>
          <p:nvPr/>
        </p:nvCxnSpPr>
        <p:spPr>
          <a:xfrm>
            <a:off x="6823431" y="2920621"/>
            <a:ext cx="3453333" cy="2047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6823431" y="2920621"/>
            <a:ext cx="1269691" cy="3306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flipH="1">
            <a:off x="5837379" y="2920621"/>
            <a:ext cx="1068478" cy="350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flipH="1">
            <a:off x="3889614" y="2920621"/>
            <a:ext cx="3016243" cy="3306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1079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anim calcmode="lin" valueType="num">
                                      <p:cBhvr>
                                        <p:cTn id="12" dur="1000" fill="hold"/>
                                        <p:tgtEl>
                                          <p:spTgt spid="8"/>
                                        </p:tgtEl>
                                        <p:attrNameLst>
                                          <p:attrName>ppt_x</p:attrName>
                                        </p:attrNameLst>
                                      </p:cBhvr>
                                      <p:tavLst>
                                        <p:tav tm="0">
                                          <p:val>
                                            <p:strVal val="#ppt_x"/>
                                          </p:val>
                                        </p:tav>
                                        <p:tav tm="100000">
                                          <p:val>
                                            <p:strVal val="#ppt_x"/>
                                          </p:val>
                                        </p:tav>
                                      </p:tavLst>
                                    </p:anim>
                                    <p:anim calcmode="lin" valueType="num">
                                      <p:cBhvr>
                                        <p:cTn id="13" dur="1000" fill="hold"/>
                                        <p:tgtEl>
                                          <p:spTgt spid="8"/>
                                        </p:tgtEl>
                                        <p:attrNameLst>
                                          <p:attrName>ppt_y</p:attrName>
                                        </p:attrNameLst>
                                      </p:cBhvr>
                                      <p:tavLst>
                                        <p:tav tm="0">
                                          <p:val>
                                            <p:strVal val="#ppt_y+.1"/>
                                          </p:val>
                                        </p:tav>
                                        <p:tav tm="100000">
                                          <p:val>
                                            <p:strVal val="#ppt_y"/>
                                          </p:val>
                                        </p:tav>
                                      </p:tavLst>
                                    </p:anim>
                                  </p:childTnLst>
                                </p:cTn>
                              </p:par>
                              <p:par>
                                <p:cTn id="14" presetID="42"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anim calcmode="lin" valueType="num">
                                      <p:cBhvr>
                                        <p:cTn id="17" dur="1000" fill="hold"/>
                                        <p:tgtEl>
                                          <p:spTgt spid="9"/>
                                        </p:tgtEl>
                                        <p:attrNameLst>
                                          <p:attrName>ppt_x</p:attrName>
                                        </p:attrNameLst>
                                      </p:cBhvr>
                                      <p:tavLst>
                                        <p:tav tm="0">
                                          <p:val>
                                            <p:strVal val="#ppt_x"/>
                                          </p:val>
                                        </p:tav>
                                        <p:tav tm="100000">
                                          <p:val>
                                            <p:strVal val="#ppt_x"/>
                                          </p:val>
                                        </p:tav>
                                      </p:tavLst>
                                    </p:anim>
                                    <p:anim calcmode="lin" valueType="num">
                                      <p:cBhvr>
                                        <p:cTn id="18" dur="1000" fill="hold"/>
                                        <p:tgtEl>
                                          <p:spTgt spid="9"/>
                                        </p:tgtEl>
                                        <p:attrNameLst>
                                          <p:attrName>ppt_y</p:attrName>
                                        </p:attrNameLst>
                                      </p:cBhvr>
                                      <p:tavLst>
                                        <p:tav tm="0">
                                          <p:val>
                                            <p:strVal val="#ppt_y+.1"/>
                                          </p:val>
                                        </p:tav>
                                        <p:tav tm="100000">
                                          <p:val>
                                            <p:strVal val="#ppt_y"/>
                                          </p:val>
                                        </p:tav>
                                      </p:tavLst>
                                    </p:anim>
                                  </p:childTnLst>
                                </p:cTn>
                              </p:par>
                              <p:par>
                                <p:cTn id="19" presetID="42"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1000"/>
                                        <p:tgtEl>
                                          <p:spTgt spid="7"/>
                                        </p:tgtEl>
                                      </p:cBhvr>
                                    </p:animEffect>
                                    <p:anim calcmode="lin" valueType="num">
                                      <p:cBhvr>
                                        <p:cTn id="27" dur="1000" fill="hold"/>
                                        <p:tgtEl>
                                          <p:spTgt spid="7"/>
                                        </p:tgtEl>
                                        <p:attrNameLst>
                                          <p:attrName>ppt_x</p:attrName>
                                        </p:attrNameLst>
                                      </p:cBhvr>
                                      <p:tavLst>
                                        <p:tav tm="0">
                                          <p:val>
                                            <p:strVal val="#ppt_x"/>
                                          </p:val>
                                        </p:tav>
                                        <p:tav tm="100000">
                                          <p:val>
                                            <p:strVal val="#ppt_x"/>
                                          </p:val>
                                        </p:tav>
                                      </p:tavLst>
                                    </p:anim>
                                    <p:anim calcmode="lin" valueType="num">
                                      <p:cBhvr>
                                        <p:cTn id="28"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animBg="1"/>
      <p:bldP spid="7" grpId="0" animBg="1"/>
      <p:bldP spid="8" grpId="0" animBg="1"/>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46914" y="300250"/>
            <a:ext cx="9471096" cy="141936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algn="ctr" rtl="1"/>
            <a:r>
              <a:rPr lang="ar-DZ" b="1" u="sng" dirty="0"/>
              <a:t>أهداف التسويق</a:t>
            </a:r>
            <a:r>
              <a:rPr lang="ar-DZ" dirty="0"/>
              <a:t/>
            </a:r>
            <a:br>
              <a:rPr lang="ar-DZ" dirty="0"/>
            </a:br>
            <a:r>
              <a:rPr lang="ar-DZ" sz="3100" dirty="0"/>
              <a:t> تتنوع أهداف التسويق فمنها ما يرتبط بالمستهلك ومنها ما يرتبط بالمؤسسة نفسها وتتجلى في:</a:t>
            </a:r>
            <a:endParaRPr lang="en-US" sz="3100" dirty="0"/>
          </a:p>
        </p:txBody>
      </p:sp>
      <p:sp>
        <p:nvSpPr>
          <p:cNvPr id="3" name="Espace réservé du contenu 2"/>
          <p:cNvSpPr>
            <a:spLocks noGrp="1"/>
          </p:cNvSpPr>
          <p:nvPr>
            <p:ph idx="1"/>
          </p:nvPr>
        </p:nvSpPr>
        <p:spPr>
          <a:xfrm>
            <a:off x="1146412" y="2497540"/>
            <a:ext cx="10194878" cy="4230806"/>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lgn="r" rtl="1"/>
            <a:r>
              <a:rPr lang="ar-DZ" sz="2400" dirty="0" smtClean="0"/>
              <a:t> </a:t>
            </a:r>
            <a:r>
              <a:rPr lang="ar-DZ" sz="2400" dirty="0"/>
              <a:t>إيجاد المستهلك المقتنع بشراء السلعة أو الخدمة ذلك أن المستهلك المقتنع في ظل التسويق الرقمي هو من يؤيد المؤسسة ويدافع عن منتجاتها وذلك بالتزام الصدق معه وعدم مغالطته </a:t>
            </a:r>
            <a:r>
              <a:rPr lang="ar-DZ" sz="2400" dirty="0" smtClean="0"/>
              <a:t>سواء </a:t>
            </a:r>
            <a:r>
              <a:rPr lang="ar-DZ" sz="2400" dirty="0"/>
              <a:t>بالإعلان الكاذب أو بمنتجات لا تلبي تلك الوعود التي وعدت بها المؤسسة . </a:t>
            </a:r>
            <a:endParaRPr lang="ar-DZ" sz="2400" dirty="0" smtClean="0"/>
          </a:p>
          <a:p>
            <a:pPr algn="r" rtl="1"/>
            <a:r>
              <a:rPr lang="ar-DZ" sz="2400" dirty="0" smtClean="0"/>
              <a:t>إشباع </a:t>
            </a:r>
            <a:r>
              <a:rPr lang="ar-DZ" sz="2400" dirty="0"/>
              <a:t>حاجات ورغبات المستهلك من خلال دراسة سلوكه والعوامل المؤثرة في عملية اتخاذه لقراره </a:t>
            </a:r>
            <a:r>
              <a:rPr lang="ar-DZ" sz="2400" dirty="0" err="1" smtClean="0"/>
              <a:t>الشرائي</a:t>
            </a:r>
            <a:r>
              <a:rPr lang="ar-DZ" sz="2400" dirty="0" smtClean="0"/>
              <a:t>.</a:t>
            </a:r>
          </a:p>
          <a:p>
            <a:pPr algn="r" rtl="1"/>
            <a:r>
              <a:rPr lang="ar-DZ" sz="2400" dirty="0" smtClean="0"/>
              <a:t>المحافظة </a:t>
            </a:r>
            <a:r>
              <a:rPr lang="ar-DZ" sz="2400" dirty="0"/>
              <a:t>على المستهلك والعمل على إبقاء القناعة لديه في أن السلعة والخدمة التي تقدمها المؤسسة له هي الأفضل والأقدر على إشباع حاجاته ورغباته في ضوء ظروفه وإمكانياته </a:t>
            </a:r>
            <a:r>
              <a:rPr lang="ar-DZ" sz="2400" dirty="0" smtClean="0"/>
              <a:t>الخاصة </a:t>
            </a:r>
            <a:r>
              <a:rPr lang="ar-DZ" sz="2400" dirty="0"/>
              <a:t>. </a:t>
            </a:r>
            <a:endParaRPr lang="ar-DZ" sz="2400" dirty="0" smtClean="0"/>
          </a:p>
          <a:p>
            <a:pPr algn="r" rtl="1"/>
            <a:r>
              <a:rPr lang="ar-DZ" sz="2400" dirty="0" smtClean="0"/>
              <a:t>البقاء </a:t>
            </a:r>
            <a:r>
              <a:rPr lang="ar-DZ" sz="2400" dirty="0"/>
              <a:t>والاستقرار وهو هدف رئيسي للمؤسسة التي تعاني من شدة المنافسة، وعن طريقه يتم تحقيق الأهداف الأخرى للمؤسسة من أهمها تحقيق القدرة على المنافسة. </a:t>
            </a:r>
            <a:endParaRPr lang="ar-DZ" sz="2400" dirty="0" smtClean="0"/>
          </a:p>
          <a:p>
            <a:pPr algn="r" rtl="1"/>
            <a:r>
              <a:rPr lang="ar-DZ" sz="2400" dirty="0" smtClean="0"/>
              <a:t> </a:t>
            </a:r>
            <a:r>
              <a:rPr lang="ar-DZ" sz="2400" dirty="0"/>
              <a:t>يفتح التسويق للمؤسسة فرصا للنمو، فمعظم المؤسسات لها دوافع قوية للنمو والتوسع، كزيادة الطلب على المنتجات، زيادة قدراتها التنافسية، وهذا ما يؤدي إلى زيادة حجم </a:t>
            </a:r>
            <a:r>
              <a:rPr lang="ar-DZ" sz="2400" dirty="0" smtClean="0"/>
              <a:t>مبيعاتها </a:t>
            </a:r>
            <a:r>
              <a:rPr lang="ar-DZ" sz="2400" dirty="0"/>
              <a:t>ومن ثم زيادة حصتها السوقية، وهذا ما ينتج عنه نمو المؤسسة داخل السوق. </a:t>
            </a:r>
            <a:endParaRPr lang="en-US" sz="2400" dirty="0"/>
          </a:p>
        </p:txBody>
      </p:sp>
      <p:sp>
        <p:nvSpPr>
          <p:cNvPr id="4" name="Rectangle 3"/>
          <p:cNvSpPr/>
          <p:nvPr/>
        </p:nvSpPr>
        <p:spPr>
          <a:xfrm>
            <a:off x="3835021" y="1940255"/>
            <a:ext cx="4640238" cy="436729"/>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b="1" dirty="0" smtClean="0"/>
              <a:t>ب- بالنسبة للمؤسسة</a:t>
            </a:r>
            <a:endParaRPr lang="en-US" sz="2400" b="1" dirty="0"/>
          </a:p>
        </p:txBody>
      </p:sp>
    </p:spTree>
    <p:extLst>
      <p:ext uri="{BB962C8B-B14F-4D97-AF65-F5344CB8AC3E}">
        <p14:creationId xmlns:p14="http://schemas.microsoft.com/office/powerpoint/2010/main" val="28450052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1928677691"/>
      </p:ext>
    </p:extLst>
  </p:cSld>
  <p:clrMapOvr>
    <a:masterClrMapping/>
  </p:clrMapOvr>
  <mc:AlternateContent xmlns:mc="http://schemas.openxmlformats.org/markup-compatibility/2006" xmlns:p14="http://schemas.microsoft.com/office/powerpoint/2010/main">
    <mc:Choice Requires="p14">
      <p:transition spd="slow" p14:dur="20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10687" y="356886"/>
            <a:ext cx="7878527" cy="1080938"/>
          </a:xfrm>
        </p:spPr>
        <p:style>
          <a:lnRef idx="2">
            <a:schemeClr val="accent1"/>
          </a:lnRef>
          <a:fillRef idx="1">
            <a:schemeClr val="lt1"/>
          </a:fillRef>
          <a:effectRef idx="0">
            <a:schemeClr val="accent1"/>
          </a:effectRef>
          <a:fontRef idx="minor">
            <a:schemeClr val="dk1"/>
          </a:fontRef>
        </p:style>
        <p:txBody>
          <a:bodyPr>
            <a:noAutofit/>
          </a:bodyPr>
          <a:lstStyle/>
          <a:p>
            <a:pPr algn="ctr" rtl="1"/>
            <a:r>
              <a:rPr lang="ar-DZ" sz="4000" b="1" dirty="0" smtClean="0"/>
              <a:t>مفهوم التسويق </a:t>
            </a:r>
            <a:r>
              <a:rPr lang="fr-FR" sz="4000" b="1" dirty="0" smtClean="0"/>
              <a:t>marketing concept</a:t>
            </a:r>
            <a:endParaRPr lang="en-US" sz="1800" dirty="0"/>
          </a:p>
        </p:txBody>
      </p:sp>
      <p:sp>
        <p:nvSpPr>
          <p:cNvPr id="3" name="Espace réservé du contenu 2"/>
          <p:cNvSpPr>
            <a:spLocks noGrp="1"/>
          </p:cNvSpPr>
          <p:nvPr>
            <p:ph idx="1"/>
          </p:nvPr>
        </p:nvSpPr>
        <p:spPr>
          <a:xfrm>
            <a:off x="777218" y="2731720"/>
            <a:ext cx="10672099" cy="4051834"/>
          </a:xfrm>
          <a:solidFill>
            <a:schemeClr val="bg2"/>
          </a:solidFill>
        </p:spPr>
        <p:style>
          <a:lnRef idx="2">
            <a:schemeClr val="accent1"/>
          </a:lnRef>
          <a:fillRef idx="1">
            <a:schemeClr val="lt1"/>
          </a:fillRef>
          <a:effectRef idx="0">
            <a:schemeClr val="accent1"/>
          </a:effectRef>
          <a:fontRef idx="minor">
            <a:schemeClr val="dk1"/>
          </a:fontRef>
        </p:style>
        <p:txBody>
          <a:bodyPr>
            <a:normAutofit/>
          </a:bodyPr>
          <a:lstStyle/>
          <a:p>
            <a:pPr algn="ctr" rtl="1">
              <a:lnSpc>
                <a:spcPct val="150000"/>
              </a:lnSpc>
              <a:buFont typeface="Wingdings 3" panose="05040102010807070707" pitchFamily="18" charset="2"/>
              <a:buChar char="É"/>
            </a:pPr>
            <a:r>
              <a:rPr lang="ar-DZ" sz="2000" b="1" dirty="0">
                <a:cs typeface="+mj-cs"/>
              </a:rPr>
              <a:t>زيادة العرض بكميات تفوق الطلب</a:t>
            </a:r>
          </a:p>
          <a:p>
            <a:pPr algn="ctr" rtl="1">
              <a:lnSpc>
                <a:spcPct val="150000"/>
              </a:lnSpc>
              <a:buFont typeface="Wingdings 3" panose="05040102010807070707" pitchFamily="18" charset="2"/>
              <a:buChar char="É"/>
            </a:pPr>
            <a:r>
              <a:rPr lang="ar-DZ" sz="2000" b="1" dirty="0" smtClean="0">
                <a:cs typeface="+mj-cs"/>
              </a:rPr>
              <a:t>زيادة المنافسة بين المؤسسات</a:t>
            </a:r>
          </a:p>
          <a:p>
            <a:pPr algn="ctr" rtl="1">
              <a:lnSpc>
                <a:spcPct val="150000"/>
              </a:lnSpc>
              <a:buFont typeface="Wingdings 3" panose="05040102010807070707" pitchFamily="18" charset="2"/>
              <a:buChar char="É"/>
            </a:pPr>
            <a:r>
              <a:rPr lang="ar-DZ" sz="2000" b="1" dirty="0" smtClean="0">
                <a:cs typeface="+mj-cs"/>
              </a:rPr>
              <a:t>اتساع الأسواق</a:t>
            </a:r>
          </a:p>
          <a:p>
            <a:pPr algn="ctr" rtl="1">
              <a:lnSpc>
                <a:spcPct val="150000"/>
              </a:lnSpc>
              <a:buFont typeface="Wingdings 3" panose="05040102010807070707" pitchFamily="18" charset="2"/>
              <a:buChar char="É"/>
            </a:pPr>
            <a:r>
              <a:rPr lang="ar-DZ" sz="2000" b="1" dirty="0" smtClean="0">
                <a:cs typeface="+mj-cs"/>
              </a:rPr>
              <a:t>بعد المنافسة بين المنتجين والمستهلكين</a:t>
            </a:r>
          </a:p>
          <a:p>
            <a:pPr algn="ctr" rtl="1">
              <a:lnSpc>
                <a:spcPct val="150000"/>
              </a:lnSpc>
              <a:buFont typeface="Wingdings 3" panose="05040102010807070707" pitchFamily="18" charset="2"/>
              <a:buChar char="É"/>
            </a:pPr>
            <a:r>
              <a:rPr lang="ar-DZ" sz="2000" b="1" dirty="0" smtClean="0">
                <a:cs typeface="+mj-cs"/>
              </a:rPr>
              <a:t>زيادة وعي الزبون</a:t>
            </a:r>
          </a:p>
          <a:p>
            <a:pPr marL="0" indent="0" algn="ctr" rtl="1">
              <a:lnSpc>
                <a:spcPct val="150000"/>
              </a:lnSpc>
              <a:buNone/>
            </a:pPr>
            <a:r>
              <a:rPr lang="ar-DZ" sz="2000" dirty="0">
                <a:cs typeface="+mj-cs"/>
              </a:rPr>
              <a:t> </a:t>
            </a:r>
            <a:r>
              <a:rPr lang="ar-DZ" sz="2000" dirty="0" smtClean="0">
                <a:cs typeface="+mj-cs"/>
              </a:rPr>
              <a:t>وغير ذلك من العوامل التي أدت الى تحول السوق من سوق البائعين الى سوق المشترين.</a:t>
            </a:r>
            <a:endParaRPr lang="en-US" sz="2000" dirty="0">
              <a:cs typeface="+mj-cs"/>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
        <p:nvSpPr>
          <p:cNvPr id="5" name="ZoneTexte 4"/>
          <p:cNvSpPr txBox="1"/>
          <p:nvPr/>
        </p:nvSpPr>
        <p:spPr>
          <a:xfrm>
            <a:off x="1910687" y="1531391"/>
            <a:ext cx="7560860" cy="1200329"/>
          </a:xfrm>
          <a:prstGeom prst="rect">
            <a:avLst/>
          </a:prstGeom>
          <a:noFill/>
        </p:spPr>
        <p:txBody>
          <a:bodyPr wrap="square" rtlCol="0">
            <a:spAutoFit/>
          </a:bodyPr>
          <a:lstStyle/>
          <a:p>
            <a:pPr algn="ctr" rtl="1"/>
            <a:r>
              <a:rPr lang="ar-DZ" sz="2400" dirty="0" smtClean="0">
                <a:solidFill>
                  <a:schemeClr val="dk1"/>
                </a:solidFill>
              </a:rPr>
              <a:t>لقد ازديد الاهتمام في الآونة الأخيرة بدراسة وتطبيق المبادئ والمفاهيم </a:t>
            </a:r>
            <a:r>
              <a:rPr lang="ar-DZ" sz="2400" dirty="0" err="1" smtClean="0">
                <a:solidFill>
                  <a:schemeClr val="dk1"/>
                </a:solidFill>
              </a:rPr>
              <a:t>التسوسقية</a:t>
            </a:r>
            <a:r>
              <a:rPr lang="ar-DZ" sz="2400" dirty="0" smtClean="0">
                <a:solidFill>
                  <a:schemeClr val="dk1"/>
                </a:solidFill>
              </a:rPr>
              <a:t> في معظم المؤسسات على اختلاف نشاطها نتيجة </a:t>
            </a:r>
            <a:r>
              <a:rPr lang="ar-DZ" sz="2400" b="1" u="sng" dirty="0" smtClean="0">
                <a:solidFill>
                  <a:schemeClr val="dk1"/>
                </a:solidFill>
              </a:rPr>
              <a:t>للعديد من العوامل منها: </a:t>
            </a:r>
            <a:endParaRPr lang="en-US" sz="2400" b="1" u="sng" dirty="0">
              <a:solidFill>
                <a:schemeClr val="dk1"/>
              </a:solidFill>
            </a:endParaRPr>
          </a:p>
        </p:txBody>
      </p:sp>
    </p:spTree>
    <p:extLst>
      <p:ext uri="{BB962C8B-B14F-4D97-AF65-F5344CB8AC3E}">
        <p14:creationId xmlns:p14="http://schemas.microsoft.com/office/powerpoint/2010/main" val="2238413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0" presetClass="entr" presetSubtype="0" fill="hold" grpId="0" nodeType="withEffect">
                                  <p:stCondLst>
                                    <p:cond delay="25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64099" y="161590"/>
            <a:ext cx="9613861" cy="1080938"/>
          </a:xfrm>
        </p:spPr>
        <p:txBody>
          <a:bodyPr>
            <a:noAutofit/>
          </a:bodyPr>
          <a:lstStyle/>
          <a:p>
            <a:pPr algn="ctr" rtl="1"/>
            <a:r>
              <a:rPr lang="ar-DZ" sz="4000" b="1" dirty="0"/>
              <a:t>تعريف </a:t>
            </a:r>
            <a:r>
              <a:rPr lang="ar-DZ" sz="4000" b="1" dirty="0" smtClean="0"/>
              <a:t>التسويق</a:t>
            </a:r>
            <a:endParaRPr lang="en-US" sz="1800" dirty="0"/>
          </a:p>
        </p:txBody>
      </p:sp>
      <p:sp>
        <p:nvSpPr>
          <p:cNvPr id="3" name="Espace réservé du contenu 2"/>
          <p:cNvSpPr>
            <a:spLocks noGrp="1"/>
          </p:cNvSpPr>
          <p:nvPr>
            <p:ph idx="1"/>
          </p:nvPr>
        </p:nvSpPr>
        <p:spPr>
          <a:xfrm>
            <a:off x="777218" y="2512739"/>
            <a:ext cx="10672099" cy="4051834"/>
          </a:xfr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rtl="1">
              <a:lnSpc>
                <a:spcPct val="150000"/>
              </a:lnSpc>
              <a:buFont typeface="Wingdings 3" panose="05040102010807070707" pitchFamily="18" charset="2"/>
              <a:buChar char="É"/>
            </a:pPr>
            <a:r>
              <a:rPr lang="ar-DZ" sz="2000" dirty="0" smtClean="0"/>
              <a:t>حيث يعرف </a:t>
            </a:r>
            <a:r>
              <a:rPr lang="ar-DZ" sz="2000" dirty="0"/>
              <a:t>فليب </a:t>
            </a:r>
            <a:r>
              <a:rPr lang="ar-DZ" sz="2000" dirty="0" err="1"/>
              <a:t>كوتلر</a:t>
            </a:r>
            <a:r>
              <a:rPr lang="ar-DZ" sz="2000" dirty="0"/>
              <a:t> </a:t>
            </a:r>
            <a:r>
              <a:rPr lang="en-US" sz="2000" dirty="0"/>
              <a:t>Kotler Philip </a:t>
            </a:r>
            <a:r>
              <a:rPr lang="ar-DZ" sz="2000" dirty="0" smtClean="0"/>
              <a:t> التسويق </a:t>
            </a:r>
            <a:r>
              <a:rPr lang="ar-DZ" sz="2000" dirty="0"/>
              <a:t>بمفهوم بسيط وهو:" نشاط إنساني موجه إلى </a:t>
            </a:r>
            <a:r>
              <a:rPr lang="ar-DZ" sz="2000" dirty="0" smtClean="0"/>
              <a:t>إشباع </a:t>
            </a:r>
            <a:r>
              <a:rPr lang="ar-DZ" sz="2000" dirty="0"/>
              <a:t>الحاجات والرغبات من خلال عمليات التبادل" . </a:t>
            </a:r>
            <a:endParaRPr lang="ar-DZ" sz="2000" dirty="0" smtClean="0"/>
          </a:p>
          <a:p>
            <a:pPr algn="just" rtl="1">
              <a:lnSpc>
                <a:spcPct val="150000"/>
              </a:lnSpc>
              <a:buFont typeface="Wingdings 3" panose="05040102010807070707" pitchFamily="18" charset="2"/>
              <a:buChar char="É"/>
            </a:pPr>
            <a:r>
              <a:rPr lang="ar-DZ" sz="2000" dirty="0" smtClean="0"/>
              <a:t>كما </a:t>
            </a:r>
            <a:r>
              <a:rPr lang="ar-DZ" sz="2000" dirty="0"/>
              <a:t>عرفه الأستاذين بريد </a:t>
            </a:r>
            <a:r>
              <a:rPr lang="ar-DZ" sz="2000" dirty="0" err="1"/>
              <a:t>وفيريل</a:t>
            </a:r>
            <a:r>
              <a:rPr lang="ar-DZ" sz="2000" dirty="0"/>
              <a:t> </a:t>
            </a:r>
            <a:r>
              <a:rPr lang="en-US" sz="2000" dirty="0" err="1" smtClean="0"/>
              <a:t>ferrell</a:t>
            </a:r>
            <a:r>
              <a:rPr lang="en-US" sz="2000" dirty="0" smtClean="0"/>
              <a:t> </a:t>
            </a:r>
            <a:r>
              <a:rPr lang="en-US" sz="2000" dirty="0"/>
              <a:t>et Pride </a:t>
            </a:r>
            <a:r>
              <a:rPr lang="ar-DZ" sz="2000" dirty="0" smtClean="0"/>
              <a:t>:" </a:t>
            </a:r>
            <a:r>
              <a:rPr lang="ar-DZ" sz="2000" dirty="0"/>
              <a:t>هو عملية خلق وتوزيع وترويج وتسعير السلع والخدمات والأفكار اللازمة للقيام بعمليات التبادل التي تؤدي إلى إرضاء </a:t>
            </a:r>
            <a:r>
              <a:rPr lang="ar-DZ" sz="2000" dirty="0" smtClean="0"/>
              <a:t>حاجات </a:t>
            </a:r>
            <a:r>
              <a:rPr lang="ar-DZ" sz="2000" dirty="0"/>
              <a:t>ورغبات المستهلكين وتحقق أهداف المؤسسة في بيئة متغيرة باستمرار" </a:t>
            </a:r>
            <a:r>
              <a:rPr lang="ar-DZ" sz="2000" dirty="0" smtClean="0"/>
              <a:t>.</a:t>
            </a:r>
          </a:p>
          <a:p>
            <a:pPr algn="just" rtl="1">
              <a:lnSpc>
                <a:spcPct val="150000"/>
              </a:lnSpc>
              <a:buFont typeface="Wingdings 3" panose="05040102010807070707" pitchFamily="18" charset="2"/>
              <a:buChar char="É"/>
            </a:pPr>
            <a:r>
              <a:rPr lang="ar-DZ" sz="2000" dirty="0"/>
              <a:t>سنة 2014 قدمت </a:t>
            </a:r>
            <a:r>
              <a:rPr lang="ar-DZ" sz="2000" dirty="0" smtClean="0"/>
              <a:t>الجمعية ا</a:t>
            </a:r>
            <a:r>
              <a:rPr lang="ar-DZ" dirty="0"/>
              <a:t>لأمريكية </a:t>
            </a:r>
            <a:r>
              <a:rPr lang="ar-DZ" dirty="0" smtClean="0"/>
              <a:t>للتسويق </a:t>
            </a:r>
            <a:r>
              <a:rPr lang="ar-DZ" sz="2000" dirty="0" smtClean="0"/>
              <a:t>التعريف </a:t>
            </a:r>
            <a:r>
              <a:rPr lang="ar-DZ" sz="2000" dirty="0"/>
              <a:t>التالي:" التسويق هو وظيفة تنظيمية تضم مجموعة من العمليات الموجهة لخلق قيمة للعملاء ومن ثم الاتصال بهم وإيصالها إليهم، فضلا عن إدارة العلاقة </a:t>
            </a:r>
            <a:r>
              <a:rPr lang="ar-DZ" sz="2000" dirty="0" smtClean="0"/>
              <a:t>معهم </a:t>
            </a:r>
            <a:r>
              <a:rPr lang="ar-DZ" sz="2000" dirty="0"/>
              <a:t>بصورة مربحة للمؤسسة وشركاؤها" . أبرز هذا التعريف المكانة التي أصبح يحتلها العميل، فالمؤسسات لم تعد تسعى إلى إرضائه فحسب وإنما لبناء علاقة طويلة الأمد معه. </a:t>
            </a:r>
            <a:endParaRPr lang="ar-DZ" sz="2000" dirty="0" smtClean="0"/>
          </a:p>
          <a:p>
            <a:pPr algn="just" rtl="1">
              <a:lnSpc>
                <a:spcPct val="150000"/>
              </a:lnSpc>
              <a:buFont typeface="Wingdings 3" panose="05040102010807070707" pitchFamily="18" charset="2"/>
              <a:buChar char="É"/>
            </a:pPr>
            <a:r>
              <a:rPr lang="ar-DZ" sz="2000" dirty="0"/>
              <a:t>و</a:t>
            </a:r>
            <a:r>
              <a:rPr lang="ar-DZ" sz="2000" dirty="0" smtClean="0"/>
              <a:t> </a:t>
            </a:r>
            <a:r>
              <a:rPr lang="ar-DZ" sz="2000" dirty="0"/>
              <a:t>في سنة 2015 عرفته جمعية التسويق الفرنسية (</a:t>
            </a:r>
            <a:r>
              <a:rPr lang="en-US" sz="2000" dirty="0"/>
              <a:t>AFM (</a:t>
            </a:r>
            <a:r>
              <a:rPr lang="ar-DZ" sz="2000" dirty="0"/>
              <a:t>على أنه:" مفهوم التبادل وهو يقوم على مجموعة من الممارسات التي تهدف إلى خلق قيمة دائمة لجميع أصحاب المصلحة (الأفراد، المؤسسات، المنظمات</a:t>
            </a:r>
            <a:r>
              <a:rPr lang="ar-DZ" sz="2000" dirty="0" smtClean="0"/>
              <a:t>)"</a:t>
            </a:r>
            <a:endParaRPr lang="en-US" sz="2000" b="1" dirty="0">
              <a:cs typeface="+mj-cs"/>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
        <p:nvSpPr>
          <p:cNvPr id="5" name="ZoneTexte 4"/>
          <p:cNvSpPr txBox="1"/>
          <p:nvPr/>
        </p:nvSpPr>
        <p:spPr>
          <a:xfrm>
            <a:off x="2146228" y="814041"/>
            <a:ext cx="7560860" cy="138499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rtl="1"/>
            <a:r>
              <a:rPr lang="ar-DZ" sz="2800" dirty="0">
                <a:solidFill>
                  <a:schemeClr val="dk1"/>
                </a:solidFill>
              </a:rPr>
              <a:t>إن كلمة تسويق </a:t>
            </a:r>
            <a:r>
              <a:rPr lang="en-US" sz="2800" dirty="0" smtClean="0">
                <a:solidFill>
                  <a:schemeClr val="dk1"/>
                </a:solidFill>
              </a:rPr>
              <a:t>Marketing </a:t>
            </a:r>
            <a:r>
              <a:rPr lang="ar-DZ" sz="2800" dirty="0">
                <a:solidFill>
                  <a:schemeClr val="dk1"/>
                </a:solidFill>
              </a:rPr>
              <a:t>مشتقة من المصطلح اللاتيني </a:t>
            </a:r>
            <a:r>
              <a:rPr lang="en-US" sz="2800" dirty="0" err="1">
                <a:solidFill>
                  <a:schemeClr val="dk1"/>
                </a:solidFill>
              </a:rPr>
              <a:t>Marcatus</a:t>
            </a:r>
            <a:r>
              <a:rPr lang="en-US" sz="2800" dirty="0">
                <a:solidFill>
                  <a:schemeClr val="dk1"/>
                </a:solidFill>
              </a:rPr>
              <a:t> </a:t>
            </a:r>
            <a:r>
              <a:rPr lang="ar-DZ" sz="2800" dirty="0">
                <a:solidFill>
                  <a:schemeClr val="dk1"/>
                </a:solidFill>
              </a:rPr>
              <a:t>الذي يعني السوق، وهذا المصطلح اللاتيني بدوره مشتق من الكلمة </a:t>
            </a:r>
            <a:r>
              <a:rPr lang="ar-DZ" sz="2800" dirty="0" err="1">
                <a:solidFill>
                  <a:schemeClr val="dk1"/>
                </a:solidFill>
              </a:rPr>
              <a:t>اللاتنية</a:t>
            </a:r>
            <a:r>
              <a:rPr lang="ar-DZ" sz="2800" dirty="0">
                <a:solidFill>
                  <a:schemeClr val="dk1"/>
                </a:solidFill>
              </a:rPr>
              <a:t> </a:t>
            </a:r>
            <a:r>
              <a:rPr lang="en-US" sz="2800" dirty="0" err="1">
                <a:solidFill>
                  <a:schemeClr val="dk1"/>
                </a:solidFill>
              </a:rPr>
              <a:t>Mercari</a:t>
            </a:r>
            <a:r>
              <a:rPr lang="en-US" sz="2800" dirty="0">
                <a:solidFill>
                  <a:schemeClr val="dk1"/>
                </a:solidFill>
              </a:rPr>
              <a:t> </a:t>
            </a:r>
            <a:r>
              <a:rPr lang="ar-DZ" sz="2800" dirty="0">
                <a:solidFill>
                  <a:schemeClr val="dk1"/>
                </a:solidFill>
              </a:rPr>
              <a:t>التي تعني المتجر. </a:t>
            </a:r>
            <a:endParaRPr lang="en-US" sz="2800" dirty="0">
              <a:solidFill>
                <a:schemeClr val="dk1"/>
              </a:solidFill>
            </a:endParaRPr>
          </a:p>
        </p:txBody>
      </p:sp>
    </p:spTree>
    <p:extLst>
      <p:ext uri="{BB962C8B-B14F-4D97-AF65-F5344CB8AC3E}">
        <p14:creationId xmlns:p14="http://schemas.microsoft.com/office/powerpoint/2010/main" val="1213194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0" presetClass="entr" presetSubtype="0" fill="hold" grpId="0" nodeType="withEffect">
                                  <p:stCondLst>
                                    <p:cond delay="25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7642" y="373039"/>
            <a:ext cx="8915400" cy="2424752"/>
          </a:xfrm>
        </p:spPr>
        <p:txBody>
          <a:bodyPr/>
          <a:lstStyle/>
          <a:p>
            <a:pPr algn="ctr" rtl="1">
              <a:lnSpc>
                <a:spcPct val="150000"/>
              </a:lnSpc>
            </a:pPr>
            <a:r>
              <a:rPr lang="ar-SA" sz="2000" b="1" dirty="0">
                <a:solidFill>
                  <a:schemeClr val="tx1"/>
                </a:solidFill>
              </a:rPr>
              <a:t>فيمكن القول أن التسويق</a:t>
            </a:r>
            <a:r>
              <a:rPr lang="ar-DZ" sz="2000" b="1" dirty="0">
                <a:solidFill>
                  <a:schemeClr val="tx1"/>
                </a:solidFill>
              </a:rPr>
              <a:t> أنه فن أي يعتمد على مهارات وأساليب المسوق، كما أنه علم يعتمد على الأساليب العلمية للاختيار الجيد للأسواق المستهدفة والمحافظة عليها و تنميتها من خلال تقديم عرض ذو قيمة في نظر الزبون،</a:t>
            </a:r>
            <a:r>
              <a:rPr lang="ar-SA" sz="2000" b="1" dirty="0">
                <a:solidFill>
                  <a:schemeClr val="tx1"/>
                </a:solidFill>
              </a:rPr>
              <a:t> فهو يبدأ من حيث ينتهي، فهو نظام متكامل ومستمر يبدأ بدراسة حاجات ورغبات الزبائن وينتهي بدراسة ردود أفعالهم تجاه السلع والخدمات التي قدمت لهم، كما هو مبين في الشكل </a:t>
            </a:r>
            <a:r>
              <a:rPr lang="ar-SA" sz="2000" b="1" dirty="0" smtClean="0">
                <a:solidFill>
                  <a:schemeClr val="tx1"/>
                </a:solidFill>
              </a:rPr>
              <a:t>التالي</a:t>
            </a:r>
            <a:r>
              <a:rPr lang="fr-FR" sz="2000" b="1" i="1" dirty="0" smtClean="0">
                <a:solidFill>
                  <a:schemeClr val="tx1"/>
                </a:solidFill>
              </a:rPr>
              <a:t>.</a:t>
            </a:r>
            <a:r>
              <a:rPr lang="ar-DZ" sz="2000" b="1" i="1" dirty="0" smtClean="0">
                <a:solidFill>
                  <a:schemeClr val="tx1"/>
                </a:solidFill>
              </a:rPr>
              <a:t>++</a:t>
            </a:r>
            <a:endParaRPr lang="en-US" sz="2000" b="1" dirty="0">
              <a:solidFill>
                <a:schemeClr val="tx1"/>
              </a:solidFill>
            </a:endParaRPr>
          </a:p>
          <a:p>
            <a:endParaRPr lang="en-US" dirty="0"/>
          </a:p>
        </p:txBody>
      </p:sp>
      <p:pic>
        <p:nvPicPr>
          <p:cNvPr id="20" name="Image 19"/>
          <p:cNvPicPr>
            <a:picLocks noChangeAspect="1"/>
          </p:cNvPicPr>
          <p:nvPr/>
        </p:nvPicPr>
        <p:blipFill>
          <a:blip r:embed="rId2"/>
          <a:stretch>
            <a:fillRect/>
          </a:stretch>
        </p:blipFill>
        <p:spPr>
          <a:xfrm>
            <a:off x="1797642" y="2797791"/>
            <a:ext cx="8079474" cy="261179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ZoneTexte 4"/>
          <p:cNvSpPr txBox="1"/>
          <p:nvPr/>
        </p:nvSpPr>
        <p:spPr>
          <a:xfrm>
            <a:off x="1132764" y="5650173"/>
            <a:ext cx="9672609" cy="1200329"/>
          </a:xfrm>
          <a:prstGeom prst="rect">
            <a:avLst/>
          </a:prstGeom>
          <a:noFill/>
        </p:spPr>
        <p:txBody>
          <a:bodyPr wrap="square" rtlCol="0">
            <a:spAutoFit/>
          </a:bodyPr>
          <a:lstStyle/>
          <a:p>
            <a:pPr algn="ctr" rtl="1"/>
            <a:r>
              <a:rPr lang="ar-SA" sz="2400" b="1" dirty="0"/>
              <a:t>وقد كانت شركة جنرال الكتريك الأمريكية أول من دعت للأخذ بمفهوم التسويق بمعناه الحديث عام </a:t>
            </a:r>
            <a:r>
              <a:rPr lang="ar-SA" sz="2400" b="1" dirty="0" smtClean="0"/>
              <a:t>1956</a:t>
            </a:r>
            <a:r>
              <a:rPr lang="ar-DZ" sz="2400" b="1" dirty="0" smtClean="0"/>
              <a:t>، </a:t>
            </a:r>
            <a:r>
              <a:rPr lang="ar-SA" sz="2400" b="1" dirty="0" smtClean="0"/>
              <a:t>و </a:t>
            </a:r>
            <a:r>
              <a:rPr lang="ar-SA" sz="2400" b="1" dirty="0"/>
              <a:t>منذ ذلك الوقت طبقت شركات كبيرة هذا المفهوم عوض مفهوم البيع الذي كان سائدا لديها</a:t>
            </a:r>
            <a:endParaRPr lang="en-US" sz="2400" b="1" dirty="0"/>
          </a:p>
        </p:txBody>
      </p:sp>
      <p:sp>
        <p:nvSpPr>
          <p:cNvPr id="6" name="Rectangle 5"/>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1836144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42645" y="702059"/>
            <a:ext cx="7901858" cy="874975"/>
          </a:xfrm>
        </p:spPr>
        <p:style>
          <a:lnRef idx="3">
            <a:schemeClr val="lt1"/>
          </a:lnRef>
          <a:fillRef idx="1">
            <a:schemeClr val="accent1"/>
          </a:fillRef>
          <a:effectRef idx="1">
            <a:schemeClr val="accent1"/>
          </a:effectRef>
          <a:fontRef idx="minor">
            <a:schemeClr val="lt1"/>
          </a:fontRef>
        </p:style>
        <p:txBody>
          <a:bodyPr/>
          <a:lstStyle/>
          <a:p>
            <a:pPr algn="ctr"/>
            <a:r>
              <a:rPr lang="ar-DZ" b="1" dirty="0"/>
              <a:t>تطور مفهوم التسويق</a:t>
            </a: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
        <p:nvSpPr>
          <p:cNvPr id="5" name="Flèche vers le bas 4"/>
          <p:cNvSpPr/>
          <p:nvPr/>
        </p:nvSpPr>
        <p:spPr>
          <a:xfrm>
            <a:off x="8965195" y="3388167"/>
            <a:ext cx="682388" cy="6960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lèche vers le bas 5"/>
          <p:cNvSpPr/>
          <p:nvPr/>
        </p:nvSpPr>
        <p:spPr>
          <a:xfrm>
            <a:off x="2353348" y="3338277"/>
            <a:ext cx="682388" cy="6960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èche vers le bas 6"/>
          <p:cNvSpPr/>
          <p:nvPr/>
        </p:nvSpPr>
        <p:spPr>
          <a:xfrm>
            <a:off x="5018359" y="3309190"/>
            <a:ext cx="682388" cy="6960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èche vers le bas 7"/>
          <p:cNvSpPr/>
          <p:nvPr/>
        </p:nvSpPr>
        <p:spPr>
          <a:xfrm>
            <a:off x="7162374" y="3388168"/>
            <a:ext cx="682388" cy="6960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Ellipse 8"/>
          <p:cNvSpPr/>
          <p:nvPr/>
        </p:nvSpPr>
        <p:spPr>
          <a:xfrm>
            <a:off x="8935077" y="4224766"/>
            <a:ext cx="2105524" cy="184259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DZ" sz="2800" b="1" dirty="0" smtClean="0">
                <a:solidFill>
                  <a:schemeClr val="bg1"/>
                </a:solidFill>
              </a:rPr>
              <a:t>التوجه الانتاجي</a:t>
            </a:r>
            <a:endParaRPr lang="en-US" sz="2800" b="1" dirty="0">
              <a:solidFill>
                <a:schemeClr val="bg1"/>
              </a:solidFill>
            </a:endParaRPr>
          </a:p>
        </p:txBody>
      </p:sp>
      <p:sp>
        <p:nvSpPr>
          <p:cNvPr id="10" name="Ellipse 9"/>
          <p:cNvSpPr/>
          <p:nvPr/>
        </p:nvSpPr>
        <p:spPr>
          <a:xfrm>
            <a:off x="6595786" y="4224766"/>
            <a:ext cx="2004609" cy="1965428"/>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800" b="1" dirty="0" smtClean="0">
                <a:solidFill>
                  <a:schemeClr val="bg1"/>
                </a:solidFill>
              </a:rPr>
              <a:t>التوجه </a:t>
            </a:r>
            <a:r>
              <a:rPr lang="ar-DZ" sz="2800" b="1" dirty="0" err="1" smtClean="0">
                <a:solidFill>
                  <a:schemeClr val="bg1"/>
                </a:solidFill>
              </a:rPr>
              <a:t>البيعي</a:t>
            </a:r>
            <a:endParaRPr lang="ar-DZ" sz="2800" b="1" dirty="0" smtClean="0">
              <a:solidFill>
                <a:schemeClr val="bg1"/>
              </a:solidFill>
            </a:endParaRPr>
          </a:p>
        </p:txBody>
      </p:sp>
      <p:sp>
        <p:nvSpPr>
          <p:cNvPr id="12" name="Ellipse 11"/>
          <p:cNvSpPr/>
          <p:nvPr/>
        </p:nvSpPr>
        <p:spPr>
          <a:xfrm>
            <a:off x="1581627" y="4282566"/>
            <a:ext cx="2225830" cy="1965428"/>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800" b="1" dirty="0" smtClean="0">
                <a:solidFill>
                  <a:schemeClr val="bg1"/>
                </a:solidFill>
              </a:rPr>
              <a:t>التوجه الاجتماعي</a:t>
            </a:r>
            <a:endParaRPr lang="en-US" sz="2800" b="1" dirty="0">
              <a:solidFill>
                <a:schemeClr val="bg1"/>
              </a:solidFill>
            </a:endParaRPr>
          </a:p>
        </p:txBody>
      </p:sp>
      <p:sp>
        <p:nvSpPr>
          <p:cNvPr id="11" name="ZoneTexte 10"/>
          <p:cNvSpPr txBox="1"/>
          <p:nvPr/>
        </p:nvSpPr>
        <p:spPr>
          <a:xfrm>
            <a:off x="2006221" y="1883322"/>
            <a:ext cx="8393268" cy="1338828"/>
          </a:xfrm>
          <a:prstGeom prst="rect">
            <a:avLst/>
          </a:prstGeom>
          <a:noFill/>
        </p:spPr>
        <p:txBody>
          <a:bodyPr wrap="square" rtlCol="0">
            <a:spAutoFit/>
          </a:bodyPr>
          <a:lstStyle/>
          <a:p>
            <a:pPr algn="ctr" rtl="1">
              <a:lnSpc>
                <a:spcPct val="150000"/>
              </a:lnSpc>
            </a:pPr>
            <a:r>
              <a:rPr lang="ar-DZ" b="1" dirty="0" smtClean="0"/>
              <a:t>لقد تطور التسويق عبر الزمن ومر بمراحل عديدة حتى وصل الى المفهوم الحالي، حيث كان المفهوم المتبع في المؤسسة يتغير مع تغير البيئة المحيطة بها، من أجل تحقيق التلاؤم مع خصائص ومتطلبات المرحلة، ونميز أربعة </a:t>
            </a:r>
            <a:r>
              <a:rPr lang="ar-DZ" b="1" dirty="0" err="1" smtClean="0"/>
              <a:t>مقاهيم</a:t>
            </a:r>
            <a:r>
              <a:rPr lang="ar-DZ" b="1" dirty="0" smtClean="0"/>
              <a:t> المتعارف </a:t>
            </a:r>
            <a:r>
              <a:rPr lang="ar-DZ" b="1" dirty="0" smtClean="0"/>
              <a:t>عليها، وهي</a:t>
            </a:r>
            <a:endParaRPr lang="en-US" b="1" dirty="0"/>
          </a:p>
        </p:txBody>
      </p:sp>
      <p:sp>
        <p:nvSpPr>
          <p:cNvPr id="14" name="Ellipse 13"/>
          <p:cNvSpPr/>
          <p:nvPr/>
        </p:nvSpPr>
        <p:spPr>
          <a:xfrm>
            <a:off x="4164324" y="4224766"/>
            <a:ext cx="2198102" cy="1965428"/>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rtl="1"/>
            <a:r>
              <a:rPr lang="ar-DZ" sz="2800" b="1" dirty="0" smtClean="0">
                <a:solidFill>
                  <a:schemeClr val="bg1"/>
                </a:solidFill>
              </a:rPr>
              <a:t>التوجه التسويقي</a:t>
            </a:r>
            <a:endParaRPr lang="en-US" sz="2800" b="1" dirty="0">
              <a:solidFill>
                <a:schemeClr val="bg1"/>
              </a:solidFill>
            </a:endParaRPr>
          </a:p>
        </p:txBody>
      </p:sp>
    </p:spTree>
    <p:extLst>
      <p:ext uri="{BB962C8B-B14F-4D97-AF65-F5344CB8AC3E}">
        <p14:creationId xmlns:p14="http://schemas.microsoft.com/office/powerpoint/2010/main" val="93897684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2" presetClass="entr" presetSubtype="4" fill="hold" grpId="0" nodeType="afterEffect">
                                  <p:stCondLst>
                                    <p:cond delay="25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par>
                          <p:cTn id="13" fill="hold">
                            <p:stCondLst>
                              <p:cond delay="1500"/>
                            </p:stCondLst>
                            <p:childTnLst>
                              <p:par>
                                <p:cTn id="14" presetID="2" presetClass="entr" presetSubtype="4" fill="hold" grpId="0" nodeType="afterEffect">
                                  <p:stCondLst>
                                    <p:cond delay="25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500" fill="hold"/>
                                        <p:tgtEl>
                                          <p:spTgt spid="8"/>
                                        </p:tgtEl>
                                        <p:attrNameLst>
                                          <p:attrName>ppt_x</p:attrName>
                                        </p:attrNameLst>
                                      </p:cBhvr>
                                      <p:tavLst>
                                        <p:tav tm="0">
                                          <p:val>
                                            <p:strVal val="#ppt_x"/>
                                          </p:val>
                                        </p:tav>
                                        <p:tav tm="100000">
                                          <p:val>
                                            <p:strVal val="#ppt_x"/>
                                          </p:val>
                                        </p:tav>
                                      </p:tavLst>
                                    </p:anim>
                                    <p:anim calcmode="lin" valueType="num">
                                      <p:cBhvr additive="base">
                                        <p:cTn id="17" dur="500" fill="hold"/>
                                        <p:tgtEl>
                                          <p:spTgt spid="8"/>
                                        </p:tgtEl>
                                        <p:attrNameLst>
                                          <p:attrName>ppt_y</p:attrName>
                                        </p:attrNameLst>
                                      </p:cBhvr>
                                      <p:tavLst>
                                        <p:tav tm="0">
                                          <p:val>
                                            <p:strVal val="1+#ppt_h/2"/>
                                          </p:val>
                                        </p:tav>
                                        <p:tav tm="100000">
                                          <p:val>
                                            <p:strVal val="#ppt_y"/>
                                          </p:val>
                                        </p:tav>
                                      </p:tavLst>
                                    </p:anim>
                                  </p:childTnLst>
                                </p:cTn>
                              </p:par>
                            </p:childTnLst>
                          </p:cTn>
                        </p:par>
                        <p:par>
                          <p:cTn id="18" fill="hold">
                            <p:stCondLst>
                              <p:cond delay="2250"/>
                            </p:stCondLst>
                            <p:childTnLst>
                              <p:par>
                                <p:cTn id="19" presetID="2" presetClass="entr" presetSubtype="4" fill="hold" grpId="0" nodeType="afterEffect">
                                  <p:stCondLst>
                                    <p:cond delay="25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par>
                          <p:cTn id="23" fill="hold">
                            <p:stCondLst>
                              <p:cond delay="3000"/>
                            </p:stCondLst>
                            <p:childTnLst>
                              <p:par>
                                <p:cTn id="24" presetID="2" presetClass="entr" presetSubtype="4" fill="hold" grpId="0" nodeType="afterEffect">
                                  <p:stCondLst>
                                    <p:cond delay="250"/>
                                  </p:stCondLst>
                                  <p:childTnLst>
                                    <p:set>
                                      <p:cBhvr>
                                        <p:cTn id="25" dur="1" fill="hold">
                                          <p:stCondLst>
                                            <p:cond delay="0"/>
                                          </p:stCondLst>
                                        </p:cTn>
                                        <p:tgtEl>
                                          <p:spTgt spid="6"/>
                                        </p:tgtEl>
                                        <p:attrNameLst>
                                          <p:attrName>style.visibility</p:attrName>
                                        </p:attrNameLst>
                                      </p:cBhvr>
                                      <p:to>
                                        <p:strVal val="visible"/>
                                      </p:to>
                                    </p:set>
                                    <p:anim calcmode="lin" valueType="num">
                                      <p:cBhvr additive="base">
                                        <p:cTn id="26" dur="500" fill="hold"/>
                                        <p:tgtEl>
                                          <p:spTgt spid="6"/>
                                        </p:tgtEl>
                                        <p:attrNameLst>
                                          <p:attrName>ppt_x</p:attrName>
                                        </p:attrNameLst>
                                      </p:cBhvr>
                                      <p:tavLst>
                                        <p:tav tm="0">
                                          <p:val>
                                            <p:strVal val="#ppt_x"/>
                                          </p:val>
                                        </p:tav>
                                        <p:tav tm="100000">
                                          <p:val>
                                            <p:strVal val="#ppt_x"/>
                                          </p:val>
                                        </p:tav>
                                      </p:tavLst>
                                    </p:anim>
                                    <p:anim calcmode="lin" valueType="num">
                                      <p:cBhvr additive="base">
                                        <p:cTn id="27" dur="500" fill="hold"/>
                                        <p:tgtEl>
                                          <p:spTgt spid="6"/>
                                        </p:tgtEl>
                                        <p:attrNameLst>
                                          <p:attrName>ppt_y</p:attrName>
                                        </p:attrNameLst>
                                      </p:cBhvr>
                                      <p:tavLst>
                                        <p:tav tm="0">
                                          <p:val>
                                            <p:strVal val="1+#ppt_h/2"/>
                                          </p:val>
                                        </p:tav>
                                        <p:tav tm="100000">
                                          <p:val>
                                            <p:strVal val="#ppt_y"/>
                                          </p:val>
                                        </p:tav>
                                      </p:tavLst>
                                    </p:anim>
                                  </p:childTnLst>
                                </p:cTn>
                              </p:par>
                            </p:childTnLst>
                          </p:cTn>
                        </p:par>
                        <p:par>
                          <p:cTn id="28" fill="hold">
                            <p:stCondLst>
                              <p:cond delay="3750"/>
                            </p:stCondLst>
                            <p:childTnLst>
                              <p:par>
                                <p:cTn id="29" presetID="16" presetClass="entr" presetSubtype="21" fill="hold" grpId="0" nodeType="afterEffect">
                                  <p:stCondLst>
                                    <p:cond delay="250"/>
                                  </p:stCondLst>
                                  <p:iterate type="lt">
                                    <p:tmPct val="0"/>
                                  </p:iterate>
                                  <p:childTnLst>
                                    <p:set>
                                      <p:cBhvr>
                                        <p:cTn id="30" dur="1" fill="hold">
                                          <p:stCondLst>
                                            <p:cond delay="0"/>
                                          </p:stCondLst>
                                        </p:cTn>
                                        <p:tgtEl>
                                          <p:spTgt spid="9"/>
                                        </p:tgtEl>
                                        <p:attrNameLst>
                                          <p:attrName>style.visibility</p:attrName>
                                        </p:attrNameLst>
                                      </p:cBhvr>
                                      <p:to>
                                        <p:strVal val="visible"/>
                                      </p:to>
                                    </p:set>
                                    <p:animEffect transition="in" filter="barn(inVertical)">
                                      <p:cBhvr>
                                        <p:cTn id="31" dur="500"/>
                                        <p:tgtEl>
                                          <p:spTgt spid="9"/>
                                        </p:tgtEl>
                                      </p:cBhvr>
                                    </p:animEffect>
                                  </p:childTnLst>
                                </p:cTn>
                              </p:par>
                            </p:childTnLst>
                          </p:cTn>
                        </p:par>
                        <p:par>
                          <p:cTn id="32" fill="hold">
                            <p:stCondLst>
                              <p:cond delay="4500"/>
                            </p:stCondLst>
                            <p:childTnLst>
                              <p:par>
                                <p:cTn id="33" presetID="16" presetClass="entr" presetSubtype="21" fill="hold" grpId="0" nodeType="afterEffect">
                                  <p:stCondLst>
                                    <p:cond delay="250"/>
                                  </p:stCondLst>
                                  <p:iterate type="lt">
                                    <p:tmPct val="0"/>
                                  </p:iterate>
                                  <p:childTnLst>
                                    <p:set>
                                      <p:cBhvr>
                                        <p:cTn id="34" dur="1" fill="hold">
                                          <p:stCondLst>
                                            <p:cond delay="0"/>
                                          </p:stCondLst>
                                        </p:cTn>
                                        <p:tgtEl>
                                          <p:spTgt spid="10"/>
                                        </p:tgtEl>
                                        <p:attrNameLst>
                                          <p:attrName>style.visibility</p:attrName>
                                        </p:attrNameLst>
                                      </p:cBhvr>
                                      <p:to>
                                        <p:strVal val="visible"/>
                                      </p:to>
                                    </p:set>
                                    <p:animEffect transition="in" filter="barn(inVertical)">
                                      <p:cBhvr>
                                        <p:cTn id="35" dur="500"/>
                                        <p:tgtEl>
                                          <p:spTgt spid="10"/>
                                        </p:tgtEl>
                                      </p:cBhvr>
                                    </p:animEffect>
                                  </p:childTnLst>
                                </p:cTn>
                              </p:par>
                            </p:childTnLst>
                          </p:cTn>
                        </p:par>
                        <p:par>
                          <p:cTn id="36" fill="hold">
                            <p:stCondLst>
                              <p:cond delay="5250"/>
                            </p:stCondLst>
                            <p:childTnLst>
                              <p:par>
                                <p:cTn id="37" presetID="16" presetClass="entr" presetSubtype="21" fill="hold" grpId="0" nodeType="afterEffect">
                                  <p:stCondLst>
                                    <p:cond delay="250"/>
                                  </p:stCondLst>
                                  <p:iterate type="lt">
                                    <p:tmPct val="0"/>
                                  </p:iterate>
                                  <p:childTnLst>
                                    <p:set>
                                      <p:cBhvr>
                                        <p:cTn id="38" dur="1" fill="hold">
                                          <p:stCondLst>
                                            <p:cond delay="0"/>
                                          </p:stCondLst>
                                        </p:cTn>
                                        <p:tgtEl>
                                          <p:spTgt spid="12"/>
                                        </p:tgtEl>
                                        <p:attrNameLst>
                                          <p:attrName>style.visibility</p:attrName>
                                        </p:attrNameLst>
                                      </p:cBhvr>
                                      <p:to>
                                        <p:strVal val="visible"/>
                                      </p:to>
                                    </p:set>
                                    <p:animEffect transition="in" filter="barn(inVertical)">
                                      <p:cBhvr>
                                        <p:cTn id="39" dur="500"/>
                                        <p:tgtEl>
                                          <p:spTgt spid="12"/>
                                        </p:tgtEl>
                                      </p:cBhvr>
                                    </p:animEffect>
                                  </p:childTnLst>
                                </p:cTn>
                              </p:par>
                            </p:childTnLst>
                          </p:cTn>
                        </p:par>
                      </p:childTnLst>
                    </p:cTn>
                  </p:par>
                  <p:par>
                    <p:cTn id="40" fill="hold">
                      <p:stCondLst>
                        <p:cond delay="indefinite"/>
                      </p:stCondLst>
                      <p:childTnLst>
                        <p:par>
                          <p:cTn id="41" fill="hold">
                            <p:stCondLst>
                              <p:cond delay="0"/>
                            </p:stCondLst>
                            <p:childTnLst>
                              <p:par>
                                <p:cTn id="42" presetID="34" presetClass="emph" presetSubtype="0" fill="hold" grpId="1" nodeType="clickEffect">
                                  <p:stCondLst>
                                    <p:cond delay="0"/>
                                  </p:stCondLst>
                                  <p:iterate type="lt">
                                    <p:tmPct val="10000"/>
                                  </p:iterate>
                                  <p:childTnLst>
                                    <p:animMotion origin="layout" path="M -6.25E-7 -1.48148E-6 L -6.25E-7 -0.07222 " pathEditMode="relative" rAng="0" ptsTypes="AA">
                                      <p:cBhvr>
                                        <p:cTn id="43" dur="250" accel="50000" decel="50000" autoRev="1" fill="hold">
                                          <p:stCondLst>
                                            <p:cond delay="0"/>
                                          </p:stCondLst>
                                        </p:cTn>
                                        <p:tgtEl>
                                          <p:spTgt spid="9"/>
                                        </p:tgtEl>
                                        <p:attrNameLst>
                                          <p:attrName>ppt_x</p:attrName>
                                          <p:attrName>ppt_y</p:attrName>
                                        </p:attrNameLst>
                                      </p:cBhvr>
                                      <p:rCtr x="0" y="-3611"/>
                                    </p:animMotion>
                                    <p:animRot by="1500000">
                                      <p:cBhvr>
                                        <p:cTn id="44" dur="125" fill="hold">
                                          <p:stCondLst>
                                            <p:cond delay="0"/>
                                          </p:stCondLst>
                                        </p:cTn>
                                        <p:tgtEl>
                                          <p:spTgt spid="9"/>
                                        </p:tgtEl>
                                        <p:attrNameLst>
                                          <p:attrName>r</p:attrName>
                                        </p:attrNameLst>
                                      </p:cBhvr>
                                    </p:animRot>
                                    <p:animRot by="-1500000">
                                      <p:cBhvr>
                                        <p:cTn id="45" dur="125" fill="hold">
                                          <p:stCondLst>
                                            <p:cond delay="125"/>
                                          </p:stCondLst>
                                        </p:cTn>
                                        <p:tgtEl>
                                          <p:spTgt spid="9"/>
                                        </p:tgtEl>
                                        <p:attrNameLst>
                                          <p:attrName>r</p:attrName>
                                        </p:attrNameLst>
                                      </p:cBhvr>
                                    </p:animRot>
                                    <p:animRot by="-1500000">
                                      <p:cBhvr>
                                        <p:cTn id="46" dur="125" fill="hold">
                                          <p:stCondLst>
                                            <p:cond delay="250"/>
                                          </p:stCondLst>
                                        </p:cTn>
                                        <p:tgtEl>
                                          <p:spTgt spid="9"/>
                                        </p:tgtEl>
                                        <p:attrNameLst>
                                          <p:attrName>r</p:attrName>
                                        </p:attrNameLst>
                                      </p:cBhvr>
                                    </p:animRot>
                                    <p:animRot by="1500000">
                                      <p:cBhvr>
                                        <p:cTn id="47" dur="125" fill="hold">
                                          <p:stCondLst>
                                            <p:cond delay="375"/>
                                          </p:stCondLst>
                                        </p:cTn>
                                        <p:tgtEl>
                                          <p:spTgt spid="9"/>
                                        </p:tgtEl>
                                        <p:attrNameLst>
                                          <p:attrName>r</p:attrName>
                                        </p:attrNameLst>
                                      </p:cBhvr>
                                    </p:animRot>
                                  </p:childTnLst>
                                </p:cTn>
                              </p:par>
                              <p:par>
                                <p:cTn id="48" presetID="34" presetClass="emph" presetSubtype="0" fill="hold" grpId="1" nodeType="withEffect">
                                  <p:stCondLst>
                                    <p:cond delay="0"/>
                                  </p:stCondLst>
                                  <p:iterate type="lt">
                                    <p:tmPct val="10000"/>
                                  </p:iterate>
                                  <p:childTnLst>
                                    <p:animMotion origin="layout" path="M 2.91667E-6 7.40741E-7 L 2.91667E-6 -0.07222 " pathEditMode="relative" rAng="0" ptsTypes="AA">
                                      <p:cBhvr>
                                        <p:cTn id="49" dur="250" accel="50000" decel="50000" autoRev="1" fill="hold">
                                          <p:stCondLst>
                                            <p:cond delay="0"/>
                                          </p:stCondLst>
                                        </p:cTn>
                                        <p:tgtEl>
                                          <p:spTgt spid="10"/>
                                        </p:tgtEl>
                                        <p:attrNameLst>
                                          <p:attrName>ppt_x</p:attrName>
                                          <p:attrName>ppt_y</p:attrName>
                                        </p:attrNameLst>
                                      </p:cBhvr>
                                      <p:rCtr x="0" y="-3611"/>
                                    </p:animMotion>
                                    <p:animRot by="1500000">
                                      <p:cBhvr>
                                        <p:cTn id="50" dur="125" fill="hold">
                                          <p:stCondLst>
                                            <p:cond delay="0"/>
                                          </p:stCondLst>
                                        </p:cTn>
                                        <p:tgtEl>
                                          <p:spTgt spid="10"/>
                                        </p:tgtEl>
                                        <p:attrNameLst>
                                          <p:attrName>r</p:attrName>
                                        </p:attrNameLst>
                                      </p:cBhvr>
                                    </p:animRot>
                                    <p:animRot by="-1500000">
                                      <p:cBhvr>
                                        <p:cTn id="51" dur="125" fill="hold">
                                          <p:stCondLst>
                                            <p:cond delay="125"/>
                                          </p:stCondLst>
                                        </p:cTn>
                                        <p:tgtEl>
                                          <p:spTgt spid="10"/>
                                        </p:tgtEl>
                                        <p:attrNameLst>
                                          <p:attrName>r</p:attrName>
                                        </p:attrNameLst>
                                      </p:cBhvr>
                                    </p:animRot>
                                    <p:animRot by="-1500000">
                                      <p:cBhvr>
                                        <p:cTn id="52" dur="125" fill="hold">
                                          <p:stCondLst>
                                            <p:cond delay="250"/>
                                          </p:stCondLst>
                                        </p:cTn>
                                        <p:tgtEl>
                                          <p:spTgt spid="10"/>
                                        </p:tgtEl>
                                        <p:attrNameLst>
                                          <p:attrName>r</p:attrName>
                                        </p:attrNameLst>
                                      </p:cBhvr>
                                    </p:animRot>
                                    <p:animRot by="1500000">
                                      <p:cBhvr>
                                        <p:cTn id="53" dur="125" fill="hold">
                                          <p:stCondLst>
                                            <p:cond delay="375"/>
                                          </p:stCondLst>
                                        </p:cTn>
                                        <p:tgtEl>
                                          <p:spTgt spid="10"/>
                                        </p:tgtEl>
                                        <p:attrNameLst>
                                          <p:attrName>r</p:attrName>
                                        </p:attrNameLst>
                                      </p:cBhvr>
                                    </p:animRot>
                                  </p:childTnLst>
                                </p:cTn>
                              </p:par>
                              <p:par>
                                <p:cTn id="54" presetID="34" presetClass="emph" presetSubtype="0" fill="hold" grpId="1" nodeType="withEffect">
                                  <p:stCondLst>
                                    <p:cond delay="0"/>
                                  </p:stCondLst>
                                  <p:iterate type="lt">
                                    <p:tmPct val="10000"/>
                                  </p:iterate>
                                  <p:childTnLst>
                                    <p:animMotion origin="layout" path="M -3.54167E-6 -4.07407E-6 L -3.54167E-6 -0.07222 " pathEditMode="relative" rAng="0" ptsTypes="AA">
                                      <p:cBhvr>
                                        <p:cTn id="55" dur="250" accel="50000" decel="50000" autoRev="1" fill="hold">
                                          <p:stCondLst>
                                            <p:cond delay="0"/>
                                          </p:stCondLst>
                                        </p:cTn>
                                        <p:tgtEl>
                                          <p:spTgt spid="12"/>
                                        </p:tgtEl>
                                        <p:attrNameLst>
                                          <p:attrName>ppt_x</p:attrName>
                                          <p:attrName>ppt_y</p:attrName>
                                        </p:attrNameLst>
                                      </p:cBhvr>
                                      <p:rCtr x="0" y="-3611"/>
                                    </p:animMotion>
                                    <p:animRot by="1500000">
                                      <p:cBhvr>
                                        <p:cTn id="56" dur="125" fill="hold">
                                          <p:stCondLst>
                                            <p:cond delay="0"/>
                                          </p:stCondLst>
                                        </p:cTn>
                                        <p:tgtEl>
                                          <p:spTgt spid="12"/>
                                        </p:tgtEl>
                                        <p:attrNameLst>
                                          <p:attrName>r</p:attrName>
                                        </p:attrNameLst>
                                      </p:cBhvr>
                                    </p:animRot>
                                    <p:animRot by="-1500000">
                                      <p:cBhvr>
                                        <p:cTn id="57" dur="125" fill="hold">
                                          <p:stCondLst>
                                            <p:cond delay="125"/>
                                          </p:stCondLst>
                                        </p:cTn>
                                        <p:tgtEl>
                                          <p:spTgt spid="12"/>
                                        </p:tgtEl>
                                        <p:attrNameLst>
                                          <p:attrName>r</p:attrName>
                                        </p:attrNameLst>
                                      </p:cBhvr>
                                    </p:animRot>
                                    <p:animRot by="-1500000">
                                      <p:cBhvr>
                                        <p:cTn id="58" dur="125" fill="hold">
                                          <p:stCondLst>
                                            <p:cond delay="250"/>
                                          </p:stCondLst>
                                        </p:cTn>
                                        <p:tgtEl>
                                          <p:spTgt spid="12"/>
                                        </p:tgtEl>
                                        <p:attrNameLst>
                                          <p:attrName>r</p:attrName>
                                        </p:attrNameLst>
                                      </p:cBhvr>
                                    </p:animRot>
                                    <p:animRot by="1500000">
                                      <p:cBhvr>
                                        <p:cTn id="59" dur="125" fill="hold">
                                          <p:stCondLst>
                                            <p:cond delay="375"/>
                                          </p:stCondLst>
                                        </p:cTn>
                                        <p:tgtEl>
                                          <p:spTgt spid="12"/>
                                        </p:tgtEl>
                                        <p:attrNameLst>
                                          <p:attrName>r</p:attrName>
                                        </p:attrNameLst>
                                      </p:cBhvr>
                                    </p:animRot>
                                  </p:childTnLst>
                                </p:cTn>
                              </p:par>
                            </p:childTnLst>
                          </p:cTn>
                        </p:par>
                        <p:par>
                          <p:cTn id="60" fill="hold">
                            <p:stCondLst>
                              <p:cond delay="1200"/>
                            </p:stCondLst>
                            <p:childTnLst>
                              <p:par>
                                <p:cTn id="61" presetID="16" presetClass="entr" presetSubtype="21" fill="hold" grpId="0" nodeType="afterEffect">
                                  <p:stCondLst>
                                    <p:cond delay="250"/>
                                  </p:stCondLst>
                                  <p:iterate type="lt">
                                    <p:tmPct val="0"/>
                                  </p:iterate>
                                  <p:childTnLst>
                                    <p:set>
                                      <p:cBhvr>
                                        <p:cTn id="62" dur="1" fill="hold">
                                          <p:stCondLst>
                                            <p:cond delay="0"/>
                                          </p:stCondLst>
                                        </p:cTn>
                                        <p:tgtEl>
                                          <p:spTgt spid="14"/>
                                        </p:tgtEl>
                                        <p:attrNameLst>
                                          <p:attrName>style.visibility</p:attrName>
                                        </p:attrNameLst>
                                      </p:cBhvr>
                                      <p:to>
                                        <p:strVal val="visible"/>
                                      </p:to>
                                    </p:set>
                                    <p:animEffect transition="in" filter="barn(inVertical)">
                                      <p:cBhvr>
                                        <p:cTn id="63" dur="500"/>
                                        <p:tgtEl>
                                          <p:spTgt spid="14"/>
                                        </p:tgtEl>
                                      </p:cBhvr>
                                    </p:animEffect>
                                  </p:childTnLst>
                                </p:cTn>
                              </p:par>
                              <p:par>
                                <p:cTn id="64" presetID="34" presetClass="emph" presetSubtype="0" fill="hold" grpId="1" nodeType="withEffect">
                                  <p:stCondLst>
                                    <p:cond delay="0"/>
                                  </p:stCondLst>
                                  <p:iterate type="lt">
                                    <p:tmPct val="10000"/>
                                  </p:iterate>
                                  <p:childTnLst>
                                    <p:animMotion origin="layout" path="M -6.25E-7 7.40741E-7 L -6.25E-7 -0.07222 " pathEditMode="relative" rAng="0" ptsTypes="AA">
                                      <p:cBhvr>
                                        <p:cTn id="65" dur="250" accel="50000" decel="50000" autoRev="1" fill="hold">
                                          <p:stCondLst>
                                            <p:cond delay="0"/>
                                          </p:stCondLst>
                                        </p:cTn>
                                        <p:tgtEl>
                                          <p:spTgt spid="14"/>
                                        </p:tgtEl>
                                        <p:attrNameLst>
                                          <p:attrName>ppt_x</p:attrName>
                                          <p:attrName>ppt_y</p:attrName>
                                        </p:attrNameLst>
                                      </p:cBhvr>
                                      <p:rCtr x="0" y="-3611"/>
                                    </p:animMotion>
                                    <p:animRot by="1500000">
                                      <p:cBhvr>
                                        <p:cTn id="66" dur="125" fill="hold">
                                          <p:stCondLst>
                                            <p:cond delay="0"/>
                                          </p:stCondLst>
                                        </p:cTn>
                                        <p:tgtEl>
                                          <p:spTgt spid="14"/>
                                        </p:tgtEl>
                                        <p:attrNameLst>
                                          <p:attrName>r</p:attrName>
                                        </p:attrNameLst>
                                      </p:cBhvr>
                                    </p:animRot>
                                    <p:animRot by="-1500000">
                                      <p:cBhvr>
                                        <p:cTn id="67" dur="125" fill="hold">
                                          <p:stCondLst>
                                            <p:cond delay="125"/>
                                          </p:stCondLst>
                                        </p:cTn>
                                        <p:tgtEl>
                                          <p:spTgt spid="14"/>
                                        </p:tgtEl>
                                        <p:attrNameLst>
                                          <p:attrName>r</p:attrName>
                                        </p:attrNameLst>
                                      </p:cBhvr>
                                    </p:animRot>
                                    <p:animRot by="-1500000">
                                      <p:cBhvr>
                                        <p:cTn id="68" dur="125" fill="hold">
                                          <p:stCondLst>
                                            <p:cond delay="250"/>
                                          </p:stCondLst>
                                        </p:cTn>
                                        <p:tgtEl>
                                          <p:spTgt spid="14"/>
                                        </p:tgtEl>
                                        <p:attrNameLst>
                                          <p:attrName>r</p:attrName>
                                        </p:attrNameLst>
                                      </p:cBhvr>
                                    </p:animRot>
                                    <p:animRot by="1500000">
                                      <p:cBhvr>
                                        <p:cTn id="69" dur="125" fill="hold">
                                          <p:stCondLst>
                                            <p:cond delay="375"/>
                                          </p:stCondLst>
                                        </p:cTn>
                                        <p:tgtEl>
                                          <p:spTgt spid="1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9" grpId="1" animBg="1"/>
      <p:bldP spid="10" grpId="0" animBg="1"/>
      <p:bldP spid="10" grpId="1" animBg="1"/>
      <p:bldP spid="12" grpId="0" animBg="1"/>
      <p:bldP spid="12" grpId="1" animBg="1"/>
      <p:bldP spid="14" grpId="0" animBg="1"/>
      <p:bldP spid="14"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57594" y="454559"/>
            <a:ext cx="7259361" cy="1315810"/>
          </a:xfrm>
          <a:solidFill>
            <a:schemeClr val="accent4">
              <a:lumMod val="20000"/>
              <a:lumOff val="80000"/>
            </a:schemeClr>
          </a:solidFill>
        </p:spPr>
        <p:txBody>
          <a:bodyPr>
            <a:noAutofit/>
          </a:bodyPr>
          <a:lstStyle/>
          <a:p>
            <a:pPr algn="ctr" rtl="1"/>
            <a:r>
              <a:rPr lang="ar-DZ" sz="2400" b="1" dirty="0"/>
              <a:t>ثانيا: تطور مفهوم </a:t>
            </a:r>
            <a:r>
              <a:rPr lang="ar-DZ" sz="2400" b="1" dirty="0" smtClean="0"/>
              <a:t>التسويق</a:t>
            </a:r>
            <a:br>
              <a:rPr lang="ar-DZ" sz="2400" b="1" dirty="0" smtClean="0"/>
            </a:br>
            <a:r>
              <a:rPr lang="ar-DZ" sz="2000" dirty="0"/>
              <a:t>لا بد من التعرف على المراحل التاريخية التي مر بها مفهوم التسويق وسمحت بتطوره وهذه المراحل تنقسم إلى: </a:t>
            </a:r>
            <a:endParaRPr lang="en-US" sz="2000" b="1" dirty="0"/>
          </a:p>
        </p:txBody>
      </p:sp>
      <p:sp>
        <p:nvSpPr>
          <p:cNvPr id="3" name="Espace réservé du contenu 2"/>
          <p:cNvSpPr>
            <a:spLocks noGrp="1"/>
          </p:cNvSpPr>
          <p:nvPr>
            <p:ph idx="1"/>
          </p:nvPr>
        </p:nvSpPr>
        <p:spPr>
          <a:xfrm>
            <a:off x="908699" y="2010245"/>
            <a:ext cx="9896674" cy="4199487"/>
          </a:xfrm>
          <a:solidFill>
            <a:schemeClr val="bg1">
              <a:lumMod val="95000"/>
            </a:schemeClr>
          </a:solidFill>
          <a:ln>
            <a:solidFill>
              <a:schemeClr val="accent1"/>
            </a:solidFill>
          </a:ln>
        </p:spPr>
        <p:style>
          <a:lnRef idx="1">
            <a:schemeClr val="accent6"/>
          </a:lnRef>
          <a:fillRef idx="2">
            <a:schemeClr val="accent6"/>
          </a:fillRef>
          <a:effectRef idx="1">
            <a:schemeClr val="accent6"/>
          </a:effectRef>
          <a:fontRef idx="minor">
            <a:schemeClr val="dk1"/>
          </a:fontRef>
        </p:style>
        <p:txBody>
          <a:bodyPr>
            <a:normAutofit/>
          </a:bodyPr>
          <a:lstStyle/>
          <a:p>
            <a:pPr algn="ctr" rtl="1">
              <a:buFontTx/>
              <a:buChar char="-"/>
            </a:pPr>
            <a:r>
              <a:rPr lang="ar-DZ" sz="2000" b="1" u="sng" dirty="0" smtClean="0">
                <a:solidFill>
                  <a:schemeClr val="tx1"/>
                </a:solidFill>
              </a:rPr>
              <a:t>التوجه الإنتاجي </a:t>
            </a:r>
            <a:r>
              <a:rPr lang="ar-DZ" sz="2000" b="1" u="sng" dirty="0">
                <a:solidFill>
                  <a:schemeClr val="tx1"/>
                </a:solidFill>
              </a:rPr>
              <a:t>للتسويق </a:t>
            </a:r>
            <a:endParaRPr lang="ar-DZ" sz="2000" b="1" u="sng" dirty="0" smtClean="0">
              <a:solidFill>
                <a:schemeClr val="tx1"/>
              </a:solidFill>
            </a:endParaRPr>
          </a:p>
          <a:p>
            <a:pPr algn="ctr" rtl="1">
              <a:lnSpc>
                <a:spcPct val="150000"/>
              </a:lnSpc>
              <a:buFontTx/>
              <a:buChar char="-"/>
            </a:pPr>
            <a:r>
              <a:rPr lang="ar-DZ" sz="2000" dirty="0" smtClean="0"/>
              <a:t>شاع </a:t>
            </a:r>
            <a:r>
              <a:rPr lang="ar-DZ" sz="2000" dirty="0"/>
              <a:t>هذا المفهوم للتسويق خلال الفترة ما بين (1930-1900</a:t>
            </a:r>
            <a:r>
              <a:rPr lang="ar-DZ" sz="2000" dirty="0" smtClean="0"/>
              <a:t>)، </a:t>
            </a:r>
            <a:r>
              <a:rPr lang="ar-DZ" sz="2000" dirty="0"/>
              <a:t>في تلك الفترة كانت المؤسسات تواجه مشاكل مرتبطة بتسليم المنتجات، وكان الهدف الأساسي من التسويق دفع المنتج دون الأخذ بعين الاعتبار توقعات العملاء، وقد كان الطلب يفوق العرض خاصة بعد الحرب العالمية الثانية، حيث كانت تمثل أفضل فترة للمنتجين فلم تكن المنتجات مختلفة كثيرا وكانت تركز على الاحتياجات الأكثر ربحية، وقد كان اهتمام المؤسسات ينصب على الإنتاج والتوزيع . كانت المؤسسات ذات التوجه الإنتاجي تركز على تحقيق فعالية (الإنتاج الكبير) و(التغطية الواسعة للتوزيع)، أي إنتاج أكبر كمية ممكنة من السلع المطلوبة من قبل المستهلكين، </a:t>
            </a:r>
            <a:r>
              <a:rPr lang="ar-DZ" sz="2000" dirty="0" smtClean="0"/>
              <a:t>وقد </a:t>
            </a:r>
            <a:r>
              <a:rPr lang="ar-DZ" sz="2000" dirty="0"/>
              <a:t>كان لهذا التوجه مبرراته، حيث كان من خصائص هذه المرحلة </a:t>
            </a:r>
            <a:r>
              <a:rPr lang="ar-DZ" sz="2000" dirty="0" smtClean="0"/>
              <a:t>:</a:t>
            </a:r>
            <a:endParaRPr lang="en-US" sz="2000"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139747764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42"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anim calcmode="lin" valueType="num">
                                      <p:cBhvr>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4" fill="hold">
                            <p:stCondLst>
                              <p:cond delay="1750"/>
                            </p:stCondLst>
                            <p:childTnLst>
                              <p:par>
                                <p:cTn id="15" presetID="42" presetClass="entr" presetSubtype="0" fill="hold"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9952" y="360088"/>
            <a:ext cx="8911687" cy="1280890"/>
          </a:xfrm>
        </p:spPr>
        <p:txBody>
          <a:bodyPr/>
          <a:lstStyle/>
          <a:p>
            <a:pPr algn="ctr" rtl="1"/>
            <a:r>
              <a:rPr lang="ar-DZ" b="1" dirty="0"/>
              <a:t>من خصائص هذه المرحلة :</a:t>
            </a:r>
            <a:endParaRPr lang="en-US" b="1" dirty="0"/>
          </a:p>
        </p:txBody>
      </p:sp>
      <p:sp>
        <p:nvSpPr>
          <p:cNvPr id="3" name="Espace réservé du contenu 2"/>
          <p:cNvSpPr>
            <a:spLocks noGrp="1"/>
          </p:cNvSpPr>
          <p:nvPr>
            <p:ph idx="1"/>
          </p:nvPr>
        </p:nvSpPr>
        <p:spPr>
          <a:xfrm>
            <a:off x="918708" y="2050411"/>
            <a:ext cx="9894176" cy="4623344"/>
          </a:xfrm>
          <a:solidFill>
            <a:schemeClr val="accent3">
              <a:lumMod val="20000"/>
              <a:lumOff val="80000"/>
            </a:schemeClr>
          </a:solidFill>
        </p:spPr>
        <p:style>
          <a:lnRef idx="1">
            <a:schemeClr val="accent6"/>
          </a:lnRef>
          <a:fillRef idx="2">
            <a:schemeClr val="accent6"/>
          </a:fillRef>
          <a:effectRef idx="1">
            <a:schemeClr val="accent6"/>
          </a:effectRef>
          <a:fontRef idx="minor">
            <a:schemeClr val="dk1"/>
          </a:fontRef>
        </p:style>
        <p:txBody>
          <a:bodyPr>
            <a:noAutofit/>
          </a:bodyPr>
          <a:lstStyle/>
          <a:p>
            <a:pPr lvl="0" algn="r" rtl="1">
              <a:lnSpc>
                <a:spcPct val="150000"/>
              </a:lnSpc>
            </a:pPr>
            <a:r>
              <a:rPr lang="ar-DZ" b="1" dirty="0" smtClean="0">
                <a:solidFill>
                  <a:schemeClr val="tx1"/>
                </a:solidFill>
              </a:rPr>
              <a:t>التركيز </a:t>
            </a:r>
            <a:r>
              <a:rPr lang="ar-DZ" b="1" dirty="0">
                <a:solidFill>
                  <a:schemeClr val="tx1"/>
                </a:solidFill>
              </a:rPr>
              <a:t>كان منصبا على الطاقة </a:t>
            </a:r>
            <a:r>
              <a:rPr lang="ar-DZ" b="1" dirty="0" smtClean="0">
                <a:solidFill>
                  <a:schemeClr val="tx1"/>
                </a:solidFill>
              </a:rPr>
              <a:t>الإنتاجية.</a:t>
            </a:r>
          </a:p>
          <a:p>
            <a:pPr lvl="0" algn="r" rtl="1">
              <a:lnSpc>
                <a:spcPct val="150000"/>
              </a:lnSpc>
            </a:pPr>
            <a:r>
              <a:rPr lang="ar-DZ" b="1" dirty="0" smtClean="0">
                <a:solidFill>
                  <a:schemeClr val="tx1"/>
                </a:solidFill>
              </a:rPr>
              <a:t>أن </a:t>
            </a:r>
            <a:r>
              <a:rPr lang="ar-DZ" b="1" dirty="0">
                <a:solidFill>
                  <a:schemeClr val="tx1"/>
                </a:solidFill>
              </a:rPr>
              <a:t>كل ما ينتج </a:t>
            </a:r>
            <a:r>
              <a:rPr lang="ar-DZ" b="1" dirty="0" smtClean="0">
                <a:solidFill>
                  <a:schemeClr val="tx1"/>
                </a:solidFill>
              </a:rPr>
              <a:t>يباع.</a:t>
            </a:r>
          </a:p>
          <a:p>
            <a:pPr lvl="0" algn="r" rtl="1">
              <a:lnSpc>
                <a:spcPct val="150000"/>
              </a:lnSpc>
            </a:pPr>
            <a:r>
              <a:rPr lang="ar-DZ" b="1" dirty="0" smtClean="0">
                <a:solidFill>
                  <a:schemeClr val="tx1"/>
                </a:solidFill>
              </a:rPr>
              <a:t> </a:t>
            </a:r>
            <a:r>
              <a:rPr lang="ar-DZ" b="1" dirty="0">
                <a:solidFill>
                  <a:schemeClr val="tx1"/>
                </a:solidFill>
              </a:rPr>
              <a:t>الطلب كان أكبر من العرض. </a:t>
            </a:r>
            <a:endParaRPr lang="ar-DZ" b="1" dirty="0" smtClean="0">
              <a:solidFill>
                <a:schemeClr val="tx1"/>
              </a:solidFill>
            </a:endParaRPr>
          </a:p>
          <a:p>
            <a:pPr lvl="0" algn="r" rtl="1">
              <a:lnSpc>
                <a:spcPct val="150000"/>
              </a:lnSpc>
            </a:pPr>
            <a:r>
              <a:rPr lang="ar-DZ" b="1" dirty="0" smtClean="0">
                <a:solidFill>
                  <a:schemeClr val="tx1"/>
                </a:solidFill>
              </a:rPr>
              <a:t>لم </a:t>
            </a:r>
            <a:r>
              <a:rPr lang="ar-DZ" b="1" dirty="0">
                <a:solidFill>
                  <a:schemeClr val="tx1"/>
                </a:solidFill>
              </a:rPr>
              <a:t>يكن السوق سوق منافسة. </a:t>
            </a:r>
          </a:p>
          <a:p>
            <a:pPr lvl="0" algn="r" rtl="1">
              <a:lnSpc>
                <a:spcPct val="150000"/>
              </a:lnSpc>
            </a:pPr>
            <a:r>
              <a:rPr lang="ar-DZ" b="1" dirty="0" smtClean="0">
                <a:solidFill>
                  <a:schemeClr val="tx1"/>
                </a:solidFill>
              </a:rPr>
              <a:t>السيطرة </a:t>
            </a:r>
            <a:r>
              <a:rPr lang="ar-DZ" b="1" dirty="0">
                <a:solidFill>
                  <a:schemeClr val="tx1"/>
                </a:solidFill>
              </a:rPr>
              <a:t>كانت للإدارة الهندسية وإدارة التصميم والإنتاج. </a:t>
            </a:r>
            <a:endParaRPr lang="ar-DZ" b="1" dirty="0" smtClean="0">
              <a:solidFill>
                <a:schemeClr val="tx1"/>
              </a:solidFill>
            </a:endParaRPr>
          </a:p>
          <a:p>
            <a:pPr lvl="0" algn="r" rtl="1">
              <a:lnSpc>
                <a:spcPct val="150000"/>
              </a:lnSpc>
            </a:pPr>
            <a:r>
              <a:rPr lang="ar-DZ" b="1" dirty="0" smtClean="0">
                <a:solidFill>
                  <a:schemeClr val="tx1"/>
                </a:solidFill>
              </a:rPr>
              <a:t>مصلحة </a:t>
            </a:r>
            <a:r>
              <a:rPr lang="ar-DZ" b="1" dirty="0">
                <a:solidFill>
                  <a:schemeClr val="tx1"/>
                </a:solidFill>
              </a:rPr>
              <a:t>المؤسسة تفوق كل المصالح. </a:t>
            </a:r>
          </a:p>
          <a:p>
            <a:pPr lvl="0" algn="r" rtl="1">
              <a:lnSpc>
                <a:spcPct val="150000"/>
              </a:lnSpc>
            </a:pPr>
            <a:r>
              <a:rPr lang="ar-DZ" b="1" dirty="0" smtClean="0">
                <a:solidFill>
                  <a:schemeClr val="tx1"/>
                </a:solidFill>
              </a:rPr>
              <a:t> </a:t>
            </a:r>
            <a:r>
              <a:rPr lang="ar-DZ" b="1" dirty="0">
                <a:solidFill>
                  <a:schemeClr val="tx1"/>
                </a:solidFill>
              </a:rPr>
              <a:t>نشاط البيع لم تكن له أهمية</a:t>
            </a:r>
            <a:r>
              <a:rPr lang="ar-DZ" b="1" dirty="0" smtClean="0">
                <a:solidFill>
                  <a:schemeClr val="tx1"/>
                </a:solidFill>
              </a:rPr>
              <a:t>.</a:t>
            </a:r>
          </a:p>
          <a:p>
            <a:pPr lvl="0" algn="r" rtl="1">
              <a:lnSpc>
                <a:spcPct val="150000"/>
              </a:lnSpc>
            </a:pPr>
            <a:r>
              <a:rPr lang="ar-DZ" b="1" dirty="0" smtClean="0">
                <a:solidFill>
                  <a:schemeClr val="tx1"/>
                </a:solidFill>
              </a:rPr>
              <a:t>لم </a:t>
            </a:r>
            <a:r>
              <a:rPr lang="ar-DZ" b="1" dirty="0">
                <a:solidFill>
                  <a:schemeClr val="tx1"/>
                </a:solidFill>
              </a:rPr>
              <a:t>يكن هناك حاجة لوسائل الترويج.</a:t>
            </a:r>
            <a:endParaRPr lang="en-US" b="1" dirty="0">
              <a:solidFill>
                <a:schemeClr val="tx1"/>
              </a:solidFill>
            </a:endParaRPr>
          </a:p>
        </p:txBody>
      </p:sp>
      <p:sp>
        <p:nvSpPr>
          <p:cNvPr id="4" name="Rectangle 3"/>
          <p:cNvSpPr/>
          <p:nvPr/>
        </p:nvSpPr>
        <p:spPr>
          <a:xfrm>
            <a:off x="10812884"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
        <p:nvSpPr>
          <p:cNvPr id="5" name="Flèche vers le bas 4"/>
          <p:cNvSpPr/>
          <p:nvPr/>
        </p:nvSpPr>
        <p:spPr>
          <a:xfrm>
            <a:off x="4619297" y="1111008"/>
            <a:ext cx="2822028" cy="9394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871031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57594" y="454559"/>
            <a:ext cx="7259361" cy="1315810"/>
          </a:xfrm>
        </p:spPr>
        <p:txBody>
          <a:bodyPr>
            <a:noAutofit/>
          </a:bodyPr>
          <a:lstStyle/>
          <a:p>
            <a:pPr algn="ctr" rtl="1"/>
            <a:r>
              <a:rPr lang="ar-DZ" sz="2400" b="1" dirty="0"/>
              <a:t>ثانيا: تطور مفهوم </a:t>
            </a:r>
            <a:r>
              <a:rPr lang="ar-DZ" sz="2400" b="1" dirty="0" smtClean="0"/>
              <a:t>التسويق</a:t>
            </a:r>
            <a:br>
              <a:rPr lang="ar-DZ" sz="2400" b="1" dirty="0" smtClean="0"/>
            </a:br>
            <a:r>
              <a:rPr lang="ar-DZ" sz="2400" b="1" dirty="0" smtClean="0"/>
              <a:t/>
            </a:r>
            <a:br>
              <a:rPr lang="ar-DZ" sz="2400" b="1" dirty="0" smtClean="0"/>
            </a:br>
            <a:r>
              <a:rPr lang="ar-DZ" sz="2000" dirty="0"/>
              <a:t>لا بد من التعرف على المراحل التاريخية التي مر بها مفهوم التسويق وسمحت بتطوره وهذه المراحل تنقسم إلى: </a:t>
            </a:r>
            <a:endParaRPr lang="en-US" sz="2000" b="1" dirty="0"/>
          </a:p>
        </p:txBody>
      </p:sp>
      <p:sp>
        <p:nvSpPr>
          <p:cNvPr id="3" name="Espace réservé du contenu 2"/>
          <p:cNvSpPr>
            <a:spLocks noGrp="1"/>
          </p:cNvSpPr>
          <p:nvPr>
            <p:ph idx="1"/>
          </p:nvPr>
        </p:nvSpPr>
        <p:spPr>
          <a:xfrm>
            <a:off x="436729" y="1982949"/>
            <a:ext cx="10469879" cy="3353326"/>
          </a:xfrm>
          <a:ln/>
        </p:spPr>
        <p:style>
          <a:lnRef idx="2">
            <a:schemeClr val="accent1"/>
          </a:lnRef>
          <a:fillRef idx="1">
            <a:schemeClr val="lt1"/>
          </a:fillRef>
          <a:effectRef idx="0">
            <a:schemeClr val="accent1"/>
          </a:effectRef>
          <a:fontRef idx="minor">
            <a:schemeClr val="dk1"/>
          </a:fontRef>
        </p:style>
        <p:txBody>
          <a:bodyPr>
            <a:normAutofit/>
          </a:bodyPr>
          <a:lstStyle/>
          <a:p>
            <a:pPr algn="ctr" rtl="1">
              <a:buFontTx/>
              <a:buChar char="-"/>
            </a:pPr>
            <a:r>
              <a:rPr lang="ar-DZ" sz="2400" b="1" u="sng" dirty="0" smtClean="0">
                <a:solidFill>
                  <a:schemeClr val="tx1"/>
                </a:solidFill>
              </a:rPr>
              <a:t>التوجه </a:t>
            </a:r>
            <a:r>
              <a:rPr lang="ar-DZ" sz="2400" b="1" u="sng" dirty="0" err="1" smtClean="0">
                <a:solidFill>
                  <a:schemeClr val="tx1"/>
                </a:solidFill>
              </a:rPr>
              <a:t>البيعي</a:t>
            </a:r>
            <a:endParaRPr lang="ar-DZ" sz="2400" b="1" u="sng" dirty="0" smtClean="0">
              <a:solidFill>
                <a:schemeClr val="tx1"/>
              </a:solidFill>
            </a:endParaRPr>
          </a:p>
          <a:p>
            <a:pPr marL="0" indent="0" algn="ctr" rtl="1">
              <a:lnSpc>
                <a:spcPct val="150000"/>
              </a:lnSpc>
              <a:buNone/>
            </a:pPr>
            <a:r>
              <a:rPr lang="ar-DZ" sz="2400" dirty="0" smtClean="0"/>
              <a:t>في </a:t>
            </a:r>
            <a:r>
              <a:rPr lang="ar-DZ" sz="2400" dirty="0"/>
              <a:t>الفترة بين الثلاثينات والخمسينات، ومع استمرار التطور التكنولوجي وإمكانية الإنتاج بحجم كبير، فإن العرض أخذ في التزايد بحيث أصبح يوازي الطلب أو يفوقه قليلا لهذا فإن المؤسسات بدأت ترتكز على منهج التوجه نحو البيع الذي يقوم على بيع ما تم إنتاجه، وذلك ببذل مجهودات </a:t>
            </a:r>
            <a:r>
              <a:rPr lang="ar-DZ" sz="2400" dirty="0" err="1"/>
              <a:t>بيعية</a:t>
            </a:r>
            <a:r>
              <a:rPr lang="ar-DZ" sz="2400" dirty="0"/>
              <a:t> لتوزيع الإنتاج المتدفق من المصانع عن طريق التوسع في شبكات أو منافذ التوزيع في مختلف المناطق الجغرافية، وكذلك الاعتماد على النشاط الترويجي بصفة عامة والإعلان والبيع </a:t>
            </a:r>
            <a:r>
              <a:rPr lang="ar-DZ" sz="2400" dirty="0" smtClean="0"/>
              <a:t>الشخصي </a:t>
            </a:r>
            <a:r>
              <a:rPr lang="ar-DZ" sz="2400" dirty="0"/>
              <a:t>بصفة خاصة </a:t>
            </a:r>
            <a:endParaRPr lang="en-US" sz="2400"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01:</a:t>
            </a:r>
            <a:endParaRPr lang="en-US" sz="2400" b="1" dirty="0">
              <a:solidFill>
                <a:schemeClr val="bg1"/>
              </a:solidFill>
            </a:endParaRPr>
          </a:p>
        </p:txBody>
      </p:sp>
    </p:spTree>
    <p:extLst>
      <p:ext uri="{BB962C8B-B14F-4D97-AF65-F5344CB8AC3E}">
        <p14:creationId xmlns:p14="http://schemas.microsoft.com/office/powerpoint/2010/main" val="23074593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42"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anim calcmode="lin" valueType="num">
                                      <p:cBhvr>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13417</TotalTime>
  <Words>2389</Words>
  <Application>Microsoft Office PowerPoint</Application>
  <PresentationFormat>Grand écran</PresentationFormat>
  <Paragraphs>177</Paragraphs>
  <Slides>27</Slides>
  <Notes>3</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27</vt:i4>
      </vt:variant>
    </vt:vector>
  </HeadingPairs>
  <TitlesOfParts>
    <vt:vector size="34" baseType="lpstr">
      <vt:lpstr>Arial</vt:lpstr>
      <vt:lpstr>Calibri</vt:lpstr>
      <vt:lpstr>Calibri Light</vt:lpstr>
      <vt:lpstr>Times New Roman</vt:lpstr>
      <vt:lpstr>Wingdings</vt:lpstr>
      <vt:lpstr>Wingdings 3</vt:lpstr>
      <vt:lpstr>Brin</vt:lpstr>
      <vt:lpstr>مدخل للتسويق</vt:lpstr>
      <vt:lpstr>مقدمـــــــة</vt:lpstr>
      <vt:lpstr>مفهوم التسويق marketing concept</vt:lpstr>
      <vt:lpstr>تعريف التسويق</vt:lpstr>
      <vt:lpstr>Présentation PowerPoint</vt:lpstr>
      <vt:lpstr>تطور مفهوم التسويق</vt:lpstr>
      <vt:lpstr>ثانيا: تطور مفهوم التسويق لا بد من التعرف على المراحل التاريخية التي مر بها مفهوم التسويق وسمحت بتطوره وهذه المراحل تنقسم إلى: </vt:lpstr>
      <vt:lpstr>من خصائص هذه المرحلة :</vt:lpstr>
      <vt:lpstr>ثانيا: تطور مفهوم التسويق  لا بد من التعرف على المراحل التاريخية التي مر بها مفهوم التسويق وسمحت بتطوره وهذه المراحل تنقسم إلى: </vt:lpstr>
      <vt:lpstr>وهو يقوم على المبادئ التالية:</vt:lpstr>
      <vt:lpstr>ثانيا: تطور مفهوم التسويق  لا بد من التعرف على المراحل التاريخية التي مر بها مفهوم التسويق وسمحت بتطوره وهذه المراحل تنقسم إلى: </vt:lpstr>
      <vt:lpstr>ويقوم المفهوم الحديث للتسويق على الركائز الأساسية التالية:  </vt:lpstr>
      <vt:lpstr>Présentation PowerPoint</vt:lpstr>
      <vt:lpstr>ثانيا: تطور مفهوم التسويق لا بد من التعرف على المراحل التاريخية التي مر بها مفهوم التسويق وسمحت بتطوره وهذه المراحل تنقسم إلى: </vt:lpstr>
      <vt:lpstr>Présentation PowerPoint</vt:lpstr>
      <vt:lpstr>Présentation PowerPoint</vt:lpstr>
      <vt:lpstr>Présentation PowerPoint</vt:lpstr>
      <vt:lpstr>مرحلة التوجه بالمفهوم الموسع للتسويق</vt:lpstr>
      <vt:lpstr>Présentation PowerPoint</vt:lpstr>
      <vt:lpstr>مبادئ التسويق يمكن تلخيص مبادئ التسويق فيما يلي: </vt:lpstr>
      <vt:lpstr>أهميـــــــــة التسويق   للتسويق أهمية كبيرة في المنظمات ، ويمكن أن نلخص أهميته من عدة جوانب هي</vt:lpstr>
      <vt:lpstr>وظائف التسويق لا يمكن الحديث عن التسويق دون التطرق إلى الوظائف الأساسية التي يقوم بها والتي يمكن حصرها في وظائف إستراتيجية وأخرى تشغيلية  </vt:lpstr>
      <vt:lpstr>وظائف التسويق لا يمكن الحديث عن التسويق دون التطرق إلى الوظائف الأساسية التي يقوم بها والتي يمكن حصرها في وظائف إستراتيجية وأخرى تشغيلية  </vt:lpstr>
      <vt:lpstr>بالنسبة للوظائف منها ما يقع تجسديها على عاتق المديرية التنفيذية والمرتبطة بالوظائف الاستراتيجية، في حين أن الوظائف التشغيلية تقع على عاتق مديرية المبيعات والتسويق، فالتسويق يعمل على التخطيط لتحقيق تموضع جيد للمؤسسة، ومن جانب أخرى يعمل على التواصل مع العملاء كأحد أهم وظائفه التشغيلية ما يبرز أن التسويق يهتم بشكل كبير بالعملاء الحاليين والمحتملين باعتبارهم محور نجاح المؤسسة. </vt:lpstr>
      <vt:lpstr>أهداف التسويق  تتنوع أهداف التسويق فمنها ما يرتبط بالمستهلك ومنها ما يرتبط بالمؤسسة نفسها وتتجلى في:</vt:lpstr>
      <vt:lpstr>أهداف التسويق  تتنوع أهداف التسويق فمنها ما يرتبط بالمستهلك ومنها ما يرتبط بالمؤسسة نفسها وتتجلى في:</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138</cp:revision>
  <dcterms:created xsi:type="dcterms:W3CDTF">2022-09-20T18:14:57Z</dcterms:created>
  <dcterms:modified xsi:type="dcterms:W3CDTF">2023-11-01T23:36:12Z</dcterms:modified>
</cp:coreProperties>
</file>