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9" r:id="rId1"/>
    <p:sldMasterId id="2147483785" r:id="rId2"/>
  </p:sldMasterIdLst>
  <p:notesMasterIdLst>
    <p:notesMasterId r:id="rId46"/>
  </p:notesMasterIdLst>
  <p:sldIdLst>
    <p:sldId id="320" r:id="rId3"/>
    <p:sldId id="342" r:id="rId4"/>
    <p:sldId id="343" r:id="rId5"/>
    <p:sldId id="322" r:id="rId6"/>
    <p:sldId id="344" r:id="rId7"/>
    <p:sldId id="350" r:id="rId8"/>
    <p:sldId id="345" r:id="rId9"/>
    <p:sldId id="351" r:id="rId10"/>
    <p:sldId id="352" r:id="rId11"/>
    <p:sldId id="353" r:id="rId12"/>
    <p:sldId id="354" r:id="rId13"/>
    <p:sldId id="359" r:id="rId14"/>
    <p:sldId id="346" r:id="rId15"/>
    <p:sldId id="347" r:id="rId16"/>
    <p:sldId id="360" r:id="rId17"/>
    <p:sldId id="362" r:id="rId18"/>
    <p:sldId id="375" r:id="rId19"/>
    <p:sldId id="374" r:id="rId20"/>
    <p:sldId id="366" r:id="rId21"/>
    <p:sldId id="364" r:id="rId22"/>
    <p:sldId id="365" r:id="rId23"/>
    <p:sldId id="367" r:id="rId24"/>
    <p:sldId id="368" r:id="rId25"/>
    <p:sldId id="376" r:id="rId26"/>
    <p:sldId id="377" r:id="rId27"/>
    <p:sldId id="378" r:id="rId28"/>
    <p:sldId id="380" r:id="rId29"/>
    <p:sldId id="369" r:id="rId30"/>
    <p:sldId id="370" r:id="rId31"/>
    <p:sldId id="371" r:id="rId32"/>
    <p:sldId id="372" r:id="rId33"/>
    <p:sldId id="381" r:id="rId34"/>
    <p:sldId id="382" r:id="rId35"/>
    <p:sldId id="373" r:id="rId36"/>
    <p:sldId id="383" r:id="rId37"/>
    <p:sldId id="384" r:id="rId38"/>
    <p:sldId id="385" r:id="rId39"/>
    <p:sldId id="386" r:id="rId40"/>
    <p:sldId id="387" r:id="rId41"/>
    <p:sldId id="388" r:id="rId42"/>
    <p:sldId id="389" r:id="rId43"/>
    <p:sldId id="348" r:id="rId44"/>
    <p:sldId id="349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249" autoAdjust="0"/>
  </p:normalViewPr>
  <p:slideViewPr>
    <p:cSldViewPr snapToGrid="0">
      <p:cViewPr varScale="1">
        <p:scale>
          <a:sx n="64" d="100"/>
          <a:sy n="64" d="100"/>
        </p:scale>
        <p:origin x="9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1DFF06-FF30-4FD6-8583-8A76508CBAFD}" type="datetimeFigureOut">
              <a:rPr lang="fr-FR" smtClean="0"/>
              <a:t>01/11/2023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36DC2-C8F2-411F-B92E-4262596CFE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8906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E5CBAF1D-5F95-4FF8-A60F-C89485E65E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1pPr>
            <a:lvl2pPr marL="37931725" indent="-37474525" defTabSz="91757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9pPr>
          </a:lstStyle>
          <a:p>
            <a:pPr eaLnBrk="1" hangingPunct="1"/>
            <a:fld id="{DFCD8FAE-DEA6-49C4-B352-9BFC7FA52042}" type="slidenum">
              <a:rPr lang="fr-FR" altLang="fr-FR" sz="1200"/>
              <a:pPr eaLnBrk="1" hangingPunct="1"/>
              <a:t>2</a:t>
            </a:fld>
            <a:endParaRPr lang="fr-FR" altLang="fr-FR" sz="12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B054CFF3-0145-4F14-9440-A9DBDE81A9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D7DEB9EB-84E4-4565-932E-FDF75EE1A4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fr-FR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4688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FA235BDD-7AF4-4895-B8B6-46E68D6080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1pPr>
            <a:lvl2pPr marL="37931725" indent="-37474525" defTabSz="91757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9pPr>
          </a:lstStyle>
          <a:p>
            <a:pPr eaLnBrk="1" hangingPunct="1"/>
            <a:fld id="{B6D8E132-A027-4287-8B24-5C204C03389F}" type="slidenum">
              <a:rPr lang="fr-FR" altLang="fr-FR" sz="1200"/>
              <a:pPr eaLnBrk="1" hangingPunct="1"/>
              <a:t>3</a:t>
            </a:fld>
            <a:endParaRPr lang="fr-FR" altLang="fr-FR" sz="12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05DC7B12-DB62-4E3C-93D5-BCC549A8EA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9B12703A-005E-40B2-A070-744B863B7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fr-FR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713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fr-FR" dirty="0">
                <a:latin typeface="Arial" panose="020B0604020202020204" pitchFamily="34" charset="0"/>
              </a:rPr>
              <a:t>Gap = 5   length = 110  offset = 5 – 4            Gamma-code = (110, 01)</a:t>
            </a:r>
          </a:p>
          <a:p>
            <a:r>
              <a:rPr lang="en-US" altLang="fr-FR" dirty="0">
                <a:latin typeface="Arial" panose="020B0604020202020204" pitchFamily="34" charset="0"/>
              </a:rPr>
              <a:t>Gap = 4   length = 110  offset = 4 – 4            Gamma-code = (110, 00)</a:t>
            </a:r>
          </a:p>
          <a:p>
            <a:r>
              <a:rPr lang="en-US" altLang="fr-FR" dirty="0">
                <a:latin typeface="Arial" panose="020B0604020202020204" pitchFamily="34" charset="0"/>
              </a:rPr>
              <a:t>Gap = 9   length = 1110  offset = 9 – 8            Gamma-code = (1110, 001)</a:t>
            </a:r>
          </a:p>
          <a:p>
            <a:r>
              <a:rPr lang="en-US" altLang="fr-FR" dirty="0">
                <a:latin typeface="Arial" panose="020B0604020202020204" pitchFamily="34" charset="0"/>
              </a:rPr>
              <a:t>Gap = 2   length = 10  offset = 2 – 2            Gamma-code = (10, 0)</a:t>
            </a:r>
          </a:p>
          <a:p>
            <a:r>
              <a:rPr lang="en-US" altLang="fr-FR" sz="1300" u="sng" dirty="0">
                <a:latin typeface="Arial" panose="020B0604020202020204" pitchFamily="34" charset="0"/>
              </a:rPr>
              <a:t>Exercise</a:t>
            </a:r>
            <a:r>
              <a:rPr lang="en-US" altLang="fr-FR" sz="1300" dirty="0">
                <a:latin typeface="Arial" panose="020B0604020202020204" pitchFamily="34" charset="0"/>
              </a:rPr>
              <a:t>: what is the </a:t>
            </a:r>
            <a:r>
              <a:rPr lang="en-US" altLang="fr-FR" dirty="0">
                <a:latin typeface="Symbol" panose="05050102010706020507" pitchFamily="18" charset="2"/>
              </a:rPr>
              <a:t>g </a:t>
            </a:r>
            <a:r>
              <a:rPr lang="en-US" altLang="fr-FR" dirty="0">
                <a:latin typeface="Arial" panose="020B0604020202020204" pitchFamily="34" charset="0"/>
              </a:rPr>
              <a:t>code for 1?</a:t>
            </a:r>
            <a:endParaRPr lang="en-US" altLang="fr-FR" sz="1300" dirty="0">
              <a:latin typeface="Arial" panose="020B0604020202020204" pitchFamily="34" charset="0"/>
            </a:endParaRPr>
          </a:p>
          <a:p>
            <a:r>
              <a:rPr lang="en-US" altLang="fr-FR" sz="1300" u="sng" dirty="0">
                <a:latin typeface="Arial" panose="020B0604020202020204" pitchFamily="34" charset="0"/>
              </a:rPr>
              <a:t>Exercise</a:t>
            </a:r>
            <a:r>
              <a:rPr lang="en-US" altLang="fr-FR" sz="1300" dirty="0">
                <a:latin typeface="Arial" panose="020B0604020202020204" pitchFamily="34" charset="0"/>
              </a:rPr>
              <a:t>: does zero have a </a:t>
            </a:r>
            <a:r>
              <a:rPr lang="en-US" altLang="fr-FR" dirty="0">
                <a:latin typeface="Symbol" panose="05050102010706020507" pitchFamily="18" charset="2"/>
              </a:rPr>
              <a:t>g </a:t>
            </a:r>
            <a:r>
              <a:rPr lang="en-US" altLang="fr-FR" dirty="0">
                <a:latin typeface="Arial" panose="020B0604020202020204" pitchFamily="34" charset="0"/>
              </a:rPr>
              <a:t>code? </a:t>
            </a:r>
          </a:p>
          <a:p>
            <a:r>
              <a:rPr lang="en-US" altLang="fr-FR" dirty="0">
                <a:latin typeface="Arial" panose="020B0604020202020204" pitchFamily="34" charset="0"/>
              </a:rPr>
              <a:t>Gap = 1   length = 0  offset = 1 – 1                   Gamma-code = (0, -)</a:t>
            </a:r>
          </a:p>
          <a:p>
            <a:r>
              <a:rPr lang="en-US" altLang="fr-FR" dirty="0">
                <a:latin typeface="Arial" panose="020B0604020202020204" pitchFamily="34" charset="0"/>
              </a:rPr>
              <a:t>Zero does not have a gamma-code.</a:t>
            </a:r>
          </a:p>
          <a:p>
            <a:endParaRPr lang="en-US" altLang="fr-FR" dirty="0">
              <a:latin typeface="Arial" panose="020B0604020202020204" pitchFamily="34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A36DC2-C8F2-411F-B92E-4262596CFE09}" type="slidenum">
              <a:rPr lang="fr-FR" smtClean="0"/>
              <a:t>39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256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A36DC2-C8F2-411F-B92E-4262596CFE09}" type="slidenum">
              <a:rPr lang="fr-FR" smtClean="0"/>
              <a:t>40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6411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AD7F-851F-4A2B-A3D3-A0EA5E67D0C2}" type="datetime1">
              <a:rPr lang="fr-FR" smtClean="0"/>
              <a:t>01/11/2023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684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014FD-7EF4-41CE-9157-EFDCA2F1BCE9}" type="datetime1">
              <a:rPr lang="fr-FR" smtClean="0"/>
              <a:t>01/11/2023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838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02C3C-A9DA-41ED-BD00-56B905761262}" type="datetime1">
              <a:rPr lang="fr-FR" smtClean="0"/>
              <a:t>01/11/2023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3256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A3F15-617A-4E0C-8E23-2AE79610A583}" type="datetime1">
              <a:rPr lang="fr-FR" smtClean="0"/>
              <a:t>01/11/2023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8403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00DCE-D795-4BB8-96A4-3D9341E0AC88}" type="datetime1">
              <a:rPr lang="fr-FR" smtClean="0"/>
              <a:t>01/11/2023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2079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1236D-FE18-4E98-A27C-64193371C076}" type="datetime1">
              <a:rPr lang="fr-FR" smtClean="0"/>
              <a:t>01/11/2023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6920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924B-B08C-4C9F-B003-771FCBB9679A}" type="datetime1">
              <a:rPr lang="fr-FR" smtClean="0"/>
              <a:t>01/11/2023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7449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B1846-CB8A-4060-A196-826908762399}" type="datetime1">
              <a:rPr lang="fr-FR" smtClean="0"/>
              <a:t>01/11/2023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5726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BBB0-E892-41CB-9978-66310D5B2785}" type="datetime1">
              <a:rPr lang="fr-FR" smtClean="0"/>
              <a:t>01/11/2023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08497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83D8-A294-4DE8-9A93-EC97898CE9C6}" type="datetime1">
              <a:rPr lang="fr-FR" smtClean="0"/>
              <a:t>01/11/2023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95614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121F4-29AF-4F0D-9799-0153DFEE4403}" type="datetime1">
              <a:rPr lang="fr-FR" smtClean="0"/>
              <a:t>01/11/2023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137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6ED76-DE8E-41C9-849C-6A4EF17A1076}" type="datetime1">
              <a:rPr lang="fr-FR" smtClean="0"/>
              <a:t>01/11/2023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29956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BFB7-91EE-4A6F-AAEA-B9C0A0DFCC30}" type="datetime1">
              <a:rPr lang="fr-FR" smtClean="0"/>
              <a:t>01/11/2023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9502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1A2FE-DE01-48BA-958F-ADA752F2E5BA}" type="datetime1">
              <a:rPr lang="fr-FR" smtClean="0"/>
              <a:t>01/11/2023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06969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F5B2-9FF8-486D-91CE-8F8AEC6201DA}" type="datetime1">
              <a:rPr lang="fr-FR" smtClean="0"/>
              <a:t>01/11/2023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99767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8FF2-052A-4179-8761-EF2B484DD98C}" type="datetime1">
              <a:rPr lang="fr-FR" smtClean="0"/>
              <a:t>01/11/2023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558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DE243-8A7D-4D4C-9706-312C34069F72}" type="datetime1">
              <a:rPr lang="fr-FR" smtClean="0"/>
              <a:t>01/11/2023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03977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5076B-60B7-4F37-86E1-BF152961BC2A}" type="datetime1">
              <a:rPr lang="fr-FR" smtClean="0"/>
              <a:t>01/11/2023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96091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0228-AFC6-46E5-A218-7FE6C68636B3}" type="datetime1">
              <a:rPr lang="fr-FR" smtClean="0"/>
              <a:t>01/11/2023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1146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89BB7-A248-48BD-A8E4-AD16AB6C6E1E}" type="datetime1">
              <a:rPr lang="fr-FR" smtClean="0"/>
              <a:t>01/11/2023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72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D6E49-333C-40FC-BCEF-663FEF62AEA4}" type="datetime1">
              <a:rPr lang="fr-FR" smtClean="0"/>
              <a:t>01/11/2023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024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F2130-C6D6-4E1C-AB1E-95BC5460EE2C}" type="datetime1">
              <a:rPr lang="fr-FR" smtClean="0"/>
              <a:t>01/11/2023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8108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15896-B64D-46F8-90F5-FF3F4993AB61}" type="datetime1">
              <a:rPr lang="fr-FR" smtClean="0"/>
              <a:t>01/11/2023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05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4D39D-0DB5-4A1B-BAB3-6863AFF12366}" type="datetime1">
              <a:rPr lang="fr-FR" smtClean="0"/>
              <a:t>01/11/2023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509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7662-E01C-4820-B5B9-7AA555DAD673}" type="datetime1">
              <a:rPr lang="fr-FR" smtClean="0"/>
              <a:t>01/11/2023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734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F8237-CFB8-456A-83FC-9A33FC62BEEE}" type="datetime1">
              <a:rPr lang="fr-FR" smtClean="0"/>
              <a:t>01/11/2023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7699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60D8-E6CB-4F59-A4C3-C93049C670FD}" type="datetime1">
              <a:rPr lang="fr-FR" smtClean="0"/>
              <a:t>01/11/2023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197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5308555-05B6-438B-A798-2BE686913D84}" type="datetime1">
              <a:rPr lang="fr-FR" smtClean="0"/>
              <a:t>01/11/2023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5816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DEFAD-47E4-45D0-BF90-8F6E46EAC347}" type="datetime1">
              <a:rPr lang="fr-FR" smtClean="0"/>
              <a:t>01/11/2023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CBFE7BF-BE13-481A-9484-8F364B72A2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00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C5C5514C-3A9C-4EAF-B5DF-C4AEEF98D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Indexation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FADB10E-C779-4C1A-940B-4BCE3924A8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2C5EEA6-0279-4A5C-91EE-82A4A4A99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1</a:t>
            </a:fld>
            <a:endParaRPr lang="fr-FR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21E08F3-C8FA-4D39-A243-E1E4A138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</p:spTree>
    <p:extLst>
      <p:ext uri="{BB962C8B-B14F-4D97-AF65-F5344CB8AC3E}">
        <p14:creationId xmlns:p14="http://schemas.microsoft.com/office/powerpoint/2010/main" val="3587534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EA493E-D32D-4ADE-B34D-F47AABF3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Indexation Automatique: Processus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A991B2-715F-4068-B30F-112A69F40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 processus de l’indexation se constitue de :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729004-2EE5-448C-8A38-7B94B3F01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B512E4-5532-46BC-BAAF-09074A18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10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DD62C3B-FDD5-452F-9353-76AD11972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2825" y="2496792"/>
            <a:ext cx="4729784" cy="363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481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8C1F1D-5E45-43BF-83A9-C2FB197C0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Indexation automatique</a:t>
            </a:r>
            <a:br>
              <a:rPr lang="fr-FR" dirty="0"/>
            </a:br>
            <a:r>
              <a:rPr lang="fr-FR" dirty="0"/>
              <a:t>Etape 1 : Extraction des mots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E272B5-7184-44BE-8868-84769BD23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dirty="0"/>
              <a:t>Extraire les termes (</a:t>
            </a:r>
            <a:r>
              <a:rPr lang="fr-FR" dirty="0" err="1"/>
              <a:t>tockenization</a:t>
            </a:r>
            <a:r>
              <a:rPr lang="fr-FR" dirty="0"/>
              <a:t>)</a:t>
            </a:r>
            <a:br>
              <a:rPr lang="fr-FR" dirty="0"/>
            </a:br>
            <a:r>
              <a:rPr lang="fr-FR" dirty="0"/>
              <a:t>–  terme = suite de caractères séparés par (blanc ou signe de</a:t>
            </a:r>
            <a:br>
              <a:rPr lang="fr-FR" dirty="0"/>
            </a:br>
            <a:r>
              <a:rPr lang="fr-FR" dirty="0"/>
              <a:t>ponctuation, caractères spéciaux,…), Nombres</a:t>
            </a:r>
          </a:p>
          <a:p>
            <a:r>
              <a:rPr lang="fr-FR" dirty="0"/>
              <a:t>Ce sont les index utilisés lors de la recherche</a:t>
            </a:r>
          </a:p>
          <a:p>
            <a:r>
              <a:rPr lang="fr-FR" dirty="0"/>
              <a:t>Dépend de la langue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9B46889-24B6-4DE9-B8D1-E595FAE0E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Recherche d’information: Introduction       2019/2020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5A9360-DA83-4A68-B50B-32BBD4A8B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372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A74E66-A8DF-4994-A20A-EA5EDF003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Indexation automatique</a:t>
            </a:r>
            <a:br>
              <a:rPr lang="fr-FR" dirty="0"/>
            </a:br>
            <a:r>
              <a:rPr lang="fr-FR" dirty="0"/>
              <a:t>Etape 2 : Normalisation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6D799B-6D77-4126-855F-11A5D53B1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Cette phase peut contenir plusieurs étapes. </a:t>
            </a:r>
          </a:p>
          <a:p>
            <a:r>
              <a:rPr lang="fr-FR" dirty="0"/>
              <a:t>Les étapes les plus importantes et les plus utilisées :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i="1" dirty="0"/>
              <a:t>Elimination des mots vides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i="1" dirty="0"/>
              <a:t>La racinisation </a:t>
            </a:r>
            <a:r>
              <a:rPr lang="fr-FR" dirty="0"/>
              <a:t>(« </a:t>
            </a:r>
            <a:r>
              <a:rPr lang="fr-FR" dirty="0" err="1"/>
              <a:t>stemming</a:t>
            </a:r>
            <a:r>
              <a:rPr lang="fr-FR" dirty="0"/>
              <a:t> » en anglais)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i="1" dirty="0"/>
              <a:t>La lemmatisation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i="1" dirty="0"/>
              <a:t>Extraction des mots composés</a:t>
            </a:r>
          </a:p>
          <a:p>
            <a:pPr marL="800100" lvl="1" indent="-342900">
              <a:buFont typeface="+mj-lt"/>
              <a:buAutoNum type="arabicPeriod"/>
            </a:pPr>
            <a:r>
              <a:rPr lang="fr-FR" i="1" dirty="0"/>
              <a:t>Extraction des entités nommées,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718E2EB-3D81-4483-B1B7-385F1069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CACC551-6866-454C-AA81-0966E9F8F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07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9A628D-3099-46EA-AD63-F1FC3AD16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Normalisation: Elimination des mots vides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CA3C33-ADA8-44EB-BE22-E0624FDAD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Les mots vides (article, proposition, conjonction, etc.) sont des mots non significatifs dans un document, car ils ne traitent pas le sujet du document.</a:t>
            </a:r>
          </a:p>
          <a:p>
            <a:r>
              <a:rPr lang="fr-FR" dirty="0"/>
              <a:t>On distingue deux techniques pour éliminer les mots vides :</a:t>
            </a:r>
            <a:br>
              <a:rPr lang="fr-FR" dirty="0"/>
            </a:br>
            <a:r>
              <a:rPr lang="fr-FR" dirty="0"/>
              <a:t>- L’utilisation d’une liste préétablie de mots vides ( </a:t>
            </a:r>
            <a:r>
              <a:rPr lang="fr-FR" i="1" dirty="0"/>
              <a:t>stop-</a:t>
            </a:r>
            <a:r>
              <a:rPr lang="fr-FR" i="1" dirty="0" err="1"/>
              <a:t>words</a:t>
            </a:r>
            <a:r>
              <a:rPr lang="fr-FR" dirty="0"/>
              <a:t>),</a:t>
            </a:r>
            <a:br>
              <a:rPr lang="fr-FR" dirty="0"/>
            </a:br>
            <a:r>
              <a:rPr lang="fr-FR" dirty="0"/>
              <a:t>- L’élimination des mots ayant une fréquence qui dépasse un certain seuil dans la collection.</a:t>
            </a:r>
          </a:p>
          <a:p>
            <a:r>
              <a:rPr lang="fr-FR" dirty="0"/>
              <a:t>L’élimination des mots vides réduit la taille de l’index, ce qui améliore le temps de réponse du système.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C3BB0CB-EA5C-4270-8FF5-1523ED6EA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F434662-A10F-4390-8678-B98771000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536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625ADC-020B-46FC-A0D8-4D96AEAFD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Normalisation: </a:t>
            </a:r>
            <a:r>
              <a:rPr lang="fr-FR" dirty="0" err="1"/>
              <a:t>Stemming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C7A6FF-29A6-4765-A8E7-FA4E1DE60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002208"/>
          </a:xfrm>
        </p:spPr>
        <p:txBody>
          <a:bodyPr>
            <a:noAutofit/>
          </a:bodyPr>
          <a:lstStyle/>
          <a:p>
            <a:r>
              <a:rPr lang="fr-FR" sz="1600" dirty="0"/>
              <a:t>La normalisation consiste à représenter les différentes variantes d’un terme par un format unique appelé lemme ou racine. Ce qui a pour effet de réduire la taille de l’index.</a:t>
            </a:r>
          </a:p>
          <a:p>
            <a:r>
              <a:rPr lang="fr-FR" sz="1600" dirty="0"/>
              <a:t>Plusieurs stratégies de normalisation sont utilisées : la table de correspondance, l’élimination des affixes </a:t>
            </a:r>
            <a:r>
              <a:rPr lang="fr-FR" sz="1600" b="1" dirty="0"/>
              <a:t>(l’algorithme de Porter), </a:t>
            </a:r>
            <a:r>
              <a:rPr lang="fr-FR" sz="1600" dirty="0"/>
              <a:t>la troncature, l’utilisation des N-grammes.</a:t>
            </a:r>
          </a:p>
          <a:p>
            <a:endParaRPr lang="fr-FR" sz="1600" dirty="0"/>
          </a:p>
          <a:p>
            <a:r>
              <a:rPr lang="fr-FR" sz="1600" dirty="0"/>
              <a:t>Exemple: 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fr-FR" dirty="0"/>
              <a:t>économie, économiquement, économiste, </a:t>
            </a:r>
            <a:r>
              <a:rPr lang="fr-FR" dirty="0">
                <a:sym typeface="Wingdings" panose="05000000000000000000" pitchFamily="2" charset="2"/>
              </a:rPr>
              <a:t></a:t>
            </a:r>
            <a:r>
              <a:rPr lang="fr-FR" dirty="0"/>
              <a:t> </a:t>
            </a:r>
            <a:r>
              <a:rPr lang="fr-FR" dirty="0" err="1"/>
              <a:t>économ</a:t>
            </a:r>
            <a:endParaRPr lang="fr-FR" dirty="0"/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fr-FR" dirty="0"/>
              <a:t>pour l’anglais : </a:t>
            </a:r>
            <a:r>
              <a:rPr lang="fr-FR" dirty="0" err="1"/>
              <a:t>retrieve</a:t>
            </a:r>
            <a:r>
              <a:rPr lang="fr-FR" dirty="0"/>
              <a:t>, </a:t>
            </a:r>
            <a:r>
              <a:rPr lang="fr-FR" dirty="0" err="1"/>
              <a:t>retrieving</a:t>
            </a:r>
            <a:r>
              <a:rPr lang="fr-FR" dirty="0"/>
              <a:t>, </a:t>
            </a:r>
            <a:r>
              <a:rPr lang="fr-FR" dirty="0" err="1"/>
              <a:t>retrieval</a:t>
            </a:r>
            <a:r>
              <a:rPr lang="fr-FR" dirty="0"/>
              <a:t>, </a:t>
            </a:r>
            <a:r>
              <a:rPr lang="fr-FR" dirty="0" err="1"/>
              <a:t>retrieved</a:t>
            </a:r>
            <a:r>
              <a:rPr lang="fr-FR" dirty="0"/>
              <a:t>, </a:t>
            </a:r>
            <a:r>
              <a:rPr lang="fr-FR" dirty="0" err="1"/>
              <a:t>retrieves</a:t>
            </a:r>
            <a:r>
              <a:rPr lang="fr-FR" dirty="0"/>
              <a:t> </a:t>
            </a:r>
            <a:r>
              <a:rPr lang="fr-FR" dirty="0">
                <a:sym typeface="Wingdings" panose="05000000000000000000" pitchFamily="2" charset="2"/>
              </a:rPr>
              <a:t></a:t>
            </a:r>
            <a:r>
              <a:rPr lang="fr-FR" dirty="0"/>
              <a:t> </a:t>
            </a:r>
            <a:r>
              <a:rPr lang="fr-FR" dirty="0" err="1"/>
              <a:t>retriev</a:t>
            </a:r>
            <a:endParaRPr lang="fr-FR" dirty="0"/>
          </a:p>
          <a:p>
            <a:pPr marL="342900" lvl="1" indent="-342900"/>
            <a:r>
              <a:rPr lang="fr-FR" dirty="0"/>
              <a:t>L’inconvénient majeur de cette opération est qu’elle supprime dans certains cas la sémantique des termes originaux,</a:t>
            </a:r>
          </a:p>
          <a:p>
            <a:pPr marL="685800" lvl="1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F289D58-3C8C-4CC2-B289-5B666DAD0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</p:spPr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34EDE3A-63A8-4937-B3C4-E2FD61B9A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14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B941E7C-371B-4B7D-9D0F-3A4D55156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3207" y="3545779"/>
            <a:ext cx="295275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483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B13F13-96E1-4F0D-84AD-22683CC7F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Indexation automatique</a:t>
            </a:r>
            <a:r>
              <a:rPr lang="fr-FR"/>
              <a:t>: Index </a:t>
            </a:r>
            <a:r>
              <a:rPr lang="fr-FR" dirty="0"/>
              <a:t>inversé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8291E47-22EF-4786-9E7E-A4A1C9559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6CA2EBB-39F8-4DC5-BFBE-C2FE609BE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15</a:t>
            </a:fld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D7C5D6-7257-488F-B85F-E366BF83F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9297988" cy="3777622"/>
          </a:xfrm>
        </p:spPr>
        <p:txBody>
          <a:bodyPr/>
          <a:lstStyle/>
          <a:p>
            <a:r>
              <a:rPr lang="fr-FR" dirty="0"/>
              <a:t>Une fois les documents indexés :</a:t>
            </a:r>
            <a:br>
              <a:rPr lang="fr-FR" dirty="0"/>
            </a:br>
            <a:r>
              <a:rPr lang="fr-FR" dirty="0"/>
              <a:t>–  chaque document aura donc un descripteur (une liste de mots souvent simples): à Sac de mots (Bag of </a:t>
            </a:r>
            <a:r>
              <a:rPr lang="fr-FR" dirty="0" err="1"/>
              <a:t>Words</a:t>
            </a:r>
            <a:r>
              <a:rPr lang="fr-FR" dirty="0"/>
              <a:t>)</a:t>
            </a:r>
            <a:br>
              <a:rPr lang="fr-FR" dirty="0"/>
            </a:br>
            <a:r>
              <a:rPr lang="fr-FR" dirty="0"/>
              <a:t>–  Ces termes sont ensuite stockés dans une structure appelée fichier inverse.</a:t>
            </a:r>
          </a:p>
          <a:p>
            <a:r>
              <a:rPr lang="fr-FR" dirty="0"/>
              <a:t>Dans sa forme la plus simple, l'index inversé d'une collection de documents est essentiellement une structure de données qui relie chaque terme distinct à une liste de tous les documents qui le contiennent.</a:t>
            </a:r>
          </a:p>
          <a:p>
            <a:pPr marL="0" indent="0">
              <a:buNone/>
            </a:pP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1395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F0EA54-790A-4CE5-B523-DF545796A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Index inversé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86C68E-2C10-46CF-8FD6-4AD7EC8BD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2133600"/>
            <a:ext cx="9032945" cy="3777622"/>
          </a:xfrm>
        </p:spPr>
        <p:txBody>
          <a:bodyPr/>
          <a:lstStyle/>
          <a:p>
            <a:r>
              <a:rPr lang="fr-FR" dirty="0"/>
              <a:t>Un index inversé se compose de deux parties: </a:t>
            </a:r>
          </a:p>
          <a:p>
            <a:pPr>
              <a:buFont typeface="+mj-lt"/>
              <a:buAutoNum type="arabicPeriod"/>
            </a:pPr>
            <a:r>
              <a:rPr lang="fr-FR" dirty="0"/>
              <a:t>Un vocabulaire V, contenant tous les termes distincts de l'ensemble de documents, et </a:t>
            </a:r>
          </a:p>
          <a:p>
            <a:pPr>
              <a:buFont typeface="+mj-lt"/>
              <a:buAutoNum type="arabicPeriod"/>
            </a:pPr>
            <a:r>
              <a:rPr lang="fr-FR" dirty="0"/>
              <a:t>pour chaque terme distinct, une liste inversée de publications. </a:t>
            </a:r>
          </a:p>
          <a:p>
            <a:r>
              <a:rPr lang="fr-FR" dirty="0"/>
              <a:t>Chaque enregistrement stocke l'ID (désigné par id</a:t>
            </a:r>
            <a:r>
              <a:rPr lang="fr-FR" baseline="-25000" dirty="0"/>
              <a:t>j</a:t>
            </a:r>
            <a:r>
              <a:rPr lang="fr-FR" dirty="0"/>
              <a:t>) du document d</a:t>
            </a:r>
            <a:r>
              <a:rPr lang="fr-FR" baseline="-25000" dirty="0"/>
              <a:t>j</a:t>
            </a:r>
            <a:r>
              <a:rPr lang="fr-FR" dirty="0"/>
              <a:t> qui contient le terme t</a:t>
            </a:r>
            <a:r>
              <a:rPr lang="fr-FR" baseline="-25000" dirty="0"/>
              <a:t>i</a:t>
            </a:r>
            <a:r>
              <a:rPr lang="fr-FR" dirty="0"/>
              <a:t> et d'autres informations sur ce terme dans ce document.</a:t>
            </a:r>
          </a:p>
          <a:p>
            <a:r>
              <a:rPr lang="fr-FR" dirty="0"/>
              <a:t> Selon le besoin de l'algorithme de recherche ou de classement, différentes informations peuvent être incluses.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F98576A-C367-4BE5-8F4B-AE853308A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DD0E454-EA91-4FB3-98C9-DF6543066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839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54C44B8E-AF3C-4FA4-AFEB-B115BEF676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6625" y="4324972"/>
            <a:ext cx="5238750" cy="1971675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4978EAD6-7265-41DE-BD93-0BA020A8E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Index inversé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1D3731-E6D5-4DAF-A196-41A343B75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 chaque terme, nous avons une liste qui enregistre dans quels documents le terme se produit.</a:t>
            </a:r>
          </a:p>
          <a:p>
            <a:r>
              <a:rPr lang="fr-FR" dirty="0"/>
              <a:t>Chaque terme de la liste est appelé classiquement </a:t>
            </a:r>
            <a:r>
              <a:rPr lang="fr-FR" b="1" dirty="0" err="1"/>
              <a:t>Posting</a:t>
            </a:r>
            <a:r>
              <a:rPr lang="fr-FR" b="1" dirty="0"/>
              <a:t> </a:t>
            </a:r>
            <a:r>
              <a:rPr lang="fr-FR" dirty="0"/>
              <a:t>(publication).</a:t>
            </a:r>
          </a:p>
          <a:p>
            <a:r>
              <a:rPr lang="fr-FR" dirty="0"/>
              <a:t>Un </a:t>
            </a:r>
            <a:r>
              <a:rPr lang="fr-FR" dirty="0" err="1"/>
              <a:t>Posting</a:t>
            </a:r>
            <a:r>
              <a:rPr lang="fr-FR" dirty="0"/>
              <a:t> est un tuple de la forme(t</a:t>
            </a:r>
            <a:r>
              <a:rPr lang="fr-FR" baseline="-25000" dirty="0"/>
              <a:t>i</a:t>
            </a:r>
            <a:r>
              <a:rPr lang="fr-FR" dirty="0"/>
              <a:t>,d</a:t>
            </a:r>
            <a:r>
              <a:rPr lang="fr-FR" baseline="-25000" dirty="0"/>
              <a:t>j</a:t>
            </a:r>
            <a:r>
              <a:rPr lang="fr-FR" dirty="0"/>
              <a:t>), où t</a:t>
            </a:r>
            <a:r>
              <a:rPr lang="fr-FR" baseline="-25000" dirty="0"/>
              <a:t>i</a:t>
            </a:r>
            <a:r>
              <a:rPr lang="fr-FR" dirty="0"/>
              <a:t> est un identificateur de terme et d</a:t>
            </a:r>
            <a:r>
              <a:rPr lang="fr-FR" baseline="-25000" dirty="0"/>
              <a:t>j</a:t>
            </a:r>
            <a:r>
              <a:rPr lang="fr-FR" dirty="0"/>
              <a:t> est un identifiant de document.</a:t>
            </a:r>
          </a:p>
          <a:p>
            <a:r>
              <a:rPr lang="fr-FR" dirty="0"/>
              <a:t>La liste est appelée liste de </a:t>
            </a:r>
            <a:r>
              <a:rPr lang="fr-FR" dirty="0" err="1"/>
              <a:t>posting</a:t>
            </a:r>
            <a:r>
              <a:rPr lang="fr-FR" dirty="0"/>
              <a:t> (ou liste inversée)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CFAB99E-2236-4820-8E4C-11D292283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F55C88-2AC8-47F9-9B81-E99974E79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0591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B25D4E-BF6A-41C9-AF56-0408AFD0D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Index inversé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435EA4-2E6E-45A4-9D46-395F0B45F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index inversés sont indépendants du modèle IR adopté</a:t>
            </a:r>
            <a:br>
              <a:rPr lang="fr-FR" dirty="0"/>
            </a:br>
            <a:r>
              <a:rPr lang="fr-FR" dirty="0"/>
              <a:t>(Modèle booléen, modèle d'espace vectoriel, etc.)</a:t>
            </a:r>
          </a:p>
          <a:p>
            <a:r>
              <a:rPr lang="fr-FR" dirty="0"/>
              <a:t>Chaque </a:t>
            </a:r>
            <a:r>
              <a:rPr lang="fr-FR" dirty="0" err="1"/>
              <a:t>Posting</a:t>
            </a:r>
            <a:r>
              <a:rPr lang="fr-FR" dirty="0"/>
              <a:t> contient généralement:</a:t>
            </a:r>
            <a:br>
              <a:rPr lang="fr-FR" dirty="0"/>
            </a:br>
            <a:r>
              <a:rPr lang="fr-FR" dirty="0"/>
              <a:t>• L'identifiant du document lié.</a:t>
            </a:r>
            <a:br>
              <a:rPr lang="fr-FR" dirty="0"/>
            </a:br>
            <a:r>
              <a:rPr lang="fr-FR" dirty="0"/>
              <a:t>• La fréquence d'apparition du terme dans le document</a:t>
            </a:r>
            <a:br>
              <a:rPr lang="fr-FR" dirty="0"/>
            </a:br>
            <a:r>
              <a:rPr lang="fr-FR" dirty="0"/>
              <a:t>• La position du terme pour chaque document (facultatif)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r-FR" dirty="0"/>
              <a:t> Exprimé en nombre de mots depuis le début du document, le nombre d'octets, etc.</a:t>
            </a:r>
          </a:p>
          <a:p>
            <a:pPr marL="342900" lvl="2" indent="-342900"/>
            <a:r>
              <a:rPr lang="fr-FR" sz="1800" dirty="0"/>
              <a:t>Pour chaque terme est également généralement stocké la fréquence d'apparition du terme dans l’ensemble des documents.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46B05DF-42B3-4E72-B2D9-ACBF117AB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1D9C55E-8608-4EEA-A28D-B027800C5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67336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96D1B2-3B5C-41D7-BB99-381574E5E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Index inversé: Organisation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F6D42FD-518D-4540-AE6F-7F7562C5D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6E1EFD4-AFBD-42E1-8122-A2994D36F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19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0588B8B-DECB-427A-80AC-74EB03B818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212" y="2104194"/>
            <a:ext cx="8915400" cy="4031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137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Slide Number Placeholder 5">
            <a:extLst>
              <a:ext uri="{FF2B5EF4-FFF2-40B4-BE49-F238E27FC236}">
                <a16:creationId xmlns:a16="http://schemas.microsoft.com/office/drawing/2014/main" id="{37663713-53E7-42A6-A6E6-C532BBB7C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9pPr>
          </a:lstStyle>
          <a:p>
            <a:pPr eaLnBrk="1" hangingPunct="1"/>
            <a:fld id="{D7EE8315-A486-4357-978E-B1DF2E6820A4}" type="slidenum">
              <a:rPr lang="fr-FR" altLang="fr-FR" sz="1400"/>
              <a:pPr eaLnBrk="1" hangingPunct="1"/>
              <a:t>2</a:t>
            </a:fld>
            <a:endParaRPr lang="fr-FR" altLang="fr-FR" sz="1400"/>
          </a:p>
        </p:txBody>
      </p:sp>
      <p:sp>
        <p:nvSpPr>
          <p:cNvPr id="39940" name="Rectangle 2">
            <a:extLst>
              <a:ext uri="{FF2B5EF4-FFF2-40B4-BE49-F238E27FC236}">
                <a16:creationId xmlns:a16="http://schemas.microsoft.com/office/drawing/2014/main" id="{C1326162-B9F2-4A5F-8073-2C57C8A106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>
                <a:ea typeface="ＭＳ Ｐゴシック" panose="020B0600070205080204" pitchFamily="34" charset="-128"/>
              </a:rPr>
              <a:t>Indexation - Pourquoi utiliser les index ?</a:t>
            </a:r>
          </a:p>
        </p:txBody>
      </p:sp>
      <p:sp>
        <p:nvSpPr>
          <p:cNvPr id="39941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804785D0-3500-4610-B6C9-53A4D8B1CA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fr-FR" altLang="fr-FR" dirty="0">
                <a:ea typeface="ＭＳ Ｐゴシック" panose="020B0600070205080204" pitchFamily="34" charset="-128"/>
              </a:rPr>
              <a:t>Imaginez un moteur de recherche qui ne dispose pas d’une base d’index</a:t>
            </a:r>
          </a:p>
          <a:p>
            <a:pPr eaLnBrk="1" hangingPunct="1"/>
            <a:endParaRPr lang="fr-FR" altLang="fr-FR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fr-FR" altLang="fr-FR" dirty="0">
                <a:ea typeface="ＭＳ Ｐゴシック" panose="020B0600070205080204" pitchFamily="34" charset="-128"/>
              </a:rPr>
              <a:t>Pour chaque requ</a:t>
            </a:r>
            <a:r>
              <a:rPr lang="fr-FR" altLang="ja-JP" dirty="0">
                <a:ea typeface="ＭＳ Ｐゴシック" panose="020B0600070205080204" pitchFamily="34" charset="-128"/>
              </a:rPr>
              <a:t>ête, il doit</a:t>
            </a:r>
          </a:p>
          <a:p>
            <a:pPr lvl="1" eaLnBrk="1" hangingPunct="1"/>
            <a:r>
              <a:rPr lang="fr-FR" altLang="fr-FR" sz="1800" dirty="0">
                <a:ea typeface="ＭＳ Ｐゴシック" panose="020B0600070205080204" pitchFamily="34" charset="-128"/>
              </a:rPr>
              <a:t>accéder au Web </a:t>
            </a:r>
            <a:r>
              <a:rPr lang="fr-FR" altLang="ja-JP" sz="1800" dirty="0">
                <a:ea typeface="ＭＳ Ｐゴシック" panose="020B0600070205080204" pitchFamily="34" charset="-128"/>
              </a:rPr>
              <a:t>(faire un tour complet)</a:t>
            </a:r>
          </a:p>
          <a:p>
            <a:pPr lvl="1" eaLnBrk="1" hangingPunct="1"/>
            <a:r>
              <a:rPr lang="fr-FR" altLang="ja-JP" sz="1800" dirty="0">
                <a:ea typeface="ＭＳ Ｐゴシック" panose="020B0600070205080204" pitchFamily="34" charset="-128"/>
              </a:rPr>
              <a:t>analyser les documents un par un</a:t>
            </a:r>
          </a:p>
          <a:p>
            <a:pPr lvl="1" eaLnBrk="1" hangingPunct="1"/>
            <a:r>
              <a:rPr lang="fr-FR" altLang="ja-JP" sz="1800" dirty="0">
                <a:ea typeface="ＭＳ Ｐゴシック" panose="020B0600070205080204" pitchFamily="34" charset="-128"/>
              </a:rPr>
              <a:t>juger l’importance de chaque document par rapport à la requête en question</a:t>
            </a:r>
          </a:p>
          <a:p>
            <a:pPr lvl="1" eaLnBrk="1" hangingPunct="1"/>
            <a:r>
              <a:rPr lang="fr-FR" altLang="fr-FR" sz="1800" dirty="0">
                <a:ea typeface="ＭＳ Ｐゴシック" panose="020B0600070205080204" pitchFamily="34" charset="-128"/>
              </a:rPr>
              <a:t>« f</a:t>
            </a:r>
            <a:r>
              <a:rPr lang="fr-FR" altLang="ja-JP" sz="1800" dirty="0">
                <a:ea typeface="ＭＳ Ｐゴシック" panose="020B0600070205080204" pitchFamily="34" charset="-128"/>
              </a:rPr>
              <a:t>abriquer</a:t>
            </a:r>
            <a:r>
              <a:rPr lang="fr-FR" altLang="fr-FR" sz="1800" dirty="0">
                <a:ea typeface="ＭＳ Ｐゴシック" panose="020B0600070205080204" pitchFamily="34" charset="-128"/>
              </a:rPr>
              <a:t>"</a:t>
            </a:r>
            <a:r>
              <a:rPr lang="fr-FR" altLang="ja-JP" sz="1800" dirty="0">
                <a:ea typeface="ＭＳ Ｐゴシック" panose="020B0600070205080204" pitchFamily="34" charset="-128"/>
              </a:rPr>
              <a:t> la réponse en fonction des pertinences des documents</a:t>
            </a:r>
          </a:p>
          <a:p>
            <a:pPr lvl="1" eaLnBrk="1" hangingPunct="1"/>
            <a:r>
              <a:rPr lang="fr-FR" altLang="ja-JP" sz="1800" dirty="0">
                <a:ea typeface="ＭＳ Ｐゴシック" panose="020B0600070205080204" pitchFamily="34" charset="-128"/>
              </a:rPr>
              <a:t>afficher le résultat</a:t>
            </a:r>
            <a:endParaRPr lang="fr-FR" altLang="ja-JP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fr-FR" altLang="ja-JP" dirty="0">
              <a:ea typeface="ＭＳ Ｐゴシック" panose="020B0600070205080204" pitchFamily="34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r-FR" altLang="ja-JP" dirty="0">
                <a:ea typeface="ＭＳ Ｐゴシック" panose="020B0600070205080204" pitchFamily="34" charset="-128"/>
              </a:rPr>
              <a:t>=&gt; une base d’index est indispensable</a:t>
            </a:r>
            <a:endParaRPr lang="fr-FR" altLang="fr-FR" dirty="0">
              <a:ea typeface="ＭＳ Ｐゴシック" panose="020B0600070205080204" pitchFamily="34" charset="-128"/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913819D-6E12-46BB-BD42-4C76CD15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</p:spTree>
    <p:extLst>
      <p:ext uri="{BB962C8B-B14F-4D97-AF65-F5344CB8AC3E}">
        <p14:creationId xmlns:p14="http://schemas.microsoft.com/office/powerpoint/2010/main" val="15221100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21F20B-6EB9-4385-849F-9C2F50AD4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2410"/>
          </a:xfrm>
        </p:spPr>
        <p:txBody>
          <a:bodyPr/>
          <a:lstStyle/>
          <a:p>
            <a:r>
              <a:rPr lang="fr-FR" dirty="0"/>
              <a:t>Index inversé: Construction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2B81EE5-CF26-4D36-B88E-E62C3C8B4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DC6249-6EE7-412D-BCC7-5EEB9EF02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20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CA48D7A-7BCA-4C4F-BA72-35B515AF90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0275" y="1316520"/>
            <a:ext cx="7791450" cy="4781550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CA3F5B-AA67-4E3B-9583-C5A48AB39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8149" y="1470991"/>
            <a:ext cx="6090962" cy="1577008"/>
          </a:xfrm>
        </p:spPr>
        <p:txBody>
          <a:bodyPr/>
          <a:lstStyle/>
          <a:p>
            <a:r>
              <a:rPr lang="fr-FR" dirty="0"/>
              <a:t>Extraire les termes de chaque document dans un fichier (1fichier par document) ou un fichier pour plusieurs documents) </a:t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43759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CC134D-5EEF-4E77-BF45-A8036E68F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Index inversé: Construction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3E9FAB-DBC2-4797-A3C6-02453DE5A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6329501" cy="1139687"/>
          </a:xfrm>
        </p:spPr>
        <p:txBody>
          <a:bodyPr>
            <a:normAutofit/>
          </a:bodyPr>
          <a:lstStyle/>
          <a:p>
            <a:r>
              <a:rPr lang="fr-FR" dirty="0"/>
              <a:t>Trier le fichier termes-documents:</a:t>
            </a:r>
          </a:p>
          <a:p>
            <a:pPr marL="0" indent="0">
              <a:buNone/>
            </a:pPr>
            <a:r>
              <a:rPr lang="fr-FR" dirty="0"/>
              <a:t>Trier le fichier par ordre alphabétique des termes et par</a:t>
            </a:r>
            <a:br>
              <a:rPr lang="fr-FR" dirty="0"/>
            </a:br>
            <a:r>
              <a:rPr lang="fr-FR" dirty="0"/>
              <a:t>document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16B6990-0DC9-4CD8-B159-2F846EC1D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E652019-167E-4836-A391-27423FDE3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21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21936AA-F25D-481C-A7D8-6BF6EF2883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8713" y="1043816"/>
            <a:ext cx="3212001" cy="509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4903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131597-C6BE-4907-8AD9-069CE790D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Index inversé: Construction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F44609-9E5C-4B6B-97ED-0DE5BABEE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 chaque terme,</a:t>
            </a:r>
            <a:br>
              <a:rPr lang="fr-FR" dirty="0"/>
            </a:br>
            <a:r>
              <a:rPr lang="fr-FR" dirty="0"/>
              <a:t>–  on dispose de la liste de</a:t>
            </a:r>
            <a:br>
              <a:rPr lang="fr-FR" dirty="0"/>
            </a:br>
            <a:r>
              <a:rPr lang="fr-FR" dirty="0"/>
              <a:t>documents qui le contient</a:t>
            </a:r>
            <a:br>
              <a:rPr lang="fr-FR" dirty="0"/>
            </a:br>
            <a:r>
              <a:rPr lang="fr-FR" dirty="0"/>
              <a:t>–  Le nombre de documents</a:t>
            </a:r>
            <a:br>
              <a:rPr lang="fr-FR" dirty="0"/>
            </a:br>
            <a:r>
              <a:rPr lang="fr-FR" dirty="0"/>
              <a:t>comportant ce terme 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F18E8AD-4E6E-4C7D-8ABD-2403087B5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EA463FE-D0A4-476C-953B-3DEBB2E34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22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B22B507-3067-4296-84AC-8FA4A4E5C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1287" y="1637885"/>
            <a:ext cx="5486399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9055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AD8EAC-6C95-48E1-8827-B04B006F5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Index inversé: Construction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3EE54BF-B082-4697-A7A8-10450ADEC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32DFC0B-0BB2-4EA1-87D7-C33537A50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23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CB08AE1-CE6E-4500-B7DD-BD98387F8F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5075" y="1442622"/>
            <a:ext cx="8865290" cy="4600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8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4E82E9-E833-486E-A30F-357649306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Index inversé: Stockage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5F5D6D-C75A-4301-AC91-D1BE9BDF8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dirty="0"/>
              <a:t>Les termes se trouvent généralement dans un certain nombre de documents: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Les index inversés réduisent les besoins de stockage de l'index,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fournir la base pour une recherche efficace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cette structure d'index inversé est essentiellement sans rivaux comme la structure la plus efficace pour supporter la recherche de texte.</a:t>
            </a:r>
          </a:p>
          <a:p>
            <a:r>
              <a:rPr lang="fr-FR" dirty="0"/>
              <a:t>Les listes liées généralement préférées aux tableaux: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 Allocation dynamique de l'espace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L'insertion de termes dans les documents est facile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Frais généraux des pointeurs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 Espace requis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B336FA6-D8AB-46B8-8F62-EA8A7DA08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8BCC40A-EF16-4A10-A319-D0928C85A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6680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E514AF-84C3-4089-87FD-8EAFED1FB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Indexation distribuée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AFC2D1-7442-41AE-A3E5-C2A24BF09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dirty="0"/>
              <a:t>Pour de très larges collections (Web).</a:t>
            </a:r>
          </a:p>
          <a:p>
            <a:r>
              <a:rPr lang="fr-FR" dirty="0"/>
              <a:t>Un serveur principal dirige le tout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Il divise la tâche d’indexation en un ensemble de tâches parallèles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Il assigne chaque tâche à une machine libre et fonctionnelle du réseau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Les moteurs de recherche utilisent une architecture semblable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un système de fichiers distribué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un système de contrôle de tâches (job </a:t>
            </a:r>
            <a:r>
              <a:rPr lang="fr-FR" dirty="0" err="1"/>
              <a:t>scheduler</a:t>
            </a:r>
            <a:r>
              <a:rPr lang="fr-FR" dirty="0"/>
              <a:t> : quel programme est exécuté sur quelle machine à  quel moment):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Architecture initiale proposée par Google (Google File System &amp; </a:t>
            </a:r>
            <a:r>
              <a:rPr lang="fr-FR" dirty="0" err="1"/>
              <a:t>Map</a:t>
            </a:r>
            <a:r>
              <a:rPr lang="fr-FR" dirty="0"/>
              <a:t> </a:t>
            </a:r>
            <a:r>
              <a:rPr lang="fr-FR" dirty="0" err="1"/>
              <a:t>Reduce</a:t>
            </a:r>
            <a:r>
              <a:rPr lang="fr-FR" dirty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Implémentation libre développée dans le projet Hadoop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DF2DAB5-8561-49E0-A993-ABF1CA778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ADE62BA-D583-45FF-912D-B5A509FC1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65826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7E4EFB-0293-4B24-B904-CB7BC6BF4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MapReduce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986B5A-F9CA-4B1C-9C25-E55C47656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Principe :</a:t>
            </a:r>
          </a:p>
          <a:p>
            <a:pPr marL="0" indent="0">
              <a:buNone/>
            </a:pPr>
            <a:r>
              <a:rPr lang="fr-FR" dirty="0"/>
              <a:t>   –  Tous les algorithmes sont écrits sous la forme de deux fonctions :</a:t>
            </a:r>
          </a:p>
          <a:p>
            <a:pPr lvl="1" indent="-342900">
              <a:buFont typeface="+mj-lt"/>
              <a:buAutoNum type="arabicPeriod"/>
            </a:pPr>
            <a:r>
              <a:rPr lang="fr-FR" dirty="0"/>
              <a:t>Une fonction </a:t>
            </a:r>
            <a:r>
              <a:rPr lang="fr-FR" b="1" i="1" dirty="0" err="1"/>
              <a:t>map</a:t>
            </a:r>
            <a:r>
              <a:rPr lang="fr-FR" b="1" i="1" dirty="0"/>
              <a:t> </a:t>
            </a:r>
            <a:r>
              <a:rPr lang="fr-FR" dirty="0"/>
              <a:t>qui réalise un traitement des données</a:t>
            </a:r>
          </a:p>
          <a:p>
            <a:pPr lvl="1" indent="-342900">
              <a:buFont typeface="+mj-lt"/>
              <a:buAutoNum type="arabicPeriod"/>
            </a:pPr>
            <a:r>
              <a:rPr lang="fr-FR" dirty="0"/>
              <a:t>Une fonction </a:t>
            </a:r>
            <a:r>
              <a:rPr lang="fr-FR" b="1" i="1" dirty="0" err="1"/>
              <a:t>reduce</a:t>
            </a:r>
            <a:r>
              <a:rPr lang="fr-FR" b="1" i="1" dirty="0"/>
              <a:t> </a:t>
            </a:r>
            <a:r>
              <a:rPr lang="fr-FR" dirty="0"/>
              <a:t>qui fusionne les résultats intermédiaires produits par </a:t>
            </a:r>
            <a:r>
              <a:rPr lang="fr-FR" i="1" dirty="0" err="1"/>
              <a:t>map</a:t>
            </a:r>
            <a:endParaRPr lang="fr-FR" i="1" dirty="0"/>
          </a:p>
          <a:p>
            <a:r>
              <a:rPr lang="fr-FR" dirty="0"/>
              <a:t>  </a:t>
            </a:r>
            <a:r>
              <a:rPr lang="fr-FR" dirty="0" err="1"/>
              <a:t>Interêt</a:t>
            </a:r>
            <a:r>
              <a:rPr lang="fr-FR" dirty="0"/>
              <a:t> :</a:t>
            </a:r>
          </a:p>
          <a:p>
            <a:pPr marL="0" indent="0">
              <a:buNone/>
            </a:pPr>
            <a:r>
              <a:rPr lang="fr-FR" dirty="0"/>
              <a:t>–  Les tâches </a:t>
            </a:r>
            <a:r>
              <a:rPr lang="fr-FR" i="1" dirty="0" err="1"/>
              <a:t>map</a:t>
            </a:r>
            <a:r>
              <a:rPr lang="fr-FR" i="1" dirty="0"/>
              <a:t> </a:t>
            </a:r>
            <a:r>
              <a:rPr lang="fr-FR" dirty="0"/>
              <a:t>sont exécutées en parallèle sur les machines sur lesquelles sont stockées les données.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E0FACB0-2234-4EA2-8805-F92E4F120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D81FC5D-156A-40F2-85F0-5642EFF6D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47133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F8C34F-48E2-48A4-A53F-1A606CF2B2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Indexe inversé: Compression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C9237F8-860D-4B31-BCD9-0DD81A2969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12429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6C2185-B256-4A4F-B7E3-A580A39AB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Compression du dictionnaire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05E2D5-FFC3-49AF-89CF-B92181651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8635" y="1842054"/>
            <a:ext cx="8915400" cy="3777622"/>
          </a:xfrm>
        </p:spPr>
        <p:txBody>
          <a:bodyPr/>
          <a:lstStyle/>
          <a:p>
            <a:r>
              <a:rPr lang="fr-FR" dirty="0"/>
              <a:t>Taille du dictionnaire: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Tableau de taille fixe </a:t>
            </a:r>
            <a:br>
              <a:rPr lang="fr-FR" dirty="0"/>
            </a:br>
            <a:r>
              <a:rPr lang="fr-FR" dirty="0"/>
              <a:t>–  ~400,000 termes; 28 octets/terme = 11.2 MO. </a:t>
            </a:r>
            <a:br>
              <a:rPr lang="fr-FR" dirty="0"/>
            </a:br>
            <a:r>
              <a:rPr lang="fr-FR" dirty="0"/>
              <a:t> 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2A8D91-FCCE-4012-991C-483AFFEB6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143FFAF-FF14-4E00-B977-FE7CDFEE4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28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810595B-0901-4ECD-9358-681A779FA4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987" y="2979875"/>
            <a:ext cx="7820025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3425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AFF8D8-F13C-48B6-AAF4-33112ABAD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Compression du dictionnaire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29D572-D96D-49B7-9C90-190B1AF27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  Beaucoup d’espace perdu, les mots à une lettre (a,  à, ..) occupe le même espace que des mots longs </a:t>
            </a:r>
            <a:br>
              <a:rPr lang="fr-FR" dirty="0"/>
            </a:br>
            <a:r>
              <a:rPr lang="fr-FR" dirty="0"/>
              <a:t>–  Il y a des mots qui ne passent pas « anticonstitutionnellement » </a:t>
            </a:r>
            <a:br>
              <a:rPr lang="fr-FR" dirty="0"/>
            </a:br>
            <a:r>
              <a:rPr lang="fr-FR" dirty="0"/>
              <a:t>« </a:t>
            </a:r>
            <a:r>
              <a:rPr lang="fr-FR" i="1" dirty="0" err="1"/>
              <a:t>supercalifragilis,cexpialidocious</a:t>
            </a:r>
            <a:r>
              <a:rPr lang="fr-FR" i="1" dirty="0"/>
              <a:t> » </a:t>
            </a:r>
            <a:r>
              <a:rPr lang="fr-FR" dirty="0"/>
              <a:t>ou « </a:t>
            </a:r>
            <a:r>
              <a:rPr lang="fr-FR" i="1" dirty="0" err="1"/>
              <a:t>hydrochlorofluorocarbons</a:t>
            </a:r>
            <a:r>
              <a:rPr lang="fr-FR" i="1" dirty="0"/>
              <a:t> ». </a:t>
            </a:r>
          </a:p>
          <a:p>
            <a:r>
              <a:rPr lang="fr-FR" dirty="0"/>
              <a:t>Taille moyenne des mots (en anglais), elle est autour de ~</a:t>
            </a:r>
            <a:r>
              <a:rPr lang="fr-FR"/>
              <a:t>8 caractères </a:t>
            </a:r>
            <a:br>
              <a:rPr lang="fr-FR" dirty="0"/>
            </a:br>
            <a:r>
              <a:rPr lang="fr-FR" dirty="0"/>
              <a:t>–  Comment peut-on exploiter ce nombre (~8 caractères par terme)? 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960678B-6E9B-4E11-99AA-CE7F97DED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C0D0B12-71C8-473E-BDC9-B63A459E9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116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Slide Number Placeholder 5">
            <a:extLst>
              <a:ext uri="{FF2B5EF4-FFF2-40B4-BE49-F238E27FC236}">
                <a16:creationId xmlns:a16="http://schemas.microsoft.com/office/drawing/2014/main" id="{8CEAD5FB-D138-45CF-8C82-EA80E73BD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9pPr>
          </a:lstStyle>
          <a:p>
            <a:pPr eaLnBrk="1" hangingPunct="1"/>
            <a:fld id="{B4C516F0-326C-4146-BD55-EDB070C6ED1B}" type="slidenum">
              <a:rPr lang="fr-FR" altLang="fr-FR" sz="1400"/>
              <a:pPr eaLnBrk="1" hangingPunct="1"/>
              <a:t>3</a:t>
            </a:fld>
            <a:endParaRPr lang="fr-FR" altLang="fr-FR" sz="1400"/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id="{B9E42A04-A423-4F65-9670-7DA7924D7B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>
                <a:ea typeface="ＭＳ Ｐゴシック" panose="020B0600070205080204" pitchFamily="34" charset="-128"/>
              </a:rPr>
              <a:t>Indexation</a:t>
            </a:r>
          </a:p>
        </p:txBody>
      </p:sp>
      <p:sp>
        <p:nvSpPr>
          <p:cNvPr id="4198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6FDFFE1A-B776-4A1C-8EE7-B3F6A65D14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89212" y="1722783"/>
            <a:ext cx="8915400" cy="4188439"/>
          </a:xfrm>
        </p:spPr>
        <p:txBody>
          <a:bodyPr/>
          <a:lstStyle/>
          <a:p>
            <a:pPr eaLnBrk="1" hangingPunct="1"/>
            <a:r>
              <a:rPr lang="fr-FR" altLang="fr-FR" dirty="0">
                <a:ea typeface="ＭＳ Ｐゴシック" panose="020B0600070205080204" pitchFamily="34" charset="-128"/>
              </a:rPr>
              <a:t>Analyse du document et interprétation de son contenu</a:t>
            </a:r>
          </a:p>
        </p:txBody>
      </p:sp>
      <p:pic>
        <p:nvPicPr>
          <p:cNvPr id="41990" name="Picture 4" descr="j0088608">
            <a:extLst>
              <a:ext uri="{FF2B5EF4-FFF2-40B4-BE49-F238E27FC236}">
                <a16:creationId xmlns:a16="http://schemas.microsoft.com/office/drawing/2014/main" id="{6761958A-EAB7-453E-B5E1-11A69DCA1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1" y="4800600"/>
            <a:ext cx="841375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1" name="Text Box 5">
            <a:extLst>
              <a:ext uri="{FF2B5EF4-FFF2-40B4-BE49-F238E27FC236}">
                <a16:creationId xmlns:a16="http://schemas.microsoft.com/office/drawing/2014/main" id="{CADD9AF2-E6FC-4108-9AAA-6345514AD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1338" y="5549901"/>
            <a:ext cx="13081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lg" len="lg"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9pPr>
          </a:lstStyle>
          <a:p>
            <a:pPr eaLnBrk="1" hangingPunct="1"/>
            <a:r>
              <a:rPr lang="fr-FR" altLang="fr-FR" sz="1800">
                <a:latin typeface="Trebuchet MS" panose="020B0603020202020204" pitchFamily="34" charset="0"/>
              </a:rPr>
              <a:t>Documents</a:t>
            </a:r>
            <a:endParaRPr lang="fr-FR" altLang="fr-FR" sz="1600">
              <a:latin typeface="Times New Roman" panose="02020603050405020304" pitchFamily="18" charset="0"/>
            </a:endParaRPr>
          </a:p>
        </p:txBody>
      </p:sp>
      <p:sp>
        <p:nvSpPr>
          <p:cNvPr id="41992" name="Line 7">
            <a:extLst>
              <a:ext uri="{FF2B5EF4-FFF2-40B4-BE49-F238E27FC236}">
                <a16:creationId xmlns:a16="http://schemas.microsoft.com/office/drawing/2014/main" id="{462E1D98-B555-41C2-A007-DFD951E3B54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4290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lg" len="lg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993" name="Text Box 8">
            <a:extLst>
              <a:ext uri="{FF2B5EF4-FFF2-40B4-BE49-F238E27FC236}">
                <a16:creationId xmlns:a16="http://schemas.microsoft.com/office/drawing/2014/main" id="{887CEADF-1EA9-40D1-801F-737A89FB7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572000"/>
            <a:ext cx="178435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lg" len="lg"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9pPr>
          </a:lstStyle>
          <a:p>
            <a:pPr eaLnBrk="1" hangingPunct="1"/>
            <a:r>
              <a:rPr lang="fr-FR" altLang="fr-FR" b="1" i="1">
                <a:solidFill>
                  <a:srgbClr val="FF0000"/>
                </a:solidFill>
                <a:latin typeface="Times New Roman" panose="02020603050405020304" pitchFamily="18" charset="0"/>
              </a:rPr>
              <a:t>Indexation ?</a:t>
            </a:r>
            <a:endParaRPr lang="fr-FR" altLang="fr-FR" i="1">
              <a:latin typeface="Times New Roman" panose="02020603050405020304" pitchFamily="18" charset="0"/>
            </a:endParaRPr>
          </a:p>
        </p:txBody>
      </p:sp>
      <p:grpSp>
        <p:nvGrpSpPr>
          <p:cNvPr id="41994" name="Group 21">
            <a:extLst>
              <a:ext uri="{FF2B5EF4-FFF2-40B4-BE49-F238E27FC236}">
                <a16:creationId xmlns:a16="http://schemas.microsoft.com/office/drawing/2014/main" id="{C15F0EDE-DBD7-4023-8D26-5075EB02E1F2}"/>
              </a:ext>
            </a:extLst>
          </p:cNvPr>
          <p:cNvGrpSpPr>
            <a:grpSpLocks/>
          </p:cNvGrpSpPr>
          <p:nvPr/>
        </p:nvGrpSpPr>
        <p:grpSpPr bwMode="auto">
          <a:xfrm>
            <a:off x="2362201" y="2362201"/>
            <a:ext cx="3032125" cy="1184275"/>
            <a:chOff x="1204" y="2212"/>
            <a:chExt cx="3238" cy="962"/>
          </a:xfrm>
        </p:grpSpPr>
        <p:grpSp>
          <p:nvGrpSpPr>
            <p:cNvPr id="42000" name="Group 22">
              <a:extLst>
                <a:ext uri="{FF2B5EF4-FFF2-40B4-BE49-F238E27FC236}">
                  <a16:creationId xmlns:a16="http://schemas.microsoft.com/office/drawing/2014/main" id="{28B01246-4D99-406F-AAF9-31D0B3A99A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4" y="2212"/>
              <a:ext cx="2872" cy="856"/>
              <a:chOff x="1204" y="2212"/>
              <a:chExt cx="2872" cy="856"/>
            </a:xfrm>
          </p:grpSpPr>
          <p:sp>
            <p:nvSpPr>
              <p:cNvPr id="42002" name="Oval 23">
                <a:extLst>
                  <a:ext uri="{FF2B5EF4-FFF2-40B4-BE49-F238E27FC236}">
                    <a16:creationId xmlns:a16="http://schemas.microsoft.com/office/drawing/2014/main" id="{B5D9923C-2BB9-4EB3-8BFB-DA1F8E5D2A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80" y="2308"/>
                <a:ext cx="136" cy="1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9pPr>
              </a:lstStyle>
              <a:p>
                <a:pPr eaLnBrk="1" hangingPunct="1"/>
                <a:endParaRPr lang="en-US" altLang="fr-FR"/>
              </a:p>
            </p:txBody>
          </p:sp>
          <p:sp>
            <p:nvSpPr>
              <p:cNvPr id="42003" name="Oval 24">
                <a:extLst>
                  <a:ext uri="{FF2B5EF4-FFF2-40B4-BE49-F238E27FC236}">
                    <a16:creationId xmlns:a16="http://schemas.microsoft.com/office/drawing/2014/main" id="{EB972FC2-AE1C-487B-B8F9-EB56FB2C93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2" y="2452"/>
                <a:ext cx="136" cy="1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9pPr>
              </a:lstStyle>
              <a:p>
                <a:pPr eaLnBrk="1" hangingPunct="1"/>
                <a:endParaRPr lang="en-US" altLang="fr-FR"/>
              </a:p>
            </p:txBody>
          </p:sp>
          <p:sp>
            <p:nvSpPr>
              <p:cNvPr id="42004" name="Oval 25">
                <a:extLst>
                  <a:ext uri="{FF2B5EF4-FFF2-40B4-BE49-F238E27FC236}">
                    <a16:creationId xmlns:a16="http://schemas.microsoft.com/office/drawing/2014/main" id="{FED87770-DEBD-4549-86EB-6BA881198D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32" y="2596"/>
                <a:ext cx="136" cy="1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9pPr>
              </a:lstStyle>
              <a:p>
                <a:pPr eaLnBrk="1" hangingPunct="1"/>
                <a:endParaRPr lang="en-US" altLang="fr-FR"/>
              </a:p>
            </p:txBody>
          </p:sp>
          <p:sp>
            <p:nvSpPr>
              <p:cNvPr id="42005" name="Oval 26">
                <a:extLst>
                  <a:ext uri="{FF2B5EF4-FFF2-40B4-BE49-F238E27FC236}">
                    <a16:creationId xmlns:a16="http://schemas.microsoft.com/office/drawing/2014/main" id="{351D6569-5DC6-4B1C-B25C-4C18E1661B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6" y="2788"/>
                <a:ext cx="136" cy="1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9pPr>
              </a:lstStyle>
              <a:p>
                <a:pPr eaLnBrk="1" hangingPunct="1"/>
                <a:endParaRPr lang="en-US" altLang="fr-FR"/>
              </a:p>
            </p:txBody>
          </p:sp>
          <p:sp>
            <p:nvSpPr>
              <p:cNvPr id="42006" name="Oval 27">
                <a:extLst>
                  <a:ext uri="{FF2B5EF4-FFF2-40B4-BE49-F238E27FC236}">
                    <a16:creationId xmlns:a16="http://schemas.microsoft.com/office/drawing/2014/main" id="{57A5F3F4-CB08-4083-9CDB-01438F7626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6" y="2308"/>
                <a:ext cx="136" cy="1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9pPr>
              </a:lstStyle>
              <a:p>
                <a:pPr eaLnBrk="1" hangingPunct="1"/>
                <a:endParaRPr lang="en-US" altLang="fr-FR"/>
              </a:p>
            </p:txBody>
          </p:sp>
          <p:sp>
            <p:nvSpPr>
              <p:cNvPr id="42007" name="Oval 28">
                <a:extLst>
                  <a:ext uri="{FF2B5EF4-FFF2-40B4-BE49-F238E27FC236}">
                    <a16:creationId xmlns:a16="http://schemas.microsoft.com/office/drawing/2014/main" id="{16334A73-A7BD-4A07-86BF-0F0632EDEA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4" y="2740"/>
                <a:ext cx="136" cy="1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9pPr>
              </a:lstStyle>
              <a:p>
                <a:pPr eaLnBrk="1" hangingPunct="1"/>
                <a:endParaRPr lang="en-US" altLang="fr-FR"/>
              </a:p>
            </p:txBody>
          </p:sp>
          <p:sp>
            <p:nvSpPr>
              <p:cNvPr id="42008" name="Oval 29">
                <a:extLst>
                  <a:ext uri="{FF2B5EF4-FFF2-40B4-BE49-F238E27FC236}">
                    <a16:creationId xmlns:a16="http://schemas.microsoft.com/office/drawing/2014/main" id="{ECA95732-9E8B-4677-8864-C141340779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20" y="2308"/>
                <a:ext cx="136" cy="1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9pPr>
              </a:lstStyle>
              <a:p>
                <a:pPr eaLnBrk="1" hangingPunct="1"/>
                <a:endParaRPr lang="en-US" altLang="fr-FR"/>
              </a:p>
            </p:txBody>
          </p:sp>
          <p:sp>
            <p:nvSpPr>
              <p:cNvPr id="42009" name="Oval 30">
                <a:extLst>
                  <a:ext uri="{FF2B5EF4-FFF2-40B4-BE49-F238E27FC236}">
                    <a16:creationId xmlns:a16="http://schemas.microsoft.com/office/drawing/2014/main" id="{CE091376-29D2-47A4-A9D0-CD6B720CA7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0" y="2644"/>
                <a:ext cx="136" cy="1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9pPr>
              </a:lstStyle>
              <a:p>
                <a:pPr eaLnBrk="1" hangingPunct="1"/>
                <a:endParaRPr lang="en-US" altLang="fr-FR"/>
              </a:p>
            </p:txBody>
          </p:sp>
          <p:sp>
            <p:nvSpPr>
              <p:cNvPr id="42010" name="Oval 31">
                <a:extLst>
                  <a:ext uri="{FF2B5EF4-FFF2-40B4-BE49-F238E27FC236}">
                    <a16:creationId xmlns:a16="http://schemas.microsoft.com/office/drawing/2014/main" id="{A3C0DD29-DB96-47DB-ABF7-483CF96CA4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8" y="2740"/>
                <a:ext cx="136" cy="1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9pPr>
              </a:lstStyle>
              <a:p>
                <a:pPr eaLnBrk="1" hangingPunct="1"/>
                <a:endParaRPr lang="en-US" altLang="fr-FR"/>
              </a:p>
            </p:txBody>
          </p:sp>
          <p:sp>
            <p:nvSpPr>
              <p:cNvPr id="42011" name="Oval 32">
                <a:extLst>
                  <a:ext uri="{FF2B5EF4-FFF2-40B4-BE49-F238E27FC236}">
                    <a16:creationId xmlns:a16="http://schemas.microsoft.com/office/drawing/2014/main" id="{33F83270-F663-440D-BC6C-B3C3034311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4" y="2452"/>
                <a:ext cx="136" cy="1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9pPr>
              </a:lstStyle>
              <a:p>
                <a:pPr eaLnBrk="1" hangingPunct="1"/>
                <a:endParaRPr lang="en-US" altLang="fr-FR"/>
              </a:p>
            </p:txBody>
          </p:sp>
          <p:sp>
            <p:nvSpPr>
              <p:cNvPr id="42012" name="Line 33">
                <a:extLst>
                  <a:ext uri="{FF2B5EF4-FFF2-40B4-BE49-F238E27FC236}">
                    <a16:creationId xmlns:a16="http://schemas.microsoft.com/office/drawing/2014/main" id="{35BAD6B1-5518-4C34-BC02-1202FC5DD52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4" y="2404"/>
                <a:ext cx="232" cy="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2013" name="Line 34">
                <a:extLst>
                  <a:ext uri="{FF2B5EF4-FFF2-40B4-BE49-F238E27FC236}">
                    <a16:creationId xmlns:a16="http://schemas.microsoft.com/office/drawing/2014/main" id="{763FD426-A086-472B-AB0A-BCE442EA42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6" y="2396"/>
                <a:ext cx="232" cy="10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2014" name="Line 35">
                <a:extLst>
                  <a:ext uri="{FF2B5EF4-FFF2-40B4-BE49-F238E27FC236}">
                    <a16:creationId xmlns:a16="http://schemas.microsoft.com/office/drawing/2014/main" id="{09F5014A-6510-4B58-AFBB-D1E31DFA20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8" y="2596"/>
                <a:ext cx="88" cy="18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2015" name="Line 36">
                <a:extLst>
                  <a:ext uri="{FF2B5EF4-FFF2-40B4-BE49-F238E27FC236}">
                    <a16:creationId xmlns:a16="http://schemas.microsoft.com/office/drawing/2014/main" id="{75AA82BF-CA84-4250-9BFA-1ADF54C226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68" y="2548"/>
                <a:ext cx="344" cy="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2016" name="Line 37">
                <a:extLst>
                  <a:ext uri="{FF2B5EF4-FFF2-40B4-BE49-F238E27FC236}">
                    <a16:creationId xmlns:a16="http://schemas.microsoft.com/office/drawing/2014/main" id="{2A15A279-F9D6-4FE4-BB82-6BC818FC76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6" y="2396"/>
                <a:ext cx="856" cy="15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2017" name="Line 38">
                <a:extLst>
                  <a:ext uri="{FF2B5EF4-FFF2-40B4-BE49-F238E27FC236}">
                    <a16:creationId xmlns:a16="http://schemas.microsoft.com/office/drawing/2014/main" id="{A764AD07-497F-4F42-B039-C39A737870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12" y="2452"/>
                <a:ext cx="104" cy="2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2018" name="Line 39">
                <a:extLst>
                  <a:ext uri="{FF2B5EF4-FFF2-40B4-BE49-F238E27FC236}">
                    <a16:creationId xmlns:a16="http://schemas.microsoft.com/office/drawing/2014/main" id="{8E52329C-8CD2-4C11-B309-6D8F0F3392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260" y="2548"/>
                <a:ext cx="392" cy="2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2019" name="Line 40">
                <a:extLst>
                  <a:ext uri="{FF2B5EF4-FFF2-40B4-BE49-F238E27FC236}">
                    <a16:creationId xmlns:a16="http://schemas.microsoft.com/office/drawing/2014/main" id="{6B780D84-54CE-45C1-A268-FC3750AFF9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68" y="2828"/>
                <a:ext cx="232" cy="5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2020" name="Line 41">
                <a:extLst>
                  <a:ext uri="{FF2B5EF4-FFF2-40B4-BE49-F238E27FC236}">
                    <a16:creationId xmlns:a16="http://schemas.microsoft.com/office/drawing/2014/main" id="{EB71FA64-927B-4989-81FB-612A2AFF64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04" y="2588"/>
                <a:ext cx="40" cy="15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2021" name="Line 42">
                <a:extLst>
                  <a:ext uri="{FF2B5EF4-FFF2-40B4-BE49-F238E27FC236}">
                    <a16:creationId xmlns:a16="http://schemas.microsoft.com/office/drawing/2014/main" id="{E0D64C6E-9FEB-4535-9571-A9DB615D88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00" y="2444"/>
                <a:ext cx="136" cy="3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2022" name="Oval 43">
                <a:extLst>
                  <a:ext uri="{FF2B5EF4-FFF2-40B4-BE49-F238E27FC236}">
                    <a16:creationId xmlns:a16="http://schemas.microsoft.com/office/drawing/2014/main" id="{16B5CFFA-9C96-4A2B-95B9-327AA675BF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4" y="2212"/>
                <a:ext cx="2872" cy="85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  <a:ea typeface="ヒラギノ角ゴ Pro W3" charset="-128"/>
                  </a:defRPr>
                </a:lvl9pPr>
              </a:lstStyle>
              <a:p>
                <a:pPr eaLnBrk="1" hangingPunct="1"/>
                <a:endParaRPr lang="en-US" altLang="fr-FR"/>
              </a:p>
            </p:txBody>
          </p:sp>
        </p:grpSp>
        <p:sp>
          <p:nvSpPr>
            <p:cNvPr id="42001" name="Rectangle 44">
              <a:extLst>
                <a:ext uri="{FF2B5EF4-FFF2-40B4-BE49-F238E27FC236}">
                  <a16:creationId xmlns:a16="http://schemas.microsoft.com/office/drawing/2014/main" id="{349FA9B6-BCD2-4E5F-A9F3-74593C31D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3" y="2901"/>
              <a:ext cx="709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cmpd="dbl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1pPr>
              <a:lvl2pPr marL="37931725" indent="-37474525" defTabSz="7620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altLang="fr-FR" sz="1800" b="1">
                  <a:latin typeface="Arial" panose="020B0604020202020204" pitchFamily="34" charset="0"/>
                </a:rPr>
                <a:t>Web</a:t>
              </a:r>
              <a:endParaRPr lang="en-US" altLang="fr-FR" sz="1400" b="1">
                <a:latin typeface="Arial" panose="020B0604020202020204" pitchFamily="34" charset="0"/>
              </a:endParaRPr>
            </a:p>
          </p:txBody>
        </p:sp>
      </p:grpSp>
      <p:grpSp>
        <p:nvGrpSpPr>
          <p:cNvPr id="41995" name="Group 45">
            <a:extLst>
              <a:ext uri="{FF2B5EF4-FFF2-40B4-BE49-F238E27FC236}">
                <a16:creationId xmlns:a16="http://schemas.microsoft.com/office/drawing/2014/main" id="{80645488-2810-4C82-88E0-596DA2726473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4495800"/>
            <a:ext cx="1905000" cy="1066800"/>
            <a:chOff x="4272" y="2352"/>
            <a:chExt cx="1200" cy="672"/>
          </a:xfrm>
        </p:grpSpPr>
        <p:sp>
          <p:nvSpPr>
            <p:cNvPr id="41998" name="AutoShape 46">
              <a:extLst>
                <a:ext uri="{FF2B5EF4-FFF2-40B4-BE49-F238E27FC236}">
                  <a16:creationId xmlns:a16="http://schemas.microsoft.com/office/drawing/2014/main" id="{3EBA0ED1-BA71-4E1D-B612-FA37A5CCCD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2352"/>
              <a:ext cx="1200" cy="672"/>
            </a:xfrm>
            <a:prstGeom prst="can">
              <a:avLst>
                <a:gd name="adj" fmla="val 25000"/>
              </a:avLst>
            </a:pr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9pPr>
            </a:lstStyle>
            <a:p>
              <a:pPr eaLnBrk="1" hangingPunct="1"/>
              <a:endParaRPr lang="en-US" altLang="fr-FR"/>
            </a:p>
          </p:txBody>
        </p:sp>
        <p:sp>
          <p:nvSpPr>
            <p:cNvPr id="41999" name="Rectangle 47">
              <a:extLst>
                <a:ext uri="{FF2B5EF4-FFF2-40B4-BE49-F238E27FC236}">
                  <a16:creationId xmlns:a16="http://schemas.microsoft.com/office/drawing/2014/main" id="{783C11A6-D7C2-419E-A385-B218FE0C41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88"/>
              <a:ext cx="452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cmpd="dbl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1pPr>
              <a:lvl2pPr marL="37931725" indent="-37474525" defTabSz="7620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ヒラギノ角ゴ Pro W3" charset="-128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altLang="fr-FR" sz="1600" b="1">
                  <a:latin typeface="Arial" panose="020B0604020202020204" pitchFamily="34" charset="0"/>
                </a:rPr>
                <a:t>Index</a:t>
              </a:r>
            </a:p>
            <a:p>
              <a:pPr>
                <a:lnSpc>
                  <a:spcPct val="90000"/>
                </a:lnSpc>
              </a:pPr>
              <a:r>
                <a:rPr lang="en-US" altLang="fr-FR" sz="1400" b="1">
                  <a:latin typeface="Arial" panose="020B0604020202020204" pitchFamily="34" charset="0"/>
                </a:rPr>
                <a:t>(local)</a:t>
              </a:r>
            </a:p>
          </p:txBody>
        </p:sp>
      </p:grpSp>
      <p:sp>
        <p:nvSpPr>
          <p:cNvPr id="41996" name="Line 48">
            <a:extLst>
              <a:ext uri="{FF2B5EF4-FFF2-40B4-BE49-F238E27FC236}">
                <a16:creationId xmlns:a16="http://schemas.microsoft.com/office/drawing/2014/main" id="{BBDE8B57-F81A-4806-B32E-9D0F3653FD2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5029200"/>
            <a:ext cx="3429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997" name="Text Box 49">
            <a:extLst>
              <a:ext uri="{FF2B5EF4-FFF2-40B4-BE49-F238E27FC236}">
                <a16:creationId xmlns:a16="http://schemas.microsoft.com/office/drawing/2014/main" id="{0528205A-E26D-4F3E-B198-889660745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7567" y="3973514"/>
            <a:ext cx="131959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lg" len="lg"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ヒラギノ角ゴ Pro W3" charset="-128"/>
              </a:defRPr>
            </a:lvl9pPr>
          </a:lstStyle>
          <a:p>
            <a:pPr algn="ctr" eaLnBrk="1" hangingPunct="1"/>
            <a:r>
              <a:rPr lang="fr-FR" altLang="fr-FR" sz="1600">
                <a:latin typeface="Trebuchet MS" panose="020B0603020202020204" pitchFamily="34" charset="0"/>
              </a:rPr>
              <a:t>Collecte des</a:t>
            </a:r>
          </a:p>
          <a:p>
            <a:pPr algn="ctr" eaLnBrk="1" hangingPunct="1"/>
            <a:r>
              <a:rPr lang="fr-FR" altLang="fr-FR" sz="1600">
                <a:latin typeface="Trebuchet MS" panose="020B0603020202020204" pitchFamily="34" charset="0"/>
              </a:rPr>
              <a:t>documents</a:t>
            </a:r>
            <a:endParaRPr lang="fr-FR" altLang="fr-FR" sz="1600">
              <a:latin typeface="Times New Roman" panose="02020603050405020304" pitchFamily="18" charset="0"/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8263F2F-7415-4E2B-ACD3-97F4C185E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</p:spTree>
    <p:extLst>
      <p:ext uri="{BB962C8B-B14F-4D97-AF65-F5344CB8AC3E}">
        <p14:creationId xmlns:p14="http://schemas.microsoft.com/office/powerpoint/2010/main" val="33073177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81894B-417D-4772-A989-05AF43F6E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Compression du dictionnaire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35CDED-4CED-45EE-9791-0EFB41AED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Stocker le dictionnaire comme un (long) string de caractères</a:t>
            </a:r>
          </a:p>
          <a:p>
            <a:pPr marL="0" indent="0">
              <a:buNone/>
            </a:pPr>
            <a:r>
              <a:rPr lang="fr-FR" dirty="0"/>
              <a:t>   –  Pointeur vers le terme suivant donne la fin du terme courant 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0A755EC-3963-4D64-8BB4-E185E7264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25EF25-D16B-4C05-9639-0519AF798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30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AED5974-AB4D-4BF8-8D4C-725F58620F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862" y="2933700"/>
            <a:ext cx="8067675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0023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1D98E6-5BB4-4539-B93E-53CA3E191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Compression de la liste des termes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FB0706-F52C-4BA8-92E7-C9B35E1A6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Stocker les pointeurs à chaque k termes (Exemple : k=4).</a:t>
            </a:r>
          </a:p>
          <a:p>
            <a:r>
              <a:rPr lang="fr-FR" dirty="0"/>
              <a:t>Besoin de rajouter un octet pour stocker la taille du terme 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1A025D-E659-4747-9A42-594366E7A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75973E4-562C-42BD-810A-2536F7787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31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8CF9C55-E813-4F36-9DC8-ED66F2431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7625" y="2889250"/>
            <a:ext cx="813435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9129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1E483-3FE6-4AE0-9B7A-BD9C0DB88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70C62E-B61A-4F37-AAFE-DD4D623D8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Estimer l’espace nécessaire pour l’index (ce que  l’on gagne vis-à-vis des 7,6 MO) pour </a:t>
            </a:r>
            <a:r>
              <a:rPr lang="fr-FR" i="1" dirty="0"/>
              <a:t>k = 4, 8 </a:t>
            </a:r>
            <a:r>
              <a:rPr lang="fr-FR" dirty="0"/>
              <a:t>et  </a:t>
            </a:r>
            <a:r>
              <a:rPr lang="fr-FR" i="1" dirty="0"/>
              <a:t>16.</a:t>
            </a: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C3B182-3EC8-4F03-AAD2-D546366F5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Recherche d’information: Introduction      		 2018-2019                 		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13A39D5-05EA-432A-AD71-DF38E7E95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1204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F413D5-9FD2-4133-8ADF-B284AA740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Compression du </a:t>
            </a:r>
            <a:r>
              <a:rPr lang="fr-FR" i="1" dirty="0" err="1"/>
              <a:t>posting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8BDBEB-9629-4A3C-9D5D-5EFF51408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dirty="0"/>
              <a:t>Le fichier </a:t>
            </a:r>
            <a:r>
              <a:rPr lang="fr-FR" i="1" dirty="0" err="1"/>
              <a:t>Posting</a:t>
            </a:r>
            <a:r>
              <a:rPr lang="fr-FR" i="1" dirty="0"/>
              <a:t> </a:t>
            </a:r>
            <a:r>
              <a:rPr lang="fr-FR" dirty="0"/>
              <a:t>est au moins 10 fois plus volumineux que le dictionnaire</a:t>
            </a:r>
            <a:br>
              <a:rPr lang="fr-FR" dirty="0"/>
            </a:br>
            <a:r>
              <a:rPr lang="fr-FR" dirty="0"/>
              <a:t>–  Le </a:t>
            </a:r>
            <a:r>
              <a:rPr lang="fr-FR" i="1" dirty="0" err="1"/>
              <a:t>Posting</a:t>
            </a:r>
            <a:r>
              <a:rPr lang="fr-FR" i="1" dirty="0"/>
              <a:t> </a:t>
            </a:r>
            <a:r>
              <a:rPr lang="fr-FR" dirty="0"/>
              <a:t>est formé de </a:t>
            </a:r>
            <a:r>
              <a:rPr lang="fr-FR" dirty="0" err="1"/>
              <a:t>DocId</a:t>
            </a:r>
            <a:r>
              <a:rPr lang="fr-FR" dirty="0"/>
              <a:t>(s) (numéro de document)</a:t>
            </a:r>
            <a:br>
              <a:rPr lang="fr-FR" dirty="0"/>
            </a:br>
            <a:r>
              <a:rPr lang="fr-FR" dirty="0"/>
              <a:t>–  Au mieux, pour 1 M de documents, sur log</a:t>
            </a:r>
            <a:r>
              <a:rPr lang="fr-FR" baseline="-25000" dirty="0"/>
              <a:t>2</a:t>
            </a:r>
            <a:r>
              <a:rPr lang="fr-FR" dirty="0"/>
              <a:t> 1 000 000 ≈ 20 bits</a:t>
            </a:r>
          </a:p>
          <a:p>
            <a:pPr algn="just"/>
            <a:r>
              <a:rPr lang="fr-FR" dirty="0"/>
              <a:t>  </a:t>
            </a:r>
            <a:r>
              <a:rPr lang="fr-FR" b="1" dirty="0"/>
              <a:t>Peu</a:t>
            </a:r>
            <a:r>
              <a:rPr lang="fr-FR" dirty="0"/>
              <a:t> de termes </a:t>
            </a:r>
            <a:r>
              <a:rPr lang="fr-FR" b="1" dirty="0"/>
              <a:t>fréquents</a:t>
            </a:r>
            <a:r>
              <a:rPr lang="fr-FR" dirty="0"/>
              <a:t>, </a:t>
            </a:r>
            <a:r>
              <a:rPr lang="fr-FR" b="1" dirty="0"/>
              <a:t>beaucoup</a:t>
            </a:r>
            <a:r>
              <a:rPr lang="fr-FR" dirty="0"/>
              <a:t> de termes </a:t>
            </a:r>
            <a:r>
              <a:rPr lang="fr-FR" b="1" dirty="0"/>
              <a:t>rares</a:t>
            </a:r>
            <a:r>
              <a:rPr lang="fr-FR" dirty="0"/>
              <a:t>:</a:t>
            </a:r>
            <a:br>
              <a:rPr lang="fr-FR" dirty="0"/>
            </a:br>
            <a:r>
              <a:rPr lang="fr-FR" dirty="0"/>
              <a:t>–  « </a:t>
            </a:r>
            <a:r>
              <a:rPr lang="fr-FR" b="1" i="1" dirty="0" err="1"/>
              <a:t>arachnocentric</a:t>
            </a:r>
            <a:r>
              <a:rPr lang="fr-FR" b="1" i="1" dirty="0"/>
              <a:t> </a:t>
            </a:r>
            <a:r>
              <a:rPr lang="fr-FR" dirty="0"/>
              <a:t>» apparaît peut-être une fois dans toute la</a:t>
            </a:r>
            <a:br>
              <a:rPr lang="fr-FR" dirty="0"/>
            </a:br>
            <a:r>
              <a:rPr lang="fr-FR" dirty="0"/>
              <a:t>collection à donc pour notre collection d’un million de documents,</a:t>
            </a:r>
            <a:br>
              <a:rPr lang="fr-FR" dirty="0"/>
            </a:br>
            <a:r>
              <a:rPr lang="fr-FR" dirty="0"/>
              <a:t>20 bits devraient suffire.</a:t>
            </a:r>
          </a:p>
          <a:p>
            <a:pPr marL="0" indent="0" algn="just">
              <a:buNone/>
            </a:pPr>
            <a:br>
              <a:rPr lang="fr-FR" dirty="0"/>
            </a:br>
            <a:r>
              <a:rPr lang="fr-FR" dirty="0"/>
              <a:t>–  « </a:t>
            </a:r>
            <a:r>
              <a:rPr lang="fr-FR" b="1" dirty="0"/>
              <a:t>the </a:t>
            </a:r>
            <a:r>
              <a:rPr lang="fr-FR" dirty="0"/>
              <a:t>» apparaît probablement dans tous les documents, donc potentiellement 20bitsX1M=20M de bits pour stocker la liste (c’est trop!!!)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7187B06-8D4D-4EA0-A2CD-BA893E21C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E40A86E-EBFD-4E99-8DE4-24C71F887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33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44BA672-FDF5-4972-B76A-8E0064C979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9336" y="5348440"/>
            <a:ext cx="684847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0961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B82436-0951-48D8-90B8-148CADF52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Compression du </a:t>
            </a:r>
            <a:r>
              <a:rPr lang="fr-FR" i="1" dirty="0" err="1"/>
              <a:t>posting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FE04FE-8142-438F-9116-EE3EDACEB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33831"/>
            <a:ext cx="8915400" cy="4837471"/>
          </a:xfrm>
        </p:spPr>
        <p:txBody>
          <a:bodyPr/>
          <a:lstStyle/>
          <a:p>
            <a:r>
              <a:rPr lang="fr-FR" dirty="0"/>
              <a:t>Les </a:t>
            </a:r>
            <a:r>
              <a:rPr lang="fr-FR" dirty="0" err="1"/>
              <a:t>docid</a:t>
            </a:r>
            <a:r>
              <a:rPr lang="fr-FR" dirty="0"/>
              <a:t>(s) du </a:t>
            </a:r>
            <a:r>
              <a:rPr lang="fr-FR" i="1" dirty="0" err="1"/>
              <a:t>posting</a:t>
            </a:r>
            <a:r>
              <a:rPr lang="fr-FR" dirty="0"/>
              <a:t> sont stockés par ordre croissant </a:t>
            </a:r>
            <a:br>
              <a:rPr lang="fr-FR" dirty="0"/>
            </a:br>
            <a:r>
              <a:rPr lang="fr-FR" dirty="0"/>
              <a:t>–  </a:t>
            </a:r>
            <a:r>
              <a:rPr lang="fr-FR" b="1" i="1" dirty="0"/>
              <a:t>computer</a:t>
            </a:r>
            <a:r>
              <a:rPr lang="fr-FR" dirty="0"/>
              <a:t>: 33,47,154,159,202 … </a:t>
            </a:r>
          </a:p>
          <a:p>
            <a:pPr marL="0" indent="0">
              <a:buNone/>
            </a:pPr>
            <a:r>
              <a:rPr lang="fr-FR" b="1" dirty="0"/>
              <a:t>Proposition</a:t>
            </a:r>
            <a:r>
              <a:rPr lang="fr-FR" dirty="0"/>
              <a:t>:</a:t>
            </a:r>
          </a:p>
          <a:p>
            <a:r>
              <a:rPr lang="fr-FR" dirty="0"/>
              <a:t>Stocker l’écart (intervalle) entre les </a:t>
            </a:r>
            <a:r>
              <a:rPr lang="fr-FR" dirty="0" err="1"/>
              <a:t>docid</a:t>
            </a:r>
            <a:r>
              <a:rPr lang="fr-FR" dirty="0"/>
              <a:t>(s) au lieu des </a:t>
            </a:r>
            <a:r>
              <a:rPr lang="fr-FR" dirty="0" err="1"/>
              <a:t>docids</a:t>
            </a:r>
            <a:r>
              <a:rPr lang="fr-FR" dirty="0"/>
              <a:t> . </a:t>
            </a:r>
            <a:br>
              <a:rPr lang="fr-FR" dirty="0"/>
            </a:br>
            <a:r>
              <a:rPr lang="fr-FR" dirty="0"/>
              <a:t>–  </a:t>
            </a:r>
            <a:r>
              <a:rPr lang="fr-FR" b="1" i="1" dirty="0"/>
              <a:t>computer</a:t>
            </a:r>
            <a:r>
              <a:rPr lang="fr-FR" dirty="0"/>
              <a:t>: 33,14,107,5,43 … </a:t>
            </a:r>
          </a:p>
          <a:p>
            <a:r>
              <a:rPr lang="fr-FR" dirty="0"/>
              <a:t>L’espoir est de pouvoir stocker les écarts (intervalles) dans moins de 20 bits (moins de bits que si l’on gardait les </a:t>
            </a:r>
            <a:r>
              <a:rPr lang="fr-FR" dirty="0" err="1"/>
              <a:t>docIds</a:t>
            </a:r>
            <a:r>
              <a:rPr lang="fr-FR" dirty="0"/>
              <a:t>) </a:t>
            </a:r>
          </a:p>
          <a:p>
            <a:r>
              <a:rPr lang="fr-FR" dirty="0"/>
              <a:t>Exemple: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40876E3-94C6-44B2-8D9C-D9D934308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CCE410B-F899-40A6-86AE-5EB6FAC16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34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718C519-D9A4-4BCF-BA79-5F6B43BA2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212" y="4038600"/>
            <a:ext cx="822007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9063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596BEE-3C7E-49ED-8106-F552DBC4A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Compression du </a:t>
            </a:r>
            <a:r>
              <a:rPr lang="fr-FR" i="1" dirty="0" err="1"/>
              <a:t>posting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7B0558-55B8-4F6C-ABF3-C1C42FC37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But: 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fr-FR" dirty="0"/>
              <a:t>Pour </a:t>
            </a:r>
            <a:r>
              <a:rPr lang="fr-FR" b="1" i="1" dirty="0" err="1"/>
              <a:t>arachnocentric</a:t>
            </a:r>
            <a:r>
              <a:rPr lang="fr-FR" dirty="0"/>
              <a:t>, on </a:t>
            </a:r>
            <a:r>
              <a:rPr lang="fr-FR" dirty="0" err="1"/>
              <a:t>ulilise</a:t>
            </a:r>
            <a:r>
              <a:rPr lang="fr-FR" dirty="0"/>
              <a:t> ~20 bits/écart .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fr-FR" dirty="0"/>
              <a:t>Pour </a:t>
            </a:r>
            <a:r>
              <a:rPr lang="fr-FR" b="1" i="1" dirty="0"/>
              <a:t>the</a:t>
            </a:r>
            <a:r>
              <a:rPr lang="fr-FR" dirty="0"/>
              <a:t>, on peut utiliser ~1 bit/écart. </a:t>
            </a:r>
          </a:p>
          <a:p>
            <a:r>
              <a:rPr lang="fr-FR" dirty="0"/>
              <a:t>à Pour une valeur d’écart </a:t>
            </a:r>
            <a:r>
              <a:rPr lang="fr-FR" i="1" dirty="0"/>
              <a:t>l</a:t>
            </a:r>
            <a:r>
              <a:rPr lang="fr-FR" dirty="0"/>
              <a:t>, on veut utiliser aussi peu de bits possible (l’entier au-dessus de log2 </a:t>
            </a:r>
            <a:r>
              <a:rPr lang="fr-FR" i="1" dirty="0"/>
              <a:t>l</a:t>
            </a:r>
            <a:r>
              <a:rPr lang="fr-FR" dirty="0"/>
              <a:t>).</a:t>
            </a:r>
          </a:p>
          <a:p>
            <a:r>
              <a:rPr lang="fr-FR" dirty="0"/>
              <a:t>En pratique, on arrondit à l’octet supérieur</a:t>
            </a:r>
          </a:p>
          <a:p>
            <a:r>
              <a:rPr lang="fr-FR" dirty="0">
                <a:sym typeface="Wingdings" panose="05000000000000000000" pitchFamily="2" charset="2"/>
              </a:rPr>
              <a:t></a:t>
            </a:r>
            <a:r>
              <a:rPr lang="fr-FR" dirty="0"/>
              <a:t> vers l’ Encodage </a:t>
            </a:r>
            <a:r>
              <a:rPr lang="fr-FR" b="1" i="1" dirty="0"/>
              <a:t>variable</a:t>
            </a:r>
            <a:r>
              <a:rPr lang="fr-FR" dirty="0"/>
              <a:t>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00AE953-104E-4553-915D-5509E9925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9024E17-7E50-4A74-ACA8-D0AF66B25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35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39688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CE5520-EB68-4E1D-B1CC-2271CB209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Compression du </a:t>
            </a:r>
            <a:r>
              <a:rPr lang="fr-FR" i="1" dirty="0" err="1"/>
              <a:t>posting</a:t>
            </a:r>
            <a:r>
              <a:rPr lang="fr-FR" i="1" dirty="0"/>
              <a:t>: </a:t>
            </a:r>
            <a:r>
              <a:rPr lang="fr-FR" dirty="0"/>
              <a:t>Encodage </a:t>
            </a:r>
            <a:r>
              <a:rPr lang="fr-FR" i="1" dirty="0"/>
              <a:t>variable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87AA28-5D17-427B-9A01-BBA387E0B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On consacre 7 bits d’un octet à représenter le nombre (l’écart), et le dernier est le bit de continuation </a:t>
            </a:r>
            <a:r>
              <a:rPr lang="fr-FR" i="1" dirty="0"/>
              <a:t>c</a:t>
            </a:r>
            <a:r>
              <a:rPr lang="fr-FR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 Si </a:t>
            </a:r>
            <a:r>
              <a:rPr lang="fr-FR" i="1" dirty="0"/>
              <a:t>l </a:t>
            </a:r>
            <a:r>
              <a:rPr lang="fr-FR" dirty="0"/>
              <a:t>≤ </a:t>
            </a:r>
            <a:r>
              <a:rPr lang="fr-FR" i="1" dirty="0"/>
              <a:t>127</a:t>
            </a:r>
            <a:r>
              <a:rPr lang="fr-FR" dirty="0"/>
              <a:t>, 7 bits suffisent alors </a:t>
            </a:r>
            <a:r>
              <a:rPr lang="fr-FR" i="1" dirty="0"/>
              <a:t>c = 1. (c-à-d </a:t>
            </a:r>
            <a:r>
              <a:rPr lang="fr-FR" dirty="0"/>
              <a:t>le nombre se termine à cet octet</a:t>
            </a:r>
            <a:r>
              <a:rPr lang="fr-FR" i="1" dirty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 Sinon, </a:t>
            </a:r>
            <a:r>
              <a:rPr lang="fr-FR" i="1" dirty="0"/>
              <a:t>c = 0 </a:t>
            </a:r>
            <a:r>
              <a:rPr lang="fr-FR" dirty="0"/>
              <a:t>et on continue sur l’octet suivant.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A4FF875-4291-404C-9E37-178528ABF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F5C8488-5F53-4FAB-BCF6-557C69B77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36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4827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FDD8D302-ED0D-4AD0-81E4-5C082975C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225" y="2162175"/>
            <a:ext cx="6823075" cy="4121206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98D5953B-62CA-478E-B286-86495F55F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Compression du </a:t>
            </a:r>
            <a:r>
              <a:rPr lang="fr-FR" i="1" dirty="0" err="1"/>
              <a:t>posting</a:t>
            </a:r>
            <a:r>
              <a:rPr lang="fr-FR" i="1" dirty="0"/>
              <a:t>: </a:t>
            </a:r>
            <a:r>
              <a:rPr lang="fr-FR" dirty="0"/>
              <a:t>Encodage </a:t>
            </a:r>
            <a:r>
              <a:rPr lang="fr-FR" i="1" dirty="0"/>
              <a:t>variable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27D2EC-4B40-413A-983C-1632BEE07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90016"/>
            <a:ext cx="8915400" cy="4121206"/>
          </a:xfrm>
        </p:spPr>
        <p:txBody>
          <a:bodyPr/>
          <a:lstStyle/>
          <a:p>
            <a:r>
              <a:rPr lang="fr-FR" dirty="0"/>
              <a:t>Exemple: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CA23BC-1798-4637-A07F-A2CA10351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4E02DC4-4DF2-4F50-933E-9C42A5BE9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37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87114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25F64B-81D0-40B6-AA07-5BEDCB2A4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Compression du </a:t>
            </a:r>
            <a:r>
              <a:rPr lang="fr-FR" i="1" dirty="0" err="1"/>
              <a:t>posting</a:t>
            </a:r>
            <a:r>
              <a:rPr lang="fr-FR" i="1" dirty="0"/>
              <a:t>: Autres </a:t>
            </a:r>
            <a:r>
              <a:rPr lang="fr-FR" dirty="0"/>
              <a:t>Encodage </a:t>
            </a:r>
            <a:r>
              <a:rPr lang="fr-FR" i="1" dirty="0"/>
              <a:t>variable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A49C00-A403-4C82-A4FC-A0CF3A570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Au lieu des octets, nous pouvons également utiliser une "unité d'alignement" différente: 32 bits (mots), 16 bits, 4 bits etc.</a:t>
            </a:r>
          </a:p>
          <a:p>
            <a:r>
              <a:rPr lang="fr-FR" dirty="0"/>
              <a:t>L'alignement des octets variables gaspille de l'espace si vous avez beaucoup de petits écarts</a:t>
            </a:r>
          </a:p>
          <a:p>
            <a:r>
              <a:rPr lang="fr-FR" dirty="0"/>
              <a:t>les (4 bits) font mieux dans de tels cas.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A2AEECB-24BA-4D8F-8879-003E1B0E1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50E967-F1B0-4031-A725-FF24A875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38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50935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5E205A-31AE-476E-A512-C0E8E94AF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9067263" cy="1280890"/>
          </a:xfrm>
        </p:spPr>
        <p:txBody>
          <a:bodyPr/>
          <a:lstStyle/>
          <a:p>
            <a:r>
              <a:rPr lang="fr-FR" dirty="0"/>
              <a:t>Compression du </a:t>
            </a:r>
            <a:r>
              <a:rPr lang="fr-FR" i="1" dirty="0" err="1"/>
              <a:t>posting</a:t>
            </a:r>
            <a:r>
              <a:rPr lang="fr-FR" i="1" dirty="0"/>
              <a:t>: </a:t>
            </a:r>
            <a:r>
              <a:rPr lang="en-US" altLang="fr-FR" dirty="0"/>
              <a:t>code Gamma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FFE407-9C20-47A0-BE69-4994D7DA4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Peut mieux compresser avec des codes au niveau du bit.</a:t>
            </a:r>
          </a:p>
          <a:p>
            <a:pPr lvl="1"/>
            <a:r>
              <a:rPr lang="fr-FR" dirty="0"/>
              <a:t>Le code Gamma est le plus connu de ceux-ci.</a:t>
            </a:r>
          </a:p>
          <a:p>
            <a:r>
              <a:rPr lang="fr-FR" dirty="0"/>
              <a:t>Représenter un écart G en tant que paire de longueur et de décalage,</a:t>
            </a:r>
          </a:p>
          <a:p>
            <a:r>
              <a:rPr lang="fr-FR" dirty="0"/>
              <a:t>Le décalage est G en binaire sans le bit de poids fort.</a:t>
            </a:r>
          </a:p>
          <a:p>
            <a:pPr lvl="1"/>
            <a:r>
              <a:rPr lang="fr-FR" dirty="0"/>
              <a:t>Par exemple 13 → 1101 → 101</a:t>
            </a:r>
          </a:p>
          <a:p>
            <a:r>
              <a:rPr lang="fr-FR" dirty="0"/>
              <a:t>La longueur est la longueur du décalage </a:t>
            </a:r>
          </a:p>
          <a:p>
            <a:pPr lvl="1"/>
            <a:r>
              <a:rPr lang="fr-FR" dirty="0"/>
              <a:t>Pour 13 (décalage 101), ceci est 3.</a:t>
            </a:r>
          </a:p>
          <a:p>
            <a:r>
              <a:rPr lang="fr-FR" dirty="0"/>
              <a:t>Coder la longueur en code unaire: 1110.</a:t>
            </a:r>
            <a:br>
              <a:rPr lang="fr-FR" dirty="0"/>
            </a:br>
            <a:r>
              <a:rPr lang="fr-FR" dirty="0"/>
              <a:t>Le code gamma de 13 est la concaténation de la longueur et du décalage: 1110101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C49C6A4-E6FD-4BFD-8305-5AE32BB33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351378-8303-402C-B28F-3497D6562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39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839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94B68A-F3F4-4E69-8C94-3016D2663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panose="020B0600070205080204" pitchFamily="34" charset="-128"/>
              </a:rPr>
              <a:t>Indexation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719745-43E3-4DAB-BBFD-D68759A10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altLang="fr-FR" sz="2000" dirty="0">
                <a:ea typeface="ＭＳ Ｐゴシック" panose="020B0600070205080204" pitchFamily="34" charset="-128"/>
              </a:rPr>
              <a:t>Un index contient une "interprétation" du document au lieu du document entier</a:t>
            </a:r>
          </a:p>
          <a:p>
            <a:endParaRPr lang="fr-FR" altLang="fr-FR" dirty="0">
              <a:ea typeface="ＭＳ Ｐゴシック" panose="020B0600070205080204" pitchFamily="34" charset="-128"/>
            </a:endParaRPr>
          </a:p>
          <a:p>
            <a:r>
              <a:rPr lang="fr-FR" altLang="fr-FR" sz="2000" dirty="0">
                <a:ea typeface="ＭＳ Ｐゴシック" panose="020B0600070205080204" pitchFamily="34" charset="-128"/>
              </a:rPr>
              <a:t>Il contient</a:t>
            </a:r>
            <a:endParaRPr lang="fr-FR" altLang="fr-FR" dirty="0">
              <a:ea typeface="ＭＳ Ｐゴシック" panose="020B0600070205080204" pitchFamily="34" charset="-128"/>
            </a:endParaRPr>
          </a:p>
          <a:p>
            <a:pPr lvl="1"/>
            <a:r>
              <a:rPr lang="fr-FR" altLang="fr-FR" sz="1800" dirty="0">
                <a:ea typeface="ＭＳ Ｐゴシック" panose="020B0600070205080204" pitchFamily="34" charset="-128"/>
              </a:rPr>
              <a:t>les termes représentatifs d’un document</a:t>
            </a:r>
          </a:p>
          <a:p>
            <a:pPr lvl="1"/>
            <a:r>
              <a:rPr lang="fr-FR" altLang="fr-FR" sz="1800" dirty="0">
                <a:ea typeface="ＭＳ Ｐゴシック" panose="020B0600070205080204" pitchFamily="34" charset="-128"/>
              </a:rPr>
              <a:t>les poids (l’importance) des termes dans chaque document</a:t>
            </a:r>
          </a:p>
          <a:p>
            <a:endParaRPr lang="fr-FR" altLang="fr-FR" sz="2000" dirty="0">
              <a:ea typeface="ＭＳ Ｐゴシック" panose="020B0600070205080204" pitchFamily="34" charset="-128"/>
            </a:endParaRPr>
          </a:p>
          <a:p>
            <a:r>
              <a:rPr lang="fr-FR" altLang="fr-FR" sz="2000" dirty="0">
                <a:ea typeface="ＭＳ Ｐゴシック" panose="020B0600070205080204" pitchFamily="34" charset="-128"/>
              </a:rPr>
              <a:t>Chaque moteur possède un index inverse</a:t>
            </a:r>
            <a:endParaRPr lang="fr-FR" altLang="fr-FR" dirty="0">
              <a:ea typeface="ＭＳ Ｐゴシック" panose="020B0600070205080204" pitchFamily="34" charset="-128"/>
            </a:endParaRPr>
          </a:p>
          <a:p>
            <a:pPr lvl="1"/>
            <a:r>
              <a:rPr lang="fr-FR" altLang="fr-FR" sz="1800" dirty="0">
                <a:ea typeface="ＭＳ Ｐゴシック" panose="020B0600070205080204" pitchFamily="34" charset="-128"/>
              </a:rPr>
              <a:t>transformation de </a:t>
            </a:r>
          </a:p>
          <a:p>
            <a:pPr lvl="1">
              <a:buNone/>
            </a:pPr>
            <a:r>
              <a:rPr lang="fr-FR" altLang="fr-FR" sz="1800" dirty="0">
                <a:ea typeface="ＭＳ Ｐゴシック" panose="020B0600070205080204" pitchFamily="34" charset="-128"/>
              </a:rPr>
              <a:t>	"quels mots apparaissent dans la page ?" </a:t>
            </a:r>
          </a:p>
          <a:p>
            <a:pPr lvl="1">
              <a:buNone/>
            </a:pPr>
            <a:r>
              <a:rPr lang="fr-FR" altLang="fr-FR" sz="1800" dirty="0">
                <a:ea typeface="ＭＳ Ｐゴシック" panose="020B0600070205080204" pitchFamily="34" charset="-128"/>
              </a:rPr>
              <a:t>en </a:t>
            </a:r>
          </a:p>
          <a:p>
            <a:pPr lvl="1">
              <a:buNone/>
            </a:pPr>
            <a:r>
              <a:rPr lang="fr-FR" altLang="fr-FR" sz="1800" dirty="0">
                <a:ea typeface="ＭＳ Ｐゴシック" panose="020B0600070205080204" pitchFamily="34" charset="-128"/>
              </a:rPr>
              <a:t>	"dans quelles pages (URL) apparaît le mot X?"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DE53B91-66C9-4FE1-967B-5BFD73783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426192D-5528-4E88-82D3-B1C39D72C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</p:spTree>
    <p:extLst>
      <p:ext uri="{BB962C8B-B14F-4D97-AF65-F5344CB8AC3E}">
        <p14:creationId xmlns:p14="http://schemas.microsoft.com/office/powerpoint/2010/main" val="27276288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E8C337-271D-404C-ABDE-CB7E510B3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</a:t>
            </a:r>
            <a:r>
              <a:rPr lang="en-US" altLang="fr-FR" dirty="0"/>
              <a:t>ode Gamma: </a:t>
            </a:r>
            <a:r>
              <a:rPr lang="en-US" altLang="fr-FR" dirty="0" err="1"/>
              <a:t>Exemples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BBF06EE-8C42-4E70-8286-F868EE404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0CF01E6-43B1-48CF-9BFE-8A97AF069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40</a:t>
            </a:fld>
            <a:endParaRPr lang="fr-FR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404F3F82-FF51-4477-8138-7096C2EAC3B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89213" y="2133600"/>
          <a:ext cx="8153400" cy="4086225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number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length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offset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Symbol" pitchFamily="18" charset="2"/>
                        </a:rPr>
                        <a:t>g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-code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1110,001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1110,101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11110,1000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111111110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11111111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111111110,11111111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11111111110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0000000001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11111111110,0000000001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05704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E015AD-3E60-4193-A244-D2D03AD3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BAD0DF-4E49-41D4-BBA2-521786990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Soit la séquence d'intervalles de codes g suivante, reconstruire la séquence d'écritures:</a:t>
            </a:r>
          </a:p>
          <a:p>
            <a:pPr marL="0" indent="0" algn="ctr">
              <a:buNone/>
            </a:pPr>
            <a:r>
              <a:rPr lang="en-US" altLang="fr-FR" dirty="0"/>
              <a:t>1110001110101011111101101111011</a:t>
            </a:r>
          </a:p>
          <a:p>
            <a:pPr marL="0" indent="0">
              <a:buNone/>
            </a:pPr>
            <a:endParaRPr lang="en-US" altLang="fr-FR" dirty="0"/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982D09-CDFC-4AFA-8404-21A679131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9F7158C-1CBB-411C-9438-5D37BB559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41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1799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0BF057-C8CF-4CAC-BA97-92184E257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Indexation: Récapitulatif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F36863-E715-4DD0-ADB3-F63B12254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Opération FONDAMENTALE en RI,</a:t>
            </a:r>
          </a:p>
          <a:p>
            <a:r>
              <a:rPr lang="fr-FR" dirty="0"/>
              <a:t> Elle permet la sélection des termes importants caractérisant le contenu d’un document</a:t>
            </a:r>
          </a:p>
          <a:p>
            <a:r>
              <a:rPr lang="fr-FR" dirty="0"/>
              <a:t> Elle peut être</a:t>
            </a:r>
            <a:br>
              <a:rPr lang="fr-FR" dirty="0"/>
            </a:br>
            <a:r>
              <a:rPr lang="fr-FR" dirty="0"/>
              <a:t>–  manuelle/automatique</a:t>
            </a:r>
          </a:p>
          <a:p>
            <a:r>
              <a:rPr lang="fr-FR" dirty="0"/>
              <a:t>approche courante plutôt automatique</a:t>
            </a:r>
            <a:br>
              <a:rPr lang="fr-FR" dirty="0"/>
            </a:br>
            <a:r>
              <a:rPr lang="fr-FR" dirty="0"/>
              <a:t>–  linguistique / statistique</a:t>
            </a:r>
          </a:p>
          <a:p>
            <a:r>
              <a:rPr lang="fr-FR" dirty="0"/>
              <a:t>approche courante plutôt statistique</a:t>
            </a:r>
            <a:br>
              <a:rPr lang="fr-FR" dirty="0"/>
            </a:br>
            <a:r>
              <a:rPr lang="fr-FR" dirty="0"/>
              <a:t>–  Idéalement combinaison linguistique + statistique 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9B073D-8CDC-428C-8C25-2C4392060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51DDE3A-CD27-4A2D-87E3-A6DE3F2FD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42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23367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A9EB9-23EB-4768-8BCE-0EFB1662B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Indexation: Récapitulatif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3E6FF4-E2EA-4599-905D-060EA6C588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 l’issue de cette opération, chaque document sera représenté par</a:t>
            </a:r>
            <a:br>
              <a:rPr lang="fr-FR" dirty="0"/>
            </a:br>
            <a:r>
              <a:rPr lang="fr-FR" dirty="0"/>
              <a:t>une liste de termes pondérés.</a:t>
            </a:r>
          </a:p>
          <a:p>
            <a:r>
              <a:rPr lang="fr-FR" dirty="0"/>
              <a:t>Le poids est fondamental et a une grande influence dans toutes</a:t>
            </a:r>
            <a:br>
              <a:rPr lang="fr-FR" dirty="0"/>
            </a:br>
            <a:r>
              <a:rPr lang="fr-FR" dirty="0"/>
              <a:t>les approches (modèles) de RI.</a:t>
            </a:r>
          </a:p>
          <a:p>
            <a:r>
              <a:rPr lang="fr-FR" dirty="0"/>
              <a:t> L’ensemble des termes extraits de tous les documents est stocké dans une structure spécifique appelée : fichier inverse.</a:t>
            </a:r>
          </a:p>
          <a:p>
            <a:r>
              <a:rPr lang="fr-FR" dirty="0"/>
              <a:t>Ce fichier permet de retrouver pour un terme donné tous les documents qui contiennent ce terme. 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D6343C7-EF5D-47E2-A4D1-E28FFB65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EEACA6B-E4FC-4B59-AECE-3F8021071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43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2515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0DA6B7-1DC5-4501-B96E-0F408E52B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panose="020B0600070205080204" pitchFamily="34" charset="-128"/>
              </a:rPr>
              <a:t>Indexation 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D2DD68-1F17-43E7-8E7E-3CEECD58A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Peut être</a:t>
            </a:r>
            <a:br>
              <a:rPr lang="fr-FR" dirty="0"/>
            </a:br>
            <a:r>
              <a:rPr lang="fr-FR" dirty="0"/>
              <a:t>–  Manuelle (expert en indexation)</a:t>
            </a:r>
            <a:br>
              <a:rPr lang="fr-FR" dirty="0"/>
            </a:br>
            <a:r>
              <a:rPr lang="fr-FR" dirty="0"/>
              <a:t>–  Automatique (ordinateur)</a:t>
            </a:r>
            <a:br>
              <a:rPr lang="fr-FR" dirty="0"/>
            </a:br>
            <a:r>
              <a:rPr lang="fr-FR" dirty="0"/>
              <a:t>–  Semi-automatique (combinaison des deux)</a:t>
            </a:r>
          </a:p>
          <a:p>
            <a:r>
              <a:rPr lang="fr-FR" dirty="0"/>
              <a:t>Basée sur</a:t>
            </a:r>
            <a:br>
              <a:rPr lang="fr-FR" dirty="0"/>
            </a:br>
            <a:r>
              <a:rPr lang="fr-FR" dirty="0"/>
              <a:t>–  Un langage contrôlé (lexique/thesaurus/ontologie/réseau sémantique)</a:t>
            </a:r>
            <a:br>
              <a:rPr lang="fr-FR" dirty="0"/>
            </a:br>
            <a:r>
              <a:rPr lang="fr-FR" dirty="0"/>
              <a:t>–  Un langage libre (éléments pris directement des documents) 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42113D7-26D7-4D34-B6F3-3B8316FB7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BC3574-A8E9-448C-855C-3527F2D33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905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A90EB0-B961-4255-977D-019C1CE53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panose="020B0600070205080204" pitchFamily="34" charset="-128"/>
              </a:rPr>
              <a:t>Indexation Manuelle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4E1220-2590-4C3D-9AB6-9F87F68EE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Choix des mots effectué par des indexeurs</a:t>
            </a:r>
          </a:p>
          <a:p>
            <a:r>
              <a:rPr lang="fr-FR" dirty="0"/>
              <a:t>Basée sur un vocabulaire contrôlé</a:t>
            </a:r>
          </a:p>
          <a:p>
            <a:r>
              <a:rPr lang="fr-FR" dirty="0"/>
              <a:t>Approche utilisée souvent dans les bibliothèques, les centres de documentation</a:t>
            </a:r>
          </a:p>
          <a:p>
            <a:r>
              <a:rPr lang="fr-FR" dirty="0"/>
              <a:t>Dépend du savoir faire de l’indexeur 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9CF1D35-1150-41D4-8BC0-7DE42315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BE4563D-062D-4F27-8B73-5758DD45A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3571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1212D6-CAD4-4D69-8518-126057132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altLang="fr-FR" dirty="0">
                <a:ea typeface="ＭＳ Ｐゴシック" panose="020B0600070205080204" pitchFamily="34" charset="-128"/>
              </a:rPr>
              <a:t>Indexation Manuelle: </a:t>
            </a:r>
            <a:r>
              <a:rPr lang="fr-FR" dirty="0"/>
              <a:t>Avantage du vocabulaire contrôle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AC132D-1CA0-4222-B8EC-247099F90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Permet la recherche par concepts (par sujets, par thèmes), plus intéressante que la recherche par mots simples.</a:t>
            </a:r>
          </a:p>
          <a:p>
            <a:r>
              <a:rPr lang="fr-FR" dirty="0"/>
              <a:t>Permet la classification (regroupement) de documents (par sujets, par thème).</a:t>
            </a:r>
          </a:p>
          <a:p>
            <a:r>
              <a:rPr lang="fr-FR" dirty="0"/>
              <a:t>Fournit une terminologie standard pour indexer et</a:t>
            </a:r>
            <a:br>
              <a:rPr lang="fr-FR" dirty="0"/>
            </a:br>
            <a:r>
              <a:rPr lang="fr-FR" dirty="0"/>
              <a:t>rechercher les documents 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0912F19-55B5-4A7C-B4CC-3E23A3D5C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8043CCD-FB79-4F06-B3D6-7D1A6C39D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6768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6DF609-00F9-4486-9473-CD53ED8EB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panose="020B0600070205080204" pitchFamily="34" charset="-128"/>
              </a:rPr>
              <a:t>Indexation Manuelle: </a:t>
            </a:r>
            <a:r>
              <a:rPr lang="fr-FR" dirty="0" err="1"/>
              <a:t>Incovénient</a:t>
            </a:r>
            <a:r>
              <a:rPr lang="fr-FR" dirty="0"/>
              <a:t> du vocabulaire contrôle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22FD5B-AC5C-4768-8271-0D792087E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Indexation très coûteuse</a:t>
            </a:r>
            <a:br>
              <a:rPr lang="fr-FR" dirty="0"/>
            </a:br>
            <a:r>
              <a:rPr lang="fr-FR" dirty="0"/>
              <a:t>–  Pour construire le vocabulaire</a:t>
            </a:r>
            <a:br>
              <a:rPr lang="fr-FR" dirty="0"/>
            </a:br>
            <a:r>
              <a:rPr lang="fr-FR" dirty="0"/>
              <a:t>–  Pour affecter les concepts (termes) aux documents (</a:t>
            </a:r>
            <a:r>
              <a:rPr lang="fr-FR" b="1" dirty="0"/>
              <a:t>imaginer cette</a:t>
            </a:r>
            <a:br>
              <a:rPr lang="fr-FR" b="1" dirty="0"/>
            </a:br>
            <a:r>
              <a:rPr lang="fr-FR" b="1" dirty="0"/>
              <a:t>opération sur le web</a:t>
            </a:r>
            <a:r>
              <a:rPr lang="fr-FR" dirty="0"/>
              <a:t>)</a:t>
            </a:r>
          </a:p>
          <a:p>
            <a:r>
              <a:rPr lang="fr-FR" dirty="0"/>
              <a:t>Difficile à maintenir</a:t>
            </a:r>
            <a:br>
              <a:rPr lang="fr-FR" dirty="0"/>
            </a:br>
            <a:r>
              <a:rPr lang="fr-FR" dirty="0"/>
              <a:t>–  La terminologie évolue, plusieurs termes sont rajoutés tous les jours</a:t>
            </a:r>
          </a:p>
          <a:p>
            <a:r>
              <a:rPr lang="fr-FR" dirty="0"/>
              <a:t>Processus humain donc subjectif</a:t>
            </a:r>
            <a:br>
              <a:rPr lang="fr-FR" dirty="0"/>
            </a:br>
            <a:r>
              <a:rPr lang="fr-FR" dirty="0"/>
              <a:t>–  Des termes différents peuvent être affectés à un même document par</a:t>
            </a:r>
            <a:br>
              <a:rPr lang="fr-FR" dirty="0"/>
            </a:br>
            <a:r>
              <a:rPr lang="fr-FR" dirty="0"/>
              <a:t>des indexeurs différents</a:t>
            </a:r>
          </a:p>
          <a:p>
            <a:r>
              <a:rPr lang="fr-FR" dirty="0"/>
              <a:t>Les utilisateurs ne connaissent pas forcément le vocabulaire utilisé par les indexeurs 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683D741-A230-450F-A34D-78C2ADBDB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206F7C5-9B6F-4604-A262-C1A18490E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0242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83F14F-71CF-42B3-8102-9163E03DF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Indexation Automatique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2DC29C-8C4E-43DF-BFB6-6485118D4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Approches basées sur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fr-FR" dirty="0"/>
              <a:t>Statistique (distribution des mots) et/ou TALN (compréhension</a:t>
            </a:r>
            <a:br>
              <a:rPr lang="fr-FR" dirty="0"/>
            </a:br>
            <a:r>
              <a:rPr lang="fr-FR" dirty="0"/>
              <a:t>du texte)</a:t>
            </a:r>
          </a:p>
          <a:p>
            <a:r>
              <a:rPr lang="fr-FR" dirty="0"/>
              <a:t>Approche repose sur des hypothèses simples: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Redondance d’un mot marque son importance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Cooccurrence des mots marque le sujet d’un document 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D1A4417-805C-403A-A310-5ED4505CC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Recherche d’information: Introduction       2017-2018                  2ème Master SIOD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EA1BA77-056C-4EFB-8063-55B6C207D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FE7BF-BE13-481A-9484-8F364B72A28E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899579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TM02900688[[fn=Facette]]</Template>
  <TotalTime>63020</TotalTime>
  <Words>2775</Words>
  <Application>Microsoft Office PowerPoint</Application>
  <PresentationFormat>Grand écran</PresentationFormat>
  <Paragraphs>341</Paragraphs>
  <Slides>43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43</vt:i4>
      </vt:variant>
    </vt:vector>
  </HeadingPairs>
  <TitlesOfParts>
    <vt:vector size="56" baseType="lpstr">
      <vt:lpstr>Arial</vt:lpstr>
      <vt:lpstr>Calibri</vt:lpstr>
      <vt:lpstr>Calibri Light</vt:lpstr>
      <vt:lpstr>Century Gothic</vt:lpstr>
      <vt:lpstr>Symbol</vt:lpstr>
      <vt:lpstr>Tahoma</vt:lpstr>
      <vt:lpstr>Times New Roman</vt:lpstr>
      <vt:lpstr>Trebuchet MS</vt:lpstr>
      <vt:lpstr>Wingdings</vt:lpstr>
      <vt:lpstr>Wingdings 2</vt:lpstr>
      <vt:lpstr>Wingdings 3</vt:lpstr>
      <vt:lpstr>HDOfficeLightV0</vt:lpstr>
      <vt:lpstr>Brin</vt:lpstr>
      <vt:lpstr>Indexation</vt:lpstr>
      <vt:lpstr>Indexation - Pourquoi utiliser les index ?</vt:lpstr>
      <vt:lpstr>Indexation</vt:lpstr>
      <vt:lpstr>Indexation</vt:lpstr>
      <vt:lpstr>Indexation </vt:lpstr>
      <vt:lpstr>Indexation Manuelle</vt:lpstr>
      <vt:lpstr>Indexation Manuelle: Avantage du vocabulaire contrôle</vt:lpstr>
      <vt:lpstr>Indexation Manuelle: Incovénient du vocabulaire contrôle</vt:lpstr>
      <vt:lpstr>Indexation Automatique</vt:lpstr>
      <vt:lpstr>Indexation Automatique: Processus</vt:lpstr>
      <vt:lpstr>Indexation automatique Etape 1 : Extraction des mots </vt:lpstr>
      <vt:lpstr>Indexation automatique Etape 2 : Normalisation </vt:lpstr>
      <vt:lpstr>Normalisation: Elimination des mots vides </vt:lpstr>
      <vt:lpstr>Normalisation: Stemming</vt:lpstr>
      <vt:lpstr>Indexation automatique: Index inversé</vt:lpstr>
      <vt:lpstr>Index inversé</vt:lpstr>
      <vt:lpstr>Index inversé</vt:lpstr>
      <vt:lpstr>Index inversé</vt:lpstr>
      <vt:lpstr>Index inversé: Organisation</vt:lpstr>
      <vt:lpstr>Index inversé: Construction</vt:lpstr>
      <vt:lpstr>Index inversé: Construction</vt:lpstr>
      <vt:lpstr>Index inversé: Construction</vt:lpstr>
      <vt:lpstr>Index inversé: Construction</vt:lpstr>
      <vt:lpstr>Index inversé: Stockage</vt:lpstr>
      <vt:lpstr>Indexation distribuée </vt:lpstr>
      <vt:lpstr>MapReduce</vt:lpstr>
      <vt:lpstr>Indexe inversé: Compression</vt:lpstr>
      <vt:lpstr>Compression du dictionnaire</vt:lpstr>
      <vt:lpstr>Compression du dictionnaire</vt:lpstr>
      <vt:lpstr>Compression du dictionnaire</vt:lpstr>
      <vt:lpstr>Compression de la liste des termes</vt:lpstr>
      <vt:lpstr>Exercice</vt:lpstr>
      <vt:lpstr>Compression du posting</vt:lpstr>
      <vt:lpstr>Compression du posting</vt:lpstr>
      <vt:lpstr>Compression du posting</vt:lpstr>
      <vt:lpstr>Compression du posting: Encodage variable </vt:lpstr>
      <vt:lpstr>Compression du posting: Encodage variable</vt:lpstr>
      <vt:lpstr>Compression du posting: Autres Encodage variable</vt:lpstr>
      <vt:lpstr>Compression du posting: code Gamma</vt:lpstr>
      <vt:lpstr>Code Gamma: Exemples</vt:lpstr>
      <vt:lpstr>Exercices</vt:lpstr>
      <vt:lpstr>Indexation: Récapitulatif</vt:lpstr>
      <vt:lpstr>Indexation: Récapitulatif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Recherche d’information</dc:title>
  <dc:creator>Nadjib MEADI</dc:creator>
  <cp:lastModifiedBy>Nadjib MEADI</cp:lastModifiedBy>
  <cp:revision>228</cp:revision>
  <dcterms:created xsi:type="dcterms:W3CDTF">2017-09-26T20:54:56Z</dcterms:created>
  <dcterms:modified xsi:type="dcterms:W3CDTF">2023-11-01T21:05:45Z</dcterms:modified>
</cp:coreProperties>
</file>