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1" r:id="rId3"/>
    <p:sldId id="257" r:id="rId4"/>
    <p:sldId id="258" r:id="rId5"/>
    <p:sldId id="259" r:id="rId6"/>
    <p:sldId id="260" r:id="rId7"/>
    <p:sldId id="261" r:id="rId8"/>
    <p:sldId id="262" r:id="rId9"/>
    <p:sldId id="263" r:id="rId10"/>
    <p:sldId id="264" r:id="rId11"/>
    <p:sldId id="282" r:id="rId12"/>
    <p:sldId id="265" r:id="rId13"/>
    <p:sldId id="266" r:id="rId14"/>
    <p:sldId id="267" r:id="rId15"/>
    <p:sldId id="268" r:id="rId16"/>
    <p:sldId id="269" r:id="rId17"/>
    <p:sldId id="283" r:id="rId18"/>
    <p:sldId id="270" r:id="rId19"/>
    <p:sldId id="271" r:id="rId20"/>
    <p:sldId id="272" r:id="rId21"/>
    <p:sldId id="273" r:id="rId22"/>
    <p:sldId id="274" r:id="rId23"/>
    <p:sldId id="275" r:id="rId24"/>
    <p:sldId id="276" r:id="rId25"/>
    <p:sldId id="277" r:id="rId26"/>
    <p:sldId id="278" r:id="rId27"/>
    <p:sldId id="279"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C2C891-319F-451C-DA7C-F4948E50FBC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03A1118-44F2-CC79-231E-BB7FEC9923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3EE4294-4BCD-3429-9B6B-AAD8601ECA8A}"/>
              </a:ext>
            </a:extLst>
          </p:cNvPr>
          <p:cNvSpPr>
            <a:spLocks noGrp="1"/>
          </p:cNvSpPr>
          <p:nvPr>
            <p:ph type="dt" sz="half" idx="10"/>
          </p:nvPr>
        </p:nvSpPr>
        <p:spPr/>
        <p:txBody>
          <a:bodyPr/>
          <a:lstStyle/>
          <a:p>
            <a:fld id="{3994ABA7-7373-49FE-AE30-7EF7285F055B}" type="datetimeFigureOut">
              <a:rPr lang="fr-FR" smtClean="0"/>
              <a:t>29/04/2024</a:t>
            </a:fld>
            <a:endParaRPr lang="fr-FR" dirty="0"/>
          </a:p>
        </p:txBody>
      </p:sp>
      <p:sp>
        <p:nvSpPr>
          <p:cNvPr id="5" name="Espace réservé du pied de page 4">
            <a:extLst>
              <a:ext uri="{FF2B5EF4-FFF2-40B4-BE49-F238E27FC236}">
                <a16:creationId xmlns:a16="http://schemas.microsoft.com/office/drawing/2014/main" id="{5EC92AE5-0917-0F29-B4D9-EB7B358172A4}"/>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E1F41F18-6345-A734-F349-8CAED00D5AA4}"/>
              </a:ext>
            </a:extLst>
          </p:cNvPr>
          <p:cNvSpPr>
            <a:spLocks noGrp="1"/>
          </p:cNvSpPr>
          <p:nvPr>
            <p:ph type="sldNum" sz="quarter" idx="12"/>
          </p:nvPr>
        </p:nvSpPr>
        <p:spPr/>
        <p:txBody>
          <a:bodyPr/>
          <a:lstStyle/>
          <a:p>
            <a:fld id="{0DC35DEB-9E8E-4E4F-8087-6771D6BC278E}" type="slidenum">
              <a:rPr lang="fr-FR" smtClean="0"/>
              <a:t>‹N°›</a:t>
            </a:fld>
            <a:endParaRPr lang="fr-FR" dirty="0"/>
          </a:p>
        </p:txBody>
      </p:sp>
    </p:spTree>
    <p:extLst>
      <p:ext uri="{BB962C8B-B14F-4D97-AF65-F5344CB8AC3E}">
        <p14:creationId xmlns:p14="http://schemas.microsoft.com/office/powerpoint/2010/main" val="1794436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93EA25-6DD5-C9AE-F97B-363D09EAFA0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522401C-34B9-5630-F976-7E5251D2238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E7DC8CF-6E6E-AE3E-A946-9E5268729194}"/>
              </a:ext>
            </a:extLst>
          </p:cNvPr>
          <p:cNvSpPr>
            <a:spLocks noGrp="1"/>
          </p:cNvSpPr>
          <p:nvPr>
            <p:ph type="dt" sz="half" idx="10"/>
          </p:nvPr>
        </p:nvSpPr>
        <p:spPr/>
        <p:txBody>
          <a:bodyPr/>
          <a:lstStyle/>
          <a:p>
            <a:fld id="{3994ABA7-7373-49FE-AE30-7EF7285F055B}" type="datetimeFigureOut">
              <a:rPr lang="fr-FR" smtClean="0"/>
              <a:t>29/04/2024</a:t>
            </a:fld>
            <a:endParaRPr lang="fr-FR" dirty="0"/>
          </a:p>
        </p:txBody>
      </p:sp>
      <p:sp>
        <p:nvSpPr>
          <p:cNvPr id="5" name="Espace réservé du pied de page 4">
            <a:extLst>
              <a:ext uri="{FF2B5EF4-FFF2-40B4-BE49-F238E27FC236}">
                <a16:creationId xmlns:a16="http://schemas.microsoft.com/office/drawing/2014/main" id="{6863D240-882F-5226-0E49-532A07D1141B}"/>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5B9999E4-F89B-76CC-ECF7-4E58D268CC46}"/>
              </a:ext>
            </a:extLst>
          </p:cNvPr>
          <p:cNvSpPr>
            <a:spLocks noGrp="1"/>
          </p:cNvSpPr>
          <p:nvPr>
            <p:ph type="sldNum" sz="quarter" idx="12"/>
          </p:nvPr>
        </p:nvSpPr>
        <p:spPr/>
        <p:txBody>
          <a:bodyPr/>
          <a:lstStyle/>
          <a:p>
            <a:fld id="{0DC35DEB-9E8E-4E4F-8087-6771D6BC278E}" type="slidenum">
              <a:rPr lang="fr-FR" smtClean="0"/>
              <a:t>‹N°›</a:t>
            </a:fld>
            <a:endParaRPr lang="fr-FR" dirty="0"/>
          </a:p>
        </p:txBody>
      </p:sp>
    </p:spTree>
    <p:extLst>
      <p:ext uri="{BB962C8B-B14F-4D97-AF65-F5344CB8AC3E}">
        <p14:creationId xmlns:p14="http://schemas.microsoft.com/office/powerpoint/2010/main" val="1940584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E512A53-FF9E-737A-1383-062B04FAAB5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2C86DE5-4EE4-C9FA-2563-4A098C4A909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1924D29-16A5-AE03-DFFE-AB73C0E596BD}"/>
              </a:ext>
            </a:extLst>
          </p:cNvPr>
          <p:cNvSpPr>
            <a:spLocks noGrp="1"/>
          </p:cNvSpPr>
          <p:nvPr>
            <p:ph type="dt" sz="half" idx="10"/>
          </p:nvPr>
        </p:nvSpPr>
        <p:spPr/>
        <p:txBody>
          <a:bodyPr/>
          <a:lstStyle/>
          <a:p>
            <a:fld id="{3994ABA7-7373-49FE-AE30-7EF7285F055B}" type="datetimeFigureOut">
              <a:rPr lang="fr-FR" smtClean="0"/>
              <a:t>29/04/2024</a:t>
            </a:fld>
            <a:endParaRPr lang="fr-FR" dirty="0"/>
          </a:p>
        </p:txBody>
      </p:sp>
      <p:sp>
        <p:nvSpPr>
          <p:cNvPr id="5" name="Espace réservé du pied de page 4">
            <a:extLst>
              <a:ext uri="{FF2B5EF4-FFF2-40B4-BE49-F238E27FC236}">
                <a16:creationId xmlns:a16="http://schemas.microsoft.com/office/drawing/2014/main" id="{2729110F-DB0B-5002-C7DC-FD8A349D6FB2}"/>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AC7C149F-0FAF-C414-F903-FB34EDD837B4}"/>
              </a:ext>
            </a:extLst>
          </p:cNvPr>
          <p:cNvSpPr>
            <a:spLocks noGrp="1"/>
          </p:cNvSpPr>
          <p:nvPr>
            <p:ph type="sldNum" sz="quarter" idx="12"/>
          </p:nvPr>
        </p:nvSpPr>
        <p:spPr/>
        <p:txBody>
          <a:bodyPr/>
          <a:lstStyle/>
          <a:p>
            <a:fld id="{0DC35DEB-9E8E-4E4F-8087-6771D6BC278E}" type="slidenum">
              <a:rPr lang="fr-FR" smtClean="0"/>
              <a:t>‹N°›</a:t>
            </a:fld>
            <a:endParaRPr lang="fr-FR" dirty="0"/>
          </a:p>
        </p:txBody>
      </p:sp>
    </p:spTree>
    <p:extLst>
      <p:ext uri="{BB962C8B-B14F-4D97-AF65-F5344CB8AC3E}">
        <p14:creationId xmlns:p14="http://schemas.microsoft.com/office/powerpoint/2010/main" val="3445648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3EC364-D4F8-731E-B818-A3EAF8687F6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4AA50AC-8EB2-F63D-9966-4E2EF892DF6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4337B63-5289-2342-8B63-B13D6617B692}"/>
              </a:ext>
            </a:extLst>
          </p:cNvPr>
          <p:cNvSpPr>
            <a:spLocks noGrp="1"/>
          </p:cNvSpPr>
          <p:nvPr>
            <p:ph type="dt" sz="half" idx="10"/>
          </p:nvPr>
        </p:nvSpPr>
        <p:spPr/>
        <p:txBody>
          <a:bodyPr/>
          <a:lstStyle/>
          <a:p>
            <a:fld id="{3994ABA7-7373-49FE-AE30-7EF7285F055B}" type="datetimeFigureOut">
              <a:rPr lang="fr-FR" smtClean="0"/>
              <a:t>29/04/2024</a:t>
            </a:fld>
            <a:endParaRPr lang="fr-FR" dirty="0"/>
          </a:p>
        </p:txBody>
      </p:sp>
      <p:sp>
        <p:nvSpPr>
          <p:cNvPr id="5" name="Espace réservé du pied de page 4">
            <a:extLst>
              <a:ext uri="{FF2B5EF4-FFF2-40B4-BE49-F238E27FC236}">
                <a16:creationId xmlns:a16="http://schemas.microsoft.com/office/drawing/2014/main" id="{F33F071F-5139-D7E2-6F84-50AA79813245}"/>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D13510B-A0BC-1908-8F9A-D37356CD6ECE}"/>
              </a:ext>
            </a:extLst>
          </p:cNvPr>
          <p:cNvSpPr>
            <a:spLocks noGrp="1"/>
          </p:cNvSpPr>
          <p:nvPr>
            <p:ph type="sldNum" sz="quarter" idx="12"/>
          </p:nvPr>
        </p:nvSpPr>
        <p:spPr/>
        <p:txBody>
          <a:bodyPr/>
          <a:lstStyle/>
          <a:p>
            <a:fld id="{0DC35DEB-9E8E-4E4F-8087-6771D6BC278E}" type="slidenum">
              <a:rPr lang="fr-FR" smtClean="0"/>
              <a:t>‹N°›</a:t>
            </a:fld>
            <a:endParaRPr lang="fr-FR" dirty="0"/>
          </a:p>
        </p:txBody>
      </p:sp>
    </p:spTree>
    <p:extLst>
      <p:ext uri="{BB962C8B-B14F-4D97-AF65-F5344CB8AC3E}">
        <p14:creationId xmlns:p14="http://schemas.microsoft.com/office/powerpoint/2010/main" val="3897354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9E7FF9-AD17-9CCC-6C31-94CC5FDE21E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7873D4C-285D-CB97-A153-7CC220E6DB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A6A55D3-321C-5AD0-4B82-00A06D940D19}"/>
              </a:ext>
            </a:extLst>
          </p:cNvPr>
          <p:cNvSpPr>
            <a:spLocks noGrp="1"/>
          </p:cNvSpPr>
          <p:nvPr>
            <p:ph type="dt" sz="half" idx="10"/>
          </p:nvPr>
        </p:nvSpPr>
        <p:spPr/>
        <p:txBody>
          <a:bodyPr/>
          <a:lstStyle/>
          <a:p>
            <a:fld id="{3994ABA7-7373-49FE-AE30-7EF7285F055B}" type="datetimeFigureOut">
              <a:rPr lang="fr-FR" smtClean="0"/>
              <a:t>29/04/2024</a:t>
            </a:fld>
            <a:endParaRPr lang="fr-FR" dirty="0"/>
          </a:p>
        </p:txBody>
      </p:sp>
      <p:sp>
        <p:nvSpPr>
          <p:cNvPr id="5" name="Espace réservé du pied de page 4">
            <a:extLst>
              <a:ext uri="{FF2B5EF4-FFF2-40B4-BE49-F238E27FC236}">
                <a16:creationId xmlns:a16="http://schemas.microsoft.com/office/drawing/2014/main" id="{0884E10B-B606-C5A7-F8FD-F94E96DADCF5}"/>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E9F6CFF-CC22-6609-A94A-2F4C664C9B9A}"/>
              </a:ext>
            </a:extLst>
          </p:cNvPr>
          <p:cNvSpPr>
            <a:spLocks noGrp="1"/>
          </p:cNvSpPr>
          <p:nvPr>
            <p:ph type="sldNum" sz="quarter" idx="12"/>
          </p:nvPr>
        </p:nvSpPr>
        <p:spPr/>
        <p:txBody>
          <a:bodyPr/>
          <a:lstStyle/>
          <a:p>
            <a:fld id="{0DC35DEB-9E8E-4E4F-8087-6771D6BC278E}" type="slidenum">
              <a:rPr lang="fr-FR" smtClean="0"/>
              <a:t>‹N°›</a:t>
            </a:fld>
            <a:endParaRPr lang="fr-FR" dirty="0"/>
          </a:p>
        </p:txBody>
      </p:sp>
    </p:spTree>
    <p:extLst>
      <p:ext uri="{BB962C8B-B14F-4D97-AF65-F5344CB8AC3E}">
        <p14:creationId xmlns:p14="http://schemas.microsoft.com/office/powerpoint/2010/main" val="4076733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23592D-4D7C-450D-BA39-644EE73F4E2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97286B1-B6E9-21D5-61A7-247AF1CC896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B613923-227A-B22D-DA63-972340A4341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DFCAC86-1438-AB00-FAA8-97DFFDC5D70E}"/>
              </a:ext>
            </a:extLst>
          </p:cNvPr>
          <p:cNvSpPr>
            <a:spLocks noGrp="1"/>
          </p:cNvSpPr>
          <p:nvPr>
            <p:ph type="dt" sz="half" idx="10"/>
          </p:nvPr>
        </p:nvSpPr>
        <p:spPr/>
        <p:txBody>
          <a:bodyPr/>
          <a:lstStyle/>
          <a:p>
            <a:fld id="{3994ABA7-7373-49FE-AE30-7EF7285F055B}" type="datetimeFigureOut">
              <a:rPr lang="fr-FR" smtClean="0"/>
              <a:t>29/04/2024</a:t>
            </a:fld>
            <a:endParaRPr lang="fr-FR" dirty="0"/>
          </a:p>
        </p:txBody>
      </p:sp>
      <p:sp>
        <p:nvSpPr>
          <p:cNvPr id="6" name="Espace réservé du pied de page 5">
            <a:extLst>
              <a:ext uri="{FF2B5EF4-FFF2-40B4-BE49-F238E27FC236}">
                <a16:creationId xmlns:a16="http://schemas.microsoft.com/office/drawing/2014/main" id="{D439A4E3-9990-0673-A270-749246A73999}"/>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3236A9E7-2734-0405-DDD6-DD769FEB0150}"/>
              </a:ext>
            </a:extLst>
          </p:cNvPr>
          <p:cNvSpPr>
            <a:spLocks noGrp="1"/>
          </p:cNvSpPr>
          <p:nvPr>
            <p:ph type="sldNum" sz="quarter" idx="12"/>
          </p:nvPr>
        </p:nvSpPr>
        <p:spPr/>
        <p:txBody>
          <a:bodyPr/>
          <a:lstStyle/>
          <a:p>
            <a:fld id="{0DC35DEB-9E8E-4E4F-8087-6771D6BC278E}" type="slidenum">
              <a:rPr lang="fr-FR" smtClean="0"/>
              <a:t>‹N°›</a:t>
            </a:fld>
            <a:endParaRPr lang="fr-FR" dirty="0"/>
          </a:p>
        </p:txBody>
      </p:sp>
    </p:spTree>
    <p:extLst>
      <p:ext uri="{BB962C8B-B14F-4D97-AF65-F5344CB8AC3E}">
        <p14:creationId xmlns:p14="http://schemas.microsoft.com/office/powerpoint/2010/main" val="3199577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1AD0E5-D288-8510-E5C5-32C3424F37A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66C0F30-E1B9-BD07-B20C-48EE26D13C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BEC758C-CBF6-B75A-859F-18AB16B5C71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0CD8688-D0CF-C099-C2F4-90BDA71109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CA8D518-49A1-37CA-16C8-6D3FED80746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F9E09BF-807C-8DBF-D794-AC69251E316E}"/>
              </a:ext>
            </a:extLst>
          </p:cNvPr>
          <p:cNvSpPr>
            <a:spLocks noGrp="1"/>
          </p:cNvSpPr>
          <p:nvPr>
            <p:ph type="dt" sz="half" idx="10"/>
          </p:nvPr>
        </p:nvSpPr>
        <p:spPr/>
        <p:txBody>
          <a:bodyPr/>
          <a:lstStyle/>
          <a:p>
            <a:fld id="{3994ABA7-7373-49FE-AE30-7EF7285F055B}" type="datetimeFigureOut">
              <a:rPr lang="fr-FR" smtClean="0"/>
              <a:t>29/04/2024</a:t>
            </a:fld>
            <a:endParaRPr lang="fr-FR" dirty="0"/>
          </a:p>
        </p:txBody>
      </p:sp>
      <p:sp>
        <p:nvSpPr>
          <p:cNvPr id="8" name="Espace réservé du pied de page 7">
            <a:extLst>
              <a:ext uri="{FF2B5EF4-FFF2-40B4-BE49-F238E27FC236}">
                <a16:creationId xmlns:a16="http://schemas.microsoft.com/office/drawing/2014/main" id="{59D79936-5C57-37BD-B9D2-CAC6FE64B9D9}"/>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F4653C76-8E1E-7E29-8A95-68EB53AC74E7}"/>
              </a:ext>
            </a:extLst>
          </p:cNvPr>
          <p:cNvSpPr>
            <a:spLocks noGrp="1"/>
          </p:cNvSpPr>
          <p:nvPr>
            <p:ph type="sldNum" sz="quarter" idx="12"/>
          </p:nvPr>
        </p:nvSpPr>
        <p:spPr/>
        <p:txBody>
          <a:bodyPr/>
          <a:lstStyle/>
          <a:p>
            <a:fld id="{0DC35DEB-9E8E-4E4F-8087-6771D6BC278E}" type="slidenum">
              <a:rPr lang="fr-FR" smtClean="0"/>
              <a:t>‹N°›</a:t>
            </a:fld>
            <a:endParaRPr lang="fr-FR" dirty="0"/>
          </a:p>
        </p:txBody>
      </p:sp>
    </p:spTree>
    <p:extLst>
      <p:ext uri="{BB962C8B-B14F-4D97-AF65-F5344CB8AC3E}">
        <p14:creationId xmlns:p14="http://schemas.microsoft.com/office/powerpoint/2010/main" val="531660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90A2F7-F8A1-63B0-FC52-D43DBF4A8D5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AFC58BC-6205-AD35-67C4-4971973E4339}"/>
              </a:ext>
            </a:extLst>
          </p:cNvPr>
          <p:cNvSpPr>
            <a:spLocks noGrp="1"/>
          </p:cNvSpPr>
          <p:nvPr>
            <p:ph type="dt" sz="half" idx="10"/>
          </p:nvPr>
        </p:nvSpPr>
        <p:spPr/>
        <p:txBody>
          <a:bodyPr/>
          <a:lstStyle/>
          <a:p>
            <a:fld id="{3994ABA7-7373-49FE-AE30-7EF7285F055B}" type="datetimeFigureOut">
              <a:rPr lang="fr-FR" smtClean="0"/>
              <a:t>29/04/2024</a:t>
            </a:fld>
            <a:endParaRPr lang="fr-FR" dirty="0"/>
          </a:p>
        </p:txBody>
      </p:sp>
      <p:sp>
        <p:nvSpPr>
          <p:cNvPr id="4" name="Espace réservé du pied de page 3">
            <a:extLst>
              <a:ext uri="{FF2B5EF4-FFF2-40B4-BE49-F238E27FC236}">
                <a16:creationId xmlns:a16="http://schemas.microsoft.com/office/drawing/2014/main" id="{DD90DE61-BB53-8E19-8E49-8000BF1D18F9}"/>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A4E1D2DD-6821-0E7F-B02D-6585A2B0486B}"/>
              </a:ext>
            </a:extLst>
          </p:cNvPr>
          <p:cNvSpPr>
            <a:spLocks noGrp="1"/>
          </p:cNvSpPr>
          <p:nvPr>
            <p:ph type="sldNum" sz="quarter" idx="12"/>
          </p:nvPr>
        </p:nvSpPr>
        <p:spPr/>
        <p:txBody>
          <a:bodyPr/>
          <a:lstStyle/>
          <a:p>
            <a:fld id="{0DC35DEB-9E8E-4E4F-8087-6771D6BC278E}" type="slidenum">
              <a:rPr lang="fr-FR" smtClean="0"/>
              <a:t>‹N°›</a:t>
            </a:fld>
            <a:endParaRPr lang="fr-FR" dirty="0"/>
          </a:p>
        </p:txBody>
      </p:sp>
    </p:spTree>
    <p:extLst>
      <p:ext uri="{BB962C8B-B14F-4D97-AF65-F5344CB8AC3E}">
        <p14:creationId xmlns:p14="http://schemas.microsoft.com/office/powerpoint/2010/main" val="1779696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08E14AE-6C83-9840-2B13-31AF1DD817E7}"/>
              </a:ext>
            </a:extLst>
          </p:cNvPr>
          <p:cNvSpPr>
            <a:spLocks noGrp="1"/>
          </p:cNvSpPr>
          <p:nvPr>
            <p:ph type="dt" sz="half" idx="10"/>
          </p:nvPr>
        </p:nvSpPr>
        <p:spPr/>
        <p:txBody>
          <a:bodyPr/>
          <a:lstStyle/>
          <a:p>
            <a:fld id="{3994ABA7-7373-49FE-AE30-7EF7285F055B}" type="datetimeFigureOut">
              <a:rPr lang="fr-FR" smtClean="0"/>
              <a:t>29/04/2024</a:t>
            </a:fld>
            <a:endParaRPr lang="fr-FR" dirty="0"/>
          </a:p>
        </p:txBody>
      </p:sp>
      <p:sp>
        <p:nvSpPr>
          <p:cNvPr id="3" name="Espace réservé du pied de page 2">
            <a:extLst>
              <a:ext uri="{FF2B5EF4-FFF2-40B4-BE49-F238E27FC236}">
                <a16:creationId xmlns:a16="http://schemas.microsoft.com/office/drawing/2014/main" id="{DA2F418A-4202-0256-1F40-79DD38B5B8C3}"/>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E61E218-A7E9-E7B2-1394-A32922C2D01D}"/>
              </a:ext>
            </a:extLst>
          </p:cNvPr>
          <p:cNvSpPr>
            <a:spLocks noGrp="1"/>
          </p:cNvSpPr>
          <p:nvPr>
            <p:ph type="sldNum" sz="quarter" idx="12"/>
          </p:nvPr>
        </p:nvSpPr>
        <p:spPr/>
        <p:txBody>
          <a:bodyPr/>
          <a:lstStyle/>
          <a:p>
            <a:fld id="{0DC35DEB-9E8E-4E4F-8087-6771D6BC278E}" type="slidenum">
              <a:rPr lang="fr-FR" smtClean="0"/>
              <a:t>‹N°›</a:t>
            </a:fld>
            <a:endParaRPr lang="fr-FR" dirty="0"/>
          </a:p>
        </p:txBody>
      </p:sp>
    </p:spTree>
    <p:extLst>
      <p:ext uri="{BB962C8B-B14F-4D97-AF65-F5344CB8AC3E}">
        <p14:creationId xmlns:p14="http://schemas.microsoft.com/office/powerpoint/2010/main" val="1461052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8F962F-D730-46B2-77BB-9BF5D326A49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E175865-A2DB-EFAA-8EC6-A8988C8CFF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B1E469B-EAC1-D885-500A-C7A7E2227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89E327A-A567-6801-FBE9-9C3565297864}"/>
              </a:ext>
            </a:extLst>
          </p:cNvPr>
          <p:cNvSpPr>
            <a:spLocks noGrp="1"/>
          </p:cNvSpPr>
          <p:nvPr>
            <p:ph type="dt" sz="half" idx="10"/>
          </p:nvPr>
        </p:nvSpPr>
        <p:spPr/>
        <p:txBody>
          <a:bodyPr/>
          <a:lstStyle/>
          <a:p>
            <a:fld id="{3994ABA7-7373-49FE-AE30-7EF7285F055B}" type="datetimeFigureOut">
              <a:rPr lang="fr-FR" smtClean="0"/>
              <a:t>29/04/2024</a:t>
            </a:fld>
            <a:endParaRPr lang="fr-FR" dirty="0"/>
          </a:p>
        </p:txBody>
      </p:sp>
      <p:sp>
        <p:nvSpPr>
          <p:cNvPr id="6" name="Espace réservé du pied de page 5">
            <a:extLst>
              <a:ext uri="{FF2B5EF4-FFF2-40B4-BE49-F238E27FC236}">
                <a16:creationId xmlns:a16="http://schemas.microsoft.com/office/drawing/2014/main" id="{E96A6FD0-F13A-BC64-CE1D-69E4200B95A6}"/>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79EB32C4-D85D-8ED7-DB22-26EAB6B91392}"/>
              </a:ext>
            </a:extLst>
          </p:cNvPr>
          <p:cNvSpPr>
            <a:spLocks noGrp="1"/>
          </p:cNvSpPr>
          <p:nvPr>
            <p:ph type="sldNum" sz="quarter" idx="12"/>
          </p:nvPr>
        </p:nvSpPr>
        <p:spPr/>
        <p:txBody>
          <a:bodyPr/>
          <a:lstStyle/>
          <a:p>
            <a:fld id="{0DC35DEB-9E8E-4E4F-8087-6771D6BC278E}" type="slidenum">
              <a:rPr lang="fr-FR" smtClean="0"/>
              <a:t>‹N°›</a:t>
            </a:fld>
            <a:endParaRPr lang="fr-FR" dirty="0"/>
          </a:p>
        </p:txBody>
      </p:sp>
    </p:spTree>
    <p:extLst>
      <p:ext uri="{BB962C8B-B14F-4D97-AF65-F5344CB8AC3E}">
        <p14:creationId xmlns:p14="http://schemas.microsoft.com/office/powerpoint/2010/main" val="1953169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EE825B-7B47-5ED6-8288-3997BBF45B9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978721E-2002-9AD4-27D9-C3A5509BA4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EFCA0CC9-F2F8-0173-D71D-20A9341BF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F92527D-396C-89F6-25FF-082A21D65FB9}"/>
              </a:ext>
            </a:extLst>
          </p:cNvPr>
          <p:cNvSpPr>
            <a:spLocks noGrp="1"/>
          </p:cNvSpPr>
          <p:nvPr>
            <p:ph type="dt" sz="half" idx="10"/>
          </p:nvPr>
        </p:nvSpPr>
        <p:spPr/>
        <p:txBody>
          <a:bodyPr/>
          <a:lstStyle/>
          <a:p>
            <a:fld id="{3994ABA7-7373-49FE-AE30-7EF7285F055B}" type="datetimeFigureOut">
              <a:rPr lang="fr-FR" smtClean="0"/>
              <a:t>29/04/2024</a:t>
            </a:fld>
            <a:endParaRPr lang="fr-FR" dirty="0"/>
          </a:p>
        </p:txBody>
      </p:sp>
      <p:sp>
        <p:nvSpPr>
          <p:cNvPr id="6" name="Espace réservé du pied de page 5">
            <a:extLst>
              <a:ext uri="{FF2B5EF4-FFF2-40B4-BE49-F238E27FC236}">
                <a16:creationId xmlns:a16="http://schemas.microsoft.com/office/drawing/2014/main" id="{E3A1C08C-D837-4BF8-7F55-C7B89F635CCA}"/>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653F9DAA-D339-2CEF-24CE-D83EB3636468}"/>
              </a:ext>
            </a:extLst>
          </p:cNvPr>
          <p:cNvSpPr>
            <a:spLocks noGrp="1"/>
          </p:cNvSpPr>
          <p:nvPr>
            <p:ph type="sldNum" sz="quarter" idx="12"/>
          </p:nvPr>
        </p:nvSpPr>
        <p:spPr/>
        <p:txBody>
          <a:bodyPr/>
          <a:lstStyle/>
          <a:p>
            <a:fld id="{0DC35DEB-9E8E-4E4F-8087-6771D6BC278E}" type="slidenum">
              <a:rPr lang="fr-FR" smtClean="0"/>
              <a:t>‹N°›</a:t>
            </a:fld>
            <a:endParaRPr lang="fr-FR" dirty="0"/>
          </a:p>
        </p:txBody>
      </p:sp>
    </p:spTree>
    <p:extLst>
      <p:ext uri="{BB962C8B-B14F-4D97-AF65-F5344CB8AC3E}">
        <p14:creationId xmlns:p14="http://schemas.microsoft.com/office/powerpoint/2010/main" val="1786997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C0EDB67-C702-6498-A2B9-3B5E33362F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CB4354C-3C51-E756-BD62-C1EB33F051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94A121A-8420-6F5B-CC6B-C0966CCB1F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4ABA7-7373-49FE-AE30-7EF7285F055B}" type="datetimeFigureOut">
              <a:rPr lang="fr-FR" smtClean="0"/>
              <a:t>29/04/2024</a:t>
            </a:fld>
            <a:endParaRPr lang="fr-FR" dirty="0"/>
          </a:p>
        </p:txBody>
      </p:sp>
      <p:sp>
        <p:nvSpPr>
          <p:cNvPr id="5" name="Espace réservé du pied de page 4">
            <a:extLst>
              <a:ext uri="{FF2B5EF4-FFF2-40B4-BE49-F238E27FC236}">
                <a16:creationId xmlns:a16="http://schemas.microsoft.com/office/drawing/2014/main" id="{5BBF0F3E-8774-6D78-F0C5-E13A29E20D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0A1564D5-1029-AB91-9177-42A6E700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C35DEB-9E8E-4E4F-8087-6771D6BC278E}" type="slidenum">
              <a:rPr lang="fr-FR" smtClean="0"/>
              <a:t>‹N°›</a:t>
            </a:fld>
            <a:endParaRPr lang="fr-FR" dirty="0"/>
          </a:p>
        </p:txBody>
      </p:sp>
    </p:spTree>
    <p:extLst>
      <p:ext uri="{BB962C8B-B14F-4D97-AF65-F5344CB8AC3E}">
        <p14:creationId xmlns:p14="http://schemas.microsoft.com/office/powerpoint/2010/main" val="2886511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FC15B39-197D-1E03-B362-A8CB8E2EC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7" name="Image 6">
            <a:extLst>
              <a:ext uri="{FF2B5EF4-FFF2-40B4-BE49-F238E27FC236}">
                <a16:creationId xmlns:a16="http://schemas.microsoft.com/office/drawing/2014/main" id="{1E624606-7C74-D33B-DE0C-7A5373CA6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53" y="353551"/>
            <a:ext cx="6255025" cy="5592417"/>
          </a:xfrm>
          <a:prstGeom prst="rect">
            <a:avLst/>
          </a:prstGeom>
        </p:spPr>
      </p:pic>
      <p:sp>
        <p:nvSpPr>
          <p:cNvPr id="8" name="ZoneTexte 7">
            <a:extLst>
              <a:ext uri="{FF2B5EF4-FFF2-40B4-BE49-F238E27FC236}">
                <a16:creationId xmlns:a16="http://schemas.microsoft.com/office/drawing/2014/main" id="{41403354-3AA4-A97F-1AE5-8151F66F5476}"/>
              </a:ext>
            </a:extLst>
          </p:cNvPr>
          <p:cNvSpPr txBox="1"/>
          <p:nvPr/>
        </p:nvSpPr>
        <p:spPr>
          <a:xfrm>
            <a:off x="1205949" y="203527"/>
            <a:ext cx="6255025" cy="1569660"/>
          </a:xfrm>
          <a:prstGeom prst="rect">
            <a:avLst/>
          </a:prstGeom>
          <a:noFill/>
        </p:spPr>
        <p:txBody>
          <a:bodyPr wrap="square" rtlCol="0">
            <a:spAutoFit/>
          </a:bodyPr>
          <a:lstStyle/>
          <a:p>
            <a:pPr algn="r"/>
            <a:r>
              <a:rPr lang="fr-FR" sz="9600" b="1" dirty="0">
                <a:ln w="9525">
                  <a:solidFill>
                    <a:schemeClr val="bg1"/>
                  </a:solidFill>
                  <a:prstDash val="solid"/>
                </a:ln>
                <a:effectLst>
                  <a:outerShdw blurRad="12700" dist="38100" dir="2700000" algn="tl" rotWithShape="0">
                    <a:schemeClr val="bg1">
                      <a:lumMod val="50000"/>
                    </a:schemeClr>
                  </a:outerShdw>
                </a:effectLst>
                <a:latin typeface="Bahnschrift SemiBold" panose="020B0502040204020203" pitchFamily="34" charset="0"/>
              </a:rPr>
              <a:t>APPLE</a:t>
            </a:r>
          </a:p>
        </p:txBody>
      </p:sp>
      <p:pic>
        <p:nvPicPr>
          <p:cNvPr id="11" name="Image 10">
            <a:extLst>
              <a:ext uri="{FF2B5EF4-FFF2-40B4-BE49-F238E27FC236}">
                <a16:creationId xmlns:a16="http://schemas.microsoft.com/office/drawing/2014/main" id="{B74B46DD-ECC5-E335-5592-9186C9EBB5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8"/>
          </a:xfrm>
          <a:prstGeom prst="rect">
            <a:avLst/>
          </a:prstGeom>
          <a:ln>
            <a:solidFill>
              <a:schemeClr val="bg1"/>
            </a:solidFill>
          </a:ln>
        </p:spPr>
      </p:pic>
    </p:spTree>
    <p:extLst>
      <p:ext uri="{BB962C8B-B14F-4D97-AF65-F5344CB8AC3E}">
        <p14:creationId xmlns:p14="http://schemas.microsoft.com/office/powerpoint/2010/main" val="163613172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B9FE7F2-37E9-0697-5074-7F468F394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23297" cy="6858000"/>
          </a:xfrm>
          <a:prstGeom prst="rect">
            <a:avLst/>
          </a:prstGeom>
        </p:spPr>
      </p:pic>
    </p:spTree>
    <p:extLst>
      <p:ext uri="{BB962C8B-B14F-4D97-AF65-F5344CB8AC3E}">
        <p14:creationId xmlns:p14="http://schemas.microsoft.com/office/powerpoint/2010/main" val="109627003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E13245B-BF64-E8EC-9EF5-92BE39AC0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bg1">
                <a:lumMod val="95000"/>
              </a:schemeClr>
            </a:solidFill>
          </a:ln>
        </p:spPr>
      </p:pic>
    </p:spTree>
    <p:extLst>
      <p:ext uri="{BB962C8B-B14F-4D97-AF65-F5344CB8AC3E}">
        <p14:creationId xmlns:p14="http://schemas.microsoft.com/office/powerpoint/2010/main" val="172487839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A986F0A-C3A9-790D-195D-E6436D5198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536563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C57DF45-5E42-139A-A35F-43E658481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5292898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7455BF2-7CB6-AB00-0655-88C093F11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67590370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89556D0-169A-09C2-1C22-858D639B4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2696"/>
            <a:ext cx="12192000" cy="5665304"/>
          </a:xfrm>
          <a:prstGeom prst="rect">
            <a:avLst/>
          </a:prstGeom>
        </p:spPr>
      </p:pic>
      <p:sp>
        <p:nvSpPr>
          <p:cNvPr id="4" name="ZoneTexte 3">
            <a:extLst>
              <a:ext uri="{FF2B5EF4-FFF2-40B4-BE49-F238E27FC236}">
                <a16:creationId xmlns:a16="http://schemas.microsoft.com/office/drawing/2014/main" id="{D420C68D-7E5C-0908-365F-C48D79D00A0E}"/>
              </a:ext>
            </a:extLst>
          </p:cNvPr>
          <p:cNvSpPr txBox="1"/>
          <p:nvPr/>
        </p:nvSpPr>
        <p:spPr>
          <a:xfrm>
            <a:off x="-172278" y="211627"/>
            <a:ext cx="12192000" cy="769441"/>
          </a:xfrm>
          <a:prstGeom prst="rect">
            <a:avLst/>
          </a:prstGeom>
          <a:noFill/>
        </p:spPr>
        <p:txBody>
          <a:bodyPr wrap="square" rtlCol="0">
            <a:spAutoFit/>
          </a:bodyPr>
          <a:lstStyle/>
          <a:p>
            <a:pPr algn="r"/>
            <a:r>
              <a:rPr lang="fr-FR" sz="4400" b="1" dirty="0">
                <a:latin typeface="Algerian" panose="04020705040A02060702" pitchFamily="82" charset="0"/>
              </a:rPr>
              <a:t> </a:t>
            </a:r>
            <a:r>
              <a:rPr lang="ar-DZ" sz="4400" b="1" dirty="0">
                <a:latin typeface="Algerian" panose="04020705040A02060702" pitchFamily="82" charset="0"/>
              </a:rPr>
              <a:t> لشركة آبل:</a:t>
            </a:r>
            <a:r>
              <a:rPr lang="fr-FR" sz="4400" b="1" dirty="0" err="1">
                <a:latin typeface="Algerian" panose="04020705040A02060702" pitchFamily="82" charset="0"/>
              </a:rPr>
              <a:t>swot</a:t>
            </a:r>
            <a:r>
              <a:rPr lang="ar-DZ" sz="4400" b="1" dirty="0">
                <a:latin typeface="Algerian" panose="04020705040A02060702" pitchFamily="82" charset="0"/>
              </a:rPr>
              <a:t>تحليل </a:t>
            </a:r>
            <a:endParaRPr lang="fr-FR" sz="4400" b="1" dirty="0">
              <a:latin typeface="Algerian" panose="04020705040A02060702" pitchFamily="82" charset="0"/>
            </a:endParaRPr>
          </a:p>
        </p:txBody>
      </p:sp>
    </p:spTree>
    <p:extLst>
      <p:ext uri="{BB962C8B-B14F-4D97-AF65-F5344CB8AC3E}">
        <p14:creationId xmlns:p14="http://schemas.microsoft.com/office/powerpoint/2010/main" val="318582413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94D2C7B-5036-03B8-096B-915630AE1BF5}"/>
              </a:ext>
            </a:extLst>
          </p:cNvPr>
          <p:cNvSpPr txBox="1"/>
          <p:nvPr/>
        </p:nvSpPr>
        <p:spPr>
          <a:xfrm>
            <a:off x="198783" y="92765"/>
            <a:ext cx="11847443" cy="3724096"/>
          </a:xfrm>
          <a:prstGeom prst="rect">
            <a:avLst/>
          </a:prstGeom>
          <a:solidFill>
            <a:schemeClr val="bg2"/>
          </a:solidFill>
        </p:spPr>
        <p:txBody>
          <a:bodyPr wrap="square" rtlCol="0">
            <a:spAutoFit/>
          </a:bodyPr>
          <a:lstStyle/>
          <a:p>
            <a:pPr algn="r"/>
            <a:r>
              <a:rPr lang="ar-DZ" sz="4400" dirty="0">
                <a:latin typeface="Algerian" panose="04020705040A02060702" pitchFamily="82" charset="0"/>
              </a:rPr>
              <a:t>نقاط القوة :</a:t>
            </a:r>
          </a:p>
          <a:p>
            <a:pPr algn="r"/>
            <a:r>
              <a:rPr lang="ar-DZ" sz="2400" dirty="0">
                <a:latin typeface="Algerian" panose="04020705040A02060702" pitchFamily="82" charset="0"/>
              </a:rPr>
              <a:t>ـ الشعبية الكبيرة للشركة في جميع انحاء العالم : </a:t>
            </a:r>
            <a:r>
              <a:rPr lang="ar-DZ" sz="2400" b="0" i="0" dirty="0">
                <a:solidFill>
                  <a:srgbClr val="333333"/>
                </a:solidFill>
                <a:effectLst/>
                <a:latin typeface="DroidArabicKufi-Regular"/>
              </a:rPr>
              <a:t>تحظى شركة آبل بشعبية كبيرة بين المستخدمين في جميع أنحاء العالم، حيث يفضل الكثير منهم منتجات الشركة على منتجات الشركات المنافسة.</a:t>
            </a:r>
          </a:p>
          <a:p>
            <a:pPr algn="r"/>
            <a:r>
              <a:rPr lang="ar-DZ" sz="2400" dirty="0">
                <a:solidFill>
                  <a:srgbClr val="333333"/>
                </a:solidFill>
                <a:latin typeface="DroidArabicKufi-Regular"/>
              </a:rPr>
              <a:t>ـ التصميم الفريد والجودة العالية للمنتجات : واحد من اهم نقاط القوة للشركة وراجع ذلك الى نوع وجودة المواد الأولية المستخدمة في تصنيع منتجات الشركة.</a:t>
            </a:r>
          </a:p>
          <a:p>
            <a:pPr algn="r"/>
            <a:r>
              <a:rPr lang="ar-DZ" sz="2400" dirty="0">
                <a:solidFill>
                  <a:srgbClr val="333333"/>
                </a:solidFill>
                <a:latin typeface="DroidArabicKufi-Regular"/>
              </a:rPr>
              <a:t>ـ السمعة الجيدة في مجال الامن والخصوصية: </a:t>
            </a:r>
            <a:r>
              <a:rPr lang="ar-DZ" sz="2400" b="0" i="0" dirty="0">
                <a:solidFill>
                  <a:srgbClr val="333333"/>
                </a:solidFill>
                <a:effectLst/>
                <a:latin typeface="DroidArabicKufi-Regular"/>
              </a:rPr>
              <a:t>يعتبر الأمن والخصوصية أحد أهم المواضيع التي تشغل بال المستهلكين، وتحظى شركة آبل بسمعة جيدة في هذا المجال، حيث تحرص على توفير أفضل الحلول لحماية بيانات المستخدمين.</a:t>
            </a:r>
          </a:p>
          <a:p>
            <a:pPr algn="r"/>
            <a:r>
              <a:rPr lang="ar-DZ" sz="2400" dirty="0">
                <a:solidFill>
                  <a:srgbClr val="333333"/>
                </a:solidFill>
                <a:latin typeface="DroidArabicKufi-Regular"/>
              </a:rPr>
              <a:t>الابتكار والتطوير: بفضل جهود الشركة </a:t>
            </a:r>
            <a:r>
              <a:rPr lang="ar-DZ" sz="2400" dirty="0" err="1">
                <a:solidFill>
                  <a:srgbClr val="333333"/>
                </a:solidFill>
                <a:latin typeface="DroidArabicKufi-Regular"/>
              </a:rPr>
              <a:t>التواصلة</a:t>
            </a:r>
            <a:r>
              <a:rPr lang="ar-DZ" sz="2400" dirty="0">
                <a:solidFill>
                  <a:srgbClr val="333333"/>
                </a:solidFill>
                <a:latin typeface="DroidArabicKufi-Regular"/>
              </a:rPr>
              <a:t> على الابتكار والتطوير </a:t>
            </a:r>
            <a:r>
              <a:rPr lang="ar-DZ" sz="2400" b="0" i="0" dirty="0">
                <a:solidFill>
                  <a:srgbClr val="333333"/>
                </a:solidFill>
                <a:effectLst/>
                <a:latin typeface="DroidArabicKufi-Regular"/>
              </a:rPr>
              <a:t>هذا يساعدها في تعزيز مكانتها  السوقية وجذب المزيد من المستخدمين مثل </a:t>
            </a:r>
            <a:r>
              <a:rPr lang="ar-DZ" sz="2400" b="0" i="0" dirty="0" err="1">
                <a:solidFill>
                  <a:srgbClr val="333333"/>
                </a:solidFill>
                <a:effectLst/>
                <a:latin typeface="DroidArabicKufi-Regular"/>
              </a:rPr>
              <a:t>مااطلقت</a:t>
            </a:r>
            <a:r>
              <a:rPr lang="ar-DZ" sz="2400" b="0" i="0" dirty="0">
                <a:solidFill>
                  <a:srgbClr val="333333"/>
                </a:solidFill>
                <a:effectLst/>
                <a:latin typeface="DroidArabicKufi-Regular"/>
              </a:rPr>
              <a:t> جهازها الجديد آبل فيجن </a:t>
            </a:r>
            <a:r>
              <a:rPr lang="ar-DZ" sz="2400" b="0" i="0" dirty="0" err="1">
                <a:solidFill>
                  <a:srgbClr val="333333"/>
                </a:solidFill>
                <a:effectLst/>
                <a:latin typeface="DroidArabicKufi-Regular"/>
              </a:rPr>
              <a:t>برو</a:t>
            </a:r>
            <a:r>
              <a:rPr lang="ar-DZ" sz="2400" b="0" i="0" dirty="0">
                <a:solidFill>
                  <a:srgbClr val="333333"/>
                </a:solidFill>
                <a:effectLst/>
                <a:latin typeface="DroidArabicKufi-Regular"/>
              </a:rPr>
              <a:t>.</a:t>
            </a:r>
            <a:endParaRPr lang="fr-FR" sz="2400" dirty="0">
              <a:latin typeface="Algerian" panose="04020705040A02060702" pitchFamily="82" charset="0"/>
            </a:endParaRPr>
          </a:p>
        </p:txBody>
      </p:sp>
      <p:pic>
        <p:nvPicPr>
          <p:cNvPr id="4" name="Image 3">
            <a:extLst>
              <a:ext uri="{FF2B5EF4-FFF2-40B4-BE49-F238E27FC236}">
                <a16:creationId xmlns:a16="http://schemas.microsoft.com/office/drawing/2014/main" id="{9261FDD8-C172-5E42-2E74-FA160E09A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435" y="3816861"/>
            <a:ext cx="8415130" cy="3041139"/>
          </a:xfrm>
          <a:prstGeom prst="rect">
            <a:avLst/>
          </a:prstGeom>
        </p:spPr>
      </p:pic>
    </p:spTree>
    <p:extLst>
      <p:ext uri="{BB962C8B-B14F-4D97-AF65-F5344CB8AC3E}">
        <p14:creationId xmlns:p14="http://schemas.microsoft.com/office/powerpoint/2010/main" val="121632999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_Recording_20240429-181055_YouTube">
            <a:hlinkClick r:id="" action="ppaction://media"/>
            <a:extLst>
              <a:ext uri="{FF2B5EF4-FFF2-40B4-BE49-F238E27FC236}">
                <a16:creationId xmlns:a16="http://schemas.microsoft.com/office/drawing/2014/main" id="{147DA028-E374-D999-3E34-CE56517E8F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7810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E3AFEEA-D71F-B3A0-8717-7387695353B4}"/>
              </a:ext>
            </a:extLst>
          </p:cNvPr>
          <p:cNvSpPr txBox="1"/>
          <p:nvPr/>
        </p:nvSpPr>
        <p:spPr>
          <a:xfrm>
            <a:off x="1" y="0"/>
            <a:ext cx="12192000" cy="2985433"/>
          </a:xfrm>
          <a:prstGeom prst="rect">
            <a:avLst/>
          </a:prstGeom>
          <a:solidFill>
            <a:schemeClr val="bg2"/>
          </a:solidFill>
        </p:spPr>
        <p:txBody>
          <a:bodyPr wrap="square" rtlCol="0">
            <a:spAutoFit/>
          </a:bodyPr>
          <a:lstStyle/>
          <a:p>
            <a:pPr algn="r"/>
            <a:r>
              <a:rPr lang="ar-DZ" sz="4400" dirty="0"/>
              <a:t>نقاط الضعف:</a:t>
            </a:r>
          </a:p>
          <a:p>
            <a:pPr algn="r"/>
            <a:r>
              <a:rPr lang="ar-DZ" sz="2400" b="0" i="0" dirty="0">
                <a:solidFill>
                  <a:srgbClr val="333333"/>
                </a:solidFill>
                <a:effectLst/>
                <a:latin typeface="DroidArabicKufi-Regular"/>
              </a:rPr>
              <a:t>ـ أسعار المنتجات مرتفعة مقارنة بالشركات المنافسة:</a:t>
            </a:r>
          </a:p>
          <a:p>
            <a:pPr algn="r"/>
            <a:r>
              <a:rPr lang="ar-DZ" sz="2400" b="0" i="0" dirty="0">
                <a:solidFill>
                  <a:srgbClr val="333333"/>
                </a:solidFill>
                <a:effectLst/>
                <a:latin typeface="DroidArabicKufi-Regular"/>
              </a:rPr>
              <a:t>تعتبر أسعار منتجات شركة آبل مرتفعة مقارنة بالشركات المنافسة، وهذا يمكن أن يؤثر على قدرتها في جذب المزيد من المستخدمين.</a:t>
            </a:r>
            <a:endParaRPr lang="ar-DZ" sz="2400" dirty="0">
              <a:solidFill>
                <a:srgbClr val="333333"/>
              </a:solidFill>
              <a:latin typeface="DroidArabicKufi-Regular"/>
            </a:endParaRPr>
          </a:p>
          <a:p>
            <a:pPr algn="r"/>
            <a:r>
              <a:rPr lang="ar-DZ" sz="2400" b="0" i="0" dirty="0">
                <a:solidFill>
                  <a:srgbClr val="333333"/>
                </a:solidFill>
                <a:effectLst/>
                <a:latin typeface="DroidArabicKufi-Regular"/>
              </a:rPr>
              <a:t>ـ اعتماد كبير على بعض الموردين الرئيسيين للأجزاء والمكونات:</a:t>
            </a:r>
          </a:p>
          <a:p>
            <a:pPr algn="r"/>
            <a:r>
              <a:rPr lang="ar-DZ" sz="2400" b="0" i="0" dirty="0">
                <a:solidFill>
                  <a:srgbClr val="333333"/>
                </a:solidFill>
                <a:effectLst/>
                <a:latin typeface="DroidArabicKufi-Regular"/>
              </a:rPr>
              <a:t>تعتمد شركة آبل على بعض الموردين الرئيسيين للأجزاء والمكونات، وهذا يمكن أن يؤثر على قدرتها على تلبية الطلب العالي على منتجاتها.</a:t>
            </a:r>
            <a:endParaRPr lang="fr-FR" sz="2400" dirty="0"/>
          </a:p>
        </p:txBody>
      </p:sp>
      <p:pic>
        <p:nvPicPr>
          <p:cNvPr id="5" name="Image 4">
            <a:extLst>
              <a:ext uri="{FF2B5EF4-FFF2-40B4-BE49-F238E27FC236}">
                <a16:creationId xmlns:a16="http://schemas.microsoft.com/office/drawing/2014/main" id="{B652C05A-3468-E959-2F56-93F18BE73B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85432"/>
            <a:ext cx="12191998" cy="3872568"/>
          </a:xfrm>
          <a:prstGeom prst="rect">
            <a:avLst/>
          </a:prstGeom>
        </p:spPr>
      </p:pic>
    </p:spTree>
    <p:extLst>
      <p:ext uri="{BB962C8B-B14F-4D97-AF65-F5344CB8AC3E}">
        <p14:creationId xmlns:p14="http://schemas.microsoft.com/office/powerpoint/2010/main" val="367928265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9DD5F70-DCA6-DD2C-A742-4ED300599C2A}"/>
              </a:ext>
            </a:extLst>
          </p:cNvPr>
          <p:cNvSpPr txBox="1"/>
          <p:nvPr/>
        </p:nvSpPr>
        <p:spPr>
          <a:xfrm>
            <a:off x="0" y="0"/>
            <a:ext cx="12191999" cy="3354765"/>
          </a:xfrm>
          <a:prstGeom prst="rect">
            <a:avLst/>
          </a:prstGeom>
          <a:solidFill>
            <a:schemeClr val="bg2"/>
          </a:solidFill>
        </p:spPr>
        <p:txBody>
          <a:bodyPr wrap="square" rtlCol="0">
            <a:spAutoFit/>
          </a:bodyPr>
          <a:lstStyle/>
          <a:p>
            <a:pPr algn="r"/>
            <a:r>
              <a:rPr lang="ar-DZ" sz="4400" dirty="0"/>
              <a:t>الفرص:</a:t>
            </a:r>
          </a:p>
          <a:p>
            <a:pPr algn="r"/>
            <a:r>
              <a:rPr lang="ar-DZ" sz="2400" dirty="0">
                <a:solidFill>
                  <a:srgbClr val="333333"/>
                </a:solidFill>
                <a:latin typeface="DroidArabicKufi-Regular"/>
              </a:rPr>
              <a:t>ـ </a:t>
            </a:r>
            <a:r>
              <a:rPr lang="ar-DZ" sz="2400" b="0" i="0" dirty="0">
                <a:solidFill>
                  <a:srgbClr val="333333"/>
                </a:solidFill>
                <a:effectLst/>
                <a:latin typeface="DroidArabicKufi-Regular"/>
              </a:rPr>
              <a:t>زيادة الطلب على الأجهزة الذكية والتقنيات اللاسلكية:</a:t>
            </a:r>
          </a:p>
          <a:p>
            <a:pPr algn="r"/>
            <a:r>
              <a:rPr lang="ar-DZ" sz="2400" b="0" i="0" dirty="0">
                <a:solidFill>
                  <a:srgbClr val="333333"/>
                </a:solidFill>
                <a:effectLst/>
                <a:latin typeface="DroidArabicKufi-Regular"/>
              </a:rPr>
              <a:t>تشهد الأسواق حاليا زيادة في الطلب على الأجهزة الذكية والتقنيات اللاسلكية، مما يساعد آبل على تحقيق مزيد من النمو والتطور</a:t>
            </a:r>
            <a:r>
              <a:rPr lang="ar-DZ" sz="2400" dirty="0">
                <a:solidFill>
                  <a:srgbClr val="333333"/>
                </a:solidFill>
                <a:latin typeface="DroidArabicKufi-Regular"/>
              </a:rPr>
              <a:t>.</a:t>
            </a:r>
          </a:p>
          <a:p>
            <a:pPr algn="r"/>
            <a:r>
              <a:rPr lang="ar-DZ" sz="2400" b="0" i="0" dirty="0">
                <a:solidFill>
                  <a:srgbClr val="333333"/>
                </a:solidFill>
                <a:effectLst/>
                <a:latin typeface="DroidArabicKufi-Regular"/>
              </a:rPr>
              <a:t>ـ توسع الشركة في الأسواق الناشئة مثل الصين والهند:</a:t>
            </a:r>
          </a:p>
          <a:p>
            <a:pPr algn="r"/>
            <a:r>
              <a:rPr lang="ar-DZ" sz="2400" b="0" i="0" dirty="0">
                <a:solidFill>
                  <a:srgbClr val="333333"/>
                </a:solidFill>
                <a:effectLst/>
                <a:latin typeface="DroidArabicKufi-Regular"/>
              </a:rPr>
              <a:t>تتميز الأسواق الناشئة مثل الصين والهند بنمو سريع في عدد المستخدمين لمنتجات</a:t>
            </a:r>
            <a:r>
              <a:rPr lang="ar-DZ" sz="2400" dirty="0">
                <a:solidFill>
                  <a:srgbClr val="333333"/>
                </a:solidFill>
                <a:latin typeface="DroidArabicKufi-Regular"/>
              </a:rPr>
              <a:t> آبل ,</a:t>
            </a:r>
            <a:r>
              <a:rPr lang="ar-DZ" sz="2400" b="0" i="0" dirty="0">
                <a:solidFill>
                  <a:srgbClr val="333333"/>
                </a:solidFill>
                <a:effectLst/>
                <a:latin typeface="DroidArabicKufi-Regular"/>
              </a:rPr>
              <a:t> مما يساعدها على تحقيق المزيد من النمو والنجاح في هذه الأسواق.</a:t>
            </a:r>
            <a:endParaRPr lang="ar-DZ" sz="2400" dirty="0">
              <a:solidFill>
                <a:srgbClr val="333333"/>
              </a:solidFill>
              <a:latin typeface="DroidArabicKufi-Regular"/>
            </a:endParaRPr>
          </a:p>
          <a:p>
            <a:pPr algn="r"/>
            <a:r>
              <a:rPr lang="ar-DZ" sz="2400" b="0" i="0" dirty="0">
                <a:solidFill>
                  <a:srgbClr val="333333"/>
                </a:solidFill>
                <a:effectLst/>
                <a:latin typeface="DroidArabicKufi-Regular"/>
              </a:rPr>
              <a:t>ـ زيادة الطلب على خدمات البرامج : مثل انظمة التشغيل و برامج الامن والخصوصية </a:t>
            </a:r>
            <a:endParaRPr lang="fr-FR" sz="2400" dirty="0"/>
          </a:p>
        </p:txBody>
      </p:sp>
      <p:pic>
        <p:nvPicPr>
          <p:cNvPr id="4" name="Image 3">
            <a:extLst>
              <a:ext uri="{FF2B5EF4-FFF2-40B4-BE49-F238E27FC236}">
                <a16:creationId xmlns:a16="http://schemas.microsoft.com/office/drawing/2014/main" id="{48445AD7-C6DF-3199-5A31-6C1A3809E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54764"/>
            <a:ext cx="12192000" cy="3503235"/>
          </a:xfrm>
          <a:prstGeom prst="rect">
            <a:avLst/>
          </a:prstGeom>
        </p:spPr>
      </p:pic>
    </p:spTree>
    <p:extLst>
      <p:ext uri="{BB962C8B-B14F-4D97-AF65-F5344CB8AC3E}">
        <p14:creationId xmlns:p14="http://schemas.microsoft.com/office/powerpoint/2010/main" val="51892722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543CDD2-390B-6D27-8CBB-5964A9AD5395}"/>
              </a:ext>
            </a:extLst>
          </p:cNvPr>
          <p:cNvSpPr txBox="1"/>
          <p:nvPr/>
        </p:nvSpPr>
        <p:spPr>
          <a:xfrm>
            <a:off x="2107094" y="117207"/>
            <a:ext cx="7209183" cy="1446550"/>
          </a:xfrm>
          <a:prstGeom prst="rect">
            <a:avLst/>
          </a:prstGeom>
          <a:solidFill>
            <a:schemeClr val="accent1">
              <a:lumMod val="20000"/>
              <a:lumOff val="80000"/>
            </a:schemeClr>
          </a:solidFill>
        </p:spPr>
        <p:txBody>
          <a:bodyPr wrap="square" rtlCol="0">
            <a:spAutoFit/>
          </a:bodyPr>
          <a:lstStyle/>
          <a:p>
            <a:pPr algn="r"/>
            <a:r>
              <a:rPr lang="ar-DZ" sz="6000" dirty="0">
                <a:cs typeface="Akhbar MT" pitchFamily="2" charset="-78"/>
              </a:rPr>
              <a:t>خطة البحث : شركة آبل </a:t>
            </a:r>
          </a:p>
          <a:p>
            <a:pPr algn="r"/>
            <a:endParaRPr lang="fr-FR" sz="2800" dirty="0"/>
          </a:p>
        </p:txBody>
      </p:sp>
      <p:sp>
        <p:nvSpPr>
          <p:cNvPr id="6" name="ZoneTexte 5">
            <a:extLst>
              <a:ext uri="{FF2B5EF4-FFF2-40B4-BE49-F238E27FC236}">
                <a16:creationId xmlns:a16="http://schemas.microsoft.com/office/drawing/2014/main" id="{E7F6F829-6438-5A19-E886-A8ED18A6971B}"/>
              </a:ext>
            </a:extLst>
          </p:cNvPr>
          <p:cNvSpPr txBox="1"/>
          <p:nvPr/>
        </p:nvSpPr>
        <p:spPr>
          <a:xfrm>
            <a:off x="6308034" y="1767579"/>
            <a:ext cx="5539409" cy="2677656"/>
          </a:xfrm>
          <a:prstGeom prst="rect">
            <a:avLst/>
          </a:prstGeom>
          <a:solidFill>
            <a:schemeClr val="accent2">
              <a:lumMod val="20000"/>
              <a:lumOff val="80000"/>
            </a:schemeClr>
          </a:solidFill>
        </p:spPr>
        <p:txBody>
          <a:bodyPr wrap="square" rtlCol="0">
            <a:spAutoFit/>
          </a:bodyPr>
          <a:lstStyle/>
          <a:p>
            <a:pPr algn="r"/>
            <a:r>
              <a:rPr lang="ar-DZ" sz="3600" dirty="0">
                <a:latin typeface="Aharoni" panose="02010803020104030203" pitchFamily="2" charset="-79"/>
              </a:rPr>
              <a:t>ـ التعريف بالشركة</a:t>
            </a:r>
          </a:p>
          <a:p>
            <a:pPr algn="r"/>
            <a:r>
              <a:rPr lang="ar-DZ" sz="3600" dirty="0">
                <a:latin typeface="Aharoni" panose="02010803020104030203" pitchFamily="2" charset="-79"/>
              </a:rPr>
              <a:t>ـ التاريخ والتأسيس</a:t>
            </a:r>
          </a:p>
          <a:p>
            <a:pPr algn="r"/>
            <a:r>
              <a:rPr lang="ar-DZ" sz="3600" dirty="0">
                <a:latin typeface="Aharoni" panose="02010803020104030203" pitchFamily="2" charset="-79"/>
              </a:rPr>
              <a:t>ـ الشعار </a:t>
            </a:r>
          </a:p>
          <a:p>
            <a:pPr algn="r"/>
            <a:r>
              <a:rPr lang="ar-DZ" sz="3600" dirty="0">
                <a:latin typeface="Aharoni" panose="02010803020104030203" pitchFamily="2" charset="-79"/>
              </a:rPr>
              <a:t>ـ اشكال دخول للأسواق العالمية</a:t>
            </a:r>
          </a:p>
          <a:p>
            <a:pPr algn="r"/>
            <a:endParaRPr lang="fr-FR" sz="2400" dirty="0"/>
          </a:p>
        </p:txBody>
      </p:sp>
      <p:sp>
        <p:nvSpPr>
          <p:cNvPr id="7" name="ZoneTexte 6">
            <a:extLst>
              <a:ext uri="{FF2B5EF4-FFF2-40B4-BE49-F238E27FC236}">
                <a16:creationId xmlns:a16="http://schemas.microsoft.com/office/drawing/2014/main" id="{0E48A83F-7E24-93C5-8DE7-D0FC34295AF3}"/>
              </a:ext>
            </a:extLst>
          </p:cNvPr>
          <p:cNvSpPr txBox="1"/>
          <p:nvPr/>
        </p:nvSpPr>
        <p:spPr>
          <a:xfrm>
            <a:off x="145773" y="1666462"/>
            <a:ext cx="5539409" cy="1754326"/>
          </a:xfrm>
          <a:prstGeom prst="rect">
            <a:avLst/>
          </a:prstGeom>
          <a:solidFill>
            <a:schemeClr val="accent2">
              <a:lumMod val="20000"/>
              <a:lumOff val="80000"/>
            </a:schemeClr>
          </a:solidFill>
        </p:spPr>
        <p:txBody>
          <a:bodyPr wrap="square" rtlCol="0">
            <a:spAutoFit/>
          </a:bodyPr>
          <a:lstStyle/>
          <a:p>
            <a:pPr algn="r"/>
            <a:r>
              <a:rPr lang="ar-DZ" sz="3600" dirty="0"/>
              <a:t>ـ المزيج التسويقي للشركة</a:t>
            </a:r>
          </a:p>
          <a:p>
            <a:pPr algn="r"/>
            <a:r>
              <a:rPr lang="fr-FR" sz="3600" dirty="0"/>
              <a:t>SWOT </a:t>
            </a:r>
            <a:r>
              <a:rPr lang="ar-DZ" sz="3600" dirty="0"/>
              <a:t>ـ تحليل</a:t>
            </a:r>
            <a:endParaRPr lang="fr-FR" sz="3600" dirty="0"/>
          </a:p>
          <a:p>
            <a:pPr algn="r"/>
            <a:r>
              <a:rPr lang="fr-FR" sz="3600" dirty="0"/>
              <a:t>pestel</a:t>
            </a:r>
            <a:r>
              <a:rPr lang="ar-DZ" sz="3600" dirty="0"/>
              <a:t>ـ تحليل</a:t>
            </a:r>
            <a:r>
              <a:rPr lang="ar-DZ" sz="2800" dirty="0"/>
              <a:t> </a:t>
            </a:r>
            <a:endParaRPr lang="fr-FR" sz="2800" dirty="0"/>
          </a:p>
        </p:txBody>
      </p:sp>
      <p:sp>
        <p:nvSpPr>
          <p:cNvPr id="9" name="ZoneTexte 8">
            <a:extLst>
              <a:ext uri="{FF2B5EF4-FFF2-40B4-BE49-F238E27FC236}">
                <a16:creationId xmlns:a16="http://schemas.microsoft.com/office/drawing/2014/main" id="{89BEC055-A5AB-D8D6-353D-B13C64228456}"/>
              </a:ext>
            </a:extLst>
          </p:cNvPr>
          <p:cNvSpPr txBox="1"/>
          <p:nvPr/>
        </p:nvSpPr>
        <p:spPr>
          <a:xfrm>
            <a:off x="318052" y="3687901"/>
            <a:ext cx="5367130" cy="3170099"/>
          </a:xfrm>
          <a:prstGeom prst="rect">
            <a:avLst/>
          </a:prstGeom>
          <a:solidFill>
            <a:schemeClr val="accent1">
              <a:lumMod val="20000"/>
              <a:lumOff val="80000"/>
            </a:schemeClr>
          </a:solidFill>
          <a:ln>
            <a:solidFill>
              <a:schemeClr val="accent1">
                <a:lumMod val="20000"/>
                <a:lumOff val="80000"/>
              </a:schemeClr>
            </a:solidFill>
          </a:ln>
        </p:spPr>
        <p:txBody>
          <a:bodyPr wrap="square" rtlCol="0">
            <a:spAutoFit/>
          </a:bodyPr>
          <a:lstStyle/>
          <a:p>
            <a:pPr algn="r"/>
            <a:r>
              <a:rPr lang="ar-DZ" sz="3600" dirty="0"/>
              <a:t>البحث من اعداد:</a:t>
            </a:r>
          </a:p>
          <a:p>
            <a:pPr algn="r"/>
            <a:r>
              <a:rPr lang="ar-DZ" sz="3600" dirty="0"/>
              <a:t>ـ ميلودي نبيل</a:t>
            </a:r>
          </a:p>
          <a:p>
            <a:pPr algn="r"/>
            <a:r>
              <a:rPr lang="ar-DZ" sz="3600" dirty="0"/>
              <a:t>ـ حملاوي ضياء الدين</a:t>
            </a:r>
          </a:p>
          <a:p>
            <a:pPr algn="r"/>
            <a:r>
              <a:rPr lang="ar-DZ" sz="3600" dirty="0"/>
              <a:t>ـ سلامي مروة</a:t>
            </a:r>
          </a:p>
          <a:p>
            <a:pPr algn="r"/>
            <a:r>
              <a:rPr lang="ar-DZ" sz="2800" dirty="0"/>
              <a:t> </a:t>
            </a:r>
          </a:p>
          <a:p>
            <a:pPr algn="r"/>
            <a:endParaRPr lang="fr-FR" sz="2800" dirty="0"/>
          </a:p>
        </p:txBody>
      </p:sp>
      <p:sp>
        <p:nvSpPr>
          <p:cNvPr id="10" name="ZoneTexte 9">
            <a:extLst>
              <a:ext uri="{FF2B5EF4-FFF2-40B4-BE49-F238E27FC236}">
                <a16:creationId xmlns:a16="http://schemas.microsoft.com/office/drawing/2014/main" id="{03D3CF9C-A3E2-47CD-B1B0-9441EA4C7498}"/>
              </a:ext>
            </a:extLst>
          </p:cNvPr>
          <p:cNvSpPr txBox="1"/>
          <p:nvPr/>
        </p:nvSpPr>
        <p:spPr>
          <a:xfrm>
            <a:off x="6308034" y="4797287"/>
            <a:ext cx="5539409" cy="1200329"/>
          </a:xfrm>
          <a:prstGeom prst="rect">
            <a:avLst/>
          </a:prstGeom>
          <a:solidFill>
            <a:schemeClr val="accent1">
              <a:lumMod val="20000"/>
              <a:lumOff val="80000"/>
            </a:schemeClr>
          </a:solidFill>
          <a:ln>
            <a:solidFill>
              <a:schemeClr val="accent1">
                <a:lumMod val="20000"/>
                <a:lumOff val="80000"/>
              </a:schemeClr>
            </a:solidFill>
          </a:ln>
        </p:spPr>
        <p:txBody>
          <a:bodyPr wrap="square" rtlCol="0">
            <a:spAutoFit/>
          </a:bodyPr>
          <a:lstStyle/>
          <a:p>
            <a:pPr algn="r"/>
            <a:r>
              <a:rPr lang="ar-DZ" sz="3600" dirty="0"/>
              <a:t>تحت اشراف الأستاذة:</a:t>
            </a:r>
          </a:p>
          <a:p>
            <a:pPr algn="r"/>
            <a:r>
              <a:rPr lang="ar-DZ" sz="3600" dirty="0"/>
              <a:t>مناني </a:t>
            </a:r>
            <a:r>
              <a:rPr lang="ar-DZ" sz="3600" dirty="0" err="1"/>
              <a:t>صبرينة</a:t>
            </a:r>
            <a:endParaRPr lang="fr-FR" sz="3600" dirty="0"/>
          </a:p>
        </p:txBody>
      </p:sp>
    </p:spTree>
    <p:extLst>
      <p:ext uri="{BB962C8B-B14F-4D97-AF65-F5344CB8AC3E}">
        <p14:creationId xmlns:p14="http://schemas.microsoft.com/office/powerpoint/2010/main" val="427737715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63FA4B0-9005-AF25-BF09-EDFD1F96BFDC}"/>
              </a:ext>
            </a:extLst>
          </p:cNvPr>
          <p:cNvSpPr txBox="1"/>
          <p:nvPr/>
        </p:nvSpPr>
        <p:spPr>
          <a:xfrm>
            <a:off x="0" y="0"/>
            <a:ext cx="12192000" cy="3785652"/>
          </a:xfrm>
          <a:prstGeom prst="rect">
            <a:avLst/>
          </a:prstGeom>
          <a:solidFill>
            <a:schemeClr val="bg2"/>
          </a:solidFill>
        </p:spPr>
        <p:txBody>
          <a:bodyPr wrap="square" rtlCol="0">
            <a:spAutoFit/>
          </a:bodyPr>
          <a:lstStyle/>
          <a:p>
            <a:pPr algn="r"/>
            <a:r>
              <a:rPr lang="ar-DZ" sz="4400" dirty="0"/>
              <a:t>التهديدات:</a:t>
            </a:r>
            <a:endParaRPr lang="ar-DZ" sz="2800" dirty="0"/>
          </a:p>
          <a:p>
            <a:pPr algn="r"/>
            <a:r>
              <a:rPr lang="ar-DZ" sz="2800" b="0" i="0" dirty="0">
                <a:solidFill>
                  <a:srgbClr val="333333"/>
                </a:solidFill>
                <a:effectLst/>
                <a:latin typeface="DroidArabicKufi-Regular"/>
              </a:rPr>
              <a:t>ـ المنافسة الشديدة: </a:t>
            </a:r>
          </a:p>
          <a:p>
            <a:pPr algn="r"/>
            <a:r>
              <a:rPr lang="ar-DZ" sz="2800" b="0" i="0" dirty="0">
                <a:solidFill>
                  <a:srgbClr val="333333"/>
                </a:solidFill>
                <a:effectLst/>
                <a:latin typeface="DroidArabicKufi-Regular"/>
              </a:rPr>
              <a:t>تتعرض شركة آبل للمنافسة الشديدة من شركات عالمية أخرى مثل سامسونج وهواوي، مما يؤثر على قدرتها  على جذب المزيد من العملاء والمستخدمين.</a:t>
            </a:r>
          </a:p>
          <a:p>
            <a:pPr algn="r"/>
            <a:r>
              <a:rPr lang="ar-DZ" sz="2800" b="0" i="0" dirty="0">
                <a:solidFill>
                  <a:srgbClr val="333333"/>
                </a:solidFill>
                <a:effectLst/>
                <a:latin typeface="DroidArabicKufi-Regular"/>
              </a:rPr>
              <a:t>ـ التغيرات في السوق والتكنولوجيا التي يمكن أن تؤثر على اهتمام المستهلكين بالمنتجات</a:t>
            </a:r>
            <a:r>
              <a:rPr lang="ar-DZ" sz="2800" dirty="0">
                <a:solidFill>
                  <a:srgbClr val="333333"/>
                </a:solidFill>
                <a:latin typeface="DroidArabicKufi-Regular"/>
              </a:rPr>
              <a:t>:</a:t>
            </a:r>
          </a:p>
          <a:p>
            <a:pPr algn="r"/>
            <a:r>
              <a:rPr lang="ar-DZ" sz="2800" b="0" i="0" dirty="0">
                <a:solidFill>
                  <a:srgbClr val="333333"/>
                </a:solidFill>
                <a:effectLst/>
                <a:latin typeface="DroidArabicKufi-Regular"/>
              </a:rPr>
              <a:t>تشهد السوق والتكنولوجيا تغيرات مستمرة، وهذا يمكن أن يؤثر على اهتمام المستهلكين بمنتجات شركة آبل.</a:t>
            </a:r>
          </a:p>
          <a:p>
            <a:pPr algn="r"/>
            <a:r>
              <a:rPr lang="ar-DZ" sz="2800" dirty="0">
                <a:solidFill>
                  <a:srgbClr val="333333"/>
                </a:solidFill>
                <a:latin typeface="DroidArabicKufi-Regular"/>
              </a:rPr>
              <a:t>ـ التغيرات في القوانين والتشريعات: قد تؤثر هذه التغيرات خاصة في الفروع الموجودة في مختلف الدولة التي تفرض قوانين تعرقل نشاط الشركة </a:t>
            </a:r>
            <a:endParaRPr lang="fr-FR" sz="2800" dirty="0"/>
          </a:p>
        </p:txBody>
      </p:sp>
      <p:pic>
        <p:nvPicPr>
          <p:cNvPr id="5" name="Image 4">
            <a:extLst>
              <a:ext uri="{FF2B5EF4-FFF2-40B4-BE49-F238E27FC236}">
                <a16:creationId xmlns:a16="http://schemas.microsoft.com/office/drawing/2014/main" id="{8B641DCE-AC3B-F4E8-2498-989FE924E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85652"/>
            <a:ext cx="12337773" cy="3072348"/>
          </a:xfrm>
          <a:prstGeom prst="rect">
            <a:avLst/>
          </a:prstGeom>
        </p:spPr>
      </p:pic>
    </p:spTree>
    <p:extLst>
      <p:ext uri="{BB962C8B-B14F-4D97-AF65-F5344CB8AC3E}">
        <p14:creationId xmlns:p14="http://schemas.microsoft.com/office/powerpoint/2010/main" val="266457271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E766264D-F39F-93F4-9FCE-A56D975FD448}"/>
              </a:ext>
            </a:extLst>
          </p:cNvPr>
          <p:cNvSpPr/>
          <p:nvPr/>
        </p:nvSpPr>
        <p:spPr>
          <a:xfrm>
            <a:off x="2363139" y="220422"/>
            <a:ext cx="6997148" cy="1475856"/>
          </a:xfrm>
          <a:prstGeom prst="roundRect">
            <a:avLst/>
          </a:prstGeom>
          <a:solidFill>
            <a:schemeClr val="bg2">
              <a:lumMod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14C392C2-40B7-37C9-0BAA-C9301E81F807}"/>
              </a:ext>
            </a:extLst>
          </p:cNvPr>
          <p:cNvSpPr txBox="1"/>
          <p:nvPr/>
        </p:nvSpPr>
        <p:spPr>
          <a:xfrm>
            <a:off x="3220871" y="581737"/>
            <a:ext cx="5281684" cy="1692771"/>
          </a:xfrm>
          <a:prstGeom prst="rect">
            <a:avLst/>
          </a:prstGeom>
          <a:noFill/>
        </p:spPr>
        <p:txBody>
          <a:bodyPr wrap="square" rtlCol="0">
            <a:spAutoFit/>
          </a:bodyPr>
          <a:lstStyle/>
          <a:p>
            <a:pPr algn="r"/>
            <a:r>
              <a:rPr lang="fr-FR" sz="6000" dirty="0">
                <a:latin typeface="Algerian" panose="04020705040A02060702" pitchFamily="82" charset="0"/>
              </a:rPr>
              <a:t>pestel</a:t>
            </a:r>
            <a:r>
              <a:rPr lang="ar-DZ" sz="6000" dirty="0">
                <a:latin typeface="Algerian" panose="04020705040A02060702" pitchFamily="82" charset="0"/>
              </a:rPr>
              <a:t>تحليل </a:t>
            </a:r>
            <a:endParaRPr lang="fr-FR" sz="6000" dirty="0">
              <a:latin typeface="Algerian" panose="04020705040A02060702" pitchFamily="82" charset="0"/>
            </a:endParaRPr>
          </a:p>
          <a:p>
            <a:pPr algn="r"/>
            <a:endParaRPr lang="fr-FR" sz="4400" dirty="0"/>
          </a:p>
        </p:txBody>
      </p:sp>
      <p:sp>
        <p:nvSpPr>
          <p:cNvPr id="8" name="Rectangle : coins arrondis 7">
            <a:extLst>
              <a:ext uri="{FF2B5EF4-FFF2-40B4-BE49-F238E27FC236}">
                <a16:creationId xmlns:a16="http://schemas.microsoft.com/office/drawing/2014/main" id="{4275E477-4A92-11E1-2209-D114629A6A2F}"/>
              </a:ext>
            </a:extLst>
          </p:cNvPr>
          <p:cNvSpPr/>
          <p:nvPr/>
        </p:nvSpPr>
        <p:spPr>
          <a:xfrm>
            <a:off x="543339" y="2001078"/>
            <a:ext cx="11092070" cy="4412974"/>
          </a:xfrm>
          <a:prstGeom prst="roundRect">
            <a:avLst/>
          </a:prstGeom>
          <a:solidFill>
            <a:schemeClr val="accent2">
              <a:lumMod val="20000"/>
              <a:lumOff val="80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90333451-5F00-9B01-2710-03D321A8D391}"/>
              </a:ext>
            </a:extLst>
          </p:cNvPr>
          <p:cNvSpPr txBox="1"/>
          <p:nvPr/>
        </p:nvSpPr>
        <p:spPr>
          <a:xfrm>
            <a:off x="1736035" y="2579308"/>
            <a:ext cx="8931965" cy="3416320"/>
          </a:xfrm>
          <a:prstGeom prst="rect">
            <a:avLst/>
          </a:prstGeom>
          <a:solidFill>
            <a:schemeClr val="accent1">
              <a:lumMod val="20000"/>
              <a:lumOff val="80000"/>
            </a:schemeClr>
          </a:solidFill>
        </p:spPr>
        <p:txBody>
          <a:bodyPr wrap="square" rtlCol="0">
            <a:spAutoFit/>
          </a:bodyPr>
          <a:lstStyle/>
          <a:p>
            <a:pPr algn="r"/>
            <a:r>
              <a:rPr lang="ar-DZ" sz="3600" dirty="0"/>
              <a:t>العامل السياسي</a:t>
            </a:r>
          </a:p>
          <a:p>
            <a:pPr algn="r"/>
            <a:r>
              <a:rPr lang="ar-DZ" sz="3600" dirty="0"/>
              <a:t>العامل الاقتصادي</a:t>
            </a:r>
          </a:p>
          <a:p>
            <a:pPr algn="r"/>
            <a:r>
              <a:rPr lang="ar-DZ" sz="3600" dirty="0"/>
              <a:t>العامل الاجتماعي</a:t>
            </a:r>
          </a:p>
          <a:p>
            <a:pPr algn="r"/>
            <a:r>
              <a:rPr lang="ar-DZ" sz="3600" dirty="0"/>
              <a:t>العامل التكنولوجي</a:t>
            </a:r>
          </a:p>
          <a:p>
            <a:pPr algn="r"/>
            <a:r>
              <a:rPr lang="ar-DZ" sz="3600" dirty="0"/>
              <a:t>العامل البيئي</a:t>
            </a:r>
          </a:p>
          <a:p>
            <a:pPr algn="r"/>
            <a:r>
              <a:rPr lang="ar-DZ" sz="3600" dirty="0"/>
              <a:t>العامل قانوني</a:t>
            </a:r>
            <a:endParaRPr lang="fr-FR" sz="3600" dirty="0"/>
          </a:p>
        </p:txBody>
      </p:sp>
    </p:spTree>
    <p:extLst>
      <p:ext uri="{BB962C8B-B14F-4D97-AF65-F5344CB8AC3E}">
        <p14:creationId xmlns:p14="http://schemas.microsoft.com/office/powerpoint/2010/main" val="90161798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53A0BC8-7764-CC31-F7FD-C10050081D90}"/>
              </a:ext>
            </a:extLst>
          </p:cNvPr>
          <p:cNvSpPr txBox="1"/>
          <p:nvPr/>
        </p:nvSpPr>
        <p:spPr>
          <a:xfrm>
            <a:off x="0" y="0"/>
            <a:ext cx="12192000" cy="1508105"/>
          </a:xfrm>
          <a:prstGeom prst="rect">
            <a:avLst/>
          </a:prstGeom>
          <a:solidFill>
            <a:schemeClr val="bg2">
              <a:lumMod val="90000"/>
            </a:schemeClr>
          </a:solidFill>
        </p:spPr>
        <p:txBody>
          <a:bodyPr wrap="square" rtlCol="0">
            <a:spAutoFit/>
          </a:bodyPr>
          <a:lstStyle/>
          <a:p>
            <a:pPr algn="r"/>
            <a:r>
              <a:rPr lang="ar-DZ" sz="4400" dirty="0"/>
              <a:t>العامل السياسي:</a:t>
            </a:r>
          </a:p>
          <a:p>
            <a:pPr algn="r"/>
            <a:r>
              <a:rPr lang="ar-DZ" sz="2400" b="0" i="0" dirty="0">
                <a:solidFill>
                  <a:srgbClr val="222222"/>
                </a:solidFill>
                <a:effectLst/>
                <a:latin typeface="Helvetica Neue"/>
              </a:rPr>
              <a:t>يعد وجود سياسة تجارية أفضل فرصة لشركة الاستقرار السياسي في الدول . فإذا كانت البلاد في حالة جيدة ومستقرة فلن تواجه الشركة أي مشاكل او اذا كانت في حالة سياسية متدهورة هذا قد يؤثر على مبيعات الشركة بشكل كبير.</a:t>
            </a:r>
            <a:endParaRPr lang="fr-FR" sz="2400" dirty="0"/>
          </a:p>
        </p:txBody>
      </p:sp>
      <p:pic>
        <p:nvPicPr>
          <p:cNvPr id="4" name="Image 3">
            <a:extLst>
              <a:ext uri="{FF2B5EF4-FFF2-40B4-BE49-F238E27FC236}">
                <a16:creationId xmlns:a16="http://schemas.microsoft.com/office/drawing/2014/main" id="{CCD20D06-DB0E-D5C7-57B5-A086D238C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8105"/>
            <a:ext cx="12191999" cy="5349895"/>
          </a:xfrm>
          <a:prstGeom prst="rect">
            <a:avLst/>
          </a:prstGeom>
        </p:spPr>
      </p:pic>
    </p:spTree>
    <p:extLst>
      <p:ext uri="{BB962C8B-B14F-4D97-AF65-F5344CB8AC3E}">
        <p14:creationId xmlns:p14="http://schemas.microsoft.com/office/powerpoint/2010/main" val="135859673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30FEAA9-B48E-45A7-2069-491EB63C6086}"/>
              </a:ext>
            </a:extLst>
          </p:cNvPr>
          <p:cNvSpPr txBox="1"/>
          <p:nvPr/>
        </p:nvSpPr>
        <p:spPr>
          <a:xfrm>
            <a:off x="0" y="0"/>
            <a:ext cx="12192000" cy="1877437"/>
          </a:xfrm>
          <a:prstGeom prst="rect">
            <a:avLst/>
          </a:prstGeom>
          <a:solidFill>
            <a:schemeClr val="accent1">
              <a:lumMod val="20000"/>
              <a:lumOff val="80000"/>
            </a:schemeClr>
          </a:solidFill>
        </p:spPr>
        <p:txBody>
          <a:bodyPr wrap="square" rtlCol="0">
            <a:spAutoFit/>
          </a:bodyPr>
          <a:lstStyle/>
          <a:p>
            <a:pPr algn="r"/>
            <a:r>
              <a:rPr lang="ar-DZ" sz="4400" dirty="0"/>
              <a:t>العامل الاقتصادي:</a:t>
            </a:r>
          </a:p>
          <a:p>
            <a:pPr algn="r"/>
            <a:r>
              <a:rPr lang="ar-DZ" sz="2400" b="0" i="0" dirty="0">
                <a:solidFill>
                  <a:srgbClr val="222222"/>
                </a:solidFill>
                <a:effectLst/>
                <a:latin typeface="Helvetica Neue"/>
              </a:rPr>
              <a:t>إن وجود اقتصاد مستقر يمكن أن يكون فرصة للشركة للتوسع. هناك عامل مهم آخر يجب مراعاته وهو النمو السريع لدولة نامية. بالإضافة إلى ذلك، سيكون تحقيق نمو اقتصادي مرتفع بمثابة أخبار جيدة للشركة وهي فرصة لزيادة الإيرادات من خلال المبيعات. </a:t>
            </a:r>
            <a:endParaRPr lang="fr-FR" sz="2400" dirty="0"/>
          </a:p>
        </p:txBody>
      </p:sp>
      <p:pic>
        <p:nvPicPr>
          <p:cNvPr id="4" name="Image 3">
            <a:extLst>
              <a:ext uri="{FF2B5EF4-FFF2-40B4-BE49-F238E27FC236}">
                <a16:creationId xmlns:a16="http://schemas.microsoft.com/office/drawing/2014/main" id="{9ACA7284-9E31-FDF3-A94A-2A6466349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77436"/>
            <a:ext cx="12191999" cy="4980563"/>
          </a:xfrm>
          <a:prstGeom prst="rect">
            <a:avLst/>
          </a:prstGeom>
        </p:spPr>
      </p:pic>
    </p:spTree>
    <p:extLst>
      <p:ext uri="{BB962C8B-B14F-4D97-AF65-F5344CB8AC3E}">
        <p14:creationId xmlns:p14="http://schemas.microsoft.com/office/powerpoint/2010/main" val="280331788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B98A3E6-F6A7-BF11-329E-C981ECBC53A1}"/>
              </a:ext>
            </a:extLst>
          </p:cNvPr>
          <p:cNvSpPr txBox="1"/>
          <p:nvPr/>
        </p:nvSpPr>
        <p:spPr>
          <a:xfrm>
            <a:off x="1" y="0"/>
            <a:ext cx="12192000" cy="1508105"/>
          </a:xfrm>
          <a:prstGeom prst="rect">
            <a:avLst/>
          </a:prstGeom>
          <a:solidFill>
            <a:schemeClr val="accent4">
              <a:lumMod val="40000"/>
              <a:lumOff val="60000"/>
            </a:schemeClr>
          </a:solidFill>
        </p:spPr>
        <p:txBody>
          <a:bodyPr wrap="square" rtlCol="0">
            <a:spAutoFit/>
          </a:bodyPr>
          <a:lstStyle/>
          <a:p>
            <a:pPr algn="r"/>
            <a:r>
              <a:rPr lang="ar-DZ" sz="4400" dirty="0"/>
              <a:t>العامل الاجتماعي:</a:t>
            </a:r>
          </a:p>
          <a:p>
            <a:pPr algn="r"/>
            <a:r>
              <a:rPr lang="ar-DZ" sz="2400" b="0" i="0" dirty="0">
                <a:solidFill>
                  <a:srgbClr val="222222"/>
                </a:solidFill>
                <a:effectLst/>
                <a:latin typeface="Helvetica Neue"/>
              </a:rPr>
              <a:t>النظر في العامل الاجتماعي. يتعلق الأمر بالاتجاهات الاجتماعية والثقافية التي قد تؤثر على الشركة على اللغة </a:t>
            </a:r>
            <a:r>
              <a:rPr lang="ar-DZ" sz="2400" b="0" i="0" dirty="0" err="1">
                <a:solidFill>
                  <a:srgbClr val="222222"/>
                </a:solidFill>
                <a:effectLst/>
                <a:latin typeface="Helvetica Neue"/>
              </a:rPr>
              <a:t>المتسخدمة</a:t>
            </a:r>
            <a:r>
              <a:rPr lang="ar-DZ" sz="2400" b="0" i="0" dirty="0">
                <a:solidFill>
                  <a:srgbClr val="222222"/>
                </a:solidFill>
                <a:effectLst/>
                <a:latin typeface="Helvetica Neue"/>
              </a:rPr>
              <a:t> في برامجها وأجهزتها.</a:t>
            </a:r>
            <a:endParaRPr lang="fr-FR" sz="2400" dirty="0"/>
          </a:p>
        </p:txBody>
      </p:sp>
      <p:pic>
        <p:nvPicPr>
          <p:cNvPr id="4" name="Image 3">
            <a:extLst>
              <a:ext uri="{FF2B5EF4-FFF2-40B4-BE49-F238E27FC236}">
                <a16:creationId xmlns:a16="http://schemas.microsoft.com/office/drawing/2014/main" id="{7CC20538-B5CA-C76D-61C3-FD08DB53F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8105"/>
            <a:ext cx="12192000" cy="5349895"/>
          </a:xfrm>
          <a:prstGeom prst="rect">
            <a:avLst/>
          </a:prstGeom>
        </p:spPr>
      </p:pic>
    </p:spTree>
    <p:extLst>
      <p:ext uri="{BB962C8B-B14F-4D97-AF65-F5344CB8AC3E}">
        <p14:creationId xmlns:p14="http://schemas.microsoft.com/office/powerpoint/2010/main" val="272400288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AAC8454-7B47-066A-4F5D-B8CFE73F231B}"/>
              </a:ext>
            </a:extLst>
          </p:cNvPr>
          <p:cNvSpPr txBox="1"/>
          <p:nvPr/>
        </p:nvSpPr>
        <p:spPr>
          <a:xfrm>
            <a:off x="0" y="0"/>
            <a:ext cx="12192000" cy="1508105"/>
          </a:xfrm>
          <a:prstGeom prst="rect">
            <a:avLst/>
          </a:prstGeom>
          <a:solidFill>
            <a:schemeClr val="accent1">
              <a:lumMod val="20000"/>
              <a:lumOff val="80000"/>
            </a:schemeClr>
          </a:solidFill>
        </p:spPr>
        <p:txBody>
          <a:bodyPr wrap="square" rtlCol="0">
            <a:spAutoFit/>
          </a:bodyPr>
          <a:lstStyle/>
          <a:p>
            <a:pPr algn="r"/>
            <a:r>
              <a:rPr lang="ar-DZ" sz="4400" dirty="0"/>
              <a:t>العامل التكنولوجي:</a:t>
            </a:r>
          </a:p>
          <a:p>
            <a:pPr algn="r"/>
            <a:r>
              <a:rPr lang="ar-DZ" sz="2400" dirty="0"/>
              <a:t>واحد من اهم العوامل التي قد تؤثر بالشركة حيث ان الشركة تعطي اكبر حصة من ميزانيتها وتنفقها في قسم التكنولوجيا والبحث والتطوير</a:t>
            </a:r>
            <a:endParaRPr lang="fr-FR" sz="2400" dirty="0"/>
          </a:p>
        </p:txBody>
      </p:sp>
      <p:pic>
        <p:nvPicPr>
          <p:cNvPr id="4" name="Image 3">
            <a:extLst>
              <a:ext uri="{FF2B5EF4-FFF2-40B4-BE49-F238E27FC236}">
                <a16:creationId xmlns:a16="http://schemas.microsoft.com/office/drawing/2014/main" id="{AC9EBBD6-E0B3-D58C-60D9-026C10D367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8105"/>
            <a:ext cx="12191999" cy="5349895"/>
          </a:xfrm>
          <a:prstGeom prst="rect">
            <a:avLst/>
          </a:prstGeom>
        </p:spPr>
      </p:pic>
    </p:spTree>
    <p:extLst>
      <p:ext uri="{BB962C8B-B14F-4D97-AF65-F5344CB8AC3E}">
        <p14:creationId xmlns:p14="http://schemas.microsoft.com/office/powerpoint/2010/main" val="290938455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08E6A21-576E-0998-3992-643FD1DD5D80}"/>
              </a:ext>
            </a:extLst>
          </p:cNvPr>
          <p:cNvSpPr txBox="1"/>
          <p:nvPr/>
        </p:nvSpPr>
        <p:spPr>
          <a:xfrm>
            <a:off x="0" y="0"/>
            <a:ext cx="12192000" cy="1508105"/>
          </a:xfrm>
          <a:prstGeom prst="rect">
            <a:avLst/>
          </a:prstGeom>
          <a:solidFill>
            <a:schemeClr val="accent6">
              <a:lumMod val="40000"/>
              <a:lumOff val="60000"/>
            </a:schemeClr>
          </a:solidFill>
        </p:spPr>
        <p:txBody>
          <a:bodyPr wrap="square" rtlCol="0">
            <a:spAutoFit/>
          </a:bodyPr>
          <a:lstStyle/>
          <a:p>
            <a:pPr algn="r"/>
            <a:r>
              <a:rPr lang="ar-DZ" sz="4400" dirty="0"/>
              <a:t>العامل البيئي:</a:t>
            </a:r>
          </a:p>
          <a:p>
            <a:pPr algn="r"/>
            <a:r>
              <a:rPr lang="ar-DZ" sz="2400" b="0" i="0" dirty="0">
                <a:solidFill>
                  <a:srgbClr val="222222"/>
                </a:solidFill>
                <a:effectLst/>
                <a:latin typeface="Helvetica Neue"/>
              </a:rPr>
              <a:t>يجب على الشركة أن تأخذ في الاعتبار العوامل البيئية ككيفية ادارتها للنفايات وإعادة تدويرها , استخدامها للطاقة وتقليل الخطور</a:t>
            </a:r>
            <a:r>
              <a:rPr lang="ar-DZ" sz="2400" dirty="0">
                <a:solidFill>
                  <a:srgbClr val="222222"/>
                </a:solidFill>
                <a:latin typeface="Helvetica Neue"/>
              </a:rPr>
              <a:t>ة من الانبعاثات التي تحدث في المصانع .</a:t>
            </a:r>
            <a:endParaRPr lang="fr-FR" sz="2400" dirty="0"/>
          </a:p>
        </p:txBody>
      </p:sp>
      <p:pic>
        <p:nvPicPr>
          <p:cNvPr id="4" name="Image 3">
            <a:extLst>
              <a:ext uri="{FF2B5EF4-FFF2-40B4-BE49-F238E27FC236}">
                <a16:creationId xmlns:a16="http://schemas.microsoft.com/office/drawing/2014/main" id="{D9048836-ED9A-CCE7-D5AC-B33E23505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8105"/>
            <a:ext cx="12192000" cy="5349895"/>
          </a:xfrm>
          <a:prstGeom prst="rect">
            <a:avLst/>
          </a:prstGeom>
        </p:spPr>
      </p:pic>
    </p:spTree>
    <p:extLst>
      <p:ext uri="{BB962C8B-B14F-4D97-AF65-F5344CB8AC3E}">
        <p14:creationId xmlns:p14="http://schemas.microsoft.com/office/powerpoint/2010/main" val="295745759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7788D57-7ED1-4E9D-D846-B322CA85E127}"/>
              </a:ext>
            </a:extLst>
          </p:cNvPr>
          <p:cNvSpPr txBox="1"/>
          <p:nvPr/>
        </p:nvSpPr>
        <p:spPr>
          <a:xfrm>
            <a:off x="0" y="0"/>
            <a:ext cx="12191999" cy="1508105"/>
          </a:xfrm>
          <a:prstGeom prst="rect">
            <a:avLst/>
          </a:prstGeom>
          <a:solidFill>
            <a:schemeClr val="accent1">
              <a:lumMod val="20000"/>
              <a:lumOff val="80000"/>
            </a:schemeClr>
          </a:solidFill>
        </p:spPr>
        <p:txBody>
          <a:bodyPr wrap="square" rtlCol="0">
            <a:spAutoFit/>
          </a:bodyPr>
          <a:lstStyle/>
          <a:p>
            <a:pPr algn="r"/>
            <a:r>
              <a:rPr lang="ar-DZ" sz="4400" dirty="0"/>
              <a:t>العامل القانوني:</a:t>
            </a:r>
          </a:p>
          <a:p>
            <a:pPr algn="r"/>
            <a:r>
              <a:rPr lang="ar-DZ" sz="2400" dirty="0"/>
              <a:t>اتباع قوانين </a:t>
            </a:r>
            <a:r>
              <a:rPr lang="ar-DZ" sz="2400" b="0" i="0" dirty="0">
                <a:solidFill>
                  <a:srgbClr val="222222"/>
                </a:solidFill>
                <a:effectLst/>
                <a:latin typeface="Helvetica Neue"/>
              </a:rPr>
              <a:t>تتأثر ميزانية الشركة بالقوانين واللوائح الضريبية. إذا كانت هناك تغييرات في معدلات الضرائب أو الحوافز أو القوانين, ويشمل متطلبات الحد الأدنى للأجور، وأنظمة السلامة للعمال.</a:t>
            </a:r>
            <a:endParaRPr lang="fr-FR" sz="2400" dirty="0"/>
          </a:p>
        </p:txBody>
      </p:sp>
      <p:pic>
        <p:nvPicPr>
          <p:cNvPr id="4" name="Image 3">
            <a:extLst>
              <a:ext uri="{FF2B5EF4-FFF2-40B4-BE49-F238E27FC236}">
                <a16:creationId xmlns:a16="http://schemas.microsoft.com/office/drawing/2014/main" id="{95466B7E-3595-CD3F-FDD2-484D6233B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8105"/>
            <a:ext cx="12192000" cy="5349895"/>
          </a:xfrm>
          <a:prstGeom prst="rect">
            <a:avLst/>
          </a:prstGeom>
        </p:spPr>
      </p:pic>
    </p:spTree>
    <p:extLst>
      <p:ext uri="{BB962C8B-B14F-4D97-AF65-F5344CB8AC3E}">
        <p14:creationId xmlns:p14="http://schemas.microsoft.com/office/powerpoint/2010/main" val="338604112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500BEC2-9986-2DDF-2E68-62731A4718EB}"/>
              </a:ext>
            </a:extLst>
          </p:cNvPr>
          <p:cNvSpPr txBox="1"/>
          <p:nvPr/>
        </p:nvSpPr>
        <p:spPr>
          <a:xfrm>
            <a:off x="858129" y="0"/>
            <a:ext cx="10269416" cy="1938992"/>
          </a:xfrm>
          <a:prstGeom prst="rect">
            <a:avLst/>
          </a:prstGeom>
          <a:solidFill>
            <a:schemeClr val="accent3">
              <a:lumMod val="20000"/>
              <a:lumOff val="80000"/>
            </a:schemeClr>
          </a:solidFill>
          <a:ln>
            <a:solidFill>
              <a:schemeClr val="accent3">
                <a:lumMod val="60000"/>
                <a:lumOff val="40000"/>
              </a:schemeClr>
            </a:solidFill>
          </a:ln>
        </p:spPr>
        <p:txBody>
          <a:bodyPr wrap="square" rtlCol="0">
            <a:spAutoFit/>
          </a:bodyPr>
          <a:lstStyle/>
          <a:p>
            <a:pPr algn="r"/>
            <a:r>
              <a:rPr lang="ar-DZ" sz="3600" dirty="0">
                <a:latin typeface="Arial Rounded MT Bold" panose="020F0704030504030204" pitchFamily="34" charset="0"/>
              </a:rPr>
              <a:t>تعريف بالشركة: آبل</a:t>
            </a:r>
          </a:p>
          <a:p>
            <a:pPr algn="r"/>
            <a:r>
              <a:rPr lang="ar-DZ" sz="2000" dirty="0">
                <a:latin typeface="Arial" panose="020B0604020202020204" pitchFamily="34" charset="0"/>
                <a:cs typeface="Arial" panose="020B0604020202020204" pitchFamily="34" charset="0"/>
              </a:rPr>
              <a:t> </a:t>
            </a:r>
            <a:r>
              <a:rPr lang="ar-DZ" sz="2800" dirty="0">
                <a:latin typeface="Arial" panose="020B0604020202020204" pitchFamily="34" charset="0"/>
                <a:cs typeface="Arial" panose="020B0604020202020204" pitchFamily="34" charset="0"/>
              </a:rPr>
              <a:t>هي </a:t>
            </a:r>
            <a:r>
              <a:rPr lang="ar-DZ" sz="2800" i="0" dirty="0">
                <a:solidFill>
                  <a:srgbClr val="040C28"/>
                </a:solidFill>
                <a:effectLst/>
                <a:latin typeface="Arial" panose="020B0604020202020204" pitchFamily="34" charset="0"/>
                <a:cs typeface="Arial" panose="020B0604020202020204" pitchFamily="34" charset="0"/>
              </a:rPr>
              <a:t>شركة أمريكية متعددة الجنسيات، اختصت في مجال تكنولوجيا وتطوير الأجهزة الذكية من حواسيب وهواتف </a:t>
            </a:r>
            <a:r>
              <a:rPr lang="ar-DZ" sz="2800" i="0" dirty="0">
                <a:solidFill>
                  <a:srgbClr val="1F1F1F"/>
                </a:solidFill>
                <a:effectLst/>
                <a:latin typeface="Arial" panose="020B0604020202020204" pitchFamily="34" charset="0"/>
                <a:cs typeface="Arial" panose="020B0604020202020204" pitchFamily="34" charset="0"/>
              </a:rPr>
              <a:t>، كما تشمل اختصاصاتها البرمجيات والخدمات الرقمية المتعددة ويقع مقرها في الولايات المتحدة الامريكية وبالضبط ولاية كاليفورنيا .</a:t>
            </a:r>
            <a:endParaRPr lang="fr-FR" sz="2800" dirty="0">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298FA5BC-B5B9-613E-6359-C411F669C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129" y="2057038"/>
            <a:ext cx="10269416" cy="4482910"/>
          </a:xfrm>
          <a:prstGeom prst="rect">
            <a:avLst/>
          </a:prstGeom>
        </p:spPr>
      </p:pic>
    </p:spTree>
    <p:extLst>
      <p:ext uri="{BB962C8B-B14F-4D97-AF65-F5344CB8AC3E}">
        <p14:creationId xmlns:p14="http://schemas.microsoft.com/office/powerpoint/2010/main" val="311611144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5C7E8FD6-62A0-8B73-7CE8-316096916EB9}"/>
              </a:ext>
            </a:extLst>
          </p:cNvPr>
          <p:cNvSpPr>
            <a:spLocks noGrp="1"/>
          </p:cNvSpPr>
          <p:nvPr>
            <p:ph type="subTitle" idx="1"/>
          </p:nvPr>
        </p:nvSpPr>
        <p:spPr>
          <a:xfrm>
            <a:off x="0" y="1"/>
            <a:ext cx="12192000" cy="3429000"/>
          </a:xfrm>
          <a:solidFill>
            <a:schemeClr val="bg2"/>
          </a:solidFill>
        </p:spPr>
        <p:txBody>
          <a:bodyPr/>
          <a:lstStyle/>
          <a:p>
            <a:pPr algn="r"/>
            <a:r>
              <a:rPr lang="ar-DZ" sz="5400" dirty="0">
                <a:cs typeface="Akhbar MT" pitchFamily="2" charset="-78"/>
              </a:rPr>
              <a:t>التاريخ </a:t>
            </a:r>
            <a:r>
              <a:rPr lang="ar-DZ" sz="5400" dirty="0" err="1">
                <a:cs typeface="Akhbar MT" pitchFamily="2" charset="-78"/>
              </a:rPr>
              <a:t>والتاسيس</a:t>
            </a:r>
            <a:r>
              <a:rPr lang="ar-DZ" sz="5400" dirty="0">
                <a:cs typeface="Akhbar MT" pitchFamily="2" charset="-78"/>
              </a:rPr>
              <a:t>:</a:t>
            </a:r>
          </a:p>
          <a:p>
            <a:pPr algn="r"/>
            <a:r>
              <a:rPr lang="ar-DZ" sz="2800" dirty="0" err="1">
                <a:latin typeface="Arial Rounded MT Bold" panose="020F0704030504030204" pitchFamily="34" charset="0"/>
              </a:rPr>
              <a:t>تاسست</a:t>
            </a:r>
            <a:r>
              <a:rPr lang="ar-DZ" sz="2800" dirty="0">
                <a:latin typeface="Arial Rounded MT Bold" panose="020F0704030504030204" pitchFamily="34" charset="0"/>
              </a:rPr>
              <a:t> شركة أبل في 1 </a:t>
            </a:r>
            <a:r>
              <a:rPr lang="ar-DZ" sz="2800" dirty="0" err="1">
                <a:latin typeface="Arial Rounded MT Bold" panose="020F0704030504030204" pitchFamily="34" charset="0"/>
              </a:rPr>
              <a:t>افريل</a:t>
            </a:r>
            <a:r>
              <a:rPr lang="ar-DZ" sz="2800" dirty="0">
                <a:latin typeface="Arial Rounded MT Bold" panose="020F0704030504030204" pitchFamily="34" charset="0"/>
              </a:rPr>
              <a:t> 1976 على يد ثلاث مؤسسين ستيف جوبز وستيف ووزنياك و رونالد واين في منزل جوبز في ولاية كاليفورنيا </a:t>
            </a:r>
            <a:r>
              <a:rPr lang="ar-DZ" sz="2800" b="0" i="0" dirty="0">
                <a:solidFill>
                  <a:srgbClr val="000000"/>
                </a:solidFill>
                <a:effectLst/>
                <a:latin typeface="Arial Rounded MT Bold" panose="020F0704030504030204" pitchFamily="34" charset="0"/>
              </a:rPr>
              <a:t>واختصت في بيع حواسيب آبل الشخصية حيث كان اول حاسوب لها عام1977 واطلق عليه اسم آبل </a:t>
            </a:r>
            <a:r>
              <a:rPr lang="ar-DZ" sz="2800" b="0" i="0" dirty="0" err="1">
                <a:solidFill>
                  <a:srgbClr val="000000"/>
                </a:solidFill>
                <a:effectLst/>
                <a:latin typeface="Arial Rounded MT Bold" panose="020F0704030504030204" pitchFamily="34" charset="0"/>
              </a:rPr>
              <a:t>إنكوربريشن</a:t>
            </a:r>
            <a:r>
              <a:rPr lang="ar-DZ" sz="2800" b="0" i="0" dirty="0">
                <a:solidFill>
                  <a:srgbClr val="000000"/>
                </a:solidFill>
                <a:effectLst/>
                <a:latin typeface="Arial Rounded MT Bold" panose="020F0704030504030204" pitchFamily="34" charset="0"/>
              </a:rPr>
              <a:t> لكن لم تتوقف الشركة من تطوير من نفسها ومواكبة التطور والتكنولوجيا حيث كان اول هاتف ذكي لها سنة 2007  اطلقت شركة آبل مآخرا اختراع جديد والمتمثل في نظارات الواقع الافتراضي آبل فيجن </a:t>
            </a:r>
            <a:r>
              <a:rPr lang="ar-DZ" sz="2800" b="0" i="0" dirty="0" err="1">
                <a:solidFill>
                  <a:srgbClr val="000000"/>
                </a:solidFill>
                <a:effectLst/>
                <a:latin typeface="Arial Rounded MT Bold" panose="020F0704030504030204" pitchFamily="34" charset="0"/>
              </a:rPr>
              <a:t>برو</a:t>
            </a:r>
            <a:endParaRPr lang="ar-DZ" sz="2800" b="0" i="0" dirty="0">
              <a:solidFill>
                <a:srgbClr val="000000"/>
              </a:solidFill>
              <a:effectLst/>
              <a:latin typeface="Arial Rounded MT Bold" panose="020F0704030504030204" pitchFamily="34" charset="0"/>
            </a:endParaRPr>
          </a:p>
          <a:p>
            <a:pPr algn="r"/>
            <a:r>
              <a:rPr lang="ar-DZ" sz="2800" dirty="0">
                <a:solidFill>
                  <a:srgbClr val="000000"/>
                </a:solidFill>
                <a:latin typeface="Arial Rounded MT Bold" panose="020F0704030504030204" pitchFamily="34" charset="0"/>
              </a:rPr>
              <a:t>التي استطاعت من خلاله من تصدر قائمة الشركات الأكثر تطورا لعام </a:t>
            </a:r>
            <a:r>
              <a:rPr lang="ar-DZ" dirty="0">
                <a:solidFill>
                  <a:srgbClr val="000000"/>
                </a:solidFill>
                <a:latin typeface="Al-Jazeera"/>
              </a:rPr>
              <a:t>2023</a:t>
            </a:r>
            <a:endParaRPr lang="fr-FR" dirty="0"/>
          </a:p>
        </p:txBody>
      </p:sp>
      <p:pic>
        <p:nvPicPr>
          <p:cNvPr id="5" name="Image 4">
            <a:extLst>
              <a:ext uri="{FF2B5EF4-FFF2-40B4-BE49-F238E27FC236}">
                <a16:creationId xmlns:a16="http://schemas.microsoft.com/office/drawing/2014/main" id="{E01421B2-36A2-6BE5-7A50-E7F5E6A589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12191999" cy="3429000"/>
          </a:xfrm>
          <a:prstGeom prst="rect">
            <a:avLst/>
          </a:prstGeom>
        </p:spPr>
      </p:pic>
    </p:spTree>
    <p:extLst>
      <p:ext uri="{BB962C8B-B14F-4D97-AF65-F5344CB8AC3E}">
        <p14:creationId xmlns:p14="http://schemas.microsoft.com/office/powerpoint/2010/main" val="205361056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79962C5-C769-9CB5-A7BC-F2B722FBCA9D}"/>
              </a:ext>
            </a:extLst>
          </p:cNvPr>
          <p:cNvSpPr>
            <a:spLocks noGrp="1"/>
          </p:cNvSpPr>
          <p:nvPr>
            <p:ph type="subTitle" idx="1"/>
          </p:nvPr>
        </p:nvSpPr>
        <p:spPr>
          <a:xfrm>
            <a:off x="0" y="1"/>
            <a:ext cx="12192000" cy="2955234"/>
          </a:xfrm>
          <a:solidFill>
            <a:schemeClr val="bg2">
              <a:lumMod val="90000"/>
            </a:schemeClr>
          </a:solidFill>
        </p:spPr>
        <p:txBody>
          <a:bodyPr/>
          <a:lstStyle/>
          <a:p>
            <a:pPr algn="r"/>
            <a:r>
              <a:rPr lang="ar-DZ" sz="6000" dirty="0">
                <a:cs typeface="Akhbar MT" pitchFamily="2" charset="-78"/>
              </a:rPr>
              <a:t>الشعار: </a:t>
            </a:r>
          </a:p>
          <a:p>
            <a:pPr algn="r"/>
            <a:r>
              <a:rPr lang="ar-DZ" sz="2800" b="1" dirty="0">
                <a:cs typeface="Akhbar MT" pitchFamily="2" charset="-78"/>
              </a:rPr>
              <a:t>تم تصميم شعار آبل الأول على يد المؤسسي الشركة </a:t>
            </a:r>
            <a:r>
              <a:rPr lang="ar-DZ" sz="2800" b="1" i="0" dirty="0">
                <a:solidFill>
                  <a:srgbClr val="333333"/>
                </a:solidFill>
                <a:effectLst/>
                <a:latin typeface="Arial" panose="020B0604020202020204" pitchFamily="34" charset="0"/>
                <a:cs typeface="Akhbar MT" pitchFamily="2" charset="-78"/>
              </a:rPr>
              <a:t>رونالد واين وستيف جوبز، وتضمنت رسمًا توضيحيًا تفصيليًا للسير </a:t>
            </a:r>
            <a:r>
              <a:rPr lang="fr-FR" sz="2800" b="1" dirty="0">
                <a:solidFill>
                  <a:srgbClr val="333333"/>
                </a:solidFill>
                <a:latin typeface="Arial" panose="020B0604020202020204" pitchFamily="34" charset="0"/>
                <a:cs typeface="Akhbar MT" pitchFamily="2" charset="-78"/>
              </a:rPr>
              <a:t> </a:t>
            </a:r>
            <a:r>
              <a:rPr lang="ar-DZ" sz="2800" b="1" i="0" dirty="0">
                <a:solidFill>
                  <a:srgbClr val="333333"/>
                </a:solidFill>
                <a:effectLst/>
                <a:latin typeface="Arial" panose="020B0604020202020204" pitchFamily="34" charset="0"/>
                <a:cs typeface="Akhbar MT" pitchFamily="2" charset="-78"/>
              </a:rPr>
              <a:t>إسحاق نيوتن وهو جالس تحت شجرة تفاح مع لافتة مكتوبة التي كانت تغطي الجزء العلوي والسفلي للشعار</a:t>
            </a:r>
            <a:r>
              <a:rPr lang="fr-FR" sz="2800" b="1" i="0" dirty="0">
                <a:solidFill>
                  <a:srgbClr val="333333"/>
                </a:solidFill>
                <a:effectLst/>
                <a:latin typeface="Arial" panose="020B0604020202020204" pitchFamily="34" charset="0"/>
                <a:cs typeface="Akhbar MT" pitchFamily="2" charset="-78"/>
              </a:rPr>
              <a:t> </a:t>
            </a:r>
            <a:endParaRPr lang="ar-DZ" sz="2800" b="1" i="0" dirty="0">
              <a:solidFill>
                <a:srgbClr val="333333"/>
              </a:solidFill>
              <a:effectLst/>
              <a:latin typeface="Arial" panose="020B0604020202020204" pitchFamily="34" charset="0"/>
              <a:cs typeface="Akhbar MT" pitchFamily="2" charset="-78"/>
            </a:endParaRPr>
          </a:p>
          <a:p>
            <a:pPr algn="r"/>
            <a:endParaRPr lang="fr-FR" dirty="0"/>
          </a:p>
        </p:txBody>
      </p:sp>
      <p:pic>
        <p:nvPicPr>
          <p:cNvPr id="6" name="Image 5">
            <a:extLst>
              <a:ext uri="{FF2B5EF4-FFF2-40B4-BE49-F238E27FC236}">
                <a16:creationId xmlns:a16="http://schemas.microsoft.com/office/drawing/2014/main" id="{61BA631C-2038-76B4-1B6D-EF5F92CB13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90140"/>
            <a:ext cx="4492487" cy="4363059"/>
          </a:xfrm>
          <a:prstGeom prst="rect">
            <a:avLst/>
          </a:prstGeom>
        </p:spPr>
      </p:pic>
      <p:sp>
        <p:nvSpPr>
          <p:cNvPr id="9" name="Flèche : droite 8">
            <a:extLst>
              <a:ext uri="{FF2B5EF4-FFF2-40B4-BE49-F238E27FC236}">
                <a16:creationId xmlns:a16="http://schemas.microsoft.com/office/drawing/2014/main" id="{B7BB9AEE-C6F7-14A5-0DE2-4245E478E831}"/>
              </a:ext>
            </a:extLst>
          </p:cNvPr>
          <p:cNvSpPr/>
          <p:nvPr/>
        </p:nvSpPr>
        <p:spPr>
          <a:xfrm flipH="1">
            <a:off x="6334539" y="3422482"/>
            <a:ext cx="4373217" cy="1898374"/>
          </a:xfrm>
          <a:prstGeom prst="rightArrow">
            <a:avLst/>
          </a:prstGeom>
          <a:solidFill>
            <a:schemeClr val="bg2">
              <a:lumMod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solidFill>
                  <a:schemeClr val="bg2">
                    <a:lumMod val="90000"/>
                  </a:schemeClr>
                </a:solidFill>
              </a:ln>
              <a:solidFill>
                <a:schemeClr val="bg2">
                  <a:lumMod val="90000"/>
                </a:schemeClr>
              </a:solidFill>
            </a:endParaRPr>
          </a:p>
        </p:txBody>
      </p:sp>
      <p:sp>
        <p:nvSpPr>
          <p:cNvPr id="10" name="ZoneTexte 9">
            <a:extLst>
              <a:ext uri="{FF2B5EF4-FFF2-40B4-BE49-F238E27FC236}">
                <a16:creationId xmlns:a16="http://schemas.microsoft.com/office/drawing/2014/main" id="{985C4978-FCB0-2BD1-47A5-98356048F324}"/>
              </a:ext>
            </a:extLst>
          </p:cNvPr>
          <p:cNvSpPr txBox="1"/>
          <p:nvPr/>
        </p:nvSpPr>
        <p:spPr>
          <a:xfrm>
            <a:off x="6440557" y="4113179"/>
            <a:ext cx="3180522" cy="584775"/>
          </a:xfrm>
          <a:prstGeom prst="rect">
            <a:avLst/>
          </a:prstGeom>
          <a:noFill/>
        </p:spPr>
        <p:txBody>
          <a:bodyPr wrap="square" rtlCol="0">
            <a:spAutoFit/>
          </a:bodyPr>
          <a:lstStyle/>
          <a:p>
            <a:pPr algn="r"/>
            <a:r>
              <a:rPr lang="ar-DZ" sz="3200" dirty="0"/>
              <a:t>الشعار الاول</a:t>
            </a:r>
            <a:endParaRPr lang="fr-FR" sz="3200" dirty="0"/>
          </a:p>
        </p:txBody>
      </p:sp>
    </p:spTree>
    <p:extLst>
      <p:ext uri="{BB962C8B-B14F-4D97-AF65-F5344CB8AC3E}">
        <p14:creationId xmlns:p14="http://schemas.microsoft.com/office/powerpoint/2010/main" val="186800277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4EF447C-143D-EFB5-D936-72952244A560}"/>
              </a:ext>
            </a:extLst>
          </p:cNvPr>
          <p:cNvSpPr txBox="1"/>
          <p:nvPr/>
        </p:nvSpPr>
        <p:spPr>
          <a:xfrm>
            <a:off x="0" y="172278"/>
            <a:ext cx="12192000" cy="1569660"/>
          </a:xfrm>
          <a:prstGeom prst="rect">
            <a:avLst/>
          </a:prstGeom>
          <a:solidFill>
            <a:schemeClr val="bg2"/>
          </a:solidFill>
        </p:spPr>
        <p:txBody>
          <a:bodyPr wrap="square" rtlCol="0">
            <a:spAutoFit/>
          </a:bodyPr>
          <a:lstStyle/>
          <a:p>
            <a:pPr algn="r"/>
            <a:r>
              <a:rPr lang="ar-DZ" sz="3200" b="1" i="0" dirty="0">
                <a:solidFill>
                  <a:srgbClr val="333333"/>
                </a:solidFill>
                <a:effectLst/>
                <a:latin typeface="Arial" panose="020B0604020202020204" pitchFamily="34" charset="0"/>
                <a:cs typeface="Akhbar MT" pitchFamily="2" charset="-78"/>
              </a:rPr>
              <a:t>وقد ظهر شعار أبل الثاني "التفاحة </a:t>
            </a:r>
            <a:r>
              <a:rPr lang="ar-DZ" sz="3200" b="1" i="0" dirty="0" err="1">
                <a:solidFill>
                  <a:srgbClr val="333333"/>
                </a:solidFill>
                <a:effectLst/>
                <a:latin typeface="Arial" panose="020B0604020202020204" pitchFamily="34" charset="0"/>
                <a:cs typeface="Akhbar MT" pitchFamily="2" charset="-78"/>
              </a:rPr>
              <a:t>المقضومة</a:t>
            </a:r>
            <a:r>
              <a:rPr lang="ar-DZ" sz="3200" b="1" i="0" dirty="0">
                <a:solidFill>
                  <a:srgbClr val="333333"/>
                </a:solidFill>
                <a:effectLst/>
                <a:latin typeface="Arial" panose="020B0604020202020204" pitchFamily="34" charset="0"/>
                <a:cs typeface="Akhbar MT" pitchFamily="2" charset="-78"/>
              </a:rPr>
              <a:t>" المخطط بألوان قوس قزح، والذي صممه مصمم الجرافيك روب </a:t>
            </a:r>
            <a:r>
              <a:rPr lang="ar-DZ" sz="3200" b="1" i="0" dirty="0" err="1">
                <a:solidFill>
                  <a:srgbClr val="333333"/>
                </a:solidFill>
                <a:effectLst/>
                <a:latin typeface="Arial" panose="020B0604020202020204" pitchFamily="34" charset="0"/>
                <a:cs typeface="Akhbar MT" pitchFamily="2" charset="-78"/>
              </a:rPr>
              <a:t>جانوف</a:t>
            </a:r>
            <a:r>
              <a:rPr lang="ar-DZ" sz="3200" b="1" i="0" dirty="0">
                <a:solidFill>
                  <a:srgbClr val="333333"/>
                </a:solidFill>
                <a:effectLst/>
                <a:latin typeface="Arial" panose="020B0604020202020204" pitchFamily="34" charset="0"/>
                <a:cs typeface="Akhbar MT" pitchFamily="2" charset="-78"/>
              </a:rPr>
              <a:t>، لأول مرة في عام 1977، وتم إصدار الشعار لجهاز كمبيوتر الثاني , والذي كان أول جهاز كمبيوتر مزود بشاشة ملونة، و كان المقصود من قوس قزح أن يمثل تقنية عرض الألوان.</a:t>
            </a:r>
            <a:endParaRPr lang="fr-FR" sz="3200" dirty="0">
              <a:cs typeface="Akhbar MT" pitchFamily="2" charset="-78"/>
            </a:endParaRPr>
          </a:p>
        </p:txBody>
      </p:sp>
      <p:pic>
        <p:nvPicPr>
          <p:cNvPr id="6" name="Image 5">
            <a:extLst>
              <a:ext uri="{FF2B5EF4-FFF2-40B4-BE49-F238E27FC236}">
                <a16:creationId xmlns:a16="http://schemas.microsoft.com/office/drawing/2014/main" id="{9861AFC2-663B-8D4A-EDE2-62E1D28A3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79" y="1741938"/>
            <a:ext cx="12019722" cy="5116061"/>
          </a:xfrm>
          <a:prstGeom prst="rect">
            <a:avLst/>
          </a:prstGeom>
        </p:spPr>
      </p:pic>
    </p:spTree>
    <p:extLst>
      <p:ext uri="{BB962C8B-B14F-4D97-AF65-F5344CB8AC3E}">
        <p14:creationId xmlns:p14="http://schemas.microsoft.com/office/powerpoint/2010/main" val="44429285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623D5BE-DD7E-746E-1CED-04DCD944B436}"/>
              </a:ext>
            </a:extLst>
          </p:cNvPr>
          <p:cNvSpPr txBox="1"/>
          <p:nvPr/>
        </p:nvSpPr>
        <p:spPr>
          <a:xfrm>
            <a:off x="0" y="0"/>
            <a:ext cx="12192000" cy="1569660"/>
          </a:xfrm>
          <a:prstGeom prst="rect">
            <a:avLst/>
          </a:prstGeom>
          <a:solidFill>
            <a:schemeClr val="bg2"/>
          </a:solidFill>
        </p:spPr>
        <p:txBody>
          <a:bodyPr wrap="square" rtlCol="0">
            <a:spAutoFit/>
          </a:bodyPr>
          <a:lstStyle/>
          <a:p>
            <a:pPr algn="r"/>
            <a:r>
              <a:rPr lang="ar-DZ" sz="3200" b="1" i="0" dirty="0">
                <a:solidFill>
                  <a:srgbClr val="333333"/>
                </a:solidFill>
                <a:effectLst/>
                <a:latin typeface="Arial" panose="020B0604020202020204" pitchFamily="34" charset="0"/>
              </a:rPr>
              <a:t>واحتفظت الشركة بصورة التفاحة منذ ذلك الحين، لكنها تخلت عن خطوط قوس قزح في عام 1998، عندما أطلقت أول كمبيوتر الذي يعمل بنظام متطور في ذلك الوقت، اتخذ الشعار مظهرًا أحادي اللون الى وقت الحالي.</a:t>
            </a:r>
            <a:endParaRPr lang="fr-FR" sz="3200" dirty="0"/>
          </a:p>
        </p:txBody>
      </p:sp>
      <p:pic>
        <p:nvPicPr>
          <p:cNvPr id="7" name="Image 6">
            <a:extLst>
              <a:ext uri="{FF2B5EF4-FFF2-40B4-BE49-F238E27FC236}">
                <a16:creationId xmlns:a16="http://schemas.microsoft.com/office/drawing/2014/main" id="{083A7E81-EB12-2F12-0D0B-F1AD8312D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9660"/>
            <a:ext cx="12192000" cy="5288340"/>
          </a:xfrm>
          <a:prstGeom prst="rect">
            <a:avLst/>
          </a:prstGeom>
        </p:spPr>
      </p:pic>
    </p:spTree>
    <p:extLst>
      <p:ext uri="{BB962C8B-B14F-4D97-AF65-F5344CB8AC3E}">
        <p14:creationId xmlns:p14="http://schemas.microsoft.com/office/powerpoint/2010/main" val="134072236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A70DD65-3139-00F5-6A65-B141C94EF7D5}"/>
              </a:ext>
            </a:extLst>
          </p:cNvPr>
          <p:cNvSpPr txBox="1"/>
          <p:nvPr/>
        </p:nvSpPr>
        <p:spPr>
          <a:xfrm>
            <a:off x="1" y="0"/>
            <a:ext cx="12192000" cy="3785652"/>
          </a:xfrm>
          <a:prstGeom prst="rect">
            <a:avLst/>
          </a:prstGeom>
          <a:solidFill>
            <a:schemeClr val="accent1">
              <a:lumMod val="20000"/>
              <a:lumOff val="80000"/>
            </a:schemeClr>
          </a:solidFill>
        </p:spPr>
        <p:txBody>
          <a:bodyPr wrap="square" rtlCol="0">
            <a:spAutoFit/>
          </a:bodyPr>
          <a:lstStyle/>
          <a:p>
            <a:pPr algn="r"/>
            <a:r>
              <a:rPr lang="ar-DZ" sz="4400" dirty="0"/>
              <a:t>اشكال دخول الأسواق الدولية:</a:t>
            </a:r>
          </a:p>
          <a:p>
            <a:pPr algn="r"/>
            <a:r>
              <a:rPr lang="ar-DZ" sz="2800" dirty="0"/>
              <a:t>تتمثل هذه الاشكال فيما يلي:</a:t>
            </a:r>
          </a:p>
          <a:p>
            <a:pPr algn="r"/>
            <a:r>
              <a:rPr lang="ar-DZ" sz="2800" b="0" i="0" dirty="0">
                <a:solidFill>
                  <a:srgbClr val="222222"/>
                </a:solidFill>
                <a:effectLst/>
                <a:latin typeface="Arial" panose="020B0604020202020204" pitchFamily="34" charset="0"/>
              </a:rPr>
              <a:t>التصدير: بيع المنتجات المصنعة محليًا إلى زبائن في بلدان أخرى</a:t>
            </a:r>
          </a:p>
          <a:p>
            <a:pPr algn="r"/>
            <a:r>
              <a:rPr lang="ar-DZ" sz="2800" b="0" i="0" dirty="0">
                <a:solidFill>
                  <a:srgbClr val="222222"/>
                </a:solidFill>
                <a:effectLst/>
                <a:latin typeface="Arial" panose="020B0604020202020204" pitchFamily="34" charset="0"/>
              </a:rPr>
              <a:t>الترخيص: السماح لشركة أجنبية باستخدام الملكية الفكرية مقابل رسوم.</a:t>
            </a:r>
            <a:endParaRPr lang="ar-DZ" sz="2800" dirty="0">
              <a:solidFill>
                <a:srgbClr val="222222"/>
              </a:solidFill>
              <a:latin typeface="Arial" panose="020B0604020202020204" pitchFamily="34" charset="0"/>
            </a:endParaRPr>
          </a:p>
          <a:p>
            <a:pPr algn="r"/>
            <a:r>
              <a:rPr lang="ar-DZ" sz="2800" b="0" i="0" dirty="0">
                <a:solidFill>
                  <a:srgbClr val="222222"/>
                </a:solidFill>
                <a:effectLst/>
                <a:latin typeface="Arial" panose="020B0604020202020204" pitchFamily="34" charset="0"/>
              </a:rPr>
              <a:t>الاستثمار المباشر: إنشاء أو شراء مرافق تشغيلية في البلد المستهدف.</a:t>
            </a:r>
          </a:p>
          <a:p>
            <a:pPr algn="r"/>
            <a:r>
              <a:rPr lang="ar-DZ" sz="2800" b="0" i="0" dirty="0">
                <a:solidFill>
                  <a:srgbClr val="222222"/>
                </a:solidFill>
                <a:effectLst/>
                <a:latin typeface="Arial" panose="020B0604020202020204" pitchFamily="34" charset="0"/>
              </a:rPr>
              <a:t>الشراكات الاستراتيجية والتحالفات: التعاون مع شركات محلية للدخول في السوق.</a:t>
            </a:r>
            <a:endParaRPr lang="ar-DZ" sz="2800" dirty="0">
              <a:solidFill>
                <a:srgbClr val="222222"/>
              </a:solidFill>
              <a:latin typeface="Arial" panose="020B0604020202020204" pitchFamily="34" charset="0"/>
            </a:endParaRPr>
          </a:p>
          <a:p>
            <a:pPr algn="r"/>
            <a:r>
              <a:rPr lang="ar-DZ" sz="2800" b="0" i="0" dirty="0">
                <a:solidFill>
                  <a:srgbClr val="222222"/>
                </a:solidFill>
                <a:effectLst/>
                <a:latin typeface="Arial" panose="020B0604020202020204" pitchFamily="34" charset="0"/>
              </a:rPr>
              <a:t>الاستحواذ: شراء شركة محلية في السوق المستهدف.</a:t>
            </a:r>
          </a:p>
          <a:p>
            <a:pPr algn="r"/>
            <a:endParaRPr lang="fr-FR" sz="2800" dirty="0"/>
          </a:p>
        </p:txBody>
      </p:sp>
      <p:pic>
        <p:nvPicPr>
          <p:cNvPr id="6" name="Image 5">
            <a:extLst>
              <a:ext uri="{FF2B5EF4-FFF2-40B4-BE49-F238E27FC236}">
                <a16:creationId xmlns:a16="http://schemas.microsoft.com/office/drawing/2014/main" id="{4C9897E4-620E-7BCD-215D-4D3509690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299791"/>
            <a:ext cx="12191999" cy="3558209"/>
          </a:xfrm>
          <a:prstGeom prst="rect">
            <a:avLst/>
          </a:prstGeom>
        </p:spPr>
      </p:pic>
    </p:spTree>
    <p:extLst>
      <p:ext uri="{BB962C8B-B14F-4D97-AF65-F5344CB8AC3E}">
        <p14:creationId xmlns:p14="http://schemas.microsoft.com/office/powerpoint/2010/main" val="393884321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447F58E9-7CD2-7E00-BA03-E513EA191583}"/>
              </a:ext>
            </a:extLst>
          </p:cNvPr>
          <p:cNvSpPr/>
          <p:nvPr/>
        </p:nvSpPr>
        <p:spPr>
          <a:xfrm>
            <a:off x="3359426" y="331303"/>
            <a:ext cx="5473148" cy="1046922"/>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CD8CFB19-2B49-27BE-E8EE-E7CEEED3DDBF}"/>
              </a:ext>
            </a:extLst>
          </p:cNvPr>
          <p:cNvSpPr txBox="1"/>
          <p:nvPr/>
        </p:nvSpPr>
        <p:spPr>
          <a:xfrm>
            <a:off x="3359426" y="562376"/>
            <a:ext cx="4757530" cy="584775"/>
          </a:xfrm>
          <a:prstGeom prst="rect">
            <a:avLst/>
          </a:prstGeom>
          <a:noFill/>
        </p:spPr>
        <p:txBody>
          <a:bodyPr wrap="square" rtlCol="0">
            <a:spAutoFit/>
          </a:bodyPr>
          <a:lstStyle/>
          <a:p>
            <a:pPr algn="r"/>
            <a:r>
              <a:rPr lang="ar-DZ" sz="3200" dirty="0">
                <a:latin typeface="Calibri" panose="020F0502020204030204" pitchFamily="34" charset="0"/>
                <a:cs typeface="Calibri" panose="020F0502020204030204" pitchFamily="34" charset="0"/>
              </a:rPr>
              <a:t>المزيج التسويقي للشركة آبل</a:t>
            </a:r>
            <a:endParaRPr lang="fr-FR" sz="3200" dirty="0">
              <a:latin typeface="Calibri" panose="020F0502020204030204" pitchFamily="34" charset="0"/>
              <a:cs typeface="Calibri" panose="020F0502020204030204" pitchFamily="34" charset="0"/>
            </a:endParaRPr>
          </a:p>
        </p:txBody>
      </p:sp>
      <p:sp>
        <p:nvSpPr>
          <p:cNvPr id="8" name="Rectangle : coins arrondis 7">
            <a:extLst>
              <a:ext uri="{FF2B5EF4-FFF2-40B4-BE49-F238E27FC236}">
                <a16:creationId xmlns:a16="http://schemas.microsoft.com/office/drawing/2014/main" id="{63A72D26-D521-2D42-4F29-F77696A30CB7}"/>
              </a:ext>
            </a:extLst>
          </p:cNvPr>
          <p:cNvSpPr/>
          <p:nvPr/>
        </p:nvSpPr>
        <p:spPr>
          <a:xfrm>
            <a:off x="7142922" y="1630017"/>
            <a:ext cx="3988904" cy="2040835"/>
          </a:xfrm>
          <a:prstGeom prst="roundRec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D19C451F-DD2C-8AF4-14CD-319BE6651785}"/>
              </a:ext>
            </a:extLst>
          </p:cNvPr>
          <p:cNvSpPr/>
          <p:nvPr/>
        </p:nvSpPr>
        <p:spPr>
          <a:xfrm>
            <a:off x="1156253" y="1630016"/>
            <a:ext cx="3988904" cy="2040835"/>
          </a:xfrm>
          <a:prstGeom prst="roundRec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4BDFFDBF-AE99-F520-AC5A-E2907F0B34BB}"/>
              </a:ext>
            </a:extLst>
          </p:cNvPr>
          <p:cNvSpPr/>
          <p:nvPr/>
        </p:nvSpPr>
        <p:spPr>
          <a:xfrm>
            <a:off x="1156253" y="4153716"/>
            <a:ext cx="3988904" cy="2040835"/>
          </a:xfrm>
          <a:prstGeom prst="roundRec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83FEE2B5-7B40-20FA-D8EC-EC0BC5103C19}"/>
              </a:ext>
            </a:extLst>
          </p:cNvPr>
          <p:cNvSpPr/>
          <p:nvPr/>
        </p:nvSpPr>
        <p:spPr>
          <a:xfrm>
            <a:off x="7142922" y="4207565"/>
            <a:ext cx="3988904" cy="2040835"/>
          </a:xfrm>
          <a:prstGeom prst="roundRec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49508B5B-E4A7-963A-D5C2-32C5E5D46B1D}"/>
              </a:ext>
            </a:extLst>
          </p:cNvPr>
          <p:cNvSpPr txBox="1"/>
          <p:nvPr/>
        </p:nvSpPr>
        <p:spPr>
          <a:xfrm>
            <a:off x="7142922" y="2266122"/>
            <a:ext cx="2981739" cy="769441"/>
          </a:xfrm>
          <a:prstGeom prst="rect">
            <a:avLst/>
          </a:prstGeom>
          <a:noFill/>
        </p:spPr>
        <p:txBody>
          <a:bodyPr wrap="square" rtlCol="0">
            <a:spAutoFit/>
          </a:bodyPr>
          <a:lstStyle/>
          <a:p>
            <a:pPr algn="r"/>
            <a:r>
              <a:rPr lang="ar-DZ" sz="4400" dirty="0"/>
              <a:t>نقاط القوة</a:t>
            </a:r>
            <a:endParaRPr lang="fr-FR" sz="4400" dirty="0"/>
          </a:p>
        </p:txBody>
      </p:sp>
      <p:sp>
        <p:nvSpPr>
          <p:cNvPr id="13" name="ZoneTexte 12">
            <a:extLst>
              <a:ext uri="{FF2B5EF4-FFF2-40B4-BE49-F238E27FC236}">
                <a16:creationId xmlns:a16="http://schemas.microsoft.com/office/drawing/2014/main" id="{EA7C25D1-8203-3E3E-E6D7-C75324D10B4C}"/>
              </a:ext>
            </a:extLst>
          </p:cNvPr>
          <p:cNvSpPr txBox="1"/>
          <p:nvPr/>
        </p:nvSpPr>
        <p:spPr>
          <a:xfrm>
            <a:off x="1643270" y="2285160"/>
            <a:ext cx="2849217" cy="769441"/>
          </a:xfrm>
          <a:prstGeom prst="rect">
            <a:avLst/>
          </a:prstGeom>
          <a:noFill/>
        </p:spPr>
        <p:txBody>
          <a:bodyPr wrap="square" rtlCol="0">
            <a:spAutoFit/>
          </a:bodyPr>
          <a:lstStyle/>
          <a:p>
            <a:pPr algn="r"/>
            <a:r>
              <a:rPr lang="ar-DZ" sz="4400" dirty="0"/>
              <a:t>نقاط الضعف</a:t>
            </a:r>
            <a:endParaRPr lang="fr-FR" sz="4400" dirty="0"/>
          </a:p>
        </p:txBody>
      </p:sp>
      <p:sp>
        <p:nvSpPr>
          <p:cNvPr id="14" name="ZoneTexte 13">
            <a:extLst>
              <a:ext uri="{FF2B5EF4-FFF2-40B4-BE49-F238E27FC236}">
                <a16:creationId xmlns:a16="http://schemas.microsoft.com/office/drawing/2014/main" id="{2BF55774-3650-9C90-6005-CDDFA180BC2F}"/>
              </a:ext>
            </a:extLst>
          </p:cNvPr>
          <p:cNvSpPr txBox="1"/>
          <p:nvPr/>
        </p:nvSpPr>
        <p:spPr>
          <a:xfrm>
            <a:off x="7222436" y="4693767"/>
            <a:ext cx="2782956" cy="769441"/>
          </a:xfrm>
          <a:prstGeom prst="rect">
            <a:avLst/>
          </a:prstGeom>
          <a:noFill/>
        </p:spPr>
        <p:txBody>
          <a:bodyPr wrap="square" rtlCol="0">
            <a:spAutoFit/>
          </a:bodyPr>
          <a:lstStyle/>
          <a:p>
            <a:pPr algn="r"/>
            <a:r>
              <a:rPr lang="ar-DZ" sz="4400" dirty="0"/>
              <a:t>الفرص</a:t>
            </a:r>
            <a:endParaRPr lang="fr-FR" sz="4400" dirty="0"/>
          </a:p>
        </p:txBody>
      </p:sp>
      <p:sp>
        <p:nvSpPr>
          <p:cNvPr id="15" name="ZoneTexte 14">
            <a:extLst>
              <a:ext uri="{FF2B5EF4-FFF2-40B4-BE49-F238E27FC236}">
                <a16:creationId xmlns:a16="http://schemas.microsoft.com/office/drawing/2014/main" id="{4BB870F6-0D69-02FE-8A76-F67D48D95AB4}"/>
              </a:ext>
            </a:extLst>
          </p:cNvPr>
          <p:cNvSpPr txBox="1"/>
          <p:nvPr/>
        </p:nvSpPr>
        <p:spPr>
          <a:xfrm>
            <a:off x="1434549" y="4789412"/>
            <a:ext cx="2849217" cy="769441"/>
          </a:xfrm>
          <a:prstGeom prst="rect">
            <a:avLst/>
          </a:prstGeom>
          <a:noFill/>
        </p:spPr>
        <p:txBody>
          <a:bodyPr wrap="square" rtlCol="0">
            <a:spAutoFit/>
          </a:bodyPr>
          <a:lstStyle/>
          <a:p>
            <a:pPr algn="r"/>
            <a:r>
              <a:rPr lang="ar-DZ" sz="4400" dirty="0"/>
              <a:t>التهديدات</a:t>
            </a:r>
            <a:endParaRPr lang="fr-FR" sz="4400" dirty="0"/>
          </a:p>
        </p:txBody>
      </p:sp>
      <p:sp>
        <p:nvSpPr>
          <p:cNvPr id="16" name="Ellipse 15">
            <a:extLst>
              <a:ext uri="{FF2B5EF4-FFF2-40B4-BE49-F238E27FC236}">
                <a16:creationId xmlns:a16="http://schemas.microsoft.com/office/drawing/2014/main" id="{C1BD2F34-077E-1970-0D5A-938FF6E67FEF}"/>
              </a:ext>
            </a:extLst>
          </p:cNvPr>
          <p:cNvSpPr/>
          <p:nvPr/>
        </p:nvSpPr>
        <p:spPr>
          <a:xfrm>
            <a:off x="4969565" y="3115051"/>
            <a:ext cx="2252871" cy="1753849"/>
          </a:xfrm>
          <a:prstGeom prst="ellipse">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0E3A7D1D-B514-97B6-FCDD-F2025EBAE03F}"/>
              </a:ext>
            </a:extLst>
          </p:cNvPr>
          <p:cNvSpPr txBox="1"/>
          <p:nvPr/>
        </p:nvSpPr>
        <p:spPr>
          <a:xfrm>
            <a:off x="5645426" y="3438124"/>
            <a:ext cx="874643" cy="769441"/>
          </a:xfrm>
          <a:prstGeom prst="rect">
            <a:avLst/>
          </a:prstGeom>
          <a:noFill/>
        </p:spPr>
        <p:txBody>
          <a:bodyPr wrap="square" rtlCol="0">
            <a:spAutoFit/>
          </a:bodyPr>
          <a:lstStyle/>
          <a:p>
            <a:r>
              <a:rPr lang="fr-FR" sz="4400" dirty="0">
                <a:latin typeface="Arial Rounded MT Bold" panose="020F0704030504030204" pitchFamily="34" charset="0"/>
              </a:rPr>
              <a:t>4p</a:t>
            </a:r>
          </a:p>
        </p:txBody>
      </p:sp>
    </p:spTree>
    <p:extLst>
      <p:ext uri="{BB962C8B-B14F-4D97-AF65-F5344CB8AC3E}">
        <p14:creationId xmlns:p14="http://schemas.microsoft.com/office/powerpoint/2010/main" val="3530616645"/>
      </p:ext>
    </p:extLst>
  </p:cSld>
  <p:clrMapOvr>
    <a:masterClrMapping/>
  </p:clrMapOvr>
  <p:transition spd="slow">
    <p:push dir="u"/>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301</TotalTime>
  <Words>972</Words>
  <Application>Microsoft Office PowerPoint</Application>
  <PresentationFormat>Grand écran</PresentationFormat>
  <Paragraphs>81</Paragraphs>
  <Slides>27</Slides>
  <Notes>0</Notes>
  <HiddenSlides>0</HiddenSlides>
  <MMClips>1</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27</vt:i4>
      </vt:variant>
    </vt:vector>
  </HeadingPairs>
  <TitlesOfParts>
    <vt:vector size="39" baseType="lpstr">
      <vt:lpstr>Aharoni</vt:lpstr>
      <vt:lpstr>Akhbar MT</vt:lpstr>
      <vt:lpstr>Algerian</vt:lpstr>
      <vt:lpstr>Al-Jazeera</vt:lpstr>
      <vt:lpstr>Arial</vt:lpstr>
      <vt:lpstr>Arial Rounded MT Bold</vt:lpstr>
      <vt:lpstr>Bahnschrift SemiBold</vt:lpstr>
      <vt:lpstr>Calibri</vt:lpstr>
      <vt:lpstr>Calibri Light</vt:lpstr>
      <vt:lpstr>DroidArabicKufi-Regular</vt:lpstr>
      <vt:lpstr>Helvetica Neue</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ELMOHTARIF</dc:creator>
  <cp:lastModifiedBy>ELMOHTARIF</cp:lastModifiedBy>
  <cp:revision>2</cp:revision>
  <dcterms:created xsi:type="dcterms:W3CDTF">2024-04-29T03:43:25Z</dcterms:created>
  <dcterms:modified xsi:type="dcterms:W3CDTF">2024-04-29T09:08:43Z</dcterms:modified>
</cp:coreProperties>
</file>