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2">
  <p:sldMasterIdLst>
    <p:sldMasterId id="2147483727" r:id="rId1"/>
  </p:sldMasterIdLst>
  <p:notesMasterIdLst>
    <p:notesMasterId r:id="rId19"/>
  </p:notesMasterIdLst>
  <p:sldIdLst>
    <p:sldId id="256" r:id="rId2"/>
    <p:sldId id="267" r:id="rId3"/>
    <p:sldId id="334" r:id="rId4"/>
    <p:sldId id="346" r:id="rId5"/>
    <p:sldId id="348" r:id="rId6"/>
    <p:sldId id="335" r:id="rId7"/>
    <p:sldId id="336" r:id="rId8"/>
    <p:sldId id="337" r:id="rId9"/>
    <p:sldId id="338" r:id="rId10"/>
    <p:sldId id="339" r:id="rId11"/>
    <p:sldId id="340" r:id="rId12"/>
    <p:sldId id="341" r:id="rId13"/>
    <p:sldId id="342" r:id="rId14"/>
    <p:sldId id="343" r:id="rId15"/>
    <p:sldId id="344" r:id="rId16"/>
    <p:sldId id="345"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198" autoAdjust="0"/>
    <p:restoredTop sz="82765" autoAdjust="0"/>
  </p:normalViewPr>
  <p:slideViewPr>
    <p:cSldViewPr snapToGrid="0">
      <p:cViewPr varScale="1">
        <p:scale>
          <a:sx n="61" d="100"/>
          <a:sy n="61" d="100"/>
        </p:scale>
        <p:origin x="52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63A02D-A062-4267-8799-DFDE27DB0FC0}" type="datetimeFigureOut">
              <a:rPr lang="en-US" smtClean="0"/>
              <a:t>1/11/2024</a:t>
            </a:fld>
            <a:endParaRPr lang="en-US"/>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B695C-2913-4EFB-B4F6-F847522FD8ED}" type="slidenum">
              <a:rPr lang="en-US" smtClean="0"/>
              <a:t>‹N°›</a:t>
            </a:fld>
            <a:endParaRPr lang="en-US"/>
          </a:p>
        </p:txBody>
      </p:sp>
    </p:spTree>
    <p:extLst>
      <p:ext uri="{BB962C8B-B14F-4D97-AF65-F5344CB8AC3E}">
        <p14:creationId xmlns:p14="http://schemas.microsoft.com/office/powerpoint/2010/main" val="889735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26967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25097792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9D6E9DEC-419B-4CC5-A080-3B06BD5A8291}"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4380758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5239397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922957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9D6E9DEC-419B-4CC5-A080-3B06BD5A8291}" type="datetimeFigureOut">
              <a:rPr lang="en-US" smtClean="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17977915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580943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178E61D-D431-422C-9764-11DAFE33AB63}"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03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73939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smtClean="0"/>
              <a:t>1/11/2024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49894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27332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1/11/2024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1218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1/11/2024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11082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24A7AC-904D-4781-85BA-7D10C17ED021}" type="datetimeFigureOut">
              <a:rPr lang="en-US" smtClean="0"/>
              <a:t>1/11/2024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9570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smtClean="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055987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smtClean="0"/>
              <a:t>1/11/2024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54065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D6E9DEC-419B-4CC5-A080-3B06BD5A8291}" type="datetimeFigureOut">
              <a:rPr lang="en-US" smtClean="0"/>
              <a:t>1/11/2024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015711669"/>
      </p:ext>
    </p:extLst>
  </p:cSld>
  <p:clrMap bg1="lt1" tx1="dk1" bg2="lt2" tx2="dk2" accent1="accent1" accent2="accent2" accent3="accent3" accent4="accent4" accent5="accent5" accent6="accent6" hlink="hlink" folHlink="folHlink"/>
  <p:sldLayoutIdLst>
    <p:sldLayoutId id="2147483728" r:id="rId1"/>
    <p:sldLayoutId id="2147483729" r:id="rId2"/>
    <p:sldLayoutId id="2147483730" r:id="rId3"/>
    <p:sldLayoutId id="2147483731" r:id="rId4"/>
    <p:sldLayoutId id="2147483732" r:id="rId5"/>
    <p:sldLayoutId id="2147483733" r:id="rId6"/>
    <p:sldLayoutId id="2147483734" r:id="rId7"/>
    <p:sldLayoutId id="2147483735" r:id="rId8"/>
    <p:sldLayoutId id="2147483736" r:id="rId9"/>
    <p:sldLayoutId id="2147483737" r:id="rId10"/>
    <p:sldLayoutId id="2147483738" r:id="rId11"/>
    <p:sldLayoutId id="2147483739" r:id="rId12"/>
    <p:sldLayoutId id="2147483740" r:id="rId13"/>
    <p:sldLayoutId id="2147483741" r:id="rId14"/>
    <p:sldLayoutId id="2147483742" r:id="rId15"/>
    <p:sldLayoutId id="214748374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uilt.com/blog/ar/%D8%A7%D9%84%D8%AA%D8%B3%D9%88%D9%8A%D9%82-%D8%B9%D8%A8%D8%B1-%D8%A7%D9%84%D8%A8%D8%B1%D9%8A%D8%AF-%D8%A7%D9%84%D8%A5%D9%84%D9%83%D8%AA%D8%B1%D9%88%D9%86%D9%8A-email-marketing/?hsLang=ar-eg" TargetMode="External"/><Relationship Id="rId2" Type="http://schemas.openxmlformats.org/officeDocument/2006/relationships/hyperlink" Target="https://blog.hubspot.com/marketing/email-marketing-stats#:~:text=%D9%8A%D9%82%D9%88%D9%84%2064%20%D9%AA%20%D9%85%D9%86%20%D8%AC%D9%87%D8%A7%D8%AA%20%D8%A7%D9%84%D8%AA%D8%B3%D9%88%D9%8A%D9%82%20%D9%81%D9%8A%20B2B%20%D8%A3%D9%86%20%D8%A7%D8%B3%D8%AA%D8%B1%D8%A7%D8%AA%D9%8A%D8%AC%D9%8A%D8%A9%20%D8%A7%D9%84%D8%AA%D8%B3%D9%88%D9%8A%D9%82%20%D8%B9%D8%A8%D8%B1%20%D8%A7%D9%84%D8%A8%D8%B1%D9%8A%D8%AF%20%D8%A7%D9%84%D8%A5%D9%84%D9%83%D8%AA%D8%B1%D9%88%D9%86%D9%8A%20%D9%83%D8%A7%D9%86%D8%AA%20%D9%81%D8%B9%D8%A7%D9%84%D8%A9%20%D9%84%D8%AA%D8%AD%D9%82%D9%8A%D9%82%20%D8%A3%D9%87%D8%AF%D8%A7%D9%81%20%D8%A7%D9%84%D8%B9%D9%85%D9%84%20%D9%81%D9%8A%20%D8%B9%D8%A7%D9%85%202021.%20(%20HubSpot%20Blog%20Research%20%D8%8C%202021)"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businesswire.com/news/home/20200526005058/en/Matter-Survey-Reveals-Consumers-Find-Influencers-More-Helpful-and-Trustworthy-than-Brands-During-the-Pandemic#:~:text=61%25%20are%20likely%20to%20trust%20recommendations%20from%20a%20friend%2C%20family%20member%20or%20influencer%20on%20social%20platform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uilt.com/blog/%d8%a8%d9%8a%d8%b9-%d8%a7%d9%84%d9%85%d9%86%d8%aa%d8%ac%d8%a7%d8%aa-%d8%a7%d9%84%d8%b1%d9%82%d9%85%d9%8a%d8%a9/?hsLang=ar-eg"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52996" y="3475120"/>
            <a:ext cx="6258909" cy="1781503"/>
          </a:xfrm>
          <a:ln/>
        </p:spPr>
        <p:style>
          <a:lnRef idx="2">
            <a:schemeClr val="accent1"/>
          </a:lnRef>
          <a:fillRef idx="1">
            <a:schemeClr val="lt1"/>
          </a:fillRef>
          <a:effectRef idx="0">
            <a:schemeClr val="accent1"/>
          </a:effectRef>
          <a:fontRef idx="minor">
            <a:schemeClr val="dk1"/>
          </a:fontRef>
        </p:style>
        <p:txBody>
          <a:bodyPr>
            <a:noAutofit/>
          </a:bodyPr>
          <a:lstStyle/>
          <a:p>
            <a:pPr algn="ctr" rtl="1"/>
            <a:r>
              <a:rPr lang="ar-DZ" sz="4400" b="1" dirty="0"/>
              <a:t>أنواع </a:t>
            </a:r>
            <a:r>
              <a:rPr lang="ar-DZ" sz="4400" b="1" dirty="0" smtClean="0"/>
              <a:t>التسويق</a:t>
            </a:r>
            <a:br>
              <a:rPr lang="ar-DZ" sz="4400" b="1" dirty="0" smtClean="0"/>
            </a:br>
            <a:endParaRPr lang="en-US" sz="4400" b="1" dirty="0"/>
          </a:p>
        </p:txBody>
      </p:sp>
      <p:sp>
        <p:nvSpPr>
          <p:cNvPr id="4" name="Rectangle 3"/>
          <p:cNvSpPr/>
          <p:nvPr/>
        </p:nvSpPr>
        <p:spPr>
          <a:xfrm>
            <a:off x="9221275" y="3475120"/>
            <a:ext cx="2653048"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smtClean="0">
                <a:solidFill>
                  <a:schemeClr val="bg1"/>
                </a:solidFill>
              </a:rPr>
              <a:t>محاضرة رقم </a:t>
            </a:r>
            <a:r>
              <a:rPr lang="ar-DZ" sz="3200" b="1" dirty="0" smtClean="0">
                <a:solidFill>
                  <a:schemeClr val="bg1"/>
                </a:solidFill>
              </a:rPr>
              <a:t>09:</a:t>
            </a:r>
            <a:endParaRPr lang="en-US" sz="3200" b="1" dirty="0">
              <a:solidFill>
                <a:schemeClr val="bg1"/>
              </a:solidFill>
            </a:endParaRPr>
          </a:p>
        </p:txBody>
      </p:sp>
      <p:sp>
        <p:nvSpPr>
          <p:cNvPr id="5" name="Rectangle à coins arrondis 4"/>
          <p:cNvSpPr/>
          <p:nvPr/>
        </p:nvSpPr>
        <p:spPr>
          <a:xfrm>
            <a:off x="167425" y="154546"/>
            <a:ext cx="11706898" cy="15241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u="sng" dirty="0" smtClean="0">
                <a:solidFill>
                  <a:schemeClr val="bg1"/>
                </a:solidFill>
                <a:effectLst>
                  <a:outerShdw blurRad="38100" dist="38100" dir="2700000" algn="tl">
                    <a:srgbClr val="000000">
                      <a:alpha val="43137"/>
                    </a:srgbClr>
                  </a:outerShdw>
                </a:effectLst>
              </a:rPr>
              <a:t>مقياس</a:t>
            </a:r>
            <a:r>
              <a:rPr lang="ar-DZ" sz="4000" b="1" dirty="0">
                <a:solidFill>
                  <a:schemeClr val="bg1"/>
                </a:solidFill>
                <a:effectLst>
                  <a:outerShdw blurRad="38100" dist="38100" dir="2700000" algn="tl">
                    <a:srgbClr val="000000">
                      <a:alpha val="43137"/>
                    </a:srgbClr>
                  </a:outerShdw>
                </a:effectLst>
              </a:rPr>
              <a:t>:</a:t>
            </a:r>
            <a:r>
              <a:rPr lang="ar-DZ" sz="4000" b="1" dirty="0" smtClean="0">
                <a:solidFill>
                  <a:schemeClr val="bg1"/>
                </a:solidFill>
                <a:effectLst>
                  <a:outerShdw blurRad="38100" dist="38100" dir="2700000" algn="tl">
                    <a:srgbClr val="000000">
                      <a:alpha val="43137"/>
                    </a:srgbClr>
                  </a:outerShdw>
                </a:effectLst>
              </a:rPr>
              <a:t> </a:t>
            </a:r>
            <a:r>
              <a:rPr lang="ar-DZ" sz="4000" b="1" u="sng" dirty="0" smtClean="0">
                <a:solidFill>
                  <a:schemeClr val="bg1"/>
                </a:solidFill>
                <a:effectLst>
                  <a:outerShdw blurRad="38100" dist="38100" dir="2700000" algn="tl">
                    <a:srgbClr val="000000">
                      <a:alpha val="43137"/>
                    </a:srgbClr>
                  </a:outerShdw>
                </a:effectLst>
              </a:rPr>
              <a:t>أساسيات التسويق</a:t>
            </a:r>
          </a:p>
          <a:p>
            <a:pPr algn="ctr" rtl="1"/>
            <a:r>
              <a:rPr lang="ar-DZ" sz="3200" b="1" dirty="0" smtClean="0">
                <a:solidFill>
                  <a:schemeClr val="bg1"/>
                </a:solidFill>
              </a:rPr>
              <a:t>مستوى سنة </a:t>
            </a:r>
            <a:r>
              <a:rPr lang="ar-DZ" sz="3200" b="1" smtClean="0">
                <a:solidFill>
                  <a:schemeClr val="bg1"/>
                </a:solidFill>
              </a:rPr>
              <a:t>أولى اللوجستيك والنقل الدولي</a:t>
            </a:r>
            <a:endParaRPr lang="en-US" sz="3200" b="1" dirty="0">
              <a:solidFill>
                <a:schemeClr val="bg1"/>
              </a:solidFill>
            </a:endParaRPr>
          </a:p>
        </p:txBody>
      </p:sp>
    </p:spTree>
    <p:extLst>
      <p:ext uri="{BB962C8B-B14F-4D97-AF65-F5344CB8AC3E}">
        <p14:creationId xmlns:p14="http://schemas.microsoft.com/office/powerpoint/2010/main" val="41423738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anim calcmode="lin" valueType="num">
                                      <p:cBhvr>
                                        <p:cTn id="8" dur="1500" fill="hold"/>
                                        <p:tgtEl>
                                          <p:spTgt spid="2"/>
                                        </p:tgtEl>
                                        <p:attrNameLst>
                                          <p:attrName>ppt_x</p:attrName>
                                        </p:attrNameLst>
                                      </p:cBhvr>
                                      <p:tavLst>
                                        <p:tav tm="0">
                                          <p:val>
                                            <p:strVal val="#ppt_x"/>
                                          </p:val>
                                        </p:tav>
                                        <p:tav tm="100000">
                                          <p:val>
                                            <p:strVal val="#ppt_x"/>
                                          </p:val>
                                        </p:tav>
                                      </p:tavLst>
                                    </p:anim>
                                    <p:anim calcmode="lin" valueType="num">
                                      <p:cBhvr>
                                        <p:cTn id="9" dur="1500" fill="hold"/>
                                        <p:tgtEl>
                                          <p:spTgt spid="2"/>
                                        </p:tgtEl>
                                        <p:attrNameLst>
                                          <p:attrName>ppt_y</p:attrName>
                                        </p:attrNameLst>
                                      </p:cBhvr>
                                      <p:tavLst>
                                        <p:tav tm="0">
                                          <p:val>
                                            <p:strVal val="#ppt_y+.1"/>
                                          </p:val>
                                        </p:tav>
                                        <p:tav tm="100000">
                                          <p:val>
                                            <p:strVal val="#ppt_y"/>
                                          </p:val>
                                        </p:tav>
                                      </p:tavLst>
                                    </p:anim>
                                  </p:childTnLst>
                                </p:cTn>
                              </p:par>
                              <p:par>
                                <p:cTn id="10" presetID="16" presetClass="entr" presetSubtype="21" fill="hold" grpId="0" nodeType="withEffect">
                                  <p:stCondLst>
                                    <p:cond delay="25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par>
                                <p:cTn id="13" presetID="2" presetClass="entr" presetSubtype="4" fill="hold" grpId="0" nodeType="withEffect">
                                  <p:stCondLst>
                                    <p:cond delay="25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250" fill="hold"/>
                                        <p:tgtEl>
                                          <p:spTgt spid="5"/>
                                        </p:tgtEl>
                                        <p:attrNameLst>
                                          <p:attrName>ppt_x</p:attrName>
                                        </p:attrNameLst>
                                      </p:cBhvr>
                                      <p:tavLst>
                                        <p:tav tm="0">
                                          <p:val>
                                            <p:strVal val="#ppt_x"/>
                                          </p:val>
                                        </p:tav>
                                        <p:tav tm="100000">
                                          <p:val>
                                            <p:strVal val="#ppt_x"/>
                                          </p:val>
                                        </p:tav>
                                      </p:tavLst>
                                    </p:anim>
                                    <p:anim calcmode="lin" valueType="num">
                                      <p:cBhvr additive="base">
                                        <p:cTn id="16" dur="25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rtl="1"/>
            <a:r>
              <a:rPr lang="ar-DZ" b="1" dirty="0">
                <a:solidFill>
                  <a:schemeClr val="tx1"/>
                </a:solidFill>
              </a:rPr>
              <a:t>التسويق الأخضر</a:t>
            </a:r>
            <a:br>
              <a:rPr lang="ar-DZ" b="1" dirty="0">
                <a:solidFill>
                  <a:schemeClr val="tx1"/>
                </a:solidFill>
              </a:rPr>
            </a:br>
            <a:endParaRPr lang="en-US" dirty="0"/>
          </a:p>
        </p:txBody>
      </p:sp>
      <p:sp>
        <p:nvSpPr>
          <p:cNvPr id="3" name="Espace réservé du contenu 2"/>
          <p:cNvSpPr>
            <a:spLocks noGrp="1"/>
          </p:cNvSpPr>
          <p:nvPr>
            <p:ph idx="1"/>
          </p:nvPr>
        </p:nvSpPr>
        <p:spPr/>
        <p:txBody>
          <a:bodyPr/>
          <a:lstStyle/>
          <a:p>
            <a:pPr algn="just" rtl="1"/>
            <a:r>
              <a:rPr lang="ar-DZ" sz="2400" dirty="0" smtClean="0">
                <a:solidFill>
                  <a:schemeClr val="tx1"/>
                </a:solidFill>
              </a:rPr>
              <a:t>يتعلق </a:t>
            </a:r>
            <a:r>
              <a:rPr lang="ar-DZ" sz="2400" dirty="0">
                <a:solidFill>
                  <a:schemeClr val="tx1"/>
                </a:solidFill>
              </a:rPr>
              <a:t>التسويق الأخضر أو ​​التسويق البيئي بالترويج للسلع الخاصة بك وتهيئتها للجمهور على أنها منتجات صديقة للبيئة لأن هذا الاتجاه من الاتجاهات التي تدفع الناس للشراء، بسبب القلق المتزايد من العملاء نتيجة التأثير البيئي السلبي للمنتجات التي تم تصنيعها دون مراعاة للبيئة</a:t>
            </a:r>
          </a:p>
          <a:p>
            <a:endParaRPr lang="en-US" dirty="0"/>
          </a:p>
        </p:txBody>
      </p:sp>
    </p:spTree>
    <p:extLst>
      <p:ext uri="{BB962C8B-B14F-4D97-AF65-F5344CB8AC3E}">
        <p14:creationId xmlns:p14="http://schemas.microsoft.com/office/powerpoint/2010/main" val="41902145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rtl="1"/>
            <a:r>
              <a:rPr lang="ar-DZ" b="1" dirty="0">
                <a:solidFill>
                  <a:schemeClr val="tx1"/>
                </a:solidFill>
              </a:rPr>
              <a:t>التسويق الحسي</a:t>
            </a:r>
            <a:br>
              <a:rPr lang="ar-DZ" b="1" dirty="0">
                <a:solidFill>
                  <a:schemeClr val="tx1"/>
                </a:solidFill>
              </a:rPr>
            </a:br>
            <a:endParaRPr lang="en-US" dirty="0"/>
          </a:p>
        </p:txBody>
      </p:sp>
      <p:sp>
        <p:nvSpPr>
          <p:cNvPr id="3" name="Espace réservé du contenu 2"/>
          <p:cNvSpPr>
            <a:spLocks noGrp="1"/>
          </p:cNvSpPr>
          <p:nvPr>
            <p:ph idx="1"/>
          </p:nvPr>
        </p:nvSpPr>
        <p:spPr/>
        <p:txBody>
          <a:bodyPr/>
          <a:lstStyle/>
          <a:p>
            <a:pPr algn="just" rtl="1"/>
            <a:r>
              <a:rPr lang="ar-DZ" sz="2400" dirty="0" smtClean="0">
                <a:solidFill>
                  <a:schemeClr val="tx1"/>
                </a:solidFill>
              </a:rPr>
              <a:t>الغرض </a:t>
            </a:r>
            <a:r>
              <a:rPr lang="ar-DZ" sz="2400" dirty="0">
                <a:solidFill>
                  <a:schemeClr val="tx1"/>
                </a:solidFill>
              </a:rPr>
              <a:t>الرئيسي من التسويق الحسي كنوع من أنواع التسويق </a:t>
            </a:r>
            <a:r>
              <a:rPr lang="ar-DZ" sz="2400" b="1" dirty="0">
                <a:solidFill>
                  <a:schemeClr val="tx1"/>
                </a:solidFill>
              </a:rPr>
              <a:t>هو جعل المستهلكين المحتملين يقعون في حب علامتك التجارية عبر الحواس المختلفة، سواء كان ذلك باللمس أو البصر أو الشم أو الذوق، </a:t>
            </a:r>
            <a:r>
              <a:rPr lang="ar-DZ" sz="2400" dirty="0">
                <a:solidFill>
                  <a:schemeClr val="tx1"/>
                </a:solidFill>
              </a:rPr>
              <a:t>ويعتمد هذا على حقيقة أن هذه الأنواع من التجارب لها تأثير كبير جدًا على العقل الباطن وعلى اتخاذ العميل لقرار الشراء، وهذا له علاقة بشكل أو بآخر بالتسويق التجريبي.</a:t>
            </a:r>
          </a:p>
          <a:p>
            <a:endParaRPr lang="en-US" dirty="0"/>
          </a:p>
        </p:txBody>
      </p:sp>
    </p:spTree>
    <p:extLst>
      <p:ext uri="{BB962C8B-B14F-4D97-AF65-F5344CB8AC3E}">
        <p14:creationId xmlns:p14="http://schemas.microsoft.com/office/powerpoint/2010/main" val="18373807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rtl="1"/>
            <a:r>
              <a:rPr lang="ar-DZ" b="1" dirty="0">
                <a:solidFill>
                  <a:schemeClr val="tx1"/>
                </a:solidFill>
              </a:rPr>
              <a:t>التسويق عبر البريد الإلكتروني</a:t>
            </a:r>
            <a:br>
              <a:rPr lang="ar-DZ" b="1" dirty="0">
                <a:solidFill>
                  <a:schemeClr val="tx1"/>
                </a:solidFill>
              </a:rPr>
            </a:br>
            <a:endParaRPr lang="en-US" dirty="0"/>
          </a:p>
        </p:txBody>
      </p:sp>
      <p:sp>
        <p:nvSpPr>
          <p:cNvPr id="3" name="Espace réservé du contenu 2"/>
          <p:cNvSpPr>
            <a:spLocks noGrp="1"/>
          </p:cNvSpPr>
          <p:nvPr>
            <p:ph idx="1"/>
          </p:nvPr>
        </p:nvSpPr>
        <p:spPr>
          <a:xfrm>
            <a:off x="5013434" y="2133599"/>
            <a:ext cx="6491178" cy="4235669"/>
          </a:xfrm>
        </p:spPr>
        <p:txBody>
          <a:bodyPr>
            <a:normAutofit/>
          </a:bodyPr>
          <a:lstStyle/>
          <a:p>
            <a:pPr algn="just" rtl="1"/>
            <a:r>
              <a:rPr lang="ar-DZ" sz="2400" dirty="0" smtClean="0">
                <a:solidFill>
                  <a:schemeClr val="tx1"/>
                </a:solidFill>
              </a:rPr>
              <a:t>هو </a:t>
            </a:r>
            <a:r>
              <a:rPr lang="ar-DZ" sz="2400" dirty="0">
                <a:solidFill>
                  <a:schemeClr val="tx1"/>
                </a:solidFill>
              </a:rPr>
              <a:t>أحد ركائز التسويق الرقمي المهمة لأنه من أنواع التسويق الشخصية عالية النتائج ومنخفضة التكاليف في نفس الوقت، إذ قالت </a:t>
            </a:r>
            <a:r>
              <a:rPr lang="ar-DZ" sz="2400" u="sng" dirty="0">
                <a:solidFill>
                  <a:schemeClr val="tx1"/>
                </a:solidFill>
                <a:hlinkClick r:id="rId2"/>
              </a:rPr>
              <a:t>64%</a:t>
            </a:r>
            <a:r>
              <a:rPr lang="ar-DZ" sz="2400" dirty="0">
                <a:solidFill>
                  <a:schemeClr val="tx1"/>
                </a:solidFill>
              </a:rPr>
              <a:t> من الشركات التي تبيع خدماتها لشركات أخرى (</a:t>
            </a:r>
            <a:r>
              <a:rPr lang="en-US" sz="2400" dirty="0">
                <a:solidFill>
                  <a:schemeClr val="tx1"/>
                </a:solidFill>
              </a:rPr>
              <a:t>B2B) </a:t>
            </a:r>
            <a:r>
              <a:rPr lang="ar-DZ" sz="2400" dirty="0">
                <a:solidFill>
                  <a:schemeClr val="tx1"/>
                </a:solidFill>
              </a:rPr>
              <a:t>إن </a:t>
            </a:r>
            <a:r>
              <a:rPr lang="ar-DZ" sz="2400" u="sng" dirty="0">
                <a:solidFill>
                  <a:schemeClr val="tx1"/>
                </a:solidFill>
                <a:hlinkClick r:id="rId3"/>
              </a:rPr>
              <a:t>التسويق عبر البريد الإلكتروني</a:t>
            </a:r>
            <a:r>
              <a:rPr lang="ar-DZ" sz="2400" dirty="0">
                <a:solidFill>
                  <a:schemeClr val="tx1"/>
                </a:solidFill>
              </a:rPr>
              <a:t> ساعدهم في تحقيق أهدافهم التسويقية، لكن في نفس الوقت، من المهم للغاية الاهتمام بالطريقة التي يتم بها كتابة البريد الإلكتروني، لأن العديد من العملاء قد يضعونك في خانة البريد العشوائي إن ضايقهم المحتوى، ومن المهم تخصيص كل رسالة لتناسب كل مشتري، كما ستساعدك </a:t>
            </a:r>
            <a:r>
              <a:rPr lang="ar-DZ" sz="2400" dirty="0" err="1">
                <a:solidFill>
                  <a:schemeClr val="tx1"/>
                </a:solidFill>
              </a:rPr>
              <a:t>أتمتة</a:t>
            </a:r>
            <a:r>
              <a:rPr lang="ar-DZ" sz="2400" dirty="0">
                <a:solidFill>
                  <a:schemeClr val="tx1"/>
                </a:solidFill>
              </a:rPr>
              <a:t> التسويق في تقسيم شرائح العملاء وإرسال الرسائل لهم حسب سلوكهم.</a:t>
            </a:r>
          </a:p>
          <a:p>
            <a:pPr algn="just" rtl="1"/>
            <a:endParaRPr lang="en-US" dirty="0"/>
          </a:p>
        </p:txBody>
      </p:sp>
      <p:pic>
        <p:nvPicPr>
          <p:cNvPr id="4" name="Image 3"/>
          <p:cNvPicPr>
            <a:picLocks noChangeAspect="1"/>
          </p:cNvPicPr>
          <p:nvPr/>
        </p:nvPicPr>
        <p:blipFill>
          <a:blip r:embed="rId4"/>
          <a:stretch>
            <a:fillRect/>
          </a:stretch>
        </p:blipFill>
        <p:spPr>
          <a:xfrm>
            <a:off x="310452" y="1905000"/>
            <a:ext cx="4564946" cy="3448154"/>
          </a:xfrm>
          <a:prstGeom prst="rect">
            <a:avLst/>
          </a:prstGeom>
        </p:spPr>
      </p:pic>
    </p:spTree>
    <p:extLst>
      <p:ext uri="{BB962C8B-B14F-4D97-AF65-F5344CB8AC3E}">
        <p14:creationId xmlns:p14="http://schemas.microsoft.com/office/powerpoint/2010/main" val="24757899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0">
            <a:schemeClr val="accent5"/>
          </a:lnRef>
          <a:fillRef idx="3">
            <a:schemeClr val="accent5"/>
          </a:fillRef>
          <a:effectRef idx="3">
            <a:schemeClr val="accent5"/>
          </a:effectRef>
          <a:fontRef idx="minor">
            <a:schemeClr val="lt1"/>
          </a:fontRef>
        </p:style>
        <p:txBody>
          <a:bodyPr/>
          <a:lstStyle/>
          <a:p>
            <a:pPr algn="ctr" rtl="1"/>
            <a:r>
              <a:rPr lang="ar-DZ" b="1" dirty="0">
                <a:solidFill>
                  <a:schemeClr val="tx1"/>
                </a:solidFill>
              </a:rPr>
              <a:t>. التسويق بالمؤثرين</a:t>
            </a:r>
            <a:r>
              <a:rPr lang="ar-DZ" sz="4400" b="1" dirty="0">
                <a:solidFill>
                  <a:schemeClr val="tx1"/>
                </a:solidFill>
              </a:rPr>
              <a:t/>
            </a:r>
            <a:br>
              <a:rPr lang="ar-DZ" sz="4400" b="1" dirty="0">
                <a:solidFill>
                  <a:schemeClr val="tx1"/>
                </a:solidFill>
              </a:rPr>
            </a:br>
            <a:endParaRPr lang="en-US" dirty="0">
              <a:solidFill>
                <a:schemeClr val="tx1"/>
              </a:solidFill>
            </a:endParaRPr>
          </a:p>
        </p:txBody>
      </p:sp>
      <p:sp>
        <p:nvSpPr>
          <p:cNvPr id="3" name="Espace réservé du contenu 2"/>
          <p:cNvSpPr>
            <a:spLocks noGrp="1"/>
          </p:cNvSpPr>
          <p:nvPr>
            <p:ph idx="1"/>
          </p:nvPr>
        </p:nvSpPr>
        <p:spPr>
          <a:xfrm>
            <a:off x="5675586" y="2133600"/>
            <a:ext cx="5829026" cy="3951890"/>
          </a:xfrm>
        </p:spPr>
        <p:txBody>
          <a:bodyPr/>
          <a:lstStyle/>
          <a:p>
            <a:pPr algn="just" rtl="1"/>
            <a:r>
              <a:rPr lang="ar-DZ" sz="2400" dirty="0" smtClean="0">
                <a:solidFill>
                  <a:schemeClr val="tx1"/>
                </a:solidFill>
              </a:rPr>
              <a:t>التسويق </a:t>
            </a:r>
            <a:r>
              <a:rPr lang="ar-DZ" sz="2400" dirty="0">
                <a:solidFill>
                  <a:schemeClr val="tx1"/>
                </a:solidFill>
              </a:rPr>
              <a:t>من خلال المؤثرين، هو مكمل لاستراتيجيات التسويق الرقمي، لأنه يسعى إلى زيادة التعريف بخدماتك ومنتجاتك من خلال المؤثرين، وهذا النوع مهم لأن للمؤثرين جمهور كبير وسمعة على الإنترنت وتقديم منتجك من خلال مؤثر يمنحك ثقة العملاء إذ قال </a:t>
            </a:r>
            <a:r>
              <a:rPr lang="ar-DZ" sz="2400" u="sng" dirty="0">
                <a:solidFill>
                  <a:schemeClr val="tx1"/>
                </a:solidFill>
                <a:hlinkClick r:id="rId2"/>
              </a:rPr>
              <a:t>61%</a:t>
            </a:r>
            <a:r>
              <a:rPr lang="ar-DZ" sz="2400" dirty="0">
                <a:solidFill>
                  <a:schemeClr val="tx1"/>
                </a:solidFill>
              </a:rPr>
              <a:t> من العملاء أنهم يثقون في آراء المؤثرين وأصدقائهم أو عائلاتهم، في حين يثق 38% في المحتوى الذي تتكلم فيه العلامة التجارية عن نفسها، وبالتالي القدرة على التأثير في قرارهم </a:t>
            </a:r>
            <a:r>
              <a:rPr lang="ar-DZ" sz="2400" dirty="0" err="1">
                <a:solidFill>
                  <a:schemeClr val="tx1"/>
                </a:solidFill>
              </a:rPr>
              <a:t>الشرائي</a:t>
            </a:r>
            <a:r>
              <a:rPr lang="ar-DZ" sz="2400" dirty="0">
                <a:solidFill>
                  <a:schemeClr val="tx1"/>
                </a:solidFill>
              </a:rPr>
              <a:t>.</a:t>
            </a:r>
            <a:endParaRPr lang="en-US" sz="2400" dirty="0">
              <a:solidFill>
                <a:schemeClr val="tx1"/>
              </a:solidFill>
            </a:endParaRPr>
          </a:p>
        </p:txBody>
      </p:sp>
      <p:pic>
        <p:nvPicPr>
          <p:cNvPr id="4" name="Image 3"/>
          <p:cNvPicPr>
            <a:picLocks noChangeAspect="1"/>
          </p:cNvPicPr>
          <p:nvPr/>
        </p:nvPicPr>
        <p:blipFill>
          <a:blip r:embed="rId3"/>
          <a:stretch>
            <a:fillRect/>
          </a:stretch>
        </p:blipFill>
        <p:spPr>
          <a:xfrm>
            <a:off x="-334211" y="2133600"/>
            <a:ext cx="5820611" cy="4724400"/>
          </a:xfrm>
          <a:prstGeom prst="rect">
            <a:avLst/>
          </a:prstGeom>
        </p:spPr>
      </p:pic>
    </p:spTree>
    <p:extLst>
      <p:ext uri="{BB962C8B-B14F-4D97-AF65-F5344CB8AC3E}">
        <p14:creationId xmlns:p14="http://schemas.microsoft.com/office/powerpoint/2010/main" val="22179679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5"/>
          </a:lnRef>
          <a:fillRef idx="3">
            <a:schemeClr val="accent5"/>
          </a:fillRef>
          <a:effectRef idx="2">
            <a:schemeClr val="accent5"/>
          </a:effectRef>
          <a:fontRef idx="minor">
            <a:schemeClr val="lt1"/>
          </a:fontRef>
        </p:style>
        <p:txBody>
          <a:bodyPr/>
          <a:lstStyle/>
          <a:p>
            <a:pPr algn="ctr" rtl="1"/>
            <a:r>
              <a:rPr lang="ar-DZ" b="1" dirty="0" smtClean="0">
                <a:solidFill>
                  <a:schemeClr val="tx1"/>
                </a:solidFill>
              </a:rPr>
              <a:t>تسويق </a:t>
            </a:r>
            <a:r>
              <a:rPr lang="ar-DZ" b="1" dirty="0">
                <a:solidFill>
                  <a:schemeClr val="tx1"/>
                </a:solidFill>
              </a:rPr>
              <a:t>الخدمات</a:t>
            </a:r>
            <a:br>
              <a:rPr lang="ar-DZ" b="1" dirty="0">
                <a:solidFill>
                  <a:schemeClr val="tx1"/>
                </a:solidFill>
              </a:rPr>
            </a:br>
            <a:endParaRPr lang="en-US" dirty="0"/>
          </a:p>
        </p:txBody>
      </p:sp>
      <p:sp>
        <p:nvSpPr>
          <p:cNvPr id="3" name="Espace réservé du contenu 2"/>
          <p:cNvSpPr>
            <a:spLocks noGrp="1"/>
          </p:cNvSpPr>
          <p:nvPr>
            <p:ph idx="1"/>
          </p:nvPr>
        </p:nvSpPr>
        <p:spPr/>
        <p:txBody>
          <a:bodyPr/>
          <a:lstStyle/>
          <a:p>
            <a:pPr algn="just" rtl="1"/>
            <a:r>
              <a:rPr lang="ar-DZ" sz="2400" dirty="0" smtClean="0">
                <a:solidFill>
                  <a:schemeClr val="tx1"/>
                </a:solidFill>
              </a:rPr>
              <a:t>شاع </a:t>
            </a:r>
            <a:r>
              <a:rPr lang="ar-DZ" sz="2400" dirty="0">
                <a:solidFill>
                  <a:schemeClr val="tx1"/>
                </a:solidFill>
              </a:rPr>
              <a:t>مؤخرًا بسبب انتشار </a:t>
            </a:r>
            <a:r>
              <a:rPr lang="ar-DZ" sz="2400" u="sng" dirty="0">
                <a:solidFill>
                  <a:schemeClr val="tx1"/>
                </a:solidFill>
                <a:hlinkClick r:id="rId2"/>
              </a:rPr>
              <a:t>بيع المنتجات الرقمية</a:t>
            </a:r>
            <a:r>
              <a:rPr lang="ar-DZ" sz="2400" dirty="0">
                <a:solidFill>
                  <a:schemeClr val="tx1"/>
                </a:solidFill>
              </a:rPr>
              <a:t> على الإنترنت، وهذا نوع مستقل من أنواع التسويق لأن هناك فرق كبير بين بيع المنتجات المادية التي يتم شحنها والمنتجات التي لا يمكن للعميل لمسها وإن كانت ستؤثر في حياته كالموسيقى والكتب الإلكترونية.</a:t>
            </a:r>
            <a:br>
              <a:rPr lang="ar-DZ" sz="2400" dirty="0">
                <a:solidFill>
                  <a:schemeClr val="tx1"/>
                </a:solidFill>
              </a:rPr>
            </a:br>
            <a:endParaRPr lang="en-US" sz="2400" dirty="0">
              <a:solidFill>
                <a:schemeClr val="tx1"/>
              </a:solidFill>
            </a:endParaRPr>
          </a:p>
        </p:txBody>
      </p:sp>
      <p:pic>
        <p:nvPicPr>
          <p:cNvPr id="4" name="Image 3"/>
          <p:cNvPicPr>
            <a:picLocks noChangeAspect="1"/>
          </p:cNvPicPr>
          <p:nvPr/>
        </p:nvPicPr>
        <p:blipFill>
          <a:blip r:embed="rId3"/>
          <a:stretch>
            <a:fillRect/>
          </a:stretch>
        </p:blipFill>
        <p:spPr>
          <a:xfrm>
            <a:off x="3677033" y="3409180"/>
            <a:ext cx="6381369" cy="3272921"/>
          </a:xfrm>
          <a:prstGeom prst="rect">
            <a:avLst/>
          </a:prstGeom>
        </p:spPr>
      </p:pic>
    </p:spTree>
    <p:extLst>
      <p:ext uri="{BB962C8B-B14F-4D97-AF65-F5344CB8AC3E}">
        <p14:creationId xmlns:p14="http://schemas.microsoft.com/office/powerpoint/2010/main" val="37491688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normAutofit/>
          </a:bodyPr>
          <a:lstStyle/>
          <a:p>
            <a:pPr algn="ctr" rtl="1"/>
            <a:r>
              <a:rPr lang="ar-DZ" sz="4000" b="1" dirty="0">
                <a:solidFill>
                  <a:schemeClr val="tx1"/>
                </a:solidFill>
              </a:rPr>
              <a:t>التسويق </a:t>
            </a:r>
            <a:r>
              <a:rPr lang="ar-DZ" sz="4000" b="1" dirty="0" smtClean="0">
                <a:solidFill>
                  <a:schemeClr val="tx1"/>
                </a:solidFill>
              </a:rPr>
              <a:t>بالعلاقات</a:t>
            </a:r>
            <a:r>
              <a:rPr lang="ar-DZ" sz="4000" b="1" dirty="0">
                <a:solidFill>
                  <a:schemeClr val="tx1"/>
                </a:solidFill>
              </a:rPr>
              <a:t>:</a:t>
            </a:r>
            <a:endParaRPr lang="en-US" sz="4000" b="1" dirty="0">
              <a:solidFill>
                <a:schemeClr val="tx1"/>
              </a:solidFill>
            </a:endParaRPr>
          </a:p>
        </p:txBody>
      </p:sp>
      <p:sp>
        <p:nvSpPr>
          <p:cNvPr id="3" name="Espace réservé du contenu 2"/>
          <p:cNvSpPr>
            <a:spLocks noGrp="1"/>
          </p:cNvSpPr>
          <p:nvPr>
            <p:ph idx="1"/>
          </p:nvPr>
        </p:nvSpPr>
        <p:spPr/>
        <p:txBody>
          <a:bodyPr>
            <a:normAutofit/>
          </a:bodyPr>
          <a:lstStyle/>
          <a:p>
            <a:pPr algn="r" rtl="1"/>
            <a:r>
              <a:rPr lang="ar-DZ" sz="2400" dirty="0" smtClean="0">
                <a:solidFill>
                  <a:schemeClr val="tx1"/>
                </a:solidFill>
              </a:rPr>
              <a:t>هو </a:t>
            </a:r>
            <a:r>
              <a:rPr lang="ar-DZ" sz="2400" dirty="0">
                <a:solidFill>
                  <a:schemeClr val="tx1"/>
                </a:solidFill>
              </a:rPr>
              <a:t>سياسة ومجموعة من الأدوات لإنشاء علاقة فردية تفاعلية مع </a:t>
            </a:r>
            <a:r>
              <a:rPr lang="ar-DZ" sz="2400" dirty="0" smtClean="0">
                <a:solidFill>
                  <a:schemeClr val="tx1"/>
                </a:solidFill>
              </a:rPr>
              <a:t>الزبائن</a:t>
            </a:r>
            <a:r>
              <a:rPr lang="ar-DZ" sz="2400" dirty="0">
                <a:solidFill>
                  <a:schemeClr val="tx1"/>
                </a:solidFill>
              </a:rPr>
              <a:t>، وخلق والحفاظ على مواقف إيجابية دائمة في نفوسهم واحترام المؤسسة </a:t>
            </a:r>
            <a:r>
              <a:rPr lang="ar-DZ" sz="2400" dirty="0" smtClean="0">
                <a:solidFill>
                  <a:schemeClr val="tx1"/>
                </a:solidFill>
              </a:rPr>
              <a:t>والعلامة</a:t>
            </a:r>
          </a:p>
          <a:p>
            <a:pPr algn="r" rtl="1"/>
            <a:r>
              <a:rPr lang="ar-DZ" sz="2400" dirty="0">
                <a:solidFill>
                  <a:schemeClr val="tx1"/>
                </a:solidFill>
              </a:rPr>
              <a:t>كما عرفه </a:t>
            </a:r>
            <a:r>
              <a:rPr lang="fr-FR" sz="2400" b="1" dirty="0" err="1">
                <a:solidFill>
                  <a:schemeClr val="tx1"/>
                </a:solidFill>
              </a:rPr>
              <a:t>kotler</a:t>
            </a:r>
            <a:r>
              <a:rPr lang="ar-DZ" sz="2400" dirty="0">
                <a:solidFill>
                  <a:schemeClr val="tx1"/>
                </a:solidFill>
              </a:rPr>
              <a:t> على أنه «نموذج مطور من التسويق يسعى للتفكير بصيغة ارتباط وتبادل وتعاون مع الزبون على المدى الطويل لمواجهة المنافسة يسعى للتفكير بصيغة ارتباط وتبادل وتعاون مع الزبون على </a:t>
            </a:r>
            <a:r>
              <a:rPr lang="ar-DZ" sz="2400" dirty="0" smtClean="0">
                <a:solidFill>
                  <a:schemeClr val="tx1"/>
                </a:solidFill>
              </a:rPr>
              <a:t>المدى </a:t>
            </a:r>
            <a:r>
              <a:rPr lang="ar-DZ" sz="2400" dirty="0">
                <a:solidFill>
                  <a:schemeClr val="tx1"/>
                </a:solidFill>
              </a:rPr>
              <a:t>الطويل لمواجهة المنافسة.</a:t>
            </a:r>
            <a:endParaRPr lang="en-US" sz="2400" dirty="0">
              <a:solidFill>
                <a:schemeClr val="tx1"/>
              </a:solidFill>
            </a:endParaRPr>
          </a:p>
        </p:txBody>
      </p:sp>
    </p:spTree>
    <p:extLst>
      <p:ext uri="{BB962C8B-B14F-4D97-AF65-F5344CB8AC3E}">
        <p14:creationId xmlns:p14="http://schemas.microsoft.com/office/powerpoint/2010/main" val="5300507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488273" y="504497"/>
            <a:ext cx="9639032" cy="523220"/>
          </a:xfrm>
          <a:prstGeom prst="rect">
            <a:avLst/>
          </a:prstGeom>
          <a:noFill/>
        </p:spPr>
        <p:txBody>
          <a:bodyPr wrap="square" rtlCol="0">
            <a:spAutoFit/>
          </a:bodyPr>
          <a:lstStyle/>
          <a:p>
            <a:pPr algn="ctr"/>
            <a:r>
              <a:rPr lang="ar-DZ" sz="2800" b="1" u="sng" dirty="0"/>
              <a:t>الجدول التالي أهم الفروق بين التسويق بالصفقات والتسويق </a:t>
            </a:r>
            <a:r>
              <a:rPr lang="ar-DZ" sz="2800" b="1" u="sng" dirty="0" smtClean="0"/>
              <a:t>بالعلاقات: </a:t>
            </a:r>
            <a:endParaRPr lang="en-US" sz="2800" b="1" u="sng" dirty="0"/>
          </a:p>
        </p:txBody>
      </p:sp>
      <p:graphicFrame>
        <p:nvGraphicFramePr>
          <p:cNvPr id="6" name="Tableau 5"/>
          <p:cNvGraphicFramePr>
            <a:graphicFrameLocks noGrp="1"/>
          </p:cNvGraphicFramePr>
          <p:nvPr>
            <p:extLst>
              <p:ext uri="{D42A27DB-BD31-4B8C-83A1-F6EECF244321}">
                <p14:modId xmlns:p14="http://schemas.microsoft.com/office/powerpoint/2010/main" val="2469805342"/>
              </p:ext>
            </p:extLst>
          </p:nvPr>
        </p:nvGraphicFramePr>
        <p:xfrm>
          <a:off x="567559" y="1655380"/>
          <a:ext cx="10421009" cy="5179603"/>
        </p:xfrm>
        <a:graphic>
          <a:graphicData uri="http://schemas.openxmlformats.org/drawingml/2006/table">
            <a:tbl>
              <a:tblPr firstRow="1" bandRow="1">
                <a:tableStyleId>{5C22544A-7EE6-4342-B048-85BDC9FD1C3A}</a:tableStyleId>
              </a:tblPr>
              <a:tblGrid>
                <a:gridCol w="4319750"/>
                <a:gridCol w="3720663"/>
                <a:gridCol w="2380596"/>
              </a:tblGrid>
              <a:tr h="668615">
                <a:tc>
                  <a:txBody>
                    <a:bodyPr/>
                    <a:lstStyle/>
                    <a:p>
                      <a:pPr algn="ctr" rtl="1"/>
                      <a:r>
                        <a:rPr lang="ar-DZ" dirty="0" smtClean="0"/>
                        <a:t>التسويق بالعلاقات </a:t>
                      </a:r>
                      <a:r>
                        <a:rPr lang="en-US" dirty="0" smtClean="0"/>
                        <a:t>Marketing </a:t>
                      </a:r>
                      <a:r>
                        <a:rPr lang="en-US" dirty="0" err="1" smtClean="0"/>
                        <a:t>relationnel</a:t>
                      </a:r>
                      <a:r>
                        <a:rPr lang="en-US" dirty="0" smtClean="0"/>
                        <a:t> </a:t>
                      </a:r>
                      <a:endParaRPr lang="en-US" dirty="0"/>
                    </a:p>
                  </a:txBody>
                  <a:tcPr/>
                </a:tc>
                <a:tc>
                  <a:txBody>
                    <a:bodyPr/>
                    <a:lstStyle/>
                    <a:p>
                      <a:pPr algn="ctr" rtl="1"/>
                      <a:r>
                        <a:rPr lang="ar-DZ" dirty="0" smtClean="0"/>
                        <a:t>التسويق بالصفقات </a:t>
                      </a:r>
                    </a:p>
                    <a:p>
                      <a:pPr algn="ctr" rtl="1"/>
                      <a:r>
                        <a:rPr lang="en-US" dirty="0" smtClean="0"/>
                        <a:t>Marketing </a:t>
                      </a:r>
                      <a:r>
                        <a:rPr lang="en-US" dirty="0" err="1" smtClean="0"/>
                        <a:t>transactionnel</a:t>
                      </a:r>
                      <a:endParaRPr lang="en-US" dirty="0"/>
                    </a:p>
                  </a:txBody>
                  <a:tcPr/>
                </a:tc>
                <a:tc>
                  <a:txBody>
                    <a:bodyPr/>
                    <a:lstStyle/>
                    <a:p>
                      <a:pPr algn="ctr" rtl="1"/>
                      <a:r>
                        <a:rPr lang="ar-DZ" dirty="0" smtClean="0"/>
                        <a:t>النوع</a:t>
                      </a:r>
                      <a:endParaRPr lang="en-US" dirty="0"/>
                    </a:p>
                  </a:txBody>
                  <a:tcPr/>
                </a:tc>
              </a:tr>
              <a:tr h="1119417">
                <a:tc>
                  <a:txBody>
                    <a:bodyPr/>
                    <a:lstStyle/>
                    <a:p>
                      <a:pPr algn="ctr" rtl="1"/>
                      <a:r>
                        <a:rPr lang="ar-DZ" sz="2400" dirty="0" smtClean="0"/>
                        <a:t>الاهتمام بولاء الزبائن</a:t>
                      </a:r>
                    </a:p>
                    <a:p>
                      <a:pPr algn="ctr" rtl="1"/>
                      <a:r>
                        <a:rPr lang="ar-DZ" sz="2400" dirty="0" smtClean="0"/>
                        <a:t> الاهتمام بالعلاقة بعد عملية التبادل </a:t>
                      </a:r>
                    </a:p>
                    <a:p>
                      <a:pPr algn="ctr" rtl="1"/>
                      <a:r>
                        <a:rPr lang="ar-DZ" sz="2400" dirty="0" smtClean="0"/>
                        <a:t> الأولوية لرضا الزبائن الحاليين. </a:t>
                      </a:r>
                      <a:endParaRPr lang="en-US" sz="2400" dirty="0"/>
                    </a:p>
                  </a:txBody>
                  <a:tcPr/>
                </a:tc>
                <a:tc>
                  <a:txBody>
                    <a:bodyPr/>
                    <a:lstStyle/>
                    <a:p>
                      <a:pPr algn="ctr" rtl="1"/>
                      <a:r>
                        <a:rPr lang="ar-DZ" sz="2400" dirty="0" smtClean="0"/>
                        <a:t>جذب الزبائن. </a:t>
                      </a:r>
                    </a:p>
                    <a:p>
                      <a:pPr marL="0" indent="0" algn="ctr" rtl="1">
                        <a:buFontTx/>
                        <a:buNone/>
                      </a:pPr>
                      <a:r>
                        <a:rPr lang="ar-DZ" sz="2400" dirty="0" smtClean="0"/>
                        <a:t>تحديد محفظة الزبائن. </a:t>
                      </a:r>
                    </a:p>
                    <a:p>
                      <a:pPr marL="0" indent="0" algn="ctr" rtl="1">
                        <a:buFontTx/>
                        <a:buNone/>
                      </a:pPr>
                      <a:r>
                        <a:rPr lang="ar-DZ" sz="2400" dirty="0" smtClean="0"/>
                        <a:t> زيادة عدد الزبائن. </a:t>
                      </a:r>
                      <a:endParaRPr lang="en-US" sz="2400" dirty="0"/>
                    </a:p>
                  </a:txBody>
                  <a:tcPr/>
                </a:tc>
                <a:tc>
                  <a:txBody>
                    <a:bodyPr/>
                    <a:lstStyle/>
                    <a:p>
                      <a:pPr algn="ctr" rtl="1"/>
                      <a:r>
                        <a:rPr lang="ar-DZ" sz="2400" dirty="0" smtClean="0"/>
                        <a:t>مستوى الأهداف</a:t>
                      </a:r>
                      <a:endParaRPr lang="en-US" sz="2400" dirty="0"/>
                    </a:p>
                  </a:txBody>
                  <a:tcPr/>
                </a:tc>
              </a:tr>
              <a:tr h="1808290">
                <a:tc>
                  <a:txBody>
                    <a:bodyPr/>
                    <a:lstStyle/>
                    <a:p>
                      <a:pPr algn="ctr" rtl="1"/>
                      <a:r>
                        <a:rPr lang="ar-DZ" sz="2400" dirty="0" smtClean="0"/>
                        <a:t>عرض حلول لمشاكل الزبائن. </a:t>
                      </a:r>
                    </a:p>
                    <a:p>
                      <a:pPr marL="342900" indent="-342900" algn="ctr" rtl="1">
                        <a:buFontTx/>
                        <a:buChar char="-"/>
                      </a:pPr>
                      <a:r>
                        <a:rPr lang="ar-DZ" sz="2400" dirty="0" smtClean="0"/>
                        <a:t>بيع موجه بالزبون.</a:t>
                      </a:r>
                    </a:p>
                    <a:p>
                      <a:pPr marL="0" indent="0" algn="ctr" rtl="1">
                        <a:buFontTx/>
                        <a:buNone/>
                      </a:pPr>
                      <a:r>
                        <a:rPr lang="ar-DZ" sz="2400" dirty="0" smtClean="0"/>
                        <a:t>- الاستماع والاهتمام والعناية. </a:t>
                      </a:r>
                    </a:p>
                    <a:p>
                      <a:pPr marL="342900" indent="-342900" algn="ctr" rtl="1">
                        <a:buFontTx/>
                        <a:buChar char="-"/>
                      </a:pPr>
                      <a:r>
                        <a:rPr lang="ar-DZ" sz="2400" dirty="0" smtClean="0"/>
                        <a:t>زيادة الجهود على الخدمات. </a:t>
                      </a:r>
                    </a:p>
                    <a:p>
                      <a:pPr marL="0" indent="0" algn="ctr" rtl="1">
                        <a:buFontTx/>
                        <a:buNone/>
                      </a:pPr>
                      <a:r>
                        <a:rPr lang="ar-DZ" sz="2400" dirty="0" smtClean="0"/>
                        <a:t>- العلاقة يكون كل من الطرفين رابحاً فيها.</a:t>
                      </a:r>
                      <a:endParaRPr lang="en-US" sz="2400" dirty="0"/>
                    </a:p>
                  </a:txBody>
                  <a:tcPr/>
                </a:tc>
                <a:tc>
                  <a:txBody>
                    <a:bodyPr/>
                    <a:lstStyle/>
                    <a:p>
                      <a:pPr algn="ctr" rtl="1"/>
                      <a:r>
                        <a:rPr lang="ar-DZ" sz="2400" dirty="0" smtClean="0"/>
                        <a:t>تقديم المنتوج وخصائصه. </a:t>
                      </a:r>
                    </a:p>
                    <a:p>
                      <a:pPr algn="ctr" rtl="1"/>
                      <a:r>
                        <a:rPr lang="ar-DZ" sz="2400" dirty="0" smtClean="0"/>
                        <a:t>- بيع موجه بالمنتوج. </a:t>
                      </a:r>
                    </a:p>
                    <a:p>
                      <a:pPr marL="342900" indent="-342900" algn="ctr" rtl="1">
                        <a:buFontTx/>
                        <a:buChar char="-"/>
                      </a:pPr>
                      <a:r>
                        <a:rPr lang="ar-DZ" sz="2400" dirty="0" smtClean="0"/>
                        <a:t>مشكلة النوعية. </a:t>
                      </a:r>
                    </a:p>
                    <a:p>
                      <a:pPr marL="342900" indent="-342900" algn="ctr" rtl="1">
                        <a:buFontTx/>
                        <a:buChar char="-"/>
                      </a:pPr>
                      <a:r>
                        <a:rPr lang="ar-DZ" sz="2400" dirty="0" smtClean="0"/>
                        <a:t>قلة الجهود على الخدمات.</a:t>
                      </a:r>
                    </a:p>
                    <a:p>
                      <a:pPr marL="342900" indent="-342900" algn="ctr" rtl="1">
                        <a:buFontTx/>
                        <a:buChar char="-"/>
                      </a:pPr>
                      <a:r>
                        <a:rPr lang="ar-DZ" sz="2400" dirty="0" smtClean="0"/>
                        <a:t> - الهدف الأساسي هو الربح. </a:t>
                      </a:r>
                      <a:endParaRPr lang="en-US" sz="2400" dirty="0"/>
                    </a:p>
                  </a:txBody>
                  <a:tcPr/>
                </a:tc>
                <a:tc>
                  <a:txBody>
                    <a:bodyPr/>
                    <a:lstStyle/>
                    <a:p>
                      <a:pPr algn="ctr" rtl="1"/>
                      <a:r>
                        <a:rPr lang="ar-DZ" sz="2400" dirty="0" smtClean="0"/>
                        <a:t>مستوى الوسائل</a:t>
                      </a:r>
                      <a:endParaRPr lang="en-US" sz="2400" dirty="0"/>
                    </a:p>
                  </a:txBody>
                  <a:tcPr/>
                </a:tc>
              </a:tr>
              <a:tr h="579068">
                <a:tc>
                  <a:txBody>
                    <a:bodyPr/>
                    <a:lstStyle/>
                    <a:p>
                      <a:pPr algn="ctr" rtl="1"/>
                      <a:r>
                        <a:rPr lang="ar-DZ" sz="2400" dirty="0" smtClean="0"/>
                        <a:t>واحد لواحد أو واحد لبعض</a:t>
                      </a:r>
                      <a:endParaRPr lang="en-US" sz="2400" dirty="0"/>
                    </a:p>
                  </a:txBody>
                  <a:tcPr/>
                </a:tc>
                <a:tc>
                  <a:txBody>
                    <a:bodyPr/>
                    <a:lstStyle/>
                    <a:p>
                      <a:pPr algn="ctr" rtl="1"/>
                      <a:r>
                        <a:rPr lang="ar-DZ" sz="2400" dirty="0" smtClean="0"/>
                        <a:t>جماهيري</a:t>
                      </a:r>
                      <a:endParaRPr lang="en-US" sz="2400" dirty="0"/>
                    </a:p>
                  </a:txBody>
                  <a:tcPr/>
                </a:tc>
                <a:tc>
                  <a:txBody>
                    <a:bodyPr/>
                    <a:lstStyle/>
                    <a:p>
                      <a:pPr algn="ctr" rtl="1"/>
                      <a:r>
                        <a:rPr lang="ar-DZ" sz="2400" dirty="0" smtClean="0"/>
                        <a:t>نوع الاتصال </a:t>
                      </a:r>
                      <a:endParaRPr lang="en-US" sz="2400" dirty="0"/>
                    </a:p>
                  </a:txBody>
                  <a:tcPr/>
                </a:tc>
              </a:tr>
              <a:tr h="774981">
                <a:tc>
                  <a:txBody>
                    <a:bodyPr/>
                    <a:lstStyle/>
                    <a:p>
                      <a:pPr algn="ctr" rtl="1"/>
                      <a:r>
                        <a:rPr lang="ar-DZ" sz="2400" dirty="0" smtClean="0"/>
                        <a:t>علاقة على المدى الطويل (قبل وأثناء وبعد الشراء) </a:t>
                      </a:r>
                      <a:endParaRPr lang="en-US" sz="2400" dirty="0"/>
                    </a:p>
                  </a:txBody>
                  <a:tcPr/>
                </a:tc>
                <a:tc>
                  <a:txBody>
                    <a:bodyPr/>
                    <a:lstStyle/>
                    <a:p>
                      <a:pPr algn="ctr" rtl="1"/>
                      <a:r>
                        <a:rPr lang="ar-DZ" sz="2400" dirty="0" smtClean="0"/>
                        <a:t>خلال وقت الشراء فقط </a:t>
                      </a:r>
                      <a:endParaRPr lang="en-US" sz="2400" dirty="0"/>
                    </a:p>
                  </a:txBody>
                  <a:tcPr/>
                </a:tc>
                <a:tc>
                  <a:txBody>
                    <a:bodyPr/>
                    <a:lstStyle/>
                    <a:p>
                      <a:pPr algn="ctr" rtl="1"/>
                      <a:r>
                        <a:rPr lang="ar-DZ" sz="2400" dirty="0" smtClean="0"/>
                        <a:t>مدة الاتصال </a:t>
                      </a:r>
                      <a:endParaRPr lang="en-US" sz="2400" dirty="0"/>
                    </a:p>
                  </a:txBody>
                  <a:tcPr/>
                </a:tc>
              </a:tr>
            </a:tbl>
          </a:graphicData>
        </a:graphic>
      </p:graphicFrame>
    </p:spTree>
    <p:extLst>
      <p:ext uri="{BB962C8B-B14F-4D97-AF65-F5344CB8AC3E}">
        <p14:creationId xmlns:p14="http://schemas.microsoft.com/office/powerpoint/2010/main" val="379444679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24000" y="3643315"/>
            <a:ext cx="9144000" cy="1553777"/>
          </a:xfrm>
          <a:prstGeom prst="rect">
            <a:avLst/>
          </a:prstGeom>
          <a:gradFill>
            <a:gsLst>
              <a:gs pos="35000">
                <a:schemeClr val="bg1">
                  <a:lumMod val="65000"/>
                </a:schemeClr>
              </a:gs>
              <a:gs pos="100000">
                <a:schemeClr val="bg1">
                  <a:lumMod val="85000"/>
                  <a:shade val="67500"/>
                  <a:satMod val="115000"/>
                  <a:alpha val="0"/>
                </a:schemeClr>
              </a:gs>
              <a:gs pos="100000">
                <a:schemeClr val="bg1">
                  <a:lumMod val="85000"/>
                  <a:shade val="100000"/>
                  <a:satMod val="11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pic>
        <p:nvPicPr>
          <p:cNvPr id="1027" name="Picture 3"/>
          <p:cNvPicPr>
            <a:picLocks noChangeAspect="1" noChangeArrowheads="1"/>
          </p:cNvPicPr>
          <p:nvPr/>
        </p:nvPicPr>
        <p:blipFill>
          <a:blip r:embed="rId2" cstate="print">
            <a:clrChange>
              <a:clrFrom>
                <a:srgbClr val="FFFFFF"/>
              </a:clrFrom>
              <a:clrTo>
                <a:srgbClr val="FFFFFF">
                  <a:alpha val="0"/>
                </a:srgbClr>
              </a:clrTo>
            </a:clrChange>
            <a:extLst/>
          </a:blip>
          <a:stretch>
            <a:fillRect/>
          </a:stretch>
        </p:blipFill>
        <p:spPr bwMode="auto">
          <a:xfrm>
            <a:off x="2634018" y="953671"/>
            <a:ext cx="2574800" cy="3408811"/>
          </a:xfrm>
          <a:prstGeom prst="rect">
            <a:avLst/>
          </a:prstGeom>
          <a:noFill/>
          <a:ln>
            <a:noFill/>
          </a:ln>
          <a:effectLst>
            <a:reflection blurRad="6350" stA="50000" endA="300" endPos="90000" dir="5400000" sy="-100000" algn="bl" rotWithShape="0"/>
          </a:effectLst>
        </p:spPr>
      </p:pic>
      <p:sp>
        <p:nvSpPr>
          <p:cNvPr id="20" name="Carré corné 19"/>
          <p:cNvSpPr/>
          <p:nvPr/>
        </p:nvSpPr>
        <p:spPr>
          <a:xfrm rot="1648294">
            <a:off x="5996111" y="2109775"/>
            <a:ext cx="3132192" cy="2428892"/>
          </a:xfrm>
          <a:prstGeom prst="foldedCorner">
            <a:avLst>
              <a:gd name="adj" fmla="val 28039"/>
            </a:avLst>
          </a:prstGeom>
          <a:solidFill>
            <a:schemeClr val="bg1">
              <a:lumMod val="95000"/>
              <a:alpha val="0"/>
            </a:schemeClr>
          </a:solidFill>
          <a:ln>
            <a:noFill/>
          </a:ln>
          <a:effectLst/>
          <a:scene3d>
            <a:camera prst="isometricTopUp">
              <a:rot lat="19800000" lon="18600000" rev="4800000"/>
            </a:camera>
            <a:lightRig rig="balanced" dir="t">
              <a:rot lat="0" lon="0" rev="6000000"/>
            </a:lightRig>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شكرا على حسن </a:t>
            </a:r>
            <a:r>
              <a:rPr lang="ar-DZ" sz="4500" b="1" cap="all" dirty="0" err="1">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الاصغاء</a:t>
            </a:r>
            <a:r>
              <a:rPr lang="ar-DZ"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rPr>
              <a:t> والمتابعة</a:t>
            </a:r>
            <a:endParaRPr lang="fr-FR" sz="4500" b="1" cap="all" dirty="0">
              <a:ln w="9000" cmpd="sng">
                <a:solidFill>
                  <a:schemeClr val="accent4">
                    <a:shade val="50000"/>
                    <a:satMod val="120000"/>
                  </a:schemeClr>
                </a:solidFill>
                <a:prstDash val="solid"/>
              </a:ln>
              <a:solidFill>
                <a:srgbClr val="7030A0"/>
              </a:soli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1928677691"/>
      </p:ext>
    </p:extLst>
  </p:cSld>
  <p:clrMapOvr>
    <a:masterClrMapping/>
  </p:clrMapOvr>
  <mc:AlternateContent xmlns:mc="http://schemas.openxmlformats.org/markup-compatibility/2006" xmlns:p14="http://schemas.microsoft.com/office/powerpoint/2010/main">
    <mc:Choice Requires="p14">
      <p:transition spd="slow" p14:dur="20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par>
                          <p:cTn id="7" fill="hold">
                            <p:stCondLst>
                              <p:cond delay="0"/>
                            </p:stCondLst>
                            <p:childTnLst>
                              <p:par>
                                <p:cTn id="8" presetID="27" presetClass="entr" presetSubtype="0" fill="hold" nodeType="afterEffect">
                                  <p:stCondLst>
                                    <p:cond delay="0"/>
                                  </p:stCondLst>
                                  <p:iterate type="lt">
                                    <p:tmPct val="50000"/>
                                  </p:iterate>
                                  <p:childTnLst>
                                    <p:set>
                                      <p:cBhvr>
                                        <p:cTn id="9"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10" dur="500"/>
                                        <p:tgtEl>
                                          <p:spTgt spid="20">
                                            <p:txEl>
                                              <p:pRg st="0" end="0"/>
                                            </p:txEl>
                                          </p:spTgt>
                                        </p:tgtEl>
                                        <p:attrNameLst>
                                          <p:attrName>style.color</p:attrName>
                                        </p:attrNameLst>
                                      </p:cBhvr>
                                      <p:tavLst>
                                        <p:tav tm="0">
                                          <p:val>
                                            <p:clrVal>
                                              <a:schemeClr val="accent2"/>
                                            </p:clrVal>
                                          </p:val>
                                        </p:tav>
                                        <p:tav tm="50000">
                                          <p:val>
                                            <p:clrVal>
                                              <a:srgbClr val="EEEE20"/>
                                            </p:clrVal>
                                          </p:val>
                                        </p:tav>
                                      </p:tavLst>
                                    </p:anim>
                                    <p:anim calcmode="discrete" valueType="clr">
                                      <p:cBhvr>
                                        <p:cTn id="11" dur="50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12" dur="500"/>
                                        <p:tgtEl>
                                          <p:spTgt spid="20">
                                            <p:txEl>
                                              <p:pRg st="0" end="0"/>
                                            </p:txEl>
                                          </p:spTgt>
                                        </p:tgtEl>
                                        <p:attrNameLst>
                                          <p:attrName>fill.type</p:attrName>
                                        </p:attrNameLst>
                                      </p:cBhvr>
                                      <p:to>
                                        <p:strVal val="solid"/>
                                      </p:to>
                                    </p:set>
                                  </p:childTnLst>
                                </p:cTn>
                              </p:par>
                              <p:par>
                                <p:cTn id="13" presetID="0" presetClass="path" presetSubtype="0" accel="50000" decel="50000" fill="hold" nodeType="withEffect">
                                  <p:stCondLst>
                                    <p:cond delay="0"/>
                                  </p:stCondLst>
                                  <p:childTnLst>
                                    <p:animMotion origin="layout" path="M 0.23451 -0.17569 C 0.23295 -0.1713 0.23086 -0.16227 0.23399 -0.15694 C 0.23803 -0.15324 0.26446 -0.15208 0.2655 -0.15231 C 0.26576 -0.14792 0.26628 -0.14259 0.26355 -0.13935 C 0.26146 -0.13681 0.25521 -0.13796 0.25157 -0.13588 C 0.24961 -0.13565 0.24779 -0.13426 0.24584 -0.13333 C 0.24375 -0.12778 0.24011 -0.12431 0.23855 -0.11898 C 0.23868 -0.11644 0.23946 -0.11412 0.2405 -0.11227 C 0.2431 -0.10926 0.25157 -0.10556 0.25196 -0.10579 C 0.25013 -0.09722 0.24375 -0.07731 0.25743 -0.07407 C 0.25573 -0.07245 0.25417 -0.07083 0.25196 -0.07083 C 0.24727 -0.06944 0.23855 -0.07245 0.23633 -0.06921 C 0.22188 -0.04537 0.24115 -0.04722 0.25404 -0.04699 C 0.26928 -0.04213 0.25508 -0.03287 0.24792 -0.02731 C 0.24961 -0.01343 0.26003 5.55112E-17 0.24597 0.01065 C 0.24584 0.0125 0.24467 0.01551 0.24388 0.01713 C 0.24284 0.02083 0.23998 0.02639 0.24271 0.02639 C 0.2405 0.03194 0.23959 0.03727 0.24271 0.0412 C 0.2431 0.04352 0.24649 0.0419 0.24792 0.04329 C 0.24909 0.04514 0.24792 0.04769 0.24779 0.05046 " pathEditMode="relative" rAng="0" ptsTypes="AAAAAAAAAAAAAAAAAAAA">
                                      <p:cBhvr>
                                        <p:cTn id="14" dur="500" fill="hold"/>
                                        <p:tgtEl>
                                          <p:spTgt spid="1027"/>
                                        </p:tgtEl>
                                        <p:attrNameLst>
                                          <p:attrName>ppt_x</p:attrName>
                                          <p:attrName>ppt_y</p:attrName>
                                        </p:attrNameLst>
                                      </p:cBhvr>
                                      <p:rCtr x="1380" y="11296"/>
                                    </p:animMotion>
                                  </p:childTnLst>
                                </p:cTn>
                              </p:par>
                              <p:par>
                                <p:cTn id="15" presetID="0" presetClass="path" presetSubtype="0" accel="50000" decel="50000" fill="hold" nodeType="withEffect">
                                  <p:stCondLst>
                                    <p:cond delay="0"/>
                                  </p:stCondLst>
                                  <p:childTnLst>
                                    <p:animMotion origin="layout" path="M 0.18112 -0.14306 C 0.18386 -0.13356 0.1879 -0.11898 0.19805 -0.11759 C 0.20378 -0.11667 0.20938 -0.11644 0.21511 -0.1162 C 0.21732 -0.11204 0.21967 -0.10926 0.22253 -0.10602 C 0.22227 -0.09352 0.22566 -0.08009 0.22136 -0.06898 C 0.21941 -0.06412 0.21198 -0.06968 0.20782 -0.06759 C 0.20417 -0.06551 0.2043 -0.05903 0.203 -0.05463 C 0.20196 -0.05185 0.20053 -0.04583 0.20053 -0.0456 C 0.20209 -0.04028 0.203 -0.03773 0.20782 -0.03588 C 0.20873 -0.03449 0.20899 -0.03264 0.21029 -0.03171 C 0.21133 -0.03056 0.21368 -0.03171 0.21394 -0.03032 C 0.21498 -0.0213 0.21576 -0.00764 0.20782 -0.00463 C 0.20612 0.00139 0.20482 0.00347 0.20782 0.01134 C 0.20834 0.01273 0.21094 0.01134 0.21146 0.01273 C 0.21237 0.01481 0.21146 0.01736 0.21146 0.01991 " pathEditMode="relative" rAng="0" ptsTypes="AAAAAAAAAAAAAAA">
                                      <p:cBhvr>
                                        <p:cTn id="16" dur="500" fill="hold"/>
                                        <p:tgtEl>
                                          <p:spTgt spid="1027"/>
                                        </p:tgtEl>
                                        <p:attrNameLst>
                                          <p:attrName>ppt_x</p:attrName>
                                          <p:attrName>ppt_y</p:attrName>
                                        </p:attrNameLst>
                                      </p:cBhvr>
                                      <p:rCtr x="2109" y="8148"/>
                                    </p:animMotion>
                                  </p:childTnLst>
                                </p:cTn>
                              </p:par>
                              <p:par>
                                <p:cTn id="17" presetID="0" presetClass="path" presetSubtype="0" accel="50000" decel="50000" fill="hold" nodeType="withEffect">
                                  <p:stCondLst>
                                    <p:cond delay="0"/>
                                  </p:stCondLst>
                                  <p:childTnLst>
                                    <p:animMotion origin="layout" path="M 0.14597 -0.16227 C 0.15951 -0.15741 0.15782 -0.14954 0.15027 -0.13079 C 0.14987 -0.12338 0.14948 -0.1162 0.14948 -0.10949 C 0.14987 -0.10741 0.15196 -0.10787 0.1543 -0.10718 C 0.16667 -0.10023 0.15691 -0.10579 0.16498 -0.10093 C 0.16928 -0.0919 0.17123 -0.08819 0.1642 -0.07801 C 0.16094 -0.07338 0.14935 -0.07384 0.14948 -0.07361 C 0.15 -0.07037 0.14935 -0.06551 0.15326 -0.0625 C 0.15625 -0.05995 0.16263 -0.05787 0.16263 -0.05764 C 0.16902 -0.05139 0.17149 -0.04745 0.16589 -0.03634 C 0.16498 -0.0338 0.15638 -0.03218 0.1543 -0.03009 C 0.15521 -0.02685 0.15482 -0.02662 0.15625 -0.02315 C 0.1599 -0.01782 0.17136 -0.01528 0.17527 -0.01366 C 0.17852 -0.00486 0.1793 -0.00532 0.175 0.00625 C 0.17383 0.01019 0.16602 0.00949 0.16498 0.00671 C 0.16316 0.00833 0.1573 0.01181 0.15704 0.01204 C 0.15508 0.01435 0.14545 0.025 0.15326 0.03009 C 0.16003 0.0338 0.16797 0.03241 0.1754 0.03171 C 0.1681 0.05764 0.1698 0.06343 0.15092 0.06065 " pathEditMode="relative" rAng="360000" ptsTypes="AAAAAAAAAAAAAAAAAAA">
                                      <p:cBhvr>
                                        <p:cTn id="18" dur="500" fill="hold"/>
                                        <p:tgtEl>
                                          <p:spTgt spid="1027"/>
                                        </p:tgtEl>
                                        <p:attrNameLst>
                                          <p:attrName>ppt_x</p:attrName>
                                          <p:attrName>ppt_y</p:attrName>
                                        </p:attrNameLst>
                                      </p:cBhvr>
                                      <p:rCtr x="1393" y="11366"/>
                                    </p:animMotion>
                                  </p:childTnLst>
                                </p:cTn>
                              </p:par>
                            </p:childTnLst>
                          </p:cTn>
                        </p:par>
                        <p:par>
                          <p:cTn id="19" fill="hold">
                            <p:stCondLst>
                              <p:cond delay="6750"/>
                            </p:stCondLst>
                            <p:childTnLst>
                              <p:par>
                                <p:cTn id="20" presetID="0" presetClass="path" presetSubtype="0" accel="50000" decel="50000" fill="hold" nodeType="afterEffect">
                                  <p:stCondLst>
                                    <p:cond delay="0"/>
                                  </p:stCondLst>
                                  <p:childTnLst>
                                    <p:animMotion origin="layout" path="M 0.153 0.10579 C 0.10144 0.10579 0.04961 0.10579 -0.00195 0.10579 " pathEditMode="relative" rAng="0" ptsTypes="AA">
                                      <p:cBhvr>
                                        <p:cTn id="21" dur="500" fill="hold"/>
                                        <p:tgtEl>
                                          <p:spTgt spid="1027"/>
                                        </p:tgtEl>
                                        <p:attrNameLst>
                                          <p:attrName>ppt_x</p:attrName>
                                          <p:attrName>ppt_y</p:attrName>
                                        </p:attrNameLst>
                                      </p:cBhvr>
                                      <p:rCtr x="-7747"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29658" y="487632"/>
            <a:ext cx="8911687" cy="1280890"/>
          </a:xfrm>
        </p:spPr>
        <p:txBody>
          <a:bodyPr>
            <a:normAutofit/>
          </a:bodyPr>
          <a:lstStyle/>
          <a:p>
            <a:pPr algn="ctr"/>
            <a:r>
              <a:rPr lang="ar-SA" sz="4400" b="1" dirty="0" smtClean="0"/>
              <a:t>مقدم</a:t>
            </a:r>
            <a:r>
              <a:rPr lang="ar-DZ" sz="4400" b="1" dirty="0" smtClean="0"/>
              <a:t>ـــــــ</a:t>
            </a:r>
            <a:r>
              <a:rPr lang="ar-SA" sz="4400" b="1" dirty="0" smtClean="0"/>
              <a:t>ة</a:t>
            </a:r>
            <a:endParaRPr lang="en-US" sz="4400" dirty="0"/>
          </a:p>
        </p:txBody>
      </p:sp>
      <p:sp>
        <p:nvSpPr>
          <p:cNvPr id="3" name="Espace réservé du contenu 2"/>
          <p:cNvSpPr>
            <a:spLocks noGrp="1"/>
          </p:cNvSpPr>
          <p:nvPr>
            <p:ph idx="1"/>
          </p:nvPr>
        </p:nvSpPr>
        <p:spPr>
          <a:xfrm>
            <a:off x="1195058" y="2424228"/>
            <a:ext cx="9980885" cy="2314028"/>
          </a:xfrm>
          <a:solidFill>
            <a:schemeClr val="bg1">
              <a:lumMod val="95000"/>
            </a:schemeClr>
          </a:solidFill>
          <a:ln>
            <a:solidFill>
              <a:schemeClr val="accent1">
                <a:lumMod val="40000"/>
                <a:lumOff val="60000"/>
              </a:schemeClr>
            </a:solidFill>
          </a:ln>
        </p:spPr>
        <p:style>
          <a:lnRef idx="1">
            <a:schemeClr val="accent2"/>
          </a:lnRef>
          <a:fillRef idx="3">
            <a:schemeClr val="accent2"/>
          </a:fillRef>
          <a:effectRef idx="2">
            <a:schemeClr val="accent2"/>
          </a:effectRef>
          <a:fontRef idx="minor">
            <a:schemeClr val="lt1"/>
          </a:fontRef>
        </p:style>
        <p:txBody>
          <a:bodyPr>
            <a:noAutofit/>
          </a:bodyPr>
          <a:lstStyle/>
          <a:p>
            <a:pPr marL="0" indent="0" algn="ctr" rtl="1">
              <a:buNone/>
            </a:pPr>
            <a:r>
              <a:rPr lang="ar-DZ" sz="2800" dirty="0">
                <a:solidFill>
                  <a:schemeClr val="tx1"/>
                </a:solidFill>
              </a:rPr>
              <a:t>تطوّر التسويق على مدار السنين فقد ظهر بدايةً بالشكل التقليديّ عبر التلفاز والمذياع والصُحف ثمَّ أصبح أكثر استخدامًا ممّا أدى إلى ظهور الحاجة لتطويره مع وجود الإنترنت وتقدّم التكنولوجيا والعلم، وفي ما يأتي أهم أنواع التسويق </a:t>
            </a:r>
            <a:r>
              <a:rPr lang="ar-DZ" sz="2800" dirty="0" smtClean="0">
                <a:solidFill>
                  <a:schemeClr val="tx1"/>
                </a:solidFill>
              </a:rPr>
              <a:t>المتعارف عليها:</a:t>
            </a:r>
            <a:endParaRPr lang="fr-FR" sz="2800" dirty="0">
              <a:solidFill>
                <a:schemeClr val="tx1"/>
              </a:solidFill>
            </a:endParaRPr>
          </a:p>
        </p:txBody>
      </p:sp>
      <p:sp>
        <p:nvSpPr>
          <p:cNvPr id="4" name="Rectangle 3"/>
          <p:cNvSpPr/>
          <p:nvPr/>
        </p:nvSpPr>
        <p:spPr>
          <a:xfrm>
            <a:off x="10805373" y="702059"/>
            <a:ext cx="1287889" cy="1183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smtClean="0">
                <a:solidFill>
                  <a:schemeClr val="bg1"/>
                </a:solidFill>
              </a:rPr>
              <a:t>محاضرة رقم 09:</a:t>
            </a:r>
            <a:endParaRPr lang="en-US" sz="2400" b="1" dirty="0">
              <a:solidFill>
                <a:schemeClr val="bg1"/>
              </a:solidFill>
            </a:endParaRPr>
          </a:p>
        </p:txBody>
      </p:sp>
    </p:spTree>
    <p:extLst>
      <p:ext uri="{BB962C8B-B14F-4D97-AF65-F5344CB8AC3E}">
        <p14:creationId xmlns:p14="http://schemas.microsoft.com/office/powerpoint/2010/main" val="15381918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750"/>
                            </p:stCondLst>
                            <p:childTnLst>
                              <p:par>
                                <p:cTn id="9" presetID="1"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1" presetClass="emph" presetSubtype="0" fill="hold" grpId="0" nodeType="clickEffect">
                                  <p:stCondLst>
                                    <p:cond delay="0"/>
                                  </p:stCondLst>
                                  <p:iterate type="lt">
                                    <p:tmPct val="0"/>
                                  </p:iterate>
                                  <p:childTnLst>
                                    <p:animClr clrSpc="hsl" dir="cw">
                                      <p:cBhvr override="childStyle">
                                        <p:cTn id="14" dur="500" fill="hold"/>
                                        <p:tgtEl>
                                          <p:spTgt spid="2"/>
                                        </p:tgtEl>
                                        <p:attrNameLst>
                                          <p:attrName>style.color</p:attrName>
                                        </p:attrNameLst>
                                      </p:cBhvr>
                                      <p:by>
                                        <p:hsl h="7200000" s="0" l="0"/>
                                      </p:by>
                                    </p:animClr>
                                    <p:animClr clrSpc="hsl" dir="cw">
                                      <p:cBhvr>
                                        <p:cTn id="15" dur="500" fill="hold"/>
                                        <p:tgtEl>
                                          <p:spTgt spid="2"/>
                                        </p:tgtEl>
                                        <p:attrNameLst>
                                          <p:attrName>fillcolor</p:attrName>
                                        </p:attrNameLst>
                                      </p:cBhvr>
                                      <p:by>
                                        <p:hsl h="7200000" s="0" l="0"/>
                                      </p:by>
                                    </p:animClr>
                                    <p:animClr clrSpc="hsl" dir="cw">
                                      <p:cBhvr>
                                        <p:cTn id="16" dur="500" fill="hold"/>
                                        <p:tgtEl>
                                          <p:spTgt spid="2"/>
                                        </p:tgtEl>
                                        <p:attrNameLst>
                                          <p:attrName>stroke.color</p:attrName>
                                        </p:attrNameLst>
                                      </p:cBhvr>
                                      <p:by>
                                        <p:hsl h="7200000" s="0" l="0"/>
                                      </p:by>
                                    </p:animClr>
                                    <p:set>
                                      <p:cBhvr>
                                        <p:cTn id="17" dur="500" fill="hold"/>
                                        <p:tgtEl>
                                          <p:spTgt spid="2"/>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45" presetClass="entr" presetSubtype="0" fill="hold" grpId="1" nodeType="clickEffect">
                                  <p:stCondLst>
                                    <p:cond delay="0"/>
                                  </p:stCondLst>
                                  <p:iterate type="lt">
                                    <p:tmPct val="0"/>
                                  </p:iterate>
                                  <p:childTnLst>
                                    <p:set>
                                      <p:cBhvr>
                                        <p:cTn id="21" dur="1" fill="hold">
                                          <p:stCondLst>
                                            <p:cond delay="0"/>
                                          </p:stCondLst>
                                        </p:cTn>
                                        <p:tgtEl>
                                          <p:spTgt spid="2"/>
                                        </p:tgtEl>
                                        <p:attrNameLst>
                                          <p:attrName>style.visibility</p:attrName>
                                        </p:attrNameLst>
                                      </p:cBhvr>
                                      <p:to>
                                        <p:strVal val="visible"/>
                                      </p:to>
                                    </p:set>
                                    <p:animEffect transition="in" filter="fade">
                                      <p:cBhvr>
                                        <p:cTn id="22" dur="2000"/>
                                        <p:tgtEl>
                                          <p:spTgt spid="2"/>
                                        </p:tgtEl>
                                      </p:cBhvr>
                                    </p:animEffect>
                                    <p:anim calcmode="lin" valueType="num">
                                      <p:cBhvr>
                                        <p:cTn id="23" dur="2000" fill="hold"/>
                                        <p:tgtEl>
                                          <p:spTgt spid="2"/>
                                        </p:tgtEl>
                                        <p:attrNameLst>
                                          <p:attrName>ppt_w</p:attrName>
                                        </p:attrNameLst>
                                      </p:cBhvr>
                                      <p:tavLst>
                                        <p:tav tm="0" fmla="#ppt_w*sin(2.5*pi*$)">
                                          <p:val>
                                            <p:fltVal val="0"/>
                                          </p:val>
                                        </p:tav>
                                        <p:tav tm="100000">
                                          <p:val>
                                            <p:fltVal val="1"/>
                                          </p:val>
                                        </p:tav>
                                      </p:tavLst>
                                    </p:anim>
                                    <p:anim calcmode="lin" valueType="num">
                                      <p:cBhvr>
                                        <p:cTn id="2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2" nodeType="clickEffect">
                                  <p:stCondLst>
                                    <p:cond delay="0"/>
                                  </p:stCondLst>
                                  <p:iterate type="lt">
                                    <p:tmPct val="10000"/>
                                  </p:iterate>
                                  <p:childTnLst>
                                    <p:animMotion origin="layout" path="M -1.66667E-6 -1.85185E-6 L -1.66667E-6 -0.07222 " pathEditMode="relative" rAng="0" ptsTypes="AA">
                                      <p:cBhvr>
                                        <p:cTn id="28" dur="250" accel="50000" decel="50000" autoRev="1" fill="hold">
                                          <p:stCondLst>
                                            <p:cond delay="0"/>
                                          </p:stCondLst>
                                        </p:cTn>
                                        <p:tgtEl>
                                          <p:spTgt spid="2"/>
                                        </p:tgtEl>
                                        <p:attrNameLst>
                                          <p:attrName>ppt_x</p:attrName>
                                          <p:attrName>ppt_y</p:attrName>
                                        </p:attrNameLst>
                                      </p:cBhvr>
                                      <p:rCtr x="0" y="-3611"/>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lstStyle/>
          <a:p>
            <a:pPr algn="ctr"/>
            <a:r>
              <a:rPr lang="ar-DZ" b="1" dirty="0">
                <a:solidFill>
                  <a:schemeClr val="tx1"/>
                </a:solidFill>
              </a:rPr>
              <a:t>التسويق </a:t>
            </a:r>
            <a:r>
              <a:rPr lang="ar-DZ" b="1" dirty="0" smtClean="0">
                <a:solidFill>
                  <a:schemeClr val="tx1"/>
                </a:solidFill>
              </a:rPr>
              <a:t>التقليدي</a:t>
            </a:r>
            <a:endParaRPr lang="en-US" b="1" dirty="0"/>
          </a:p>
        </p:txBody>
      </p:sp>
      <p:sp>
        <p:nvSpPr>
          <p:cNvPr id="3" name="Espace réservé du contenu 2"/>
          <p:cNvSpPr>
            <a:spLocks noGrp="1"/>
          </p:cNvSpPr>
          <p:nvPr>
            <p:ph idx="1"/>
          </p:nvPr>
        </p:nvSpPr>
        <p:spPr/>
        <p:txBody>
          <a:bodyPr>
            <a:normAutofit/>
          </a:bodyPr>
          <a:lstStyle/>
          <a:p>
            <a:pPr algn="just" rtl="1"/>
            <a:r>
              <a:rPr lang="ar-DZ" sz="2800" dirty="0" smtClean="0">
                <a:solidFill>
                  <a:schemeClr val="tx1"/>
                </a:solidFill>
              </a:rPr>
              <a:t>يُقصد </a:t>
            </a:r>
            <a:r>
              <a:rPr lang="ar-DZ" sz="2800" dirty="0">
                <a:solidFill>
                  <a:schemeClr val="tx1"/>
                </a:solidFill>
              </a:rPr>
              <a:t>بالتسويق التقليديّ بأنَّه الترويج للعلامة التجاريّة عبر القنوات والوسائل غير المتصلة بالإنترنت، وهو النوع الأول الذي ظهر من التسويق، نظرًا لأنَّ الوصول إلى المعلومات لم يكن سهلًا ولم يكن متاحًا للجميع فقد اعتمدت أغلب الشركات التسويق باستخدام الوسائل الخارجيّة مثل الإعلانات المطبوعة والتلفزيونيّة وما </a:t>
            </a:r>
            <a:r>
              <a:rPr lang="ar-DZ" sz="2800" dirty="0" smtClean="0">
                <a:solidFill>
                  <a:schemeClr val="tx1"/>
                </a:solidFill>
              </a:rPr>
              <a:t>إلى ذلك.</a:t>
            </a:r>
            <a:endParaRPr lang="en-US" sz="2800" dirty="0">
              <a:solidFill>
                <a:schemeClr val="tx1"/>
              </a:solidFill>
            </a:endParaRPr>
          </a:p>
        </p:txBody>
      </p:sp>
    </p:spTree>
    <p:extLst>
      <p:ext uri="{BB962C8B-B14F-4D97-AF65-F5344CB8AC3E}">
        <p14:creationId xmlns:p14="http://schemas.microsoft.com/office/powerpoint/2010/main" val="11037185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lstStyle/>
          <a:p>
            <a:pPr algn="ctr"/>
            <a:r>
              <a:rPr lang="ar-DZ" b="1" dirty="0" smtClean="0">
                <a:solidFill>
                  <a:schemeClr val="tx1"/>
                </a:solidFill>
              </a:rPr>
              <a:t>التسويق الرقمي</a:t>
            </a:r>
            <a:endParaRPr lang="en-US" b="1" dirty="0"/>
          </a:p>
        </p:txBody>
      </p:sp>
      <p:sp>
        <p:nvSpPr>
          <p:cNvPr id="3" name="Espace réservé du contenu 2"/>
          <p:cNvSpPr>
            <a:spLocks noGrp="1"/>
          </p:cNvSpPr>
          <p:nvPr>
            <p:ph idx="1"/>
          </p:nvPr>
        </p:nvSpPr>
        <p:spPr/>
        <p:txBody>
          <a:bodyPr>
            <a:normAutofit/>
          </a:bodyPr>
          <a:lstStyle/>
          <a:p>
            <a:pPr algn="r" rtl="1"/>
            <a:r>
              <a:rPr lang="ar-DZ" sz="2800" dirty="0">
                <a:solidFill>
                  <a:schemeClr val="tx1"/>
                </a:solidFill>
              </a:rPr>
              <a:t>يعد التسويق الرقمي عكس التسويق التقليدي، حيث يقوم أساس هذا النوع من التسويق على استخدام التكنولوجيا والاستفادة من وجود الإنترنت، ليشمل فئة أكبر من الجماهير لسهولة الوصول إلى المعلومات وسرعة انتشارها، كاستخدام وسائل التواصل الاجتماعيّ والبريد الإلكترونيّ ومواقع الويب </a:t>
            </a:r>
            <a:r>
              <a:rPr lang="ar-DZ" sz="2800" dirty="0" smtClean="0">
                <a:solidFill>
                  <a:schemeClr val="tx1"/>
                </a:solidFill>
              </a:rPr>
              <a:t>وغيرها.</a:t>
            </a:r>
            <a:endParaRPr lang="en-US" sz="2800" dirty="0">
              <a:solidFill>
                <a:schemeClr val="tx1"/>
              </a:solidFill>
            </a:endParaRPr>
          </a:p>
        </p:txBody>
      </p:sp>
    </p:spTree>
    <p:extLst>
      <p:ext uri="{BB962C8B-B14F-4D97-AF65-F5344CB8AC3E}">
        <p14:creationId xmlns:p14="http://schemas.microsoft.com/office/powerpoint/2010/main" val="41198534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lstStyle/>
          <a:p>
            <a:pPr algn="ctr" rtl="1"/>
            <a:r>
              <a:rPr lang="ar-DZ" b="1" dirty="0">
                <a:solidFill>
                  <a:schemeClr val="tx1"/>
                </a:solidFill>
              </a:rPr>
              <a:t>تسويق المحتوى </a:t>
            </a:r>
            <a:endParaRPr lang="en-US" b="1" dirty="0"/>
          </a:p>
        </p:txBody>
      </p:sp>
      <p:sp>
        <p:nvSpPr>
          <p:cNvPr id="3" name="Espace réservé du contenu 2"/>
          <p:cNvSpPr>
            <a:spLocks noGrp="1"/>
          </p:cNvSpPr>
          <p:nvPr>
            <p:ph idx="1"/>
          </p:nvPr>
        </p:nvSpPr>
        <p:spPr/>
        <p:txBody>
          <a:bodyPr>
            <a:normAutofit/>
          </a:bodyPr>
          <a:lstStyle/>
          <a:p>
            <a:pPr algn="just" rtl="1"/>
            <a:r>
              <a:rPr lang="ar-DZ" sz="3200" dirty="0" smtClean="0">
                <a:solidFill>
                  <a:schemeClr val="tx1"/>
                </a:solidFill>
              </a:rPr>
              <a:t>يعد </a:t>
            </a:r>
            <a:r>
              <a:rPr lang="ar-DZ" sz="3200" dirty="0">
                <a:solidFill>
                  <a:schemeClr val="tx1"/>
                </a:solidFill>
              </a:rPr>
              <a:t>تسويق المحتوى أحد الأشكال المنبثقة عن التسويق الرقمي، فمن خلال استخدام الإنترنت يتم وضع المحتوى بصوره المختلفة ليصل إلى الفئة المستهدفة ويستخدم هذا النوع عادةً للتعامل المباشر مع العملاء والإجابة عن أسئلتهم </a:t>
            </a:r>
            <a:r>
              <a:rPr lang="ar-DZ" sz="3200" dirty="0" smtClean="0">
                <a:solidFill>
                  <a:schemeClr val="tx1"/>
                </a:solidFill>
              </a:rPr>
              <a:t>الشائعة.</a:t>
            </a:r>
            <a:endParaRPr lang="en-US" dirty="0"/>
          </a:p>
        </p:txBody>
      </p:sp>
    </p:spTree>
    <p:extLst>
      <p:ext uri="{BB962C8B-B14F-4D97-AF65-F5344CB8AC3E}">
        <p14:creationId xmlns:p14="http://schemas.microsoft.com/office/powerpoint/2010/main" val="40319491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lstStyle/>
          <a:p>
            <a:pPr algn="ctr" rtl="1"/>
            <a:r>
              <a:rPr lang="ar-DZ" b="1" dirty="0">
                <a:solidFill>
                  <a:schemeClr val="tx1"/>
                </a:solidFill>
              </a:rPr>
              <a:t>التسويق الفيروسي</a:t>
            </a:r>
            <a:br>
              <a:rPr lang="ar-DZ" b="1" dirty="0">
                <a:solidFill>
                  <a:schemeClr val="tx1"/>
                </a:solidFill>
              </a:rPr>
            </a:br>
            <a:endParaRPr lang="en-US" dirty="0"/>
          </a:p>
        </p:txBody>
      </p:sp>
      <p:sp>
        <p:nvSpPr>
          <p:cNvPr id="3" name="Espace réservé du contenu 2"/>
          <p:cNvSpPr>
            <a:spLocks noGrp="1"/>
          </p:cNvSpPr>
          <p:nvPr>
            <p:ph idx="1"/>
          </p:nvPr>
        </p:nvSpPr>
        <p:spPr/>
        <p:txBody>
          <a:bodyPr/>
          <a:lstStyle/>
          <a:p>
            <a:pPr algn="just" rtl="1"/>
            <a:r>
              <a:rPr lang="ar-DZ" sz="2800" b="1" dirty="0">
                <a:solidFill>
                  <a:schemeClr val="tx1"/>
                </a:solidFill>
              </a:rPr>
              <a:t> </a:t>
            </a:r>
            <a:r>
              <a:rPr lang="ar-DZ" sz="2800" dirty="0" smtClean="0">
                <a:solidFill>
                  <a:schemeClr val="tx1"/>
                </a:solidFill>
              </a:rPr>
              <a:t>يوحي </a:t>
            </a:r>
            <a:r>
              <a:rPr lang="ar-DZ" sz="2800" dirty="0">
                <a:solidFill>
                  <a:schemeClr val="tx1"/>
                </a:solidFill>
              </a:rPr>
              <a:t>اسم التسويق الفيروسي بالانتشار السريع عبر مواقع التواصل، وكما الأنواع السابقة من التسويق، يركز التسويق الفيروسي على سلسلة من الإجراءات المرتبطة باستراتيجيتك الرقمية، ولكن الهدف هنا هو جعل المحتوى قابل للمشاركة من أكبر قدر ممكن من العملاء من أجل الانتشار على نطاق واسع، ورغم وجود الكثير من استراتيجيات هذا النوع من التسويق إلا أن الانتشار السريع قد يحدث صدفة في مرة من المرات كما هو في </a:t>
            </a:r>
            <a:r>
              <a:rPr lang="ar-DZ" sz="2800" dirty="0" err="1">
                <a:solidFill>
                  <a:schemeClr val="tx1"/>
                </a:solidFill>
              </a:rPr>
              <a:t>الميمز</a:t>
            </a:r>
            <a:r>
              <a:rPr lang="ar-DZ" sz="2800" dirty="0">
                <a:solidFill>
                  <a:schemeClr val="tx1"/>
                </a:solidFill>
              </a:rPr>
              <a:t> (الصور المضحكة).</a:t>
            </a:r>
          </a:p>
          <a:p>
            <a:endParaRPr lang="en-US" dirty="0"/>
          </a:p>
        </p:txBody>
      </p:sp>
    </p:spTree>
    <p:extLst>
      <p:ext uri="{BB962C8B-B14F-4D97-AF65-F5344CB8AC3E}">
        <p14:creationId xmlns:p14="http://schemas.microsoft.com/office/powerpoint/2010/main" val="28291212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ar-DZ" b="1" dirty="0">
                <a:solidFill>
                  <a:schemeClr val="tx1"/>
                </a:solidFill>
              </a:rPr>
              <a:t>التسويق العصبي</a:t>
            </a:r>
            <a:br>
              <a:rPr lang="ar-DZ" b="1" dirty="0">
                <a:solidFill>
                  <a:schemeClr val="tx1"/>
                </a:solidFill>
              </a:rPr>
            </a:br>
            <a:endParaRPr lang="en-US" dirty="0"/>
          </a:p>
        </p:txBody>
      </p:sp>
      <p:sp>
        <p:nvSpPr>
          <p:cNvPr id="3" name="Espace réservé du contenu 2"/>
          <p:cNvSpPr>
            <a:spLocks noGrp="1"/>
          </p:cNvSpPr>
          <p:nvPr>
            <p:ph idx="1"/>
          </p:nvPr>
        </p:nvSpPr>
        <p:spPr>
          <a:xfrm>
            <a:off x="2212571" y="2283229"/>
            <a:ext cx="8915400" cy="3777622"/>
          </a:xfrm>
        </p:spPr>
        <p:txBody>
          <a:bodyPr/>
          <a:lstStyle/>
          <a:p>
            <a:pPr algn="just" rtl="1"/>
            <a:r>
              <a:rPr lang="ar-DZ" sz="2400" dirty="0" smtClean="0">
                <a:solidFill>
                  <a:schemeClr val="tx1"/>
                </a:solidFill>
              </a:rPr>
              <a:t>يعتمد </a:t>
            </a:r>
            <a:r>
              <a:rPr lang="ar-DZ" sz="2400" dirty="0">
                <a:solidFill>
                  <a:schemeClr val="tx1"/>
                </a:solidFill>
              </a:rPr>
              <a:t>هذا النوع من التسويق على علم معقد يدرس النشاط العصبي للعميل في مراحل الشراء المختلفة، من لحظة اكتشاف حاجة العميل للمنتج ووجود مشكلة في حياته إلى لحظة إتمام الطلب، ويتم في هذا النوع من التسويق تحليل العملاء وملاحظتهم باستخدام وسائل مختلفة مثل الرنين المغناطيسي ورسم القلب، لتحليل عواطف الناس والمحفزات التي تدفعهم للشراء.</a:t>
            </a:r>
          </a:p>
          <a:p>
            <a:endParaRPr lang="en-US" dirty="0"/>
          </a:p>
        </p:txBody>
      </p:sp>
    </p:spTree>
    <p:extLst>
      <p:ext uri="{BB962C8B-B14F-4D97-AF65-F5344CB8AC3E}">
        <p14:creationId xmlns:p14="http://schemas.microsoft.com/office/powerpoint/2010/main" val="3667688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ar-DZ" b="1" dirty="0">
                <a:solidFill>
                  <a:schemeClr val="tx1"/>
                </a:solidFill>
              </a:rPr>
              <a:t>التسويق بالعمولة</a:t>
            </a:r>
            <a:br>
              <a:rPr lang="ar-DZ" b="1" dirty="0">
                <a:solidFill>
                  <a:schemeClr val="tx1"/>
                </a:solidFill>
              </a:rPr>
            </a:br>
            <a:endParaRPr lang="en-US" dirty="0"/>
          </a:p>
        </p:txBody>
      </p:sp>
      <p:sp>
        <p:nvSpPr>
          <p:cNvPr id="3" name="Espace réservé du contenu 2"/>
          <p:cNvSpPr>
            <a:spLocks noGrp="1"/>
          </p:cNvSpPr>
          <p:nvPr>
            <p:ph idx="1"/>
          </p:nvPr>
        </p:nvSpPr>
        <p:spPr/>
        <p:txBody>
          <a:bodyPr/>
          <a:lstStyle/>
          <a:p>
            <a:pPr algn="just" rtl="1"/>
            <a:r>
              <a:rPr lang="ar-DZ" sz="2400" dirty="0" smtClean="0">
                <a:solidFill>
                  <a:schemeClr val="tx1"/>
                </a:solidFill>
              </a:rPr>
              <a:t>يسمح </a:t>
            </a:r>
            <a:r>
              <a:rPr lang="ar-DZ" sz="2400" dirty="0">
                <a:solidFill>
                  <a:schemeClr val="tx1"/>
                </a:solidFill>
              </a:rPr>
              <a:t>نموذج التسويق بالعمولة  </a:t>
            </a:r>
            <a:r>
              <a:rPr lang="ar-DZ" sz="2400" dirty="0" smtClean="0">
                <a:solidFill>
                  <a:schemeClr val="tx1"/>
                </a:solidFill>
              </a:rPr>
              <a:t>بالربح </a:t>
            </a:r>
            <a:r>
              <a:rPr lang="ar-DZ" sz="2400" dirty="0">
                <a:solidFill>
                  <a:schemeClr val="tx1"/>
                </a:solidFill>
              </a:rPr>
              <a:t>أكثر وبيع منتجاتك أكثر، حيث تعطي من يقومون بالتسويق لك عمولة عن كل عميل يتم الشراء من خلالهم، وقد يتم العمل عبر كوبون خاص لهؤلاء المسوقين أو من خلال رابط تتبع تعرف من خلاله العميل الذي أتى من خلال من قام بالتسويق لك.</a:t>
            </a:r>
          </a:p>
          <a:p>
            <a:endParaRPr lang="en-US" dirty="0"/>
          </a:p>
        </p:txBody>
      </p:sp>
    </p:spTree>
    <p:extLst>
      <p:ext uri="{BB962C8B-B14F-4D97-AF65-F5344CB8AC3E}">
        <p14:creationId xmlns:p14="http://schemas.microsoft.com/office/powerpoint/2010/main" val="2084428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5">
              <a:shade val="50000"/>
            </a:schemeClr>
          </a:lnRef>
          <a:fillRef idx="1">
            <a:schemeClr val="accent5"/>
          </a:fillRef>
          <a:effectRef idx="0">
            <a:schemeClr val="accent5"/>
          </a:effectRef>
          <a:fontRef idx="minor">
            <a:schemeClr val="lt1"/>
          </a:fontRef>
        </p:style>
        <p:txBody>
          <a:bodyPr/>
          <a:lstStyle/>
          <a:p>
            <a:pPr algn="ctr"/>
            <a:r>
              <a:rPr lang="ar-DZ" b="1" dirty="0">
                <a:solidFill>
                  <a:schemeClr val="tx1"/>
                </a:solidFill>
              </a:rPr>
              <a:t>التسويق بالفعاليات</a:t>
            </a:r>
            <a:br>
              <a:rPr lang="ar-DZ" b="1" dirty="0">
                <a:solidFill>
                  <a:schemeClr val="tx1"/>
                </a:solidFill>
              </a:rPr>
            </a:br>
            <a:endParaRPr lang="en-US" dirty="0"/>
          </a:p>
        </p:txBody>
      </p:sp>
      <p:sp>
        <p:nvSpPr>
          <p:cNvPr id="3" name="Espace réservé du contenu 2"/>
          <p:cNvSpPr>
            <a:spLocks noGrp="1"/>
          </p:cNvSpPr>
          <p:nvPr>
            <p:ph idx="1"/>
          </p:nvPr>
        </p:nvSpPr>
        <p:spPr/>
        <p:txBody>
          <a:bodyPr/>
          <a:lstStyle/>
          <a:p>
            <a:pPr algn="just" rtl="1"/>
            <a:r>
              <a:rPr lang="ar-DZ" sz="2400" dirty="0" smtClean="0">
                <a:solidFill>
                  <a:schemeClr val="tx1"/>
                </a:solidFill>
              </a:rPr>
              <a:t>تثير </a:t>
            </a:r>
            <a:r>
              <a:rPr lang="ar-DZ" sz="2400" dirty="0">
                <a:solidFill>
                  <a:schemeClr val="tx1"/>
                </a:solidFill>
              </a:rPr>
              <a:t>الفعاليات في الشوارع والأماكن اهتمام الناس وقد تحوّلهم إلى عملاء محتملين بل وقد تستهدف ولاء العملاء، وهذا النوع من أنواع التسويق سيساعدك في الحصول على شهرة مكتسبة من الفعالية، كما سيمكنك من التواصل الوثيق مع العملاء المهتمين والمحتملين، ويمنحك الفرصة لتقديم منتجاتك وخدماتك لهم، ولطالما كانت فعاليات شركات ألعاب الفيديو خير مثال على هذا النوع من أنواع التسويق إذ تجذب فيها أنظار الصحافة ومحترفي الألعاب والهواة.</a:t>
            </a:r>
          </a:p>
          <a:p>
            <a:endParaRPr lang="en-US" dirty="0"/>
          </a:p>
        </p:txBody>
      </p:sp>
    </p:spTree>
    <p:extLst>
      <p:ext uri="{BB962C8B-B14F-4D97-AF65-F5344CB8AC3E}">
        <p14:creationId xmlns:p14="http://schemas.microsoft.com/office/powerpoint/2010/main" val="279921895"/>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14295</TotalTime>
  <Words>715</Words>
  <Application>Microsoft Office PowerPoint</Application>
  <PresentationFormat>Grand écran</PresentationFormat>
  <Paragraphs>64</Paragraphs>
  <Slides>17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17</vt:i4>
      </vt:variant>
    </vt:vector>
  </HeadingPairs>
  <TitlesOfParts>
    <vt:vector size="23" baseType="lpstr">
      <vt:lpstr>Arial</vt:lpstr>
      <vt:lpstr>Calibri</vt:lpstr>
      <vt:lpstr>Calibri Light</vt:lpstr>
      <vt:lpstr>Times New Roman</vt:lpstr>
      <vt:lpstr>Wingdings 3</vt:lpstr>
      <vt:lpstr>Brin</vt:lpstr>
      <vt:lpstr>أنواع التسويق </vt:lpstr>
      <vt:lpstr>مقدمـــــــة</vt:lpstr>
      <vt:lpstr>التسويق التقليدي</vt:lpstr>
      <vt:lpstr>التسويق الرقمي</vt:lpstr>
      <vt:lpstr>تسويق المحتوى </vt:lpstr>
      <vt:lpstr>التسويق الفيروسي </vt:lpstr>
      <vt:lpstr>التسويق العصبي </vt:lpstr>
      <vt:lpstr>التسويق بالعمولة </vt:lpstr>
      <vt:lpstr>التسويق بالفعاليات </vt:lpstr>
      <vt:lpstr>التسويق الأخضر </vt:lpstr>
      <vt:lpstr>التسويق الحسي </vt:lpstr>
      <vt:lpstr>التسويق عبر البريد الإلكتروني </vt:lpstr>
      <vt:lpstr>. التسويق بالمؤثرين </vt:lpstr>
      <vt:lpstr>تسويق الخدمات </vt:lpstr>
      <vt:lpstr>التسويق بالعلاقات:</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مفـــــهوم النظــــام</dc:title>
  <dc:creator>PC</dc:creator>
  <cp:lastModifiedBy>PC</cp:lastModifiedBy>
  <cp:revision>210</cp:revision>
  <dcterms:created xsi:type="dcterms:W3CDTF">2022-09-20T18:14:57Z</dcterms:created>
  <dcterms:modified xsi:type="dcterms:W3CDTF">2024-01-11T22:13:49Z</dcterms:modified>
</cp:coreProperties>
</file>