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57" r:id="rId4"/>
    <p:sldId id="259" r:id="rId5"/>
    <p:sldId id="265" r:id="rId6"/>
    <p:sldId id="260" r:id="rId7"/>
    <p:sldId id="266" r:id="rId8"/>
    <p:sldId id="262" r:id="rId9"/>
    <p:sldId id="263" r:id="rId10"/>
    <p:sldId id="267" r:id="rId11"/>
    <p:sldId id="268" r:id="rId12"/>
    <p:sldId id="269" r:id="rId13"/>
    <p:sldId id="270" r:id="rId14"/>
    <p:sldId id="271" r:id="rId15"/>
    <p:sldId id="272" r:id="rId16"/>
    <p:sldId id="273" r:id="rId17"/>
    <p:sldId id="274" r:id="rId18"/>
    <p:sldId id="261"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E5010-4B12-4711-A220-009833746750}" type="datetimeFigureOut">
              <a:rPr lang="fr-FR" smtClean="0"/>
              <a:pPr/>
              <a:t>16/02/2022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D2225-DB0D-4E87-AA23-A1B62095593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8F6D2225-DB0D-4E87-AA23-A1B620955936}"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8F6D2225-DB0D-4E87-AA23-A1B620955936}"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386FA-737F-48D7-B461-1C17DFE7E2F4}" type="datetimeFigureOut">
              <a:rPr lang="fr-FR" smtClean="0"/>
              <a:pPr/>
              <a:t>16/02/2022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93A7B83-5336-4323-B5BD-D2C0ECED92F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386FA-737F-48D7-B461-1C17DFE7E2F4}" type="datetimeFigureOut">
              <a:rPr lang="fr-FR" smtClean="0"/>
              <a:pPr/>
              <a:t>16/02/2022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A7B83-5336-4323-B5BD-D2C0ECED92F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7560840" cy="400110"/>
          </a:xfrm>
          <a:prstGeom prst="rect">
            <a:avLst/>
          </a:prstGeom>
          <a:noFill/>
        </p:spPr>
        <p:txBody>
          <a:bodyPr wrap="square" rtlCol="0">
            <a:spAutoFit/>
          </a:bodyPr>
          <a:lstStyle/>
          <a:p>
            <a:pPr algn="ctr"/>
            <a:r>
              <a:rPr lang="fr-FR" sz="2000" b="1" dirty="0" smtClean="0">
                <a:solidFill>
                  <a:srgbClr val="FF0000"/>
                </a:solidFill>
                <a:latin typeface="Arial" pitchFamily="34" charset="0"/>
                <a:cs typeface="Arial" pitchFamily="34" charset="0"/>
              </a:rPr>
              <a:t>Essais sur Durabilité des bétons</a:t>
            </a:r>
            <a:endParaRPr lang="fr-FR" sz="2000" b="1" dirty="0">
              <a:solidFill>
                <a:srgbClr val="FF0000"/>
              </a:solidFill>
              <a:latin typeface="Arial" pitchFamily="34" charset="0"/>
              <a:cs typeface="Arial" pitchFamily="34" charset="0"/>
            </a:endParaRPr>
          </a:p>
        </p:txBody>
      </p:sp>
      <p:sp>
        <p:nvSpPr>
          <p:cNvPr id="6" name="Rectangle 5"/>
          <p:cNvSpPr/>
          <p:nvPr/>
        </p:nvSpPr>
        <p:spPr>
          <a:xfrm>
            <a:off x="539552" y="1443841"/>
            <a:ext cx="7776864" cy="3323987"/>
          </a:xfrm>
          <a:prstGeom prst="rect">
            <a:avLst/>
          </a:prstGeom>
        </p:spPr>
        <p:txBody>
          <a:bodyPr wrap="square">
            <a:spAutoFit/>
          </a:bodyPr>
          <a:lstStyle/>
          <a:p>
            <a:pPr algn="just">
              <a:lnSpc>
                <a:spcPct val="150000"/>
              </a:lnSpc>
            </a:pPr>
            <a:r>
              <a:rPr lang="fr-FR" sz="2000" dirty="0">
                <a:latin typeface="Arial" pitchFamily="34" charset="0"/>
                <a:cs typeface="Arial" pitchFamily="34" charset="0"/>
              </a:rPr>
              <a:t>La durabilité de l’ouvrage caractérise sa capacité </a:t>
            </a:r>
            <a:r>
              <a:rPr lang="fr-FR" sz="2000" dirty="0" smtClean="0">
                <a:latin typeface="Arial" pitchFamily="34" charset="0"/>
                <a:cs typeface="Arial" pitchFamily="34" charset="0"/>
              </a:rPr>
              <a:t>à conserver </a:t>
            </a:r>
            <a:r>
              <a:rPr lang="fr-FR" sz="2000" dirty="0">
                <a:latin typeface="Arial" pitchFamily="34" charset="0"/>
                <a:cs typeface="Arial" pitchFamily="34" charset="0"/>
              </a:rPr>
              <a:t>les fonctions d’usage, pour lesquelles il </a:t>
            </a:r>
            <a:r>
              <a:rPr lang="fr-FR" sz="2000" dirty="0" smtClean="0">
                <a:latin typeface="Arial" pitchFamily="34" charset="0"/>
                <a:cs typeface="Arial" pitchFamily="34" charset="0"/>
              </a:rPr>
              <a:t>a été </a:t>
            </a:r>
            <a:r>
              <a:rPr lang="fr-FR" sz="2000" dirty="0">
                <a:latin typeface="Arial" pitchFamily="34" charset="0"/>
                <a:cs typeface="Arial" pitchFamily="34" charset="0"/>
              </a:rPr>
              <a:t>conçu </a:t>
            </a:r>
            <a:r>
              <a:rPr lang="fr-FR" sz="2000" dirty="0">
                <a:solidFill>
                  <a:srgbClr val="FF0000"/>
                </a:solidFill>
                <a:latin typeface="Arial" pitchFamily="34" charset="0"/>
                <a:cs typeface="Arial" pitchFamily="34" charset="0"/>
              </a:rPr>
              <a:t>(fonctionnement structurel, sécurité</a:t>
            </a:r>
            <a:r>
              <a:rPr lang="fr-FR" sz="2000" dirty="0" smtClean="0">
                <a:solidFill>
                  <a:srgbClr val="FF0000"/>
                </a:solidFill>
                <a:latin typeface="Arial" pitchFamily="34" charset="0"/>
                <a:cs typeface="Arial" pitchFamily="34" charset="0"/>
              </a:rPr>
              <a:t>, confort </a:t>
            </a:r>
            <a:r>
              <a:rPr lang="fr-FR" sz="2000" dirty="0">
                <a:solidFill>
                  <a:srgbClr val="FF0000"/>
                </a:solidFill>
                <a:latin typeface="Arial" pitchFamily="34" charset="0"/>
                <a:cs typeface="Arial" pitchFamily="34" charset="0"/>
              </a:rPr>
              <a:t>des usagers),</a:t>
            </a:r>
            <a:r>
              <a:rPr lang="fr-FR" sz="2000" dirty="0">
                <a:latin typeface="Arial" pitchFamily="34" charset="0"/>
                <a:cs typeface="Arial" pitchFamily="34" charset="0"/>
              </a:rPr>
              <a:t> et à maintenir son niveau </a:t>
            </a:r>
            <a:r>
              <a:rPr lang="fr-FR" sz="2000" dirty="0" smtClean="0">
                <a:latin typeface="Arial" pitchFamily="34" charset="0"/>
                <a:cs typeface="Arial" pitchFamily="34" charset="0"/>
              </a:rPr>
              <a:t>de fiabilité </a:t>
            </a:r>
            <a:r>
              <a:rPr lang="fr-FR" sz="2000" dirty="0">
                <a:latin typeface="Arial" pitchFamily="34" charset="0"/>
                <a:cs typeface="Arial" pitchFamily="34" charset="0"/>
              </a:rPr>
              <a:t>et son aspect esthétique dans son environnement</a:t>
            </a:r>
            <a:r>
              <a:rPr lang="fr-FR" sz="2000" dirty="0" smtClean="0">
                <a:latin typeface="Arial" pitchFamily="34" charset="0"/>
                <a:cs typeface="Arial" pitchFamily="34" charset="0"/>
              </a:rPr>
              <a:t>, avec </a:t>
            </a:r>
            <a:r>
              <a:rPr lang="fr-FR" sz="2000" dirty="0">
                <a:latin typeface="Arial" pitchFamily="34" charset="0"/>
                <a:cs typeface="Arial" pitchFamily="34" charset="0"/>
              </a:rPr>
              <a:t>des frais de maintenance et </a:t>
            </a:r>
            <a:r>
              <a:rPr lang="fr-FR" sz="2000" dirty="0" smtClean="0">
                <a:latin typeface="Arial" pitchFamily="34" charset="0"/>
                <a:cs typeface="Arial" pitchFamily="34" charset="0"/>
              </a:rPr>
              <a:t>d’entretien aussi </a:t>
            </a:r>
            <a:r>
              <a:rPr lang="fr-FR" sz="2000" dirty="0">
                <a:latin typeface="Arial" pitchFamily="34" charset="0"/>
                <a:cs typeface="Arial" pitchFamily="34" charset="0"/>
              </a:rPr>
              <a:t>réduits que possible (sous réserve de </a:t>
            </a:r>
            <a:r>
              <a:rPr lang="fr-FR" sz="2000" dirty="0" smtClean="0">
                <a:latin typeface="Arial" pitchFamily="34" charset="0"/>
                <a:cs typeface="Arial" pitchFamily="34" charset="0"/>
              </a:rPr>
              <a:t>la mise </a:t>
            </a:r>
            <a:r>
              <a:rPr lang="fr-FR" sz="2000" dirty="0">
                <a:latin typeface="Arial" pitchFamily="34" charset="0"/>
                <a:cs typeface="Arial" pitchFamily="34" charset="0"/>
              </a:rPr>
              <a:t>en </a:t>
            </a:r>
            <a:r>
              <a:rPr lang="fr-FR" sz="2000" dirty="0" smtClean="0">
                <a:latin typeface="Arial" pitchFamily="34" charset="0"/>
                <a:cs typeface="Arial" pitchFamily="34" charset="0"/>
              </a:rPr>
              <a:t>œuvre </a:t>
            </a:r>
            <a:r>
              <a:rPr lang="fr-FR" sz="2000" dirty="0">
                <a:latin typeface="Arial" pitchFamily="34" charset="0"/>
                <a:cs typeface="Arial" pitchFamily="34" charset="0"/>
              </a:rPr>
              <a:t>d’une maintenance préventive programmée).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620688"/>
            <a:ext cx="3749744" cy="369332"/>
          </a:xfrm>
          <a:prstGeom prst="rect">
            <a:avLst/>
          </a:prstGeom>
        </p:spPr>
        <p:txBody>
          <a:bodyPr wrap="none">
            <a:spAutoFit/>
          </a:bodyPr>
          <a:lstStyle/>
          <a:p>
            <a:pPr algn="ctr"/>
            <a:r>
              <a:rPr lang="fr-FR" b="1" dirty="0" smtClean="0">
                <a:solidFill>
                  <a:srgbClr val="FF0000"/>
                </a:solidFill>
                <a:latin typeface="Arial" pitchFamily="34" charset="0"/>
                <a:cs typeface="Arial" pitchFamily="34" charset="0"/>
              </a:rPr>
              <a:t>Essais sur Durabilité des bétons</a:t>
            </a:r>
            <a:endParaRPr lang="fr-FR" b="1" dirty="0">
              <a:solidFill>
                <a:srgbClr val="FF0000"/>
              </a:solidFill>
              <a:latin typeface="Arial" pitchFamily="34" charset="0"/>
              <a:cs typeface="Arial" pitchFamily="34" charset="0"/>
            </a:endParaRPr>
          </a:p>
        </p:txBody>
      </p:sp>
      <p:sp>
        <p:nvSpPr>
          <p:cNvPr id="5" name="Rectangle 4"/>
          <p:cNvSpPr/>
          <p:nvPr/>
        </p:nvSpPr>
        <p:spPr>
          <a:xfrm>
            <a:off x="971600" y="1196752"/>
            <a:ext cx="2135265" cy="369332"/>
          </a:xfrm>
          <a:prstGeom prst="rect">
            <a:avLst/>
          </a:prstGeom>
        </p:spPr>
        <p:txBody>
          <a:bodyPr wrap="none">
            <a:spAutoFit/>
          </a:bodyPr>
          <a:lstStyle/>
          <a:p>
            <a:r>
              <a:rPr lang="fr-FR" b="1" dirty="0" smtClean="0">
                <a:solidFill>
                  <a:srgbClr val="FF0000"/>
                </a:solidFill>
              </a:rPr>
              <a:t>Attaques </a:t>
            </a:r>
            <a:r>
              <a:rPr lang="fr-FR" b="1" dirty="0" err="1" smtClean="0">
                <a:solidFill>
                  <a:srgbClr val="FF0000"/>
                </a:solidFill>
              </a:rPr>
              <a:t>sulfatiques</a:t>
            </a:r>
            <a:endParaRPr lang="fr-FR" dirty="0">
              <a:solidFill>
                <a:srgbClr val="FF0000"/>
              </a:solidFill>
            </a:endParaRPr>
          </a:p>
        </p:txBody>
      </p:sp>
      <p:sp>
        <p:nvSpPr>
          <p:cNvPr id="6" name="Rectangle 5"/>
          <p:cNvSpPr/>
          <p:nvPr/>
        </p:nvSpPr>
        <p:spPr>
          <a:xfrm>
            <a:off x="971600" y="1700808"/>
            <a:ext cx="6840760" cy="1754326"/>
          </a:xfrm>
          <a:prstGeom prst="rect">
            <a:avLst/>
          </a:prstGeom>
        </p:spPr>
        <p:txBody>
          <a:bodyPr wrap="square">
            <a:spAutoFit/>
          </a:bodyPr>
          <a:lstStyle/>
          <a:p>
            <a:r>
              <a:rPr lang="fr-FR" dirty="0" smtClean="0">
                <a:latin typeface="Times New Roman" pitchFamily="18" charset="0"/>
                <a:cs typeface="Times New Roman" pitchFamily="18" charset="0"/>
              </a:rPr>
              <a:t>2ème risque majeur d'agression chimique pour les bétons</a:t>
            </a:r>
          </a:p>
          <a:p>
            <a:r>
              <a:rPr lang="fr-FR" dirty="0" smtClean="0">
                <a:latin typeface="Times New Roman" pitchFamily="18" charset="0"/>
                <a:cs typeface="Times New Roman" pitchFamily="18" charset="0"/>
              </a:rPr>
              <a:t>Origine des sulfates :</a:t>
            </a:r>
          </a:p>
          <a:p>
            <a:endParaRPr lang="fr-FR" dirty="0" smtClean="0">
              <a:latin typeface="Times New Roman" pitchFamily="18" charset="0"/>
              <a:cs typeface="Times New Roman" pitchFamily="18" charset="0"/>
            </a:endParaRPr>
          </a:p>
          <a:p>
            <a:pPr>
              <a:buFontTx/>
              <a:buChar char="-"/>
            </a:pPr>
            <a:r>
              <a:rPr lang="fr-FR" b="1" dirty="0" smtClean="0">
                <a:solidFill>
                  <a:srgbClr val="002060"/>
                </a:solidFill>
                <a:latin typeface="Times New Roman" pitchFamily="18" charset="0"/>
                <a:cs typeface="Times New Roman" pitchFamily="18" charset="0"/>
              </a:rPr>
              <a:t>externes au béton </a:t>
            </a:r>
            <a:r>
              <a:rPr lang="fr-FR" b="1" dirty="0" smtClean="0">
                <a:latin typeface="Times New Roman" pitchFamily="18" charset="0"/>
                <a:cs typeface="Times New Roman" pitchFamily="18" charset="0"/>
              </a:rPr>
              <a:t>: sols, eaux, atmosphère</a:t>
            </a:r>
          </a:p>
          <a:p>
            <a:pPr>
              <a:buFontTx/>
              <a:buChar char="-"/>
            </a:pPr>
            <a:endParaRPr lang="fr-FR" b="1" dirty="0" smtClean="0">
              <a:latin typeface="Times New Roman" pitchFamily="18" charset="0"/>
              <a:cs typeface="Times New Roman" pitchFamily="18" charset="0"/>
            </a:endParaRPr>
          </a:p>
          <a:p>
            <a:r>
              <a:rPr lang="fr-FR" b="1" dirty="0" smtClean="0">
                <a:solidFill>
                  <a:srgbClr val="002060"/>
                </a:solidFill>
                <a:latin typeface="Times New Roman" pitchFamily="18" charset="0"/>
                <a:cs typeface="Times New Roman" pitchFamily="18" charset="0"/>
              </a:rPr>
              <a:t>- internes au béton</a:t>
            </a:r>
            <a:r>
              <a:rPr lang="fr-FR" b="1" dirty="0" smtClean="0">
                <a:latin typeface="Times New Roman" pitchFamily="18" charset="0"/>
                <a:cs typeface="Times New Roman" pitchFamily="18" charset="0"/>
              </a:rPr>
              <a:t> : constituants</a:t>
            </a:r>
            <a:endParaRPr lang="fr-FR"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547664" y="3717032"/>
            <a:ext cx="582930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620688"/>
            <a:ext cx="3749744" cy="369332"/>
          </a:xfrm>
          <a:prstGeom prst="rect">
            <a:avLst/>
          </a:prstGeom>
        </p:spPr>
        <p:txBody>
          <a:bodyPr wrap="none">
            <a:spAutoFit/>
          </a:bodyPr>
          <a:lstStyle/>
          <a:p>
            <a:pPr algn="ctr"/>
            <a:r>
              <a:rPr lang="fr-FR" b="1" dirty="0" smtClean="0">
                <a:solidFill>
                  <a:srgbClr val="FF0000"/>
                </a:solidFill>
                <a:latin typeface="Arial" pitchFamily="34" charset="0"/>
                <a:cs typeface="Arial" pitchFamily="34" charset="0"/>
              </a:rPr>
              <a:t>Essais sur Durabilité des bétons</a:t>
            </a:r>
            <a:endParaRPr lang="fr-FR" b="1" dirty="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966104" y="1557337"/>
            <a:ext cx="7278303" cy="465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620688"/>
            <a:ext cx="3749744" cy="369332"/>
          </a:xfrm>
          <a:prstGeom prst="rect">
            <a:avLst/>
          </a:prstGeom>
        </p:spPr>
        <p:txBody>
          <a:bodyPr wrap="none">
            <a:spAutoFit/>
          </a:bodyPr>
          <a:lstStyle/>
          <a:p>
            <a:pPr algn="ctr"/>
            <a:r>
              <a:rPr lang="fr-FR" b="1" dirty="0" smtClean="0">
                <a:solidFill>
                  <a:srgbClr val="FF0000"/>
                </a:solidFill>
                <a:latin typeface="Arial" pitchFamily="34" charset="0"/>
                <a:cs typeface="Arial" pitchFamily="34" charset="0"/>
              </a:rPr>
              <a:t>Essais sur Durabilité des bétons</a:t>
            </a:r>
            <a:endParaRPr lang="fr-FR" b="1" dirty="0">
              <a:solidFill>
                <a:srgbClr val="FF0000"/>
              </a:solidFill>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835696" y="2492896"/>
            <a:ext cx="573405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4932" y="404664"/>
            <a:ext cx="8287548" cy="63152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47664" y="764704"/>
            <a:ext cx="6183308" cy="402657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835696" y="5013176"/>
            <a:ext cx="5688632"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7702" y="418325"/>
            <a:ext cx="7986745" cy="5963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404664"/>
            <a:ext cx="5353050" cy="441007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843808" y="4884006"/>
            <a:ext cx="3384376" cy="1167396"/>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4905375" y="332656"/>
            <a:ext cx="4238625"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11560" y="764704"/>
            <a:ext cx="7726598" cy="5393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7560840" cy="400110"/>
          </a:xfrm>
          <a:prstGeom prst="rect">
            <a:avLst/>
          </a:prstGeom>
          <a:noFill/>
        </p:spPr>
        <p:txBody>
          <a:bodyPr wrap="square" rtlCol="0">
            <a:spAutoFit/>
          </a:bodyPr>
          <a:lstStyle/>
          <a:p>
            <a:pPr algn="ctr"/>
            <a:r>
              <a:rPr lang="fr-FR" sz="2000" b="1" dirty="0" smtClean="0">
                <a:solidFill>
                  <a:srgbClr val="FF0000"/>
                </a:solidFill>
                <a:latin typeface="Arial" pitchFamily="34" charset="0"/>
                <a:cs typeface="Arial" pitchFamily="34" charset="0"/>
              </a:rPr>
              <a:t>Essais sur Durabilité des bétons</a:t>
            </a:r>
            <a:endParaRPr lang="fr-FR" sz="2000" b="1" dirty="0">
              <a:solidFill>
                <a:srgbClr val="FF0000"/>
              </a:solidFill>
              <a:latin typeface="Arial" pitchFamily="34" charset="0"/>
              <a:cs typeface="Arial" pitchFamily="34" charset="0"/>
            </a:endParaRPr>
          </a:p>
        </p:txBody>
      </p:sp>
      <p:sp>
        <p:nvSpPr>
          <p:cNvPr id="3" name="Rectangle 2"/>
          <p:cNvSpPr/>
          <p:nvPr/>
        </p:nvSpPr>
        <p:spPr>
          <a:xfrm>
            <a:off x="899592" y="1700808"/>
            <a:ext cx="7488832" cy="2862322"/>
          </a:xfrm>
          <a:prstGeom prst="rect">
            <a:avLst/>
          </a:prstGeom>
        </p:spPr>
        <p:txBody>
          <a:bodyPr wrap="square">
            <a:spAutoFit/>
          </a:bodyPr>
          <a:lstStyle/>
          <a:p>
            <a:pPr>
              <a:lnSpc>
                <a:spcPct val="150000"/>
              </a:lnSpc>
              <a:buFont typeface="Arial" pitchFamily="34" charset="0"/>
              <a:buChar char="•"/>
            </a:pPr>
            <a:r>
              <a:rPr lang="fr-FR" b="1" i="1" dirty="0" smtClean="0"/>
              <a:t> </a:t>
            </a:r>
            <a:r>
              <a:rPr lang="fr-FR" sz="2000" b="1" i="1" dirty="0" smtClean="0">
                <a:latin typeface="Arial" pitchFamily="34" charset="0"/>
                <a:cs typeface="Arial" pitchFamily="34" charset="0"/>
              </a:rPr>
              <a:t>porosité </a:t>
            </a:r>
            <a:r>
              <a:rPr lang="fr-FR" sz="2000" b="1" i="1" dirty="0">
                <a:latin typeface="Arial" pitchFamily="34" charset="0"/>
                <a:cs typeface="Arial" pitchFamily="34" charset="0"/>
              </a:rPr>
              <a:t>accessible à l'eau</a:t>
            </a:r>
            <a:r>
              <a:rPr lang="fr-FR" sz="2000" b="1" i="1" dirty="0" smtClean="0">
                <a:latin typeface="Arial" pitchFamily="34" charset="0"/>
                <a:cs typeface="Arial" pitchFamily="34" charset="0"/>
              </a:rPr>
              <a:t>, porosité au mercure </a:t>
            </a:r>
          </a:p>
          <a:p>
            <a:pPr>
              <a:lnSpc>
                <a:spcPct val="150000"/>
              </a:lnSpc>
            </a:pPr>
            <a:r>
              <a:rPr lang="fr-FR" sz="2000" dirty="0" smtClean="0">
                <a:latin typeface="Arial" pitchFamily="34" charset="0"/>
                <a:cs typeface="Arial" pitchFamily="34" charset="0"/>
              </a:rPr>
              <a:t>• </a:t>
            </a:r>
            <a:r>
              <a:rPr lang="fr-FR" sz="2000" b="1" i="1" dirty="0" smtClean="0">
                <a:latin typeface="Arial" pitchFamily="34" charset="0"/>
                <a:cs typeface="Arial" pitchFamily="34" charset="0"/>
              </a:rPr>
              <a:t>coefficient de diffusion (apparent ou effectif) des ions chlorure,</a:t>
            </a:r>
          </a:p>
          <a:p>
            <a:pPr>
              <a:lnSpc>
                <a:spcPct val="150000"/>
              </a:lnSpc>
            </a:pPr>
            <a:r>
              <a:rPr lang="fr-FR" sz="2000" dirty="0" smtClean="0">
                <a:latin typeface="Arial" pitchFamily="34" charset="0"/>
                <a:cs typeface="Arial" pitchFamily="34" charset="0"/>
              </a:rPr>
              <a:t>• </a:t>
            </a:r>
            <a:r>
              <a:rPr lang="fr-FR" sz="2000" b="1" i="1" dirty="0" smtClean="0">
                <a:latin typeface="Arial" pitchFamily="34" charset="0"/>
                <a:cs typeface="Arial" pitchFamily="34" charset="0"/>
              </a:rPr>
              <a:t>perméabilité aux gaz,</a:t>
            </a:r>
          </a:p>
          <a:p>
            <a:pPr>
              <a:lnSpc>
                <a:spcPct val="150000"/>
              </a:lnSpc>
            </a:pPr>
            <a:r>
              <a:rPr lang="fr-FR" sz="2000" dirty="0" smtClean="0">
                <a:latin typeface="Arial" pitchFamily="34" charset="0"/>
                <a:cs typeface="Arial" pitchFamily="34" charset="0"/>
              </a:rPr>
              <a:t>• </a:t>
            </a:r>
            <a:r>
              <a:rPr lang="fr-FR" sz="2000" b="1" i="1" dirty="0">
                <a:latin typeface="Arial" pitchFamily="34" charset="0"/>
                <a:cs typeface="Arial" pitchFamily="34" charset="0"/>
              </a:rPr>
              <a:t>perméabilité à l'eau liquide</a:t>
            </a:r>
            <a:r>
              <a:rPr lang="fr-FR" sz="2000" b="1" i="1" dirty="0" smtClean="0">
                <a:latin typeface="Arial" pitchFamily="34" charset="0"/>
                <a:cs typeface="Arial" pitchFamily="34" charset="0"/>
              </a:rPr>
              <a:t>,</a:t>
            </a:r>
          </a:p>
          <a:p>
            <a:pPr>
              <a:lnSpc>
                <a:spcPct val="150000"/>
              </a:lnSpc>
              <a:buFont typeface="Arial" pitchFamily="34" charset="0"/>
              <a:buChar char="•"/>
            </a:pPr>
            <a:r>
              <a:rPr lang="fr-FR" sz="2000" b="1" i="1" dirty="0" smtClean="0">
                <a:latin typeface="Arial" pitchFamily="34" charset="0"/>
                <a:cs typeface="Arial" pitchFamily="34" charset="0"/>
              </a:rPr>
              <a:t> Essai de </a:t>
            </a:r>
            <a:r>
              <a:rPr lang="fr-FR" sz="2000" b="1" i="1" dirty="0" err="1" smtClean="0">
                <a:latin typeface="Arial" pitchFamily="34" charset="0"/>
                <a:cs typeface="Arial" pitchFamily="34" charset="0"/>
              </a:rPr>
              <a:t>gel_degel</a:t>
            </a:r>
            <a:endParaRPr lang="fr-F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7560840" cy="400110"/>
          </a:xfrm>
          <a:prstGeom prst="rect">
            <a:avLst/>
          </a:prstGeom>
          <a:noFill/>
        </p:spPr>
        <p:txBody>
          <a:bodyPr wrap="square" rtlCol="0">
            <a:spAutoFit/>
          </a:bodyPr>
          <a:lstStyle/>
          <a:p>
            <a:pPr algn="ctr"/>
            <a:r>
              <a:rPr lang="fr-FR" sz="2000" b="1" dirty="0" smtClean="0">
                <a:solidFill>
                  <a:srgbClr val="FF0000"/>
                </a:solidFill>
                <a:latin typeface="Arial" pitchFamily="34" charset="0"/>
                <a:cs typeface="Arial" pitchFamily="34" charset="0"/>
              </a:rPr>
              <a:t>Essais sur Durabilité des bétons</a:t>
            </a:r>
            <a:endParaRPr lang="fr-FR" sz="2000" b="1" dirty="0">
              <a:solidFill>
                <a:srgbClr val="FF0000"/>
              </a:solidFill>
              <a:latin typeface="Arial" pitchFamily="34" charset="0"/>
              <a:cs typeface="Arial" pitchFamily="34" charset="0"/>
            </a:endParaRPr>
          </a:p>
        </p:txBody>
      </p:sp>
      <p:sp>
        <p:nvSpPr>
          <p:cNvPr id="6" name="Rectangle 5"/>
          <p:cNvSpPr/>
          <p:nvPr/>
        </p:nvSpPr>
        <p:spPr>
          <a:xfrm>
            <a:off x="539552" y="1443841"/>
            <a:ext cx="7776864" cy="1569660"/>
          </a:xfrm>
          <a:prstGeom prst="rect">
            <a:avLst/>
          </a:prstGeom>
        </p:spPr>
        <p:txBody>
          <a:bodyPr wrap="square">
            <a:spAutoFit/>
          </a:bodyPr>
          <a:lstStyle/>
          <a:p>
            <a:pPr algn="just"/>
            <a:r>
              <a:rPr lang="fr-FR" sz="2400" dirty="0" smtClean="0">
                <a:latin typeface="Times New Roman" pitchFamily="18" charset="0"/>
                <a:cs typeface="Times New Roman" pitchFamily="18" charset="0"/>
              </a:rPr>
              <a:t>Pour évaluer la durabilité "potentielle" d'un béton, il est nécessaire de connaître les mécanismes susceptibles de conduire à sa dégradation, et d'étudier la résistance du matériau vis-à-vis de ces dégradations.</a:t>
            </a:r>
            <a:endParaRPr lang="fr-FR" sz="2400" dirty="0">
              <a:latin typeface="Times New Roman" pitchFamily="18" charset="0"/>
              <a:cs typeface="Times New Roman" pitchFamily="18" charset="0"/>
            </a:endParaRPr>
          </a:p>
        </p:txBody>
      </p:sp>
      <p:sp>
        <p:nvSpPr>
          <p:cNvPr id="5" name="TextBox 4"/>
          <p:cNvSpPr txBox="1"/>
          <p:nvPr/>
        </p:nvSpPr>
        <p:spPr>
          <a:xfrm>
            <a:off x="611560" y="3356992"/>
            <a:ext cx="8064896" cy="2308324"/>
          </a:xfrm>
          <a:prstGeom prst="rect">
            <a:avLst/>
          </a:prstGeom>
          <a:noFill/>
        </p:spPr>
        <p:txBody>
          <a:bodyPr wrap="square" rtlCol="0">
            <a:spAutoFit/>
          </a:bodyPr>
          <a:lstStyle/>
          <a:p>
            <a:pPr algn="just"/>
            <a:r>
              <a:rPr lang="fr-FR" sz="2400" dirty="0" smtClean="0">
                <a:latin typeface="Times New Roman" pitchFamily="18" charset="0"/>
                <a:cs typeface="Times New Roman" pitchFamily="18" charset="0"/>
              </a:rPr>
              <a:t>Si l'on exclut, d'une part les </a:t>
            </a:r>
            <a:r>
              <a:rPr lang="fr-FR" sz="2400" dirty="0" smtClean="0">
                <a:solidFill>
                  <a:srgbClr val="FF0000"/>
                </a:solidFill>
                <a:latin typeface="Times New Roman" pitchFamily="18" charset="0"/>
                <a:cs typeface="Times New Roman" pitchFamily="18" charset="0"/>
              </a:rPr>
              <a:t>événements accidentels</a:t>
            </a:r>
            <a:r>
              <a:rPr lang="fr-FR" sz="2400" dirty="0" smtClean="0">
                <a:latin typeface="Times New Roman" pitchFamily="18" charset="0"/>
                <a:cs typeface="Times New Roman" pitchFamily="18" charset="0"/>
              </a:rPr>
              <a:t>, et d'autre part les effets à long terme des sollicitations mécaniques, tels que </a:t>
            </a:r>
            <a:r>
              <a:rPr lang="fr-FR" sz="2400" dirty="0" smtClean="0">
                <a:solidFill>
                  <a:srgbClr val="FF0000"/>
                </a:solidFill>
                <a:latin typeface="Times New Roman" pitchFamily="18" charset="0"/>
                <a:cs typeface="Times New Roman" pitchFamily="18" charset="0"/>
              </a:rPr>
              <a:t>la fatigue </a:t>
            </a:r>
            <a:r>
              <a:rPr lang="fr-FR" sz="2400" dirty="0" smtClean="0">
                <a:latin typeface="Times New Roman" pitchFamily="18" charset="0"/>
                <a:cs typeface="Times New Roman" pitchFamily="18" charset="0"/>
              </a:rPr>
              <a:t>due à des sollicitations répétées ou </a:t>
            </a:r>
            <a:r>
              <a:rPr lang="fr-FR" sz="2400" dirty="0" smtClean="0">
                <a:solidFill>
                  <a:srgbClr val="FF0000"/>
                </a:solidFill>
                <a:latin typeface="Times New Roman" pitchFamily="18" charset="0"/>
                <a:cs typeface="Times New Roman" pitchFamily="18" charset="0"/>
              </a:rPr>
              <a:t>le fluage </a:t>
            </a:r>
            <a:r>
              <a:rPr lang="fr-FR" sz="2400" dirty="0" smtClean="0">
                <a:latin typeface="Times New Roman" pitchFamily="18" charset="0"/>
                <a:cs typeface="Times New Roman" pitchFamily="18" charset="0"/>
              </a:rPr>
              <a:t>pouvant engendrer des pertes de précontrainte ou encore l'abrasion, la durée de vie des ouvrages en béton armé ou précontraint peut être limitée par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7560840" cy="400110"/>
          </a:xfrm>
          <a:prstGeom prst="rect">
            <a:avLst/>
          </a:prstGeom>
          <a:noFill/>
        </p:spPr>
        <p:txBody>
          <a:bodyPr wrap="square" rtlCol="0">
            <a:spAutoFit/>
          </a:bodyPr>
          <a:lstStyle/>
          <a:p>
            <a:pPr algn="ctr"/>
            <a:r>
              <a:rPr lang="fr-FR" sz="2000" b="1" dirty="0" smtClean="0">
                <a:solidFill>
                  <a:srgbClr val="FF0000"/>
                </a:solidFill>
                <a:latin typeface="Arial" pitchFamily="34" charset="0"/>
                <a:cs typeface="Arial" pitchFamily="34" charset="0"/>
              </a:rPr>
              <a:t>Essais sur la Durabilité des bétons</a:t>
            </a:r>
            <a:endParaRPr lang="fr-FR" sz="2000" b="1" dirty="0">
              <a:solidFill>
                <a:srgbClr val="FF0000"/>
              </a:solidFill>
              <a:latin typeface="Arial" pitchFamily="34" charset="0"/>
              <a:cs typeface="Arial" pitchFamily="34" charset="0"/>
            </a:endParaRPr>
          </a:p>
        </p:txBody>
      </p:sp>
      <p:sp>
        <p:nvSpPr>
          <p:cNvPr id="7" name="Rectangle 6"/>
          <p:cNvSpPr/>
          <p:nvPr/>
        </p:nvSpPr>
        <p:spPr>
          <a:xfrm>
            <a:off x="971600" y="1268760"/>
            <a:ext cx="7488832" cy="1015663"/>
          </a:xfrm>
          <a:prstGeom prst="rect">
            <a:avLst/>
          </a:prstGeom>
        </p:spPr>
        <p:txBody>
          <a:bodyPr wrap="square">
            <a:spAutoFit/>
          </a:bodyPr>
          <a:lstStyle/>
          <a:p>
            <a:pPr algn="just">
              <a:buFont typeface="Wingdings" pitchFamily="2" charset="2"/>
              <a:buChar char="§"/>
            </a:pPr>
            <a:r>
              <a:rPr lang="fr-FR" sz="2000" dirty="0" smtClean="0">
                <a:latin typeface="Times New Roman" pitchFamily="18" charset="0"/>
                <a:cs typeface="Times New Roman" pitchFamily="18" charset="0"/>
              </a:rPr>
              <a:t>    </a:t>
            </a:r>
            <a:r>
              <a:rPr lang="fr-FR" sz="2000" dirty="0" smtClean="0">
                <a:latin typeface="Arial" pitchFamily="34" charset="0"/>
                <a:cs typeface="Arial" pitchFamily="34" charset="0"/>
              </a:rPr>
              <a:t>la </a:t>
            </a:r>
            <a:r>
              <a:rPr lang="fr-FR" sz="2000" dirty="0">
                <a:latin typeface="Arial" pitchFamily="34" charset="0"/>
                <a:cs typeface="Arial" pitchFamily="34" charset="0"/>
              </a:rPr>
              <a:t>pénétration </a:t>
            </a:r>
            <a:r>
              <a:rPr lang="fr-FR" sz="2000" dirty="0">
                <a:solidFill>
                  <a:srgbClr val="C00000"/>
                </a:solidFill>
                <a:latin typeface="Arial" pitchFamily="34" charset="0"/>
                <a:cs typeface="Arial" pitchFamily="34" charset="0"/>
              </a:rPr>
              <a:t>d'agents agressifs </a:t>
            </a:r>
            <a:r>
              <a:rPr lang="fr-FR" sz="2000" dirty="0">
                <a:latin typeface="Arial" pitchFamily="34" charset="0"/>
                <a:cs typeface="Arial" pitchFamily="34" charset="0"/>
              </a:rPr>
              <a:t>qui peut conduire à l'amorçage (et </a:t>
            </a:r>
            <a:r>
              <a:rPr lang="fr-FR" sz="2000" dirty="0" smtClean="0">
                <a:latin typeface="Arial" pitchFamily="34" charset="0"/>
                <a:cs typeface="Arial" pitchFamily="34" charset="0"/>
              </a:rPr>
              <a:t>au développement</a:t>
            </a:r>
            <a:r>
              <a:rPr lang="fr-FR" sz="2000" dirty="0">
                <a:latin typeface="Arial" pitchFamily="34" charset="0"/>
                <a:cs typeface="Arial" pitchFamily="34" charset="0"/>
              </a:rPr>
              <a:t>) du processus </a:t>
            </a:r>
            <a:r>
              <a:rPr lang="fr-FR" sz="2000" dirty="0">
                <a:solidFill>
                  <a:schemeClr val="accent1">
                    <a:lumMod val="75000"/>
                  </a:schemeClr>
                </a:solidFill>
                <a:latin typeface="Arial" pitchFamily="34" charset="0"/>
                <a:cs typeface="Arial" pitchFamily="34" charset="0"/>
              </a:rPr>
              <a:t>de corrosion des armatures,</a:t>
            </a:r>
          </a:p>
        </p:txBody>
      </p:sp>
      <p:sp>
        <p:nvSpPr>
          <p:cNvPr id="8" name="Rectangle 7"/>
          <p:cNvSpPr/>
          <p:nvPr/>
        </p:nvSpPr>
        <p:spPr>
          <a:xfrm>
            <a:off x="899592" y="2551837"/>
            <a:ext cx="7848872" cy="1323439"/>
          </a:xfrm>
          <a:prstGeom prst="rect">
            <a:avLst/>
          </a:prstGeom>
        </p:spPr>
        <p:txBody>
          <a:bodyPr wrap="square">
            <a:spAutoFit/>
          </a:bodyPr>
          <a:lstStyle/>
          <a:p>
            <a:pPr algn="just">
              <a:buFont typeface="Wingdings" pitchFamily="2" charset="2"/>
              <a:buChar char="§"/>
            </a:pPr>
            <a:r>
              <a:rPr lang="fr-FR" sz="2000" dirty="0" smtClean="0">
                <a:latin typeface="Arial" pitchFamily="34" charset="0"/>
                <a:cs typeface="Arial" pitchFamily="34" charset="0"/>
              </a:rPr>
              <a:t>   les </a:t>
            </a:r>
            <a:r>
              <a:rPr lang="fr-FR" sz="2000" dirty="0">
                <a:latin typeface="Arial" pitchFamily="34" charset="0"/>
                <a:cs typeface="Arial" pitchFamily="34" charset="0"/>
              </a:rPr>
              <a:t>réactions chimiques internes, mettant en jeu des espèces issues du </a:t>
            </a:r>
            <a:r>
              <a:rPr lang="fr-FR" sz="2000" dirty="0" smtClean="0">
                <a:latin typeface="Arial" pitchFamily="34" charset="0"/>
                <a:cs typeface="Arial" pitchFamily="34" charset="0"/>
              </a:rPr>
              <a:t>milieu environnant </a:t>
            </a:r>
            <a:r>
              <a:rPr lang="fr-FR" sz="2000" dirty="0">
                <a:latin typeface="Arial" pitchFamily="34" charset="0"/>
                <a:cs typeface="Arial" pitchFamily="34" charset="0"/>
              </a:rPr>
              <a:t>ou déjà présentes dans le matériau, telles que l'alcali-réaction </a:t>
            </a:r>
            <a:r>
              <a:rPr lang="fr-FR" sz="2000" dirty="0" smtClean="0">
                <a:latin typeface="Arial" pitchFamily="34" charset="0"/>
                <a:cs typeface="Arial" pitchFamily="34" charset="0"/>
              </a:rPr>
              <a:t>ou </a:t>
            </a:r>
            <a:r>
              <a:rPr lang="fr-FR" sz="2000" dirty="0" smtClean="0">
                <a:solidFill>
                  <a:srgbClr val="00B050"/>
                </a:solidFill>
                <a:latin typeface="Arial" pitchFamily="34" charset="0"/>
                <a:cs typeface="Arial" pitchFamily="34" charset="0"/>
              </a:rPr>
              <a:t>les </a:t>
            </a:r>
            <a:r>
              <a:rPr lang="fr-FR" sz="2000" dirty="0">
                <a:solidFill>
                  <a:srgbClr val="00B050"/>
                </a:solidFill>
                <a:latin typeface="Arial" pitchFamily="34" charset="0"/>
                <a:cs typeface="Arial" pitchFamily="34" charset="0"/>
              </a:rPr>
              <a:t>attaques </a:t>
            </a:r>
            <a:r>
              <a:rPr lang="fr-FR" sz="2000" dirty="0" err="1">
                <a:solidFill>
                  <a:srgbClr val="00B050"/>
                </a:solidFill>
                <a:latin typeface="Arial" pitchFamily="34" charset="0"/>
                <a:cs typeface="Arial" pitchFamily="34" charset="0"/>
              </a:rPr>
              <a:t>sulfatiques</a:t>
            </a:r>
            <a:r>
              <a:rPr lang="fr-FR" sz="2000" dirty="0">
                <a:latin typeface="Arial" pitchFamily="34" charset="0"/>
                <a:cs typeface="Arial" pitchFamily="34" charset="0"/>
              </a:rPr>
              <a:t>, sources de gonflement et de fissuration du béton,</a:t>
            </a:r>
          </a:p>
        </p:txBody>
      </p:sp>
      <p:sp>
        <p:nvSpPr>
          <p:cNvPr id="9" name="Rectangle 8"/>
          <p:cNvSpPr/>
          <p:nvPr/>
        </p:nvSpPr>
        <p:spPr>
          <a:xfrm>
            <a:off x="971600" y="4149080"/>
            <a:ext cx="7560840" cy="1015663"/>
          </a:xfrm>
          <a:prstGeom prst="rect">
            <a:avLst/>
          </a:prstGeom>
        </p:spPr>
        <p:txBody>
          <a:bodyPr wrap="square">
            <a:spAutoFit/>
          </a:bodyPr>
          <a:lstStyle/>
          <a:p>
            <a:pPr algn="just">
              <a:buFont typeface="Wingdings" pitchFamily="2" charset="2"/>
              <a:buChar char="§"/>
            </a:pPr>
            <a:r>
              <a:rPr lang="fr-FR" sz="2000" dirty="0" smtClean="0">
                <a:latin typeface="Arial" pitchFamily="34" charset="0"/>
                <a:cs typeface="Arial" pitchFamily="34" charset="0"/>
              </a:rPr>
              <a:t>   les </a:t>
            </a:r>
            <a:r>
              <a:rPr lang="fr-FR" sz="2000" dirty="0">
                <a:latin typeface="Arial" pitchFamily="34" charset="0"/>
                <a:cs typeface="Arial" pitchFamily="34" charset="0"/>
              </a:rPr>
              <a:t>cycles de </a:t>
            </a:r>
            <a:r>
              <a:rPr lang="fr-FR" sz="2000" dirty="0">
                <a:solidFill>
                  <a:srgbClr val="0070C0"/>
                </a:solidFill>
                <a:latin typeface="Arial" pitchFamily="34" charset="0"/>
                <a:cs typeface="Arial" pitchFamily="34" charset="0"/>
              </a:rPr>
              <a:t>gel-dégel</a:t>
            </a:r>
            <a:r>
              <a:rPr lang="fr-FR" sz="2000" dirty="0">
                <a:latin typeface="Arial" pitchFamily="34" charset="0"/>
                <a:cs typeface="Arial" pitchFamily="34" charset="0"/>
              </a:rPr>
              <a:t> qui entraînent gonflements et fissuration du béton </a:t>
            </a:r>
            <a:r>
              <a:rPr lang="fr-FR" sz="2000" dirty="0" smtClean="0">
                <a:latin typeface="Arial" pitchFamily="34" charset="0"/>
                <a:cs typeface="Arial" pitchFamily="34" charset="0"/>
              </a:rPr>
              <a:t>par gel </a:t>
            </a:r>
            <a:r>
              <a:rPr lang="fr-FR" sz="2000" dirty="0">
                <a:latin typeface="Arial" pitchFamily="34" charset="0"/>
                <a:cs typeface="Arial" pitchFamily="34" charset="0"/>
              </a:rPr>
              <a:t>interne et un écaillage des surfaces exposées aux sels (de </a:t>
            </a:r>
            <a:r>
              <a:rPr lang="fr-FR" sz="2000" dirty="0" err="1">
                <a:latin typeface="Arial" pitchFamily="34" charset="0"/>
                <a:cs typeface="Arial" pitchFamily="34" charset="0"/>
              </a:rPr>
              <a:t>déverglaçage</a:t>
            </a:r>
            <a:r>
              <a:rPr lang="fr-FR" sz="2000" dirty="0">
                <a:latin typeface="Arial" pitchFamily="34" charset="0"/>
                <a:cs typeface="Arial" pitchFamily="34" charset="0"/>
              </a:rPr>
              <a:t>).</a:t>
            </a:r>
          </a:p>
        </p:txBody>
      </p:sp>
      <p:sp>
        <p:nvSpPr>
          <p:cNvPr id="10" name="Rectangle 9"/>
          <p:cNvSpPr/>
          <p:nvPr/>
        </p:nvSpPr>
        <p:spPr>
          <a:xfrm>
            <a:off x="1115616" y="5445224"/>
            <a:ext cx="7488832" cy="707886"/>
          </a:xfrm>
          <a:prstGeom prst="rect">
            <a:avLst/>
          </a:prstGeom>
        </p:spPr>
        <p:txBody>
          <a:bodyPr wrap="square">
            <a:spAutoFit/>
          </a:bodyPr>
          <a:lstStyle/>
          <a:p>
            <a:pPr>
              <a:buFont typeface="Wingdings" pitchFamily="2" charset="2"/>
              <a:buChar char="§"/>
            </a:pPr>
            <a:r>
              <a:rPr lang="fr-FR" sz="2000" dirty="0" smtClean="0">
                <a:latin typeface="Arial" pitchFamily="34" charset="0"/>
                <a:cs typeface="Arial" pitchFamily="34" charset="0"/>
              </a:rPr>
              <a:t>   les </a:t>
            </a:r>
            <a:r>
              <a:rPr lang="fr-FR" sz="2000" dirty="0">
                <a:latin typeface="Arial" pitchFamily="34" charset="0"/>
                <a:cs typeface="Arial" pitchFamily="34" charset="0"/>
              </a:rPr>
              <a:t>agressions liées à la </a:t>
            </a:r>
            <a:r>
              <a:rPr lang="fr-FR" sz="2000" dirty="0">
                <a:solidFill>
                  <a:schemeClr val="accent6">
                    <a:lumMod val="75000"/>
                  </a:schemeClr>
                </a:solidFill>
                <a:latin typeface="Arial" pitchFamily="34" charset="0"/>
                <a:cs typeface="Arial" pitchFamily="34" charset="0"/>
              </a:rPr>
              <a:t>carbonatation</a:t>
            </a:r>
            <a:r>
              <a:rPr lang="fr-FR" sz="2000" dirty="0">
                <a:latin typeface="Arial" pitchFamily="34" charset="0"/>
                <a:cs typeface="Arial" pitchFamily="34" charset="0"/>
              </a:rPr>
              <a:t> et à </a:t>
            </a:r>
            <a:r>
              <a:rPr lang="fr-FR" sz="2000" dirty="0" smtClean="0">
                <a:solidFill>
                  <a:schemeClr val="accent4">
                    <a:lumMod val="75000"/>
                  </a:schemeClr>
                </a:solidFill>
                <a:latin typeface="Arial" pitchFamily="34" charset="0"/>
                <a:cs typeface="Arial" pitchFamily="34" charset="0"/>
              </a:rPr>
              <a:t>la pénétration </a:t>
            </a:r>
            <a:r>
              <a:rPr lang="fr-FR" sz="2000" dirty="0">
                <a:solidFill>
                  <a:schemeClr val="accent4">
                    <a:lumMod val="75000"/>
                  </a:schemeClr>
                </a:solidFill>
                <a:latin typeface="Arial" pitchFamily="34" charset="0"/>
                <a:cs typeface="Arial" pitchFamily="34" charset="0"/>
              </a:rPr>
              <a:t>des chlorures</a:t>
            </a:r>
            <a:r>
              <a:rPr lang="fr-FR" sz="2000" dirty="0">
                <a:latin typeface="Arial" pitchFamily="34" charset="0"/>
                <a:cs typeface="Arial" pitchFamily="34" charset="0"/>
              </a:rPr>
              <a:t> (en présence de sels</a:t>
            </a:r>
            <a:r>
              <a:rPr lang="fr-FR" sz="2000" dirty="0" smtClean="0">
                <a:latin typeface="Arial" pitchFamily="34" charset="0"/>
                <a:cs typeface="Arial" pitchFamily="34" charset="0"/>
              </a:rPr>
              <a:t>).</a:t>
            </a:r>
            <a:endParaRPr lang="fr-F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7560840" cy="400110"/>
          </a:xfrm>
          <a:prstGeom prst="rect">
            <a:avLst/>
          </a:prstGeom>
          <a:noFill/>
        </p:spPr>
        <p:txBody>
          <a:bodyPr wrap="square" rtlCol="0">
            <a:spAutoFit/>
          </a:bodyPr>
          <a:lstStyle/>
          <a:p>
            <a:pPr algn="ctr"/>
            <a:r>
              <a:rPr lang="fr-FR" sz="2000" b="1" dirty="0" smtClean="0">
                <a:solidFill>
                  <a:srgbClr val="FF0000"/>
                </a:solidFill>
                <a:latin typeface="Arial" pitchFamily="34" charset="0"/>
                <a:cs typeface="Arial" pitchFamily="34" charset="0"/>
              </a:rPr>
              <a:t>Essais sur Durabilité des bétons</a:t>
            </a:r>
            <a:endParaRPr lang="fr-FR" sz="2000" b="1" dirty="0">
              <a:solidFill>
                <a:srgbClr val="FF0000"/>
              </a:solidFill>
              <a:latin typeface="Arial" pitchFamily="34" charset="0"/>
              <a:cs typeface="Arial" pitchFamily="34" charset="0"/>
            </a:endParaRPr>
          </a:p>
        </p:txBody>
      </p:sp>
      <p:sp>
        <p:nvSpPr>
          <p:cNvPr id="6" name="Rectangle 5"/>
          <p:cNvSpPr/>
          <p:nvPr/>
        </p:nvSpPr>
        <p:spPr>
          <a:xfrm>
            <a:off x="899592" y="1052736"/>
            <a:ext cx="7128792" cy="2369880"/>
          </a:xfrm>
          <a:prstGeom prst="rect">
            <a:avLst/>
          </a:prstGeom>
        </p:spPr>
        <p:txBody>
          <a:bodyPr wrap="square">
            <a:spAutoFit/>
          </a:bodyPr>
          <a:lstStyle/>
          <a:p>
            <a:pPr algn="ctr"/>
            <a:r>
              <a:rPr lang="fr-FR" sz="2400" dirty="0">
                <a:solidFill>
                  <a:srgbClr val="0070C0"/>
                </a:solidFill>
                <a:latin typeface="Arial" pitchFamily="34" charset="0"/>
                <a:cs typeface="Arial" pitchFamily="34" charset="0"/>
              </a:rPr>
              <a:t>Phénomène de </a:t>
            </a:r>
            <a:r>
              <a:rPr lang="fr-FR" sz="2400" dirty="0" smtClean="0">
                <a:solidFill>
                  <a:srgbClr val="0070C0"/>
                </a:solidFill>
                <a:latin typeface="Arial" pitchFamily="34" charset="0"/>
                <a:cs typeface="Arial" pitchFamily="34" charset="0"/>
              </a:rPr>
              <a:t>carbonatation</a:t>
            </a:r>
          </a:p>
          <a:p>
            <a:pPr algn="ctr"/>
            <a:r>
              <a:rPr lang="fr-FR" sz="2400" dirty="0" smtClean="0">
                <a:solidFill>
                  <a:srgbClr val="0070C0"/>
                </a:solidFill>
                <a:latin typeface="Arial" pitchFamily="34" charset="0"/>
                <a:cs typeface="Arial" pitchFamily="34" charset="0"/>
              </a:rPr>
              <a:t> </a:t>
            </a:r>
            <a:endParaRPr lang="fr-FR" sz="2400" dirty="0">
              <a:solidFill>
                <a:srgbClr val="0070C0"/>
              </a:solidFill>
              <a:latin typeface="Arial" pitchFamily="34" charset="0"/>
              <a:cs typeface="Arial" pitchFamily="34" charset="0"/>
            </a:endParaRPr>
          </a:p>
          <a:p>
            <a:pPr algn="just">
              <a:buFont typeface="Arial" pitchFamily="34" charset="0"/>
              <a:buChar char="•"/>
            </a:pPr>
            <a:r>
              <a:rPr lang="fr-FR" sz="2000" dirty="0" smtClean="0">
                <a:latin typeface="Arial" pitchFamily="34" charset="0"/>
                <a:cs typeface="Arial" pitchFamily="34" charset="0"/>
              </a:rPr>
              <a:t>le </a:t>
            </a:r>
            <a:r>
              <a:rPr lang="fr-FR" sz="2000" dirty="0">
                <a:solidFill>
                  <a:srgbClr val="0070C0"/>
                </a:solidFill>
                <a:latin typeface="Arial" pitchFamily="34" charset="0"/>
                <a:cs typeface="Arial" pitchFamily="34" charset="0"/>
              </a:rPr>
              <a:t>CO2</a:t>
            </a:r>
            <a:r>
              <a:rPr lang="fr-FR" sz="2000" dirty="0">
                <a:latin typeface="Arial" pitchFamily="34" charset="0"/>
                <a:cs typeface="Arial" pitchFamily="34" charset="0"/>
              </a:rPr>
              <a:t> présent dans l’air pénètre dans le béton par le </a:t>
            </a:r>
            <a:r>
              <a:rPr lang="fr-FR" sz="2000" dirty="0" smtClean="0">
                <a:latin typeface="Arial" pitchFamily="34" charset="0"/>
                <a:cs typeface="Arial" pitchFamily="34" charset="0"/>
              </a:rPr>
              <a:t>réseau poreux </a:t>
            </a:r>
            <a:r>
              <a:rPr lang="fr-FR" sz="2000" dirty="0">
                <a:latin typeface="Arial" pitchFamily="34" charset="0"/>
                <a:cs typeface="Arial" pitchFamily="34" charset="0"/>
              </a:rPr>
              <a:t>et les fissures et, en présence d’eau dans les pores</a:t>
            </a:r>
            <a:r>
              <a:rPr lang="fr-FR" sz="2000" dirty="0" smtClean="0">
                <a:latin typeface="Arial" pitchFamily="34" charset="0"/>
                <a:cs typeface="Arial" pitchFamily="34" charset="0"/>
              </a:rPr>
              <a:t>, abaisse </a:t>
            </a:r>
            <a:r>
              <a:rPr lang="fr-FR" sz="2000" dirty="0">
                <a:latin typeface="Arial" pitchFamily="34" charset="0"/>
                <a:cs typeface="Arial" pitchFamily="34" charset="0"/>
              </a:rPr>
              <a:t>le </a:t>
            </a:r>
            <a:r>
              <a:rPr lang="fr-FR" sz="2000" dirty="0">
                <a:solidFill>
                  <a:srgbClr val="0070C0"/>
                </a:solidFill>
                <a:latin typeface="Arial" pitchFamily="34" charset="0"/>
                <a:cs typeface="Arial" pitchFamily="34" charset="0"/>
              </a:rPr>
              <a:t>pH</a:t>
            </a:r>
            <a:r>
              <a:rPr lang="fr-FR" sz="2000" dirty="0">
                <a:latin typeface="Arial" pitchFamily="34" charset="0"/>
                <a:cs typeface="Arial" pitchFamily="34" charset="0"/>
              </a:rPr>
              <a:t> </a:t>
            </a:r>
            <a:r>
              <a:rPr lang="fr-FR" sz="2000" dirty="0" smtClean="0">
                <a:latin typeface="Arial" pitchFamily="34" charset="0"/>
                <a:cs typeface="Arial" pitchFamily="34" charset="0"/>
              </a:rPr>
              <a:t>initialement </a:t>
            </a:r>
            <a:r>
              <a:rPr lang="fr-FR" sz="2000" dirty="0">
                <a:latin typeface="Arial" pitchFamily="34" charset="0"/>
                <a:cs typeface="Arial" pitchFamily="34" charset="0"/>
              </a:rPr>
              <a:t>de </a:t>
            </a:r>
            <a:r>
              <a:rPr lang="fr-FR" sz="2000" dirty="0" smtClean="0">
                <a:latin typeface="Arial" pitchFamily="34" charset="0"/>
                <a:cs typeface="Arial" pitchFamily="34" charset="0"/>
              </a:rPr>
              <a:t>13 </a:t>
            </a:r>
            <a:r>
              <a:rPr lang="fr-FR" sz="2000" dirty="0">
                <a:latin typeface="Arial" pitchFamily="34" charset="0"/>
                <a:cs typeface="Arial" pitchFamily="34" charset="0"/>
              </a:rPr>
              <a:t>de la solution interstitielle </a:t>
            </a:r>
            <a:r>
              <a:rPr lang="fr-FR" sz="2000" dirty="0" smtClean="0">
                <a:latin typeface="Arial" pitchFamily="34" charset="0"/>
                <a:cs typeface="Arial" pitchFamily="34" charset="0"/>
              </a:rPr>
              <a:t>du béton </a:t>
            </a:r>
            <a:r>
              <a:rPr lang="fr-FR" sz="2000" dirty="0">
                <a:latin typeface="Arial" pitchFamily="34" charset="0"/>
                <a:cs typeface="Arial" pitchFamily="34" charset="0"/>
              </a:rPr>
              <a:t>à 9 par réaction avec la pâte de ciment hydratée </a:t>
            </a:r>
            <a:r>
              <a:rPr lang="fr-FR" sz="2000" dirty="0" smtClean="0">
                <a:latin typeface="Arial" pitchFamily="34" charset="0"/>
                <a:cs typeface="Arial" pitchFamily="34" charset="0"/>
              </a:rPr>
              <a:t>et notamment </a:t>
            </a:r>
            <a:r>
              <a:rPr lang="fr-FR" sz="2000" dirty="0">
                <a:latin typeface="Arial" pitchFamily="34" charset="0"/>
                <a:cs typeface="Arial" pitchFamily="34" charset="0"/>
              </a:rPr>
              <a:t>la </a:t>
            </a:r>
            <a:r>
              <a:rPr lang="fr-FR" sz="2000" dirty="0" err="1">
                <a:latin typeface="Arial" pitchFamily="34" charset="0"/>
                <a:cs typeface="Arial" pitchFamily="34" charset="0"/>
              </a:rPr>
              <a:t>portlandite</a:t>
            </a:r>
            <a:r>
              <a:rPr lang="fr-FR" sz="2000" dirty="0">
                <a:latin typeface="Arial" pitchFamily="34" charset="0"/>
                <a:cs typeface="Arial" pitchFamily="34" charset="0"/>
              </a:rPr>
              <a:t> :</a:t>
            </a:r>
          </a:p>
        </p:txBody>
      </p:sp>
      <p:pic>
        <p:nvPicPr>
          <p:cNvPr id="2052" name="Picture 4"/>
          <p:cNvPicPr>
            <a:picLocks noChangeAspect="1" noChangeArrowheads="1"/>
          </p:cNvPicPr>
          <p:nvPr/>
        </p:nvPicPr>
        <p:blipFill>
          <a:blip r:embed="rId3" cstate="print"/>
          <a:srcRect/>
          <a:stretch>
            <a:fillRect/>
          </a:stretch>
        </p:blipFill>
        <p:spPr bwMode="auto">
          <a:xfrm>
            <a:off x="971600" y="3645024"/>
            <a:ext cx="4362450" cy="495300"/>
          </a:xfrm>
          <a:prstGeom prst="rect">
            <a:avLst/>
          </a:prstGeom>
          <a:noFill/>
          <a:ln w="9525">
            <a:noFill/>
            <a:miter lim="800000"/>
            <a:headEnd/>
            <a:tailEnd/>
          </a:ln>
        </p:spPr>
      </p:pic>
      <p:sp>
        <p:nvSpPr>
          <p:cNvPr id="10" name="Rectangle 9"/>
          <p:cNvSpPr/>
          <p:nvPr/>
        </p:nvSpPr>
        <p:spPr>
          <a:xfrm>
            <a:off x="323528" y="4338970"/>
            <a:ext cx="5472608" cy="1938992"/>
          </a:xfrm>
          <a:prstGeom prst="rect">
            <a:avLst/>
          </a:prstGeom>
        </p:spPr>
        <p:txBody>
          <a:bodyPr wrap="square">
            <a:spAutoFit/>
          </a:bodyPr>
          <a:lstStyle/>
          <a:p>
            <a:pPr algn="just">
              <a:buFont typeface="Arial" pitchFamily="34" charset="0"/>
              <a:buChar char="•"/>
            </a:pPr>
            <a:r>
              <a:rPr lang="fr-FR" sz="2000" dirty="0">
                <a:latin typeface="Arial" pitchFamily="34" charset="0"/>
                <a:cs typeface="Arial" pitchFamily="34" charset="0"/>
              </a:rPr>
              <a:t>au fur et à mesure de la progression du front </a:t>
            </a:r>
            <a:r>
              <a:rPr lang="fr-FR" sz="2000" dirty="0" smtClean="0">
                <a:latin typeface="Arial" pitchFamily="34" charset="0"/>
                <a:cs typeface="Arial" pitchFamily="34" charset="0"/>
              </a:rPr>
              <a:t>de carbonatation</a:t>
            </a:r>
            <a:r>
              <a:rPr lang="fr-FR" sz="2000" dirty="0">
                <a:latin typeface="Arial" pitchFamily="34" charset="0"/>
                <a:cs typeface="Arial" pitchFamily="34" charset="0"/>
              </a:rPr>
              <a:t>, les armatures initialement protégées par </a:t>
            </a:r>
            <a:r>
              <a:rPr lang="fr-FR" sz="2000" dirty="0" smtClean="0">
                <a:latin typeface="Arial" pitchFamily="34" charset="0"/>
                <a:cs typeface="Arial" pitchFamily="34" charset="0"/>
              </a:rPr>
              <a:t>une couche </a:t>
            </a:r>
            <a:r>
              <a:rPr lang="fr-FR" sz="2000" dirty="0">
                <a:latin typeface="Arial" pitchFamily="34" charset="0"/>
                <a:cs typeface="Arial" pitchFamily="34" charset="0"/>
              </a:rPr>
              <a:t>d’oxyde de fer (liée à l’alcalinité de la </a:t>
            </a:r>
            <a:r>
              <a:rPr lang="fr-FR" sz="2000" dirty="0" smtClean="0">
                <a:latin typeface="Arial" pitchFamily="34" charset="0"/>
                <a:cs typeface="Arial" pitchFamily="34" charset="0"/>
              </a:rPr>
              <a:t>solution interstitielle</a:t>
            </a:r>
            <a:r>
              <a:rPr lang="fr-FR" sz="2000" dirty="0">
                <a:latin typeface="Arial" pitchFamily="34" charset="0"/>
                <a:cs typeface="Arial" pitchFamily="34" charset="0"/>
              </a:rPr>
              <a:t>) sont alors </a:t>
            </a:r>
            <a:r>
              <a:rPr lang="fr-FR" sz="2000" dirty="0" err="1">
                <a:solidFill>
                  <a:srgbClr val="FF0000"/>
                </a:solidFill>
                <a:latin typeface="Arial" pitchFamily="34" charset="0"/>
                <a:cs typeface="Arial" pitchFamily="34" charset="0"/>
              </a:rPr>
              <a:t>dépassivées</a:t>
            </a:r>
            <a:r>
              <a:rPr lang="fr-FR" sz="2000" dirty="0">
                <a:latin typeface="Arial" pitchFamily="34" charset="0"/>
                <a:cs typeface="Arial" pitchFamily="34" charset="0"/>
              </a:rPr>
              <a:t> et le phénomène </a:t>
            </a:r>
            <a:r>
              <a:rPr lang="fr-FR" sz="2000" dirty="0" smtClean="0">
                <a:latin typeface="Arial" pitchFamily="34" charset="0"/>
                <a:cs typeface="Arial" pitchFamily="34" charset="0"/>
              </a:rPr>
              <a:t>de corrosion </a:t>
            </a:r>
            <a:r>
              <a:rPr lang="fr-FR" sz="2000" dirty="0">
                <a:latin typeface="Arial" pitchFamily="34" charset="0"/>
                <a:cs typeface="Arial" pitchFamily="34" charset="0"/>
              </a:rPr>
              <a:t>s’initie.</a:t>
            </a:r>
          </a:p>
        </p:txBody>
      </p:sp>
      <p:pic>
        <p:nvPicPr>
          <p:cNvPr id="1026" name="Picture 2"/>
          <p:cNvPicPr>
            <a:picLocks noChangeAspect="1" noChangeArrowheads="1"/>
          </p:cNvPicPr>
          <p:nvPr/>
        </p:nvPicPr>
        <p:blipFill>
          <a:blip r:embed="rId4" cstate="print"/>
          <a:srcRect/>
          <a:stretch>
            <a:fillRect/>
          </a:stretch>
        </p:blipFill>
        <p:spPr bwMode="auto">
          <a:xfrm>
            <a:off x="0" y="-287791"/>
            <a:ext cx="8632201" cy="71457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7560840" cy="400110"/>
          </a:xfrm>
          <a:prstGeom prst="rect">
            <a:avLst/>
          </a:prstGeom>
          <a:noFill/>
        </p:spPr>
        <p:txBody>
          <a:bodyPr wrap="square" rtlCol="0">
            <a:spAutoFit/>
          </a:bodyPr>
          <a:lstStyle/>
          <a:p>
            <a:pPr algn="ctr"/>
            <a:r>
              <a:rPr lang="fr-FR" sz="2000" b="1" dirty="0" smtClean="0">
                <a:solidFill>
                  <a:srgbClr val="FF0000"/>
                </a:solidFill>
                <a:latin typeface="Arial" pitchFamily="34" charset="0"/>
                <a:cs typeface="Arial" pitchFamily="34" charset="0"/>
              </a:rPr>
              <a:t>Essais sur Durabilité des bétons</a:t>
            </a:r>
            <a:endParaRPr lang="fr-FR" sz="2000" b="1" dirty="0">
              <a:solidFill>
                <a:srgbClr val="FF0000"/>
              </a:solidFill>
              <a:latin typeface="Arial" pitchFamily="34" charset="0"/>
              <a:cs typeface="Arial" pitchFamily="34" charset="0"/>
            </a:endParaRPr>
          </a:p>
        </p:txBody>
      </p:sp>
      <p:sp>
        <p:nvSpPr>
          <p:cNvPr id="7" name="Rectangle 6"/>
          <p:cNvSpPr/>
          <p:nvPr/>
        </p:nvSpPr>
        <p:spPr>
          <a:xfrm>
            <a:off x="539552" y="1052736"/>
            <a:ext cx="7704856" cy="4154984"/>
          </a:xfrm>
          <a:prstGeom prst="rect">
            <a:avLst/>
          </a:prstGeom>
        </p:spPr>
        <p:txBody>
          <a:bodyPr wrap="square">
            <a:spAutoFit/>
          </a:bodyPr>
          <a:lstStyle/>
          <a:p>
            <a:pPr algn="just"/>
            <a:r>
              <a:rPr lang="fr-FR" sz="2400" dirty="0" smtClean="0">
                <a:latin typeface="Times New Roman" pitchFamily="18" charset="0"/>
                <a:cs typeface="Times New Roman" pitchFamily="18" charset="0"/>
              </a:rPr>
              <a:t>La carbonatation commence donc à la surface du béton et concerne une certaine épaisseur (dite profondeur de carbonatation) de ce matériau. La détermination de cette profondeur de carbonatation s’effectue sur une coupe fraîche de béton. Après dépoussiérage, on pulvérise un colorant sensible au pH, </a:t>
            </a:r>
            <a:r>
              <a:rPr lang="fr-FR" sz="2400" dirty="0" smtClean="0">
                <a:solidFill>
                  <a:srgbClr val="FF0000"/>
                </a:solidFill>
                <a:latin typeface="Times New Roman" pitchFamily="18" charset="0"/>
                <a:cs typeface="Times New Roman" pitchFamily="18" charset="0"/>
              </a:rPr>
              <a:t>la phénolphtaléine. </a:t>
            </a:r>
            <a:r>
              <a:rPr lang="fr-FR" sz="2400" dirty="0" smtClean="0">
                <a:latin typeface="Times New Roman" pitchFamily="18" charset="0"/>
                <a:cs typeface="Times New Roman" pitchFamily="18" charset="0"/>
              </a:rPr>
              <a:t>Celle-ci vire au rouge violacé au contact de matériaux dont</a:t>
            </a:r>
          </a:p>
          <a:p>
            <a:pPr algn="just"/>
            <a:r>
              <a:rPr lang="fr-FR" sz="2400" dirty="0" smtClean="0">
                <a:latin typeface="Times New Roman" pitchFamily="18" charset="0"/>
                <a:cs typeface="Times New Roman" pitchFamily="18" charset="0"/>
              </a:rPr>
              <a:t> le pH est supérieur à 9,2 et demeure </a:t>
            </a:r>
          </a:p>
          <a:p>
            <a:pPr algn="just"/>
            <a:r>
              <a:rPr lang="fr-FR" sz="2400" dirty="0" smtClean="0">
                <a:latin typeface="Times New Roman" pitchFamily="18" charset="0"/>
                <a:cs typeface="Times New Roman" pitchFamily="18" charset="0"/>
              </a:rPr>
              <a:t>incolore pour les faibles valeurs </a:t>
            </a:r>
          </a:p>
          <a:p>
            <a:pPr algn="just"/>
            <a:r>
              <a:rPr lang="fr-FR" sz="2400" dirty="0" smtClean="0">
                <a:latin typeface="Times New Roman" pitchFamily="18" charset="0"/>
                <a:cs typeface="Times New Roman" pitchFamily="18" charset="0"/>
              </a:rPr>
              <a:t>de pH, c’est-à-dire pour les zones </a:t>
            </a:r>
          </a:p>
          <a:p>
            <a:pPr algn="just"/>
            <a:r>
              <a:rPr lang="fr-FR" sz="2400" dirty="0" smtClean="0">
                <a:latin typeface="Times New Roman" pitchFamily="18" charset="0"/>
                <a:cs typeface="Times New Roman" pitchFamily="18" charset="0"/>
              </a:rPr>
              <a:t>carbonatées.</a:t>
            </a:r>
            <a:endParaRPr lang="fr-FR" sz="2400"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3" cstate="print"/>
          <a:srcRect/>
          <a:stretch>
            <a:fillRect/>
          </a:stretch>
        </p:blipFill>
        <p:spPr bwMode="auto">
          <a:xfrm>
            <a:off x="5436096" y="3429000"/>
            <a:ext cx="2952328" cy="3235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7560840" cy="400110"/>
          </a:xfrm>
          <a:prstGeom prst="rect">
            <a:avLst/>
          </a:prstGeom>
          <a:noFill/>
        </p:spPr>
        <p:txBody>
          <a:bodyPr wrap="square" rtlCol="0">
            <a:spAutoFit/>
          </a:bodyPr>
          <a:lstStyle/>
          <a:p>
            <a:pPr algn="ctr"/>
            <a:r>
              <a:rPr lang="fr-FR" sz="2000" b="1" dirty="0" smtClean="0">
                <a:solidFill>
                  <a:srgbClr val="FF0000"/>
                </a:solidFill>
                <a:latin typeface="Arial" pitchFamily="34" charset="0"/>
                <a:cs typeface="Arial" pitchFamily="34" charset="0"/>
              </a:rPr>
              <a:t>Essais sur Durabilité des bétons</a:t>
            </a:r>
            <a:endParaRPr lang="fr-FR" sz="2000" b="1" dirty="0">
              <a:solidFill>
                <a:srgbClr val="FF0000"/>
              </a:solidFill>
              <a:latin typeface="Arial" pitchFamily="34" charset="0"/>
              <a:cs typeface="Arial" pitchFamily="34" charset="0"/>
            </a:endParaRPr>
          </a:p>
        </p:txBody>
      </p:sp>
      <p:sp>
        <p:nvSpPr>
          <p:cNvPr id="3" name="Rectangle 2"/>
          <p:cNvSpPr/>
          <p:nvPr/>
        </p:nvSpPr>
        <p:spPr>
          <a:xfrm>
            <a:off x="611560" y="1700808"/>
            <a:ext cx="7992888" cy="1938992"/>
          </a:xfrm>
          <a:prstGeom prst="rect">
            <a:avLst/>
          </a:prstGeom>
        </p:spPr>
        <p:txBody>
          <a:bodyPr wrap="square">
            <a:spAutoFit/>
          </a:bodyPr>
          <a:lstStyle/>
          <a:p>
            <a:pPr algn="just">
              <a:buFont typeface="Arial" pitchFamily="34" charset="0"/>
              <a:buChar char="•"/>
            </a:pPr>
            <a:r>
              <a:rPr lang="fr-FR" sz="2000" dirty="0">
                <a:latin typeface="Arial" pitchFamily="34" charset="0"/>
                <a:cs typeface="Arial" pitchFamily="34" charset="0"/>
              </a:rPr>
              <a:t>la carbonatation est maximale lorsque </a:t>
            </a:r>
            <a:r>
              <a:rPr lang="fr-FR" sz="2000" dirty="0" smtClean="0">
                <a:latin typeface="Arial" pitchFamily="34" charset="0"/>
                <a:cs typeface="Arial" pitchFamily="34" charset="0"/>
              </a:rPr>
              <a:t>l’humidité relative </a:t>
            </a:r>
            <a:r>
              <a:rPr lang="fr-FR" sz="2000" dirty="0">
                <a:latin typeface="Arial" pitchFamily="34" charset="0"/>
                <a:cs typeface="Arial" pitchFamily="34" charset="0"/>
              </a:rPr>
              <a:t>est </a:t>
            </a:r>
            <a:r>
              <a:rPr lang="fr-FR" sz="2000" dirty="0" smtClean="0">
                <a:latin typeface="Arial" pitchFamily="34" charset="0"/>
                <a:cs typeface="Arial" pitchFamily="34" charset="0"/>
              </a:rPr>
              <a:t>modérée.</a:t>
            </a:r>
          </a:p>
          <a:p>
            <a:pPr algn="just"/>
            <a:endParaRPr lang="fr-FR" sz="2000" dirty="0">
              <a:latin typeface="Arial" pitchFamily="34" charset="0"/>
              <a:cs typeface="Arial" pitchFamily="34" charset="0"/>
            </a:endParaRPr>
          </a:p>
          <a:p>
            <a:pPr algn="just">
              <a:buFont typeface="Arial" pitchFamily="34" charset="0"/>
              <a:buChar char="•"/>
            </a:pPr>
            <a:r>
              <a:rPr lang="fr-FR" sz="2000" dirty="0" smtClean="0">
                <a:latin typeface="Arial" pitchFamily="34" charset="0"/>
                <a:cs typeface="Arial" pitchFamily="34" charset="0"/>
              </a:rPr>
              <a:t>après </a:t>
            </a:r>
            <a:r>
              <a:rPr lang="fr-FR" sz="2000" dirty="0">
                <a:latin typeface="Arial" pitchFamily="34" charset="0"/>
                <a:cs typeface="Arial" pitchFamily="34" charset="0"/>
              </a:rPr>
              <a:t>environ </a:t>
            </a:r>
            <a:r>
              <a:rPr lang="fr-FR" sz="2000" dirty="0">
                <a:solidFill>
                  <a:srgbClr val="FF0000"/>
                </a:solidFill>
                <a:latin typeface="Arial" pitchFamily="34" charset="0"/>
                <a:cs typeface="Arial" pitchFamily="34" charset="0"/>
              </a:rPr>
              <a:t>30 ans</a:t>
            </a:r>
            <a:r>
              <a:rPr lang="fr-FR" sz="2000" dirty="0">
                <a:latin typeface="Arial" pitchFamily="34" charset="0"/>
                <a:cs typeface="Arial" pitchFamily="34" charset="0"/>
              </a:rPr>
              <a:t>, la profondeur de </a:t>
            </a:r>
            <a:r>
              <a:rPr lang="fr-FR" sz="2000" dirty="0" smtClean="0">
                <a:latin typeface="Arial" pitchFamily="34" charset="0"/>
                <a:cs typeface="Arial" pitchFamily="34" charset="0"/>
              </a:rPr>
              <a:t>carbonatation dans </a:t>
            </a:r>
            <a:r>
              <a:rPr lang="fr-FR" sz="2000" dirty="0">
                <a:latin typeface="Arial" pitchFamily="34" charset="0"/>
                <a:cs typeface="Arial" pitchFamily="34" charset="0"/>
              </a:rPr>
              <a:t>un béton d’ouvrage peut varier de </a:t>
            </a:r>
            <a:r>
              <a:rPr lang="fr-FR" sz="2000" dirty="0">
                <a:solidFill>
                  <a:srgbClr val="FF0000"/>
                </a:solidFill>
                <a:latin typeface="Arial" pitchFamily="34" charset="0"/>
                <a:cs typeface="Arial" pitchFamily="34" charset="0"/>
              </a:rPr>
              <a:t>1 à 30 mm </a:t>
            </a:r>
            <a:r>
              <a:rPr lang="fr-FR" sz="2000" dirty="0" smtClean="0">
                <a:latin typeface="Arial" pitchFamily="34" charset="0"/>
                <a:cs typeface="Arial" pitchFamily="34" charset="0"/>
              </a:rPr>
              <a:t>suivant la </a:t>
            </a:r>
            <a:r>
              <a:rPr lang="fr-FR" sz="2000" dirty="0">
                <a:latin typeface="Arial" pitchFamily="34" charset="0"/>
                <a:cs typeface="Arial" pitchFamily="34" charset="0"/>
              </a:rPr>
              <a:t>compacité du béton, la fissuration de peau et le </a:t>
            </a:r>
            <a:r>
              <a:rPr lang="fr-FR" sz="2000" dirty="0" smtClean="0">
                <a:latin typeface="Arial" pitchFamily="34" charset="0"/>
                <a:cs typeface="Arial" pitchFamily="34" charset="0"/>
              </a:rPr>
              <a:t>milieu environnant</a:t>
            </a:r>
            <a:r>
              <a:rPr lang="fr-FR" sz="2000" dirty="0">
                <a:latin typeface="Arial" pitchFamily="34" charset="0"/>
                <a:cs typeface="Arial" pitchFamily="34" charset="0"/>
              </a:rPr>
              <a:t>.</a:t>
            </a:r>
          </a:p>
        </p:txBody>
      </p:sp>
      <p:sp>
        <p:nvSpPr>
          <p:cNvPr id="5" name="TextBox 4"/>
          <p:cNvSpPr txBox="1"/>
          <p:nvPr/>
        </p:nvSpPr>
        <p:spPr>
          <a:xfrm>
            <a:off x="611560" y="4005064"/>
            <a:ext cx="7992888" cy="1938992"/>
          </a:xfrm>
          <a:prstGeom prst="rect">
            <a:avLst/>
          </a:prstGeom>
          <a:noFill/>
        </p:spPr>
        <p:txBody>
          <a:bodyPr wrap="square" rtlCol="0">
            <a:spAutoFit/>
          </a:bodyPr>
          <a:lstStyle/>
          <a:p>
            <a:pPr algn="just"/>
            <a:r>
              <a:rPr lang="fr-FR" sz="2400" dirty="0" smtClean="0">
                <a:latin typeface="Times New Roman" pitchFamily="18" charset="0"/>
                <a:cs typeface="Times New Roman" pitchFamily="18" charset="0"/>
              </a:rPr>
              <a:t>La carbonatation entraîne des problèmes de durabilité puis de résistance sur les structures en béton armé. Les barres d'acier, censées garantir cette résistance, gonflent sous l'effet de la corrosion et font éclater le béton d'enrobage, les aciers sont alors mis à nu. </a:t>
            </a:r>
            <a:endParaRPr lang="fr-FR" sz="24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7020272" y="5560656"/>
            <a:ext cx="1656184" cy="1297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744" y="1484784"/>
            <a:ext cx="4572000" cy="1200329"/>
          </a:xfrm>
          <a:prstGeom prst="rect">
            <a:avLst/>
          </a:prstGeom>
        </p:spPr>
        <p:txBody>
          <a:bodyPr>
            <a:spAutoFit/>
          </a:bodyPr>
          <a:lstStyle/>
          <a:p>
            <a:r>
              <a:rPr lang="fr-FR" sz="2400" b="1" i="1" dirty="0" smtClean="0">
                <a:latin typeface="Arial" pitchFamily="34" charset="0"/>
                <a:cs typeface="Arial" pitchFamily="34" charset="0"/>
              </a:rPr>
              <a:t>porosité accessible à l'eau,</a:t>
            </a:r>
          </a:p>
          <a:p>
            <a:r>
              <a:rPr lang="fr-FR" sz="2400" b="1" i="1" dirty="0" smtClean="0">
                <a:latin typeface="Arial" pitchFamily="34" charset="0"/>
                <a:cs typeface="Arial" pitchFamily="34" charset="0"/>
              </a:rPr>
              <a:t> </a:t>
            </a:r>
          </a:p>
          <a:p>
            <a:r>
              <a:rPr lang="fr-FR" sz="2400" b="1" i="1" dirty="0" smtClean="0">
                <a:latin typeface="Arial" pitchFamily="34" charset="0"/>
                <a:cs typeface="Arial" pitchFamily="34" charset="0"/>
              </a:rPr>
              <a:t>porosité au mercure </a:t>
            </a:r>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7560840" cy="400110"/>
          </a:xfrm>
          <a:prstGeom prst="rect">
            <a:avLst/>
          </a:prstGeom>
          <a:noFill/>
        </p:spPr>
        <p:txBody>
          <a:bodyPr wrap="square" rtlCol="0">
            <a:spAutoFit/>
          </a:bodyPr>
          <a:lstStyle/>
          <a:p>
            <a:pPr algn="ctr"/>
            <a:r>
              <a:rPr lang="fr-FR" sz="2000" b="1" dirty="0" smtClean="0">
                <a:solidFill>
                  <a:srgbClr val="FF0000"/>
                </a:solidFill>
                <a:latin typeface="Arial" pitchFamily="34" charset="0"/>
                <a:cs typeface="Arial" pitchFamily="34" charset="0"/>
              </a:rPr>
              <a:t>Essais sur Durabilité des bétons</a:t>
            </a:r>
            <a:endParaRPr lang="fr-FR" sz="2000" b="1" dirty="0">
              <a:solidFill>
                <a:srgbClr val="FF0000"/>
              </a:solidFill>
              <a:latin typeface="Arial" pitchFamily="34" charset="0"/>
              <a:cs typeface="Arial" pitchFamily="34" charset="0"/>
            </a:endParaRPr>
          </a:p>
        </p:txBody>
      </p:sp>
      <p:sp>
        <p:nvSpPr>
          <p:cNvPr id="5" name="Rectangle 4"/>
          <p:cNvSpPr/>
          <p:nvPr/>
        </p:nvSpPr>
        <p:spPr>
          <a:xfrm>
            <a:off x="755576" y="1124744"/>
            <a:ext cx="7344816" cy="5324535"/>
          </a:xfrm>
          <a:prstGeom prst="rect">
            <a:avLst/>
          </a:prstGeom>
        </p:spPr>
        <p:txBody>
          <a:bodyPr wrap="square">
            <a:spAutoFit/>
          </a:bodyPr>
          <a:lstStyle/>
          <a:p>
            <a:pPr algn="just"/>
            <a:r>
              <a:rPr lang="fr-FR" sz="2000" dirty="0">
                <a:solidFill>
                  <a:srgbClr val="FF0000"/>
                </a:solidFill>
                <a:latin typeface="Arial" pitchFamily="34" charset="0"/>
                <a:cs typeface="Arial" pitchFamily="34" charset="0"/>
              </a:rPr>
              <a:t>Phénomène de pénétration des </a:t>
            </a:r>
            <a:r>
              <a:rPr lang="fr-FR" sz="2000" dirty="0" smtClean="0">
                <a:solidFill>
                  <a:srgbClr val="FF0000"/>
                </a:solidFill>
                <a:latin typeface="Arial" pitchFamily="34" charset="0"/>
                <a:cs typeface="Arial" pitchFamily="34" charset="0"/>
              </a:rPr>
              <a:t>chlorures</a:t>
            </a:r>
          </a:p>
          <a:p>
            <a:pPr algn="just">
              <a:buFont typeface="Arial" pitchFamily="34" charset="0"/>
              <a:buChar char="•"/>
            </a:pPr>
            <a:endParaRPr lang="fr-FR" sz="2000" dirty="0" smtClean="0">
              <a:latin typeface="Arial" pitchFamily="34" charset="0"/>
              <a:cs typeface="Arial" pitchFamily="34" charset="0"/>
            </a:endParaRPr>
          </a:p>
          <a:p>
            <a:pPr algn="just">
              <a:buFont typeface="Arial" pitchFamily="34" charset="0"/>
              <a:buChar char="•"/>
            </a:pPr>
            <a:r>
              <a:rPr lang="fr-FR" sz="2000" dirty="0" smtClean="0">
                <a:latin typeface="Arial" pitchFamily="34" charset="0"/>
                <a:cs typeface="Arial" pitchFamily="34" charset="0"/>
              </a:rPr>
              <a:t>en </a:t>
            </a:r>
            <a:r>
              <a:rPr lang="fr-FR" sz="2000" dirty="0">
                <a:latin typeface="Arial" pitchFamily="34" charset="0"/>
                <a:cs typeface="Arial" pitchFamily="34" charset="0"/>
              </a:rPr>
              <a:t>pénétrant dans le béton par diffusion, les </a:t>
            </a:r>
            <a:r>
              <a:rPr lang="fr-FR" sz="2000" dirty="0" smtClean="0">
                <a:latin typeface="Arial" pitchFamily="34" charset="0"/>
                <a:cs typeface="Arial" pitchFamily="34" charset="0"/>
              </a:rPr>
              <a:t>chlorures réagissent </a:t>
            </a:r>
            <a:r>
              <a:rPr lang="fr-FR" sz="2000" dirty="0">
                <a:latin typeface="Arial" pitchFamily="34" charset="0"/>
                <a:cs typeface="Arial" pitchFamily="34" charset="0"/>
              </a:rPr>
              <a:t>avec les hydrates (Ca(OH)2 notamment) de </a:t>
            </a:r>
            <a:r>
              <a:rPr lang="fr-FR" sz="2000" dirty="0" smtClean="0">
                <a:latin typeface="Arial" pitchFamily="34" charset="0"/>
                <a:cs typeface="Arial" pitchFamily="34" charset="0"/>
              </a:rPr>
              <a:t>la pâte </a:t>
            </a:r>
            <a:r>
              <a:rPr lang="fr-FR" sz="2000" dirty="0">
                <a:latin typeface="Arial" pitchFamily="34" charset="0"/>
                <a:cs typeface="Arial" pitchFamily="34" charset="0"/>
              </a:rPr>
              <a:t>de ciment, ce qui conduit à la </a:t>
            </a:r>
            <a:r>
              <a:rPr lang="fr-FR" sz="2000" dirty="0" err="1">
                <a:latin typeface="Arial" pitchFamily="34" charset="0"/>
                <a:cs typeface="Arial" pitchFamily="34" charset="0"/>
              </a:rPr>
              <a:t>dépassivation</a:t>
            </a:r>
            <a:r>
              <a:rPr lang="fr-FR" sz="2000" dirty="0">
                <a:latin typeface="Arial" pitchFamily="34" charset="0"/>
                <a:cs typeface="Arial" pitchFamily="34" charset="0"/>
              </a:rPr>
              <a:t> et à </a:t>
            </a:r>
            <a:r>
              <a:rPr lang="fr-FR" sz="2000" dirty="0" smtClean="0">
                <a:latin typeface="Arial" pitchFamily="34" charset="0"/>
                <a:cs typeface="Arial" pitchFamily="34" charset="0"/>
              </a:rPr>
              <a:t>la corrosion </a:t>
            </a:r>
            <a:r>
              <a:rPr lang="fr-FR" sz="2000" dirty="0">
                <a:latin typeface="Arial" pitchFamily="34" charset="0"/>
                <a:cs typeface="Arial" pitchFamily="34" charset="0"/>
              </a:rPr>
              <a:t>des armatures</a:t>
            </a:r>
            <a:r>
              <a:rPr lang="fr-FR" sz="2000" dirty="0" smtClean="0">
                <a:latin typeface="Arial" pitchFamily="34" charset="0"/>
                <a:cs typeface="Arial" pitchFamily="34" charset="0"/>
              </a:rPr>
              <a:t>.</a:t>
            </a:r>
          </a:p>
          <a:p>
            <a:pPr algn="just"/>
            <a:endParaRPr lang="fr-FR" sz="2000" dirty="0">
              <a:latin typeface="Arial" pitchFamily="34" charset="0"/>
              <a:cs typeface="Arial" pitchFamily="34" charset="0"/>
            </a:endParaRPr>
          </a:p>
          <a:p>
            <a:pPr algn="just">
              <a:buFont typeface="Arial" pitchFamily="34" charset="0"/>
              <a:buChar char="•"/>
            </a:pPr>
            <a:r>
              <a:rPr lang="fr-FR" sz="2000" dirty="0" smtClean="0">
                <a:latin typeface="Arial" pitchFamily="34" charset="0"/>
                <a:cs typeface="Arial" pitchFamily="34" charset="0"/>
              </a:rPr>
              <a:t>la </a:t>
            </a:r>
            <a:r>
              <a:rPr lang="fr-FR" sz="2000" dirty="0">
                <a:latin typeface="Arial" pitchFamily="34" charset="0"/>
                <a:cs typeface="Arial" pitchFamily="34" charset="0"/>
              </a:rPr>
              <a:t>pénétration des chlorures est favorisée par des </a:t>
            </a:r>
            <a:r>
              <a:rPr lang="fr-FR" sz="2000" dirty="0" smtClean="0">
                <a:latin typeface="Arial" pitchFamily="34" charset="0"/>
                <a:cs typeface="Arial" pitchFamily="34" charset="0"/>
              </a:rPr>
              <a:t>cycles séchage/humidité </a:t>
            </a:r>
            <a:r>
              <a:rPr lang="fr-FR" sz="2000" dirty="0">
                <a:latin typeface="Arial" pitchFamily="34" charset="0"/>
                <a:cs typeface="Arial" pitchFamily="34" charset="0"/>
              </a:rPr>
              <a:t>également</a:t>
            </a:r>
            <a:r>
              <a:rPr lang="fr-FR" sz="2000" dirty="0" smtClean="0">
                <a:latin typeface="Arial" pitchFamily="34" charset="0"/>
                <a:cs typeface="Arial" pitchFamily="34" charset="0"/>
              </a:rPr>
              <a:t>.</a:t>
            </a:r>
          </a:p>
          <a:p>
            <a:pPr algn="just"/>
            <a:endParaRPr lang="fr-FR" sz="2000" dirty="0">
              <a:latin typeface="Arial" pitchFamily="34" charset="0"/>
              <a:cs typeface="Arial" pitchFamily="34" charset="0"/>
            </a:endParaRPr>
          </a:p>
          <a:p>
            <a:pPr algn="just">
              <a:buFont typeface="Arial" pitchFamily="34" charset="0"/>
              <a:buChar char="•"/>
            </a:pPr>
            <a:r>
              <a:rPr lang="fr-FR" sz="2000" dirty="0" smtClean="0">
                <a:latin typeface="Arial" pitchFamily="34" charset="0"/>
                <a:cs typeface="Arial" pitchFamily="34" charset="0"/>
              </a:rPr>
              <a:t>distinction </a:t>
            </a:r>
            <a:r>
              <a:rPr lang="fr-FR" sz="2000" dirty="0">
                <a:latin typeface="Arial" pitchFamily="34" charset="0"/>
                <a:cs typeface="Arial" pitchFamily="34" charset="0"/>
              </a:rPr>
              <a:t>entre chlorures libres sous forme ionique </a:t>
            </a:r>
            <a:r>
              <a:rPr lang="fr-FR" sz="2000" dirty="0" smtClean="0">
                <a:latin typeface="Arial" pitchFamily="34" charset="0"/>
                <a:cs typeface="Arial" pitchFamily="34" charset="0"/>
              </a:rPr>
              <a:t>dans la </a:t>
            </a:r>
            <a:r>
              <a:rPr lang="fr-FR" sz="2000" dirty="0">
                <a:latin typeface="Arial" pitchFamily="34" charset="0"/>
                <a:cs typeface="Arial" pitchFamily="34" charset="0"/>
              </a:rPr>
              <a:t>solution interstitielle (extractibles à l’eau) et </a:t>
            </a:r>
            <a:r>
              <a:rPr lang="fr-FR" sz="2000" dirty="0" smtClean="0">
                <a:latin typeface="Arial" pitchFamily="34" charset="0"/>
                <a:cs typeface="Arial" pitchFamily="34" charset="0"/>
              </a:rPr>
              <a:t>chlorures totaux </a:t>
            </a:r>
            <a:r>
              <a:rPr lang="fr-FR" sz="2000" dirty="0">
                <a:latin typeface="Arial" pitchFamily="34" charset="0"/>
                <a:cs typeface="Arial" pitchFamily="34" charset="0"/>
              </a:rPr>
              <a:t>(extractibles à l’acide</a:t>
            </a:r>
            <a:r>
              <a:rPr lang="fr-FR" sz="2000" dirty="0" smtClean="0">
                <a:latin typeface="Arial" pitchFamily="34" charset="0"/>
                <a:cs typeface="Arial" pitchFamily="34" charset="0"/>
              </a:rPr>
              <a:t>).</a:t>
            </a:r>
          </a:p>
          <a:p>
            <a:pPr algn="just"/>
            <a:endParaRPr lang="fr-FR" sz="2000" dirty="0">
              <a:latin typeface="Arial" pitchFamily="34" charset="0"/>
              <a:cs typeface="Arial" pitchFamily="34" charset="0"/>
            </a:endParaRPr>
          </a:p>
          <a:p>
            <a:pPr algn="just"/>
            <a:r>
              <a:rPr lang="fr-FR" sz="2000" dirty="0" smtClean="0">
                <a:latin typeface="Arial" pitchFamily="34" charset="0"/>
                <a:cs typeface="Arial" pitchFamily="34" charset="0"/>
              </a:rPr>
              <a:t>seuls </a:t>
            </a:r>
            <a:r>
              <a:rPr lang="fr-FR" sz="2000" dirty="0">
                <a:latin typeface="Arial" pitchFamily="34" charset="0"/>
                <a:cs typeface="Arial" pitchFamily="34" charset="0"/>
              </a:rPr>
              <a:t>les chlorures libres (solubles dans l’eau) </a:t>
            </a:r>
            <a:r>
              <a:rPr lang="fr-FR" sz="2000" dirty="0" smtClean="0">
                <a:latin typeface="Arial" pitchFamily="34" charset="0"/>
                <a:cs typeface="Arial" pitchFamily="34" charset="0"/>
              </a:rPr>
              <a:t>peuvent diffuser </a:t>
            </a:r>
            <a:r>
              <a:rPr lang="fr-FR" sz="2000" dirty="0">
                <a:latin typeface="Arial" pitchFamily="34" charset="0"/>
                <a:cs typeface="Arial" pitchFamily="34" charset="0"/>
              </a:rPr>
              <a:t>et jouer un rôle actif dans le processus </a:t>
            </a:r>
            <a:r>
              <a:rPr lang="fr-FR" sz="2000" dirty="0" smtClean="0">
                <a:latin typeface="Arial" pitchFamily="34" charset="0"/>
                <a:cs typeface="Arial" pitchFamily="34" charset="0"/>
              </a:rPr>
              <a:t>de corrosion </a:t>
            </a:r>
            <a:r>
              <a:rPr lang="fr-FR" sz="2000" dirty="0">
                <a:latin typeface="Arial" pitchFamily="34" charset="0"/>
                <a:cs typeface="Arial" pitchFamily="34" charset="0"/>
              </a:rPr>
              <a:t>des armatures.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7560840" cy="400110"/>
          </a:xfrm>
          <a:prstGeom prst="rect">
            <a:avLst/>
          </a:prstGeom>
          <a:noFill/>
        </p:spPr>
        <p:txBody>
          <a:bodyPr wrap="square" rtlCol="0">
            <a:spAutoFit/>
          </a:bodyPr>
          <a:lstStyle/>
          <a:p>
            <a:pPr algn="ctr"/>
            <a:r>
              <a:rPr lang="fr-FR" sz="2000" b="1" dirty="0" smtClean="0">
                <a:solidFill>
                  <a:srgbClr val="FF0000"/>
                </a:solidFill>
                <a:latin typeface="Arial" pitchFamily="34" charset="0"/>
                <a:cs typeface="Arial" pitchFamily="34" charset="0"/>
              </a:rPr>
              <a:t>Essais sur Durabilité des bétons</a:t>
            </a:r>
            <a:endParaRPr lang="fr-FR" sz="2000" b="1" dirty="0">
              <a:solidFill>
                <a:srgbClr val="FF0000"/>
              </a:solidFill>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238250" y="928688"/>
            <a:ext cx="66675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786</Words>
  <Application>Microsoft Office PowerPoint</Application>
  <PresentationFormat>Affichage à l'écran (4:3)</PresentationFormat>
  <Paragraphs>58</Paragraphs>
  <Slides>18</Slides>
  <Notes>2</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MAISON XP</cp:lastModifiedBy>
  <cp:revision>8</cp:revision>
  <dcterms:created xsi:type="dcterms:W3CDTF">2016-11-16T19:39:01Z</dcterms:created>
  <dcterms:modified xsi:type="dcterms:W3CDTF">2022-02-16T19:36:38Z</dcterms:modified>
</cp:coreProperties>
</file>