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256" r:id="rId2"/>
    <p:sldId id="257" r:id="rId3"/>
    <p:sldId id="290" r:id="rId4"/>
    <p:sldId id="291" r:id="rId5"/>
    <p:sldId id="296" r:id="rId6"/>
    <p:sldId id="260" r:id="rId7"/>
    <p:sldId id="297" r:id="rId8"/>
    <p:sldId id="299" r:id="rId9"/>
    <p:sldId id="300" r:id="rId10"/>
    <p:sldId id="301" r:id="rId11"/>
    <p:sldId id="302" r:id="rId12"/>
    <p:sldId id="263" r:id="rId13"/>
    <p:sldId id="264" r:id="rId14"/>
    <p:sldId id="303" r:id="rId15"/>
    <p:sldId id="304" r:id="rId16"/>
    <p:sldId id="266" r:id="rId17"/>
    <p:sldId id="305" r:id="rId18"/>
    <p:sldId id="306" r:id="rId19"/>
    <p:sldId id="307" r:id="rId20"/>
    <p:sldId id="271" r:id="rId21"/>
    <p:sldId id="273" r:id="rId22"/>
    <p:sldId id="308" r:id="rId23"/>
    <p:sldId id="309" r:id="rId24"/>
    <p:sldId id="310" r:id="rId25"/>
    <p:sldId id="315" r:id="rId26"/>
    <p:sldId id="316" r:id="rId27"/>
    <p:sldId id="311" r:id="rId28"/>
    <p:sldId id="312" r:id="rId29"/>
    <p:sldId id="313" r:id="rId30"/>
    <p:sldId id="314" r:id="rId31"/>
    <p:sldId id="284" r:id="rId32"/>
    <p:sldId id="289" r:id="rId33"/>
    <p:sldId id="317" r:id="rId34"/>
    <p:sldId id="318" r:id="rId35"/>
    <p:sldId id="319" r:id="rId36"/>
    <p:sldId id="320" r:id="rId37"/>
    <p:sldId id="321" r:id="rId38"/>
    <p:sldId id="322" r:id="rId39"/>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66"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660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65B61FA-87BB-4DF6-BD7F-BAAAED3CE6F2}" type="datetimeFigureOut">
              <a:rPr lang="ar-DZ" smtClean="0"/>
              <a:pPr/>
              <a:t>27-12-1444</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8A4D0CB8-4638-4BD0-B7F1-6DEB960366C6}"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65B61FA-87BB-4DF6-BD7F-BAAAED3CE6F2}" type="datetimeFigureOut">
              <a:rPr lang="ar-DZ" smtClean="0"/>
              <a:pPr/>
              <a:t>27-12-1444</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A4D0CB8-4638-4BD0-B7F1-6DEB960366C6}"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3"/>
            <a:ext cx="7772400" cy="714381"/>
          </a:xfrm>
        </p:spPr>
        <p:txBody>
          <a:bodyPr>
            <a:normAutofit fontScale="90000"/>
          </a:bodyPr>
          <a:lstStyle/>
          <a:p>
            <a:r>
              <a:rPr lang="ar-DZ" dirty="0" smtClean="0"/>
              <a:t>تعريف علم الآثار </a:t>
            </a:r>
            <a:endParaRPr lang="ar-DZ" dirty="0"/>
          </a:p>
        </p:txBody>
      </p:sp>
      <p:sp>
        <p:nvSpPr>
          <p:cNvPr id="3" name="Sous-titre 2"/>
          <p:cNvSpPr>
            <a:spLocks noGrp="1"/>
          </p:cNvSpPr>
          <p:nvPr>
            <p:ph type="subTitle" idx="1"/>
          </p:nvPr>
        </p:nvSpPr>
        <p:spPr>
          <a:xfrm>
            <a:off x="571472" y="1214422"/>
            <a:ext cx="7858180" cy="5000660"/>
          </a:xfrm>
        </p:spPr>
        <p:txBody>
          <a:bodyPr/>
          <a:lstStyle/>
          <a:p>
            <a:pPr algn="r"/>
            <a:r>
              <a:rPr lang="ar-DZ" sz="2800" b="1" dirty="0" smtClean="0">
                <a:solidFill>
                  <a:schemeClr val="tx1"/>
                </a:solidFill>
              </a:rPr>
              <a:t>ـ تعريف علم الآثار:</a:t>
            </a:r>
            <a:endParaRPr lang="en-US" sz="2800" dirty="0" smtClean="0">
              <a:solidFill>
                <a:schemeClr val="tx1"/>
              </a:solidFill>
            </a:endParaRPr>
          </a:p>
          <a:p>
            <a:pPr algn="r"/>
            <a:r>
              <a:rPr lang="ar-DZ" sz="2800" dirty="0" smtClean="0">
                <a:solidFill>
                  <a:schemeClr val="tx1"/>
                </a:solidFill>
              </a:rPr>
              <a:t>علم الآثار بالأجنبية </a:t>
            </a:r>
            <a:r>
              <a:rPr lang="ar-DZ" sz="2800" b="1" dirty="0" err="1" smtClean="0">
                <a:solidFill>
                  <a:schemeClr val="tx1"/>
                </a:solidFill>
              </a:rPr>
              <a:t>اركيولوجيا</a:t>
            </a:r>
            <a:r>
              <a:rPr lang="ar-DZ" sz="2800" dirty="0" smtClean="0">
                <a:solidFill>
                  <a:schemeClr val="tx1"/>
                </a:solidFill>
              </a:rPr>
              <a:t> (</a:t>
            </a:r>
            <a:r>
              <a:rPr lang="en-US" sz="2800" dirty="0" err="1" smtClean="0">
                <a:solidFill>
                  <a:schemeClr val="tx1"/>
                </a:solidFill>
              </a:rPr>
              <a:t>Archealogie</a:t>
            </a:r>
            <a:r>
              <a:rPr lang="ar-DZ" sz="2800" dirty="0" smtClean="0">
                <a:solidFill>
                  <a:schemeClr val="tx1"/>
                </a:solidFill>
              </a:rPr>
              <a:t>)</a:t>
            </a:r>
            <a:r>
              <a:rPr lang="en-US" sz="2800" dirty="0" smtClean="0">
                <a:solidFill>
                  <a:schemeClr val="tx1"/>
                </a:solidFill>
              </a:rPr>
              <a:t> </a:t>
            </a:r>
            <a:r>
              <a:rPr lang="ar-DZ" sz="2800" dirty="0" smtClean="0">
                <a:solidFill>
                  <a:schemeClr val="tx1"/>
                </a:solidFill>
              </a:rPr>
              <a:t>وعالم الآثار </a:t>
            </a:r>
            <a:r>
              <a:rPr lang="ar-DZ" sz="2800" b="1" dirty="0" err="1" smtClean="0">
                <a:solidFill>
                  <a:schemeClr val="tx1"/>
                </a:solidFill>
              </a:rPr>
              <a:t>أركيولوج</a:t>
            </a:r>
            <a:r>
              <a:rPr lang="ar-DZ" sz="2800" dirty="0" smtClean="0">
                <a:solidFill>
                  <a:schemeClr val="tx1"/>
                </a:solidFill>
              </a:rPr>
              <a:t> (</a:t>
            </a:r>
            <a:r>
              <a:rPr lang="en-US" sz="2800" dirty="0" err="1" smtClean="0">
                <a:solidFill>
                  <a:schemeClr val="tx1"/>
                </a:solidFill>
              </a:rPr>
              <a:t>Archéologue</a:t>
            </a:r>
            <a:r>
              <a:rPr lang="ar-DZ" sz="2800" dirty="0" smtClean="0">
                <a:solidFill>
                  <a:schemeClr val="tx1"/>
                </a:solidFill>
              </a:rPr>
              <a:t>)، </a:t>
            </a:r>
            <a:r>
              <a:rPr lang="ar-DZ" sz="2800" dirty="0" err="1" smtClean="0">
                <a:solidFill>
                  <a:schemeClr val="tx1"/>
                </a:solidFill>
              </a:rPr>
              <a:t>و</a:t>
            </a:r>
            <a:r>
              <a:rPr lang="ar-DZ" sz="2800" b="1" dirty="0" err="1" smtClean="0">
                <a:solidFill>
                  <a:schemeClr val="tx1"/>
                </a:solidFill>
              </a:rPr>
              <a:t>اركيولوجيا</a:t>
            </a:r>
            <a:r>
              <a:rPr lang="ar-DZ" sz="2800" dirty="0" smtClean="0">
                <a:solidFill>
                  <a:schemeClr val="tx1"/>
                </a:solidFill>
              </a:rPr>
              <a:t> مشتقة من الكلمة الإغريقية </a:t>
            </a:r>
            <a:r>
              <a:rPr lang="ar-DZ" sz="2800" dirty="0" err="1" smtClean="0">
                <a:solidFill>
                  <a:schemeClr val="tx1"/>
                </a:solidFill>
              </a:rPr>
              <a:t>أرخيولوجيا</a:t>
            </a:r>
            <a:r>
              <a:rPr lang="ar-DZ" sz="2800" dirty="0" smtClean="0">
                <a:solidFill>
                  <a:schemeClr val="tx1"/>
                </a:solidFill>
              </a:rPr>
              <a:t> أو </a:t>
            </a:r>
            <a:r>
              <a:rPr lang="ar-DZ" sz="2800" dirty="0" err="1" smtClean="0">
                <a:solidFill>
                  <a:schemeClr val="tx1"/>
                </a:solidFill>
              </a:rPr>
              <a:t>أرخيولوغيكس</a:t>
            </a:r>
            <a:r>
              <a:rPr lang="ar-DZ" sz="2800" dirty="0" smtClean="0">
                <a:solidFill>
                  <a:schemeClr val="tx1"/>
                </a:solidFill>
              </a:rPr>
              <a:t> أو </a:t>
            </a:r>
            <a:r>
              <a:rPr lang="ar-DZ" sz="2800" dirty="0" err="1" smtClean="0">
                <a:solidFill>
                  <a:schemeClr val="tx1"/>
                </a:solidFill>
              </a:rPr>
              <a:t>أرخيولوغوس</a:t>
            </a:r>
            <a:r>
              <a:rPr lang="ar-DZ" sz="2800" dirty="0" smtClean="0">
                <a:solidFill>
                  <a:schemeClr val="tx1"/>
                </a:solidFill>
              </a:rPr>
              <a:t>؛ وهي كلمة مركبة من </a:t>
            </a:r>
            <a:r>
              <a:rPr lang="ar-DZ" sz="2800" dirty="0" err="1" smtClean="0">
                <a:solidFill>
                  <a:schemeClr val="tx1"/>
                </a:solidFill>
              </a:rPr>
              <a:t>جزئين</a:t>
            </a:r>
            <a:r>
              <a:rPr lang="ar-DZ" sz="2800" dirty="0" smtClean="0">
                <a:solidFill>
                  <a:schemeClr val="tx1"/>
                </a:solidFill>
              </a:rPr>
              <a:t>:</a:t>
            </a:r>
          </a:p>
          <a:p>
            <a:pPr algn="r"/>
            <a:r>
              <a:rPr lang="ar-DZ" sz="2800" dirty="0" err="1" smtClean="0">
                <a:solidFill>
                  <a:schemeClr val="tx1"/>
                </a:solidFill>
              </a:rPr>
              <a:t>أرخيو</a:t>
            </a:r>
            <a:r>
              <a:rPr lang="ar-DZ" sz="2800" dirty="0" smtClean="0">
                <a:solidFill>
                  <a:schemeClr val="tx1"/>
                </a:solidFill>
              </a:rPr>
              <a:t>: قديم                      </a:t>
            </a:r>
          </a:p>
          <a:p>
            <a:pPr algn="r"/>
            <a:r>
              <a:rPr lang="ar-DZ" sz="2800" dirty="0" err="1" smtClean="0">
                <a:solidFill>
                  <a:schemeClr val="tx1"/>
                </a:solidFill>
              </a:rPr>
              <a:t>لوغوس</a:t>
            </a:r>
            <a:r>
              <a:rPr lang="ar-DZ" sz="2800" dirty="0" smtClean="0">
                <a:solidFill>
                  <a:schemeClr val="tx1"/>
                </a:solidFill>
              </a:rPr>
              <a:t>: حديث</a:t>
            </a:r>
          </a:p>
          <a:p>
            <a:pPr algn="r"/>
            <a:r>
              <a:rPr lang="ar-DZ" sz="2800" dirty="0" smtClean="0">
                <a:solidFill>
                  <a:schemeClr val="tx1"/>
                </a:solidFill>
              </a:rPr>
              <a:t>أي حديث بخصوص القديم </a:t>
            </a:r>
          </a:p>
          <a:p>
            <a:pPr algn="r"/>
            <a:r>
              <a:rPr lang="ar-DZ" sz="2800" dirty="0" smtClean="0">
                <a:solidFill>
                  <a:schemeClr val="tx1"/>
                </a:solidFill>
              </a:rPr>
              <a:t>اهتمام بالأشياء القديمة</a:t>
            </a:r>
            <a:endParaRPr lang="en-US" sz="2800" dirty="0" smtClean="0">
              <a:solidFill>
                <a:schemeClr val="tx1"/>
              </a:solidFill>
            </a:endParaRPr>
          </a:p>
          <a:p>
            <a:pPr algn="r"/>
            <a:endParaRPr lang="ar-DZ" dirty="0"/>
          </a:p>
        </p:txBody>
      </p:sp>
      <p:pic>
        <p:nvPicPr>
          <p:cNvPr id="4" name="Picture 4" descr="C:\Users\Dr Toumi\Desktop\صور آثار\8.jpg"/>
          <p:cNvPicPr>
            <a:picLocks noChangeAspect="1" noChangeArrowheads="1"/>
          </p:cNvPicPr>
          <p:nvPr/>
        </p:nvPicPr>
        <p:blipFill>
          <a:blip r:embed="rId2"/>
          <a:srcRect/>
          <a:stretch>
            <a:fillRect/>
          </a:stretch>
        </p:blipFill>
        <p:spPr bwMode="auto">
          <a:xfrm>
            <a:off x="714348" y="3357562"/>
            <a:ext cx="4429156" cy="250033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lstStyle/>
          <a:p>
            <a:r>
              <a:rPr lang="ar-DZ" dirty="0" smtClean="0"/>
              <a:t>ـ.علم الإنسان الثقافي أو </a:t>
            </a:r>
            <a:r>
              <a:rPr lang="ar-DZ" dirty="0" err="1" smtClean="0"/>
              <a:t>الأنتروبولوجيا</a:t>
            </a:r>
            <a:r>
              <a:rPr lang="ar-DZ" dirty="0" smtClean="0"/>
              <a:t> الثقافية: يهتم بدراسة تاريخ الإنسان </a:t>
            </a:r>
            <a:r>
              <a:rPr lang="ar-DZ" dirty="0" err="1" smtClean="0"/>
              <a:t>وإستقراره</a:t>
            </a:r>
            <a:r>
              <a:rPr lang="ar-DZ" dirty="0" smtClean="0"/>
              <a:t> وتطور حياته وثقافته وفهم الظاهرة الثقافية وتحديد عناصرها، وتقسم </a:t>
            </a:r>
            <a:r>
              <a:rPr lang="ar-DZ" dirty="0" err="1" smtClean="0"/>
              <a:t>الأنتروبولوجيا</a:t>
            </a:r>
            <a:r>
              <a:rPr lang="ar-DZ" dirty="0" smtClean="0"/>
              <a:t> الثقافية إلى علم اللغويات، وعلم الثقافات المقارن</a:t>
            </a:r>
            <a:endParaRPr lang="ar-DZ" dirty="0"/>
          </a:p>
        </p:txBody>
      </p:sp>
      <p:pic>
        <p:nvPicPr>
          <p:cNvPr id="7170" name="Picture 2" descr="C:\Users\Dr Toumi\Desktop\أ3.jpg"/>
          <p:cNvPicPr>
            <a:picLocks noGrp="1" noChangeAspect="1" noChangeArrowheads="1"/>
          </p:cNvPicPr>
          <p:nvPr>
            <p:ph sz="half" idx="1"/>
          </p:nvPr>
        </p:nvPicPr>
        <p:blipFill>
          <a:blip r:embed="rId2"/>
          <a:srcRect/>
          <a:stretch>
            <a:fillRect/>
          </a:stretch>
        </p:blipFill>
        <p:spPr bwMode="auto">
          <a:xfrm>
            <a:off x="857224" y="785794"/>
            <a:ext cx="3357586" cy="4286279"/>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lstStyle/>
          <a:p>
            <a:r>
              <a:rPr lang="ar-DZ" dirty="0" smtClean="0"/>
              <a:t>وعلم الآثار؛ يهتم بدراسة حضارة الإنسان في عصورها القديمة تطورا واضمحلالا في كل مجالات الإبداع الفكري والمادي لهذا الإنسان، أي الكشف عن الأثر الإنساني المادي ودراسته وجلاء البيئة التي وجد فيها واستخلاص كل المدلولات الممكنة منه.</a:t>
            </a:r>
            <a:endParaRPr lang="ar-DZ" dirty="0"/>
          </a:p>
        </p:txBody>
      </p:sp>
      <p:pic>
        <p:nvPicPr>
          <p:cNvPr id="8194" name="Picture 2" descr="C:\Users\Dr Toumi\Desktop\ف1.jpg"/>
          <p:cNvPicPr>
            <a:picLocks noGrp="1" noChangeAspect="1" noChangeArrowheads="1"/>
          </p:cNvPicPr>
          <p:nvPr>
            <p:ph sz="half" idx="1"/>
          </p:nvPr>
        </p:nvPicPr>
        <p:blipFill>
          <a:blip r:embed="rId2"/>
          <a:srcRect/>
          <a:stretch>
            <a:fillRect/>
          </a:stretch>
        </p:blipFill>
        <p:spPr bwMode="auto">
          <a:xfrm>
            <a:off x="1357290" y="1000108"/>
            <a:ext cx="2619375" cy="1743075"/>
          </a:xfrm>
          <a:prstGeom prst="rect">
            <a:avLst/>
          </a:prstGeom>
          <a:noFill/>
        </p:spPr>
      </p:pic>
      <p:pic>
        <p:nvPicPr>
          <p:cNvPr id="8195" name="Picture 3" descr="C:\Users\Dr Toumi\Desktop\ح1.jpg"/>
          <p:cNvPicPr>
            <a:picLocks noChangeAspect="1" noChangeArrowheads="1"/>
          </p:cNvPicPr>
          <p:nvPr/>
        </p:nvPicPr>
        <p:blipFill>
          <a:blip r:embed="rId3"/>
          <a:srcRect/>
          <a:stretch>
            <a:fillRect/>
          </a:stretch>
        </p:blipFill>
        <p:spPr bwMode="auto">
          <a:xfrm>
            <a:off x="1428728" y="2928934"/>
            <a:ext cx="2476500" cy="184785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r>
              <a:rPr lang="ar-DZ" dirty="0" smtClean="0"/>
              <a:t>ويذهب البعض إلى أن علم الآثار مرتبط ارتباطا وثيقا بميدان التاريخ لأن دارس التاريخ بمعناه الشامل يهتم بكل المصادر سواء أكانت مكتوبة أو مخلفات مادية، ومن خلالها يهدف المؤرخ إلى رسم صورة مكتملة وصادقة لماضي الإنسان، أما </a:t>
            </a:r>
            <a:r>
              <a:rPr lang="ar-DZ" dirty="0" err="1" smtClean="0"/>
              <a:t>الآثاري</a:t>
            </a:r>
            <a:r>
              <a:rPr lang="ar-DZ" dirty="0" smtClean="0"/>
              <a:t> فيتعامل مع الأدوات والأشياء المادية التي كان يصنعها الإنسان مثل أسلحته ومساكنه ومقابره وأماكن عبادته قبل معرفته الكتابة وحتى بعد معرفته الكتابة، لذلك يمكن القول أن هناك فرعين من علم الآثار؛ فرع يهتم بماضي الإنسان قبل معرفة الكتابة وهو الذي يسمى بعلم آثار ما قبل التاريخ، وفرع يهتم بالمخلفات المادية للحضارة البشرية التي عرفت الكتابة</a:t>
            </a:r>
            <a:endParaRPr lang="ar-D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71480"/>
            <a:ext cx="8229600" cy="5526095"/>
          </a:xfrm>
        </p:spPr>
        <p:txBody>
          <a:bodyPr>
            <a:normAutofit fontScale="92500" lnSpcReduction="20000"/>
          </a:bodyPr>
          <a:lstStyle/>
          <a:p>
            <a:r>
              <a:rPr lang="ar-SA" b="1" dirty="0" smtClean="0"/>
              <a:t>نشأة علم الآثار </a:t>
            </a:r>
            <a:r>
              <a:rPr lang="ar-DZ" b="1" dirty="0" smtClean="0"/>
              <a:t> </a:t>
            </a:r>
            <a:endParaRPr lang="en-US" dirty="0" smtClean="0"/>
          </a:p>
          <a:p>
            <a:r>
              <a:rPr lang="ar-DZ" dirty="0" smtClean="0"/>
              <a:t>تطرح فكرة أن علم الآثار هو علم حديث وأنه يعود إلى بعض الشعوب دون غيرها؛ وهذا غير مقبول لأنه يتناقض مع طبيعة الإنسان وغرائزه، هذا الإنسان المتنقل الذي يبحث عن تلبية حاجياته ومعارفه مما يستوجب التعرف على تجارب سابقيه للنهل منها وتطويرها، ولا يكون هذا إلا من خلال السؤال </a:t>
            </a:r>
            <a:r>
              <a:rPr lang="ar-DZ" dirty="0" err="1" smtClean="0"/>
              <a:t>والإستفسار</a:t>
            </a:r>
            <a:r>
              <a:rPr lang="ar-DZ" dirty="0" smtClean="0"/>
              <a:t> </a:t>
            </a:r>
            <a:r>
              <a:rPr lang="ar-DZ" dirty="0" err="1" smtClean="0"/>
              <a:t>والإستطلاع</a:t>
            </a:r>
            <a:r>
              <a:rPr lang="ar-DZ" dirty="0" smtClean="0"/>
              <a:t> ومحاولة معرفة المجهول، هذا ما يسمح بالقول أن علم الآثار قديم بقدم وجود الإنسان على سطح الأرض، أما </a:t>
            </a:r>
            <a:r>
              <a:rPr lang="ar-DZ" dirty="0" err="1" smtClean="0"/>
              <a:t>الإهتمام</a:t>
            </a:r>
            <a:r>
              <a:rPr lang="ar-DZ" dirty="0" smtClean="0"/>
              <a:t> بعلم الآثار فقد بدأ منذ العصور القديمة وبمعنى أصح منذ أن بدأ الإنسان في البحث عن أمجاد أسلافه ومعرفة تاريخهم والحصول على القطع الأثرية ذات القيمة الفنية إلى جانب الكنوز المطمورة في باطن الأرض بأسرع </a:t>
            </a:r>
            <a:r>
              <a:rPr lang="ar-DZ" dirty="0" err="1" smtClean="0"/>
              <a:t>وأرخس</a:t>
            </a:r>
            <a:r>
              <a:rPr lang="ar-DZ" dirty="0" smtClean="0"/>
              <a:t> الوسائل دون </a:t>
            </a:r>
            <a:r>
              <a:rPr lang="ar-DZ" dirty="0" err="1" smtClean="0"/>
              <a:t>الإهتمام</a:t>
            </a:r>
            <a:r>
              <a:rPr lang="ar-DZ" dirty="0" smtClean="0"/>
              <a:t> بتوثيقها وتحليلها وظهر ذلك منذ العصر </a:t>
            </a:r>
            <a:endParaRPr lang="en-US" dirty="0" smtClean="0"/>
          </a:p>
          <a:p>
            <a:endParaRPr lang="ar-D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r>
              <a:rPr lang="ar-DZ" dirty="0" smtClean="0"/>
              <a:t>الفرعوني حيث كان لصوص الآثار يستغلون فترة ضعف السلطة أو </a:t>
            </a:r>
            <a:r>
              <a:rPr lang="ar-DZ" dirty="0" err="1" smtClean="0"/>
              <a:t>إنشغالها</a:t>
            </a:r>
            <a:r>
              <a:rPr lang="ar-DZ" dirty="0" smtClean="0"/>
              <a:t> بمختلف المشاكل ليقومون بنهب مقابر الملوك والأمراء، إلى جانب هذه الأعمال السلبية توجد العديد من المحاولات </a:t>
            </a:r>
            <a:r>
              <a:rPr lang="ar-DZ" dirty="0" err="1" smtClean="0"/>
              <a:t>الإجابية</a:t>
            </a:r>
            <a:r>
              <a:rPr lang="ar-DZ" dirty="0" smtClean="0"/>
              <a:t> التي حفظها </a:t>
            </a:r>
            <a:endParaRPr lang="en-US" dirty="0" smtClean="0"/>
          </a:p>
          <a:p>
            <a:r>
              <a:rPr lang="ar-DZ" dirty="0" smtClean="0"/>
              <a:t>التاريخ المصري وتتمثل خاصة في ما قام </a:t>
            </a:r>
            <a:r>
              <a:rPr lang="ar-DZ" dirty="0" err="1" smtClean="0"/>
              <a:t>به</a:t>
            </a:r>
            <a:r>
              <a:rPr lang="ar-DZ" dirty="0" smtClean="0"/>
              <a:t> ملوك وأمراء مصر الفرعونية من أعمال بحث وترميم وصيانة لآثار سابقيه،</a:t>
            </a:r>
            <a:endParaRPr lang="ar-DZ" dirty="0"/>
          </a:p>
        </p:txBody>
      </p:sp>
      <p:pic>
        <p:nvPicPr>
          <p:cNvPr id="9218" name="Picture 2" descr="C:\Users\Dr Toumi\Desktop\ف2.jpg"/>
          <p:cNvPicPr>
            <a:picLocks noGrp="1" noChangeAspect="1" noChangeArrowheads="1"/>
          </p:cNvPicPr>
          <p:nvPr>
            <p:ph sz="half" idx="1"/>
          </p:nvPr>
        </p:nvPicPr>
        <p:blipFill>
          <a:blip r:embed="rId2"/>
          <a:srcRect/>
          <a:stretch>
            <a:fillRect/>
          </a:stretch>
        </p:blipFill>
        <p:spPr bwMode="auto">
          <a:xfrm>
            <a:off x="571472" y="1000108"/>
            <a:ext cx="3857652" cy="428628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a:bodyPr>
          <a:lstStyle/>
          <a:p>
            <a:r>
              <a:rPr lang="ar-DZ" dirty="0" smtClean="0"/>
              <a:t>في هذا المجال يذكر ما قام </a:t>
            </a:r>
            <a:r>
              <a:rPr lang="ar-DZ" dirty="0" err="1" smtClean="0"/>
              <a:t>به</a:t>
            </a:r>
            <a:r>
              <a:rPr lang="ar-DZ" dirty="0" smtClean="0"/>
              <a:t> الفرعون أمنحوتب الثاني (تحتمس الرابع) في كشفه عن تمثال "حورـ أم </a:t>
            </a:r>
            <a:r>
              <a:rPr lang="ar-DZ" dirty="0" err="1" smtClean="0"/>
              <a:t>ـ</a:t>
            </a:r>
            <a:r>
              <a:rPr lang="ar-DZ" dirty="0" smtClean="0"/>
              <a:t> أخت" وما نجده مسجل على قاعدة المسلة في معبد الشمس "ني </a:t>
            </a:r>
            <a:r>
              <a:rPr lang="ar-DZ" dirty="0" err="1" smtClean="0"/>
              <a:t>وسررع</a:t>
            </a:r>
            <a:r>
              <a:rPr lang="ar-DZ" dirty="0" smtClean="0"/>
              <a:t>" في أبو غراب وأن "</a:t>
            </a:r>
            <a:r>
              <a:rPr lang="ar-DZ" dirty="0" err="1" smtClean="0"/>
              <a:t>خع</a:t>
            </a:r>
            <a:r>
              <a:rPr lang="ar-DZ" dirty="0" smtClean="0"/>
              <a:t> مواس" ابن رمسيس الثاني من الأسرة التاسعة عشر قام بترميم وحفر العديد من المواقع الأثرية في الجبانة المنفية من الشمال إلى الجنوب.</a:t>
            </a:r>
          </a:p>
          <a:p>
            <a:endParaRPr lang="ar-DZ" dirty="0"/>
          </a:p>
        </p:txBody>
      </p:sp>
      <p:pic>
        <p:nvPicPr>
          <p:cNvPr id="10242" name="Picture 2" descr="C:\Users\Dr Toumi\Desktop\م1.jpg"/>
          <p:cNvPicPr>
            <a:picLocks noGrp="1" noChangeAspect="1" noChangeArrowheads="1"/>
          </p:cNvPicPr>
          <p:nvPr>
            <p:ph sz="half" idx="1"/>
          </p:nvPr>
        </p:nvPicPr>
        <p:blipFill>
          <a:blip r:embed="rId2"/>
          <a:srcRect/>
          <a:stretch>
            <a:fillRect/>
          </a:stretch>
        </p:blipFill>
        <p:spPr bwMode="auto">
          <a:xfrm>
            <a:off x="500034" y="714356"/>
            <a:ext cx="4071966" cy="4857784"/>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9" name="Picture 3" descr="C:\Users\Dr Toumi\Desktop\صور آثار\16.jpg"/>
          <p:cNvPicPr>
            <a:picLocks noGrp="1" noChangeAspect="1" noChangeArrowheads="1"/>
          </p:cNvPicPr>
          <p:nvPr>
            <p:ph idx="1"/>
          </p:nvPr>
        </p:nvPicPr>
        <p:blipFill>
          <a:blip r:embed="rId2"/>
          <a:srcRect/>
          <a:stretch>
            <a:fillRect/>
          </a:stretch>
        </p:blipFill>
        <p:spPr bwMode="auto">
          <a:xfrm>
            <a:off x="714348" y="857232"/>
            <a:ext cx="7500990" cy="4929222"/>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00042"/>
            <a:ext cx="4138642" cy="5626121"/>
          </a:xfrm>
        </p:spPr>
        <p:txBody>
          <a:bodyPr>
            <a:normAutofit fontScale="92500" lnSpcReduction="10000"/>
          </a:bodyPr>
          <a:lstStyle/>
          <a:p>
            <a:r>
              <a:rPr lang="ar-DZ" dirty="0" smtClean="0"/>
              <a:t>وفي الألف الأولى قبل الميلاد وبالتحديد خلال القرن السادس قبل الميلاد ببلاد الرافدين قام </a:t>
            </a:r>
            <a:r>
              <a:rPr lang="ar-DZ" dirty="0" err="1" smtClean="0"/>
              <a:t>بختنصر</a:t>
            </a:r>
            <a:r>
              <a:rPr lang="ar-DZ" dirty="0" smtClean="0"/>
              <a:t> </a:t>
            </a:r>
            <a:r>
              <a:rPr lang="ar-DZ" dirty="0" err="1" smtClean="0"/>
              <a:t>ونابونيد</a:t>
            </a:r>
            <a:r>
              <a:rPr lang="ar-DZ" b="1" dirty="0" smtClean="0"/>
              <a:t> </a:t>
            </a:r>
            <a:r>
              <a:rPr lang="ar-DZ" dirty="0" smtClean="0"/>
              <a:t>من أخر ملوك بابل بحفريات وعمليات ترميم في مدينة أور حيث عثر الملك </a:t>
            </a:r>
            <a:r>
              <a:rPr lang="ar-DZ" dirty="0" err="1" smtClean="0"/>
              <a:t>نابونيد</a:t>
            </a:r>
            <a:r>
              <a:rPr lang="ar-DZ" dirty="0" smtClean="0"/>
              <a:t> على مخطوطات قديمة لأسلافه الأوائل منها ما هو متعلق بالملك </a:t>
            </a:r>
            <a:r>
              <a:rPr lang="ar-DZ" dirty="0" err="1" smtClean="0"/>
              <a:t>حامورابي</a:t>
            </a:r>
            <a:r>
              <a:rPr lang="ar-DZ" dirty="0" smtClean="0"/>
              <a:t>، كما ظلت </a:t>
            </a:r>
            <a:r>
              <a:rPr lang="ar-DZ" dirty="0" err="1" smtClean="0"/>
              <a:t>إبنته</a:t>
            </a:r>
            <a:r>
              <a:rPr lang="ar-DZ" dirty="0" smtClean="0"/>
              <a:t> الأميرة (أن </a:t>
            </a:r>
            <a:r>
              <a:rPr lang="ar-DZ" dirty="0" err="1" smtClean="0"/>
              <a:t>ـ</a:t>
            </a:r>
            <a:r>
              <a:rPr lang="ar-DZ" dirty="0" smtClean="0"/>
              <a:t> </a:t>
            </a:r>
            <a:r>
              <a:rPr lang="ar-DZ" dirty="0" err="1" smtClean="0"/>
              <a:t>نيغالدي</a:t>
            </a:r>
            <a:r>
              <a:rPr lang="ar-DZ" dirty="0" smtClean="0"/>
              <a:t> ـ </a:t>
            </a:r>
            <a:r>
              <a:rPr lang="ar-DZ" dirty="0" err="1" smtClean="0"/>
              <a:t>ننا</a:t>
            </a:r>
            <a:r>
              <a:rPr lang="ar-DZ" dirty="0" smtClean="0"/>
              <a:t>) لسنوات تقوم بالحفر في معبد أغادة إلى أن كشفت الأمطار الغزيرة على القاعة الرئيسية للمعبد الشيء الذي أفرح الملك </a:t>
            </a:r>
            <a:r>
              <a:rPr lang="ar-DZ" dirty="0" err="1" smtClean="0"/>
              <a:t>وإبنته</a:t>
            </a:r>
            <a:r>
              <a:rPr lang="ar-DZ" dirty="0" smtClean="0"/>
              <a:t> التي جمعت قطع أثرية واحتفظت </a:t>
            </a:r>
            <a:r>
              <a:rPr lang="ar-DZ" dirty="0" err="1" smtClean="0"/>
              <a:t>بها</a:t>
            </a:r>
            <a:r>
              <a:rPr lang="ar-DZ" dirty="0" smtClean="0"/>
              <a:t> في حجرة بقصرها.</a:t>
            </a:r>
            <a:endParaRPr lang="en-US" dirty="0" smtClean="0"/>
          </a:p>
          <a:p>
            <a:endParaRPr lang="ar-DZ" dirty="0"/>
          </a:p>
        </p:txBody>
      </p:sp>
      <p:pic>
        <p:nvPicPr>
          <p:cNvPr id="11266" name="Picture 2" descr="C:\Users\Dr Toumi\Desktop\صور آثار\2.jpg"/>
          <p:cNvPicPr>
            <a:picLocks noGrp="1" noChangeAspect="1" noChangeArrowheads="1"/>
          </p:cNvPicPr>
          <p:nvPr>
            <p:ph sz="half" idx="1"/>
          </p:nvPr>
        </p:nvPicPr>
        <p:blipFill>
          <a:blip r:embed="rId2"/>
          <a:srcRect/>
          <a:stretch>
            <a:fillRect/>
          </a:stretch>
        </p:blipFill>
        <p:spPr bwMode="auto">
          <a:xfrm>
            <a:off x="428596" y="785794"/>
            <a:ext cx="4143403" cy="4714907"/>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138642" cy="5483245"/>
          </a:xfrm>
        </p:spPr>
        <p:txBody>
          <a:bodyPr>
            <a:normAutofit fontScale="92500" lnSpcReduction="10000"/>
          </a:bodyPr>
          <a:lstStyle/>
          <a:p>
            <a:r>
              <a:rPr lang="ar-DZ" dirty="0" smtClean="0"/>
              <a:t>وفي بلاد اليونان يمكن اعتبار هوميروس الذي عاش خلال القرن الخامس قبل الميلاد أب علم الآثار ومؤسسه الحقيقي؛ فهو أول من ضمن كتاباته معطيات ووصف هام لمعالم أثرية، حيث وصف بعض الأماكن والأحداث التي سبقت عصره إبان الألف الثالثة قبل الميلاد في ملحمتي الإلياذة </a:t>
            </a:r>
            <a:r>
              <a:rPr lang="ar-DZ" dirty="0" err="1" smtClean="0"/>
              <a:t>والأوديسا</a:t>
            </a:r>
            <a:r>
              <a:rPr lang="ar-DZ" dirty="0" smtClean="0"/>
              <a:t>، وزاد </a:t>
            </a:r>
            <a:r>
              <a:rPr lang="ar-DZ" dirty="0" err="1" smtClean="0"/>
              <a:t>الإهتمام</a:t>
            </a:r>
            <a:r>
              <a:rPr lang="ar-DZ" dirty="0" smtClean="0"/>
              <a:t> بالآثار خاصة عند المؤرخين مثل هيرودوت الذي قام برحلات في بلاد مصر جنوبا حتى أسوأن وكتب عن التحنيط عند قدماء المصريين وعن الأهرامات</a:t>
            </a:r>
            <a:endParaRPr lang="ar-DZ" dirty="0"/>
          </a:p>
        </p:txBody>
      </p:sp>
      <p:pic>
        <p:nvPicPr>
          <p:cNvPr id="12290" name="Picture 2" descr="C:\Users\Dr Toumi\Desktop\صور آثار\ضص.jpg"/>
          <p:cNvPicPr>
            <a:picLocks noGrp="1" noChangeAspect="1" noChangeArrowheads="1"/>
          </p:cNvPicPr>
          <p:nvPr>
            <p:ph sz="half" idx="1"/>
          </p:nvPr>
        </p:nvPicPr>
        <p:blipFill>
          <a:blip r:embed="rId2"/>
          <a:srcRect/>
          <a:stretch>
            <a:fillRect/>
          </a:stretch>
        </p:blipFill>
        <p:spPr bwMode="auto">
          <a:xfrm>
            <a:off x="714348" y="714356"/>
            <a:ext cx="3929090" cy="5072098"/>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210080" cy="5786478"/>
          </a:xfrm>
        </p:spPr>
        <p:txBody>
          <a:bodyPr>
            <a:normAutofit fontScale="92500"/>
          </a:bodyPr>
          <a:lstStyle/>
          <a:p>
            <a:r>
              <a:rPr lang="ar-DZ" dirty="0" smtClean="0"/>
              <a:t>وبعض علماء الإغريق ممن سجل ملاحظات </a:t>
            </a:r>
            <a:r>
              <a:rPr lang="ar-DZ" dirty="0" err="1" smtClean="0"/>
              <a:t>اثنوجرافية</a:t>
            </a:r>
            <a:r>
              <a:rPr lang="ar-DZ" dirty="0" smtClean="0"/>
              <a:t> جيدة وشاهدوا مجموعات من القبائل المعاصرة لهم هذه المحاولات تدخل في نطاق علم الموروثات الشعبية والأعراق البشرية </a:t>
            </a:r>
            <a:r>
              <a:rPr lang="ar-DZ" dirty="0" err="1" smtClean="0"/>
              <a:t>والأنثروبولوجيا</a:t>
            </a:r>
            <a:r>
              <a:rPr lang="ar-DZ" dirty="0" smtClean="0"/>
              <a:t> إلا أنهم ليسوا </a:t>
            </a:r>
            <a:r>
              <a:rPr lang="ar-DZ" dirty="0" err="1" smtClean="0"/>
              <a:t>بآثاريين</a:t>
            </a:r>
            <a:r>
              <a:rPr lang="ar-DZ" dirty="0" smtClean="0"/>
              <a:t>، وعلى أية حال أنهم رأوا أناس كشف الأثريون مخلفاتهم في وقت لاحق وفي أواخر القرن الأول قبل الميلاد تأتي كتابات </a:t>
            </a:r>
            <a:r>
              <a:rPr lang="ar-DZ" dirty="0" err="1" smtClean="0"/>
              <a:t>سترابون</a:t>
            </a:r>
            <a:r>
              <a:rPr lang="ar-DZ" b="1" dirty="0" smtClean="0"/>
              <a:t> </a:t>
            </a:r>
            <a:r>
              <a:rPr lang="ar-DZ" dirty="0" smtClean="0"/>
              <a:t>التي تعد أحد الخطوات الهامة لعلم الآثار الوصفي من خلال كتابه الجغرافيا المتكون من سبعة عشر جزء</a:t>
            </a:r>
            <a:endParaRPr lang="ar-DZ" dirty="0"/>
          </a:p>
        </p:txBody>
      </p:sp>
      <p:pic>
        <p:nvPicPr>
          <p:cNvPr id="13314" name="Picture 2" descr="C:\Users\Dr Toumi\Desktop\صور آثار\س.jpg"/>
          <p:cNvPicPr>
            <a:picLocks noGrp="1" noChangeAspect="1" noChangeArrowheads="1"/>
          </p:cNvPicPr>
          <p:nvPr>
            <p:ph sz="half" idx="1"/>
          </p:nvPr>
        </p:nvPicPr>
        <p:blipFill>
          <a:blip r:embed="rId2"/>
          <a:srcRect/>
          <a:stretch>
            <a:fillRect/>
          </a:stretch>
        </p:blipFill>
        <p:spPr bwMode="auto">
          <a:xfrm>
            <a:off x="500035" y="785794"/>
            <a:ext cx="4000528" cy="514353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428596" y="500042"/>
            <a:ext cx="8215370" cy="3108543"/>
          </a:xfrm>
          <a:prstGeom prst="rect">
            <a:avLst/>
          </a:prstGeom>
        </p:spPr>
        <p:txBody>
          <a:bodyPr wrap="square">
            <a:spAutoFit/>
          </a:bodyPr>
          <a:lstStyle/>
          <a:p>
            <a:r>
              <a:rPr lang="ar-DZ" sz="2800" dirty="0" smtClean="0"/>
              <a:t>حيث </a:t>
            </a:r>
            <a:r>
              <a:rPr lang="ar-DZ" sz="2800" dirty="0" err="1" smtClean="0"/>
              <a:t>الإهتمام</a:t>
            </a:r>
            <a:r>
              <a:rPr lang="ar-DZ" sz="2800" dirty="0" smtClean="0"/>
              <a:t> بالأشياء القديمة تعني دراسة الماضي البعيد لبداية الإنسان، أي التاريخ القديم بصفة عامة مع وصف دقيق (دراسة تفصيلية) للمخلفات الأثرية ودراستها دراسة علمية لتسليط الضوء على ماضي الإنسان في مرحلة ما من مراحل الحياة البشرية (مرحلة ما قبل التاريخ والمرحلة التاريخية)؛ أي أنه علم التحري عن الأصول المادية للإنسان، ففي دائرة المعارف البريطانية جاء تعريف علم الآثار على أنه : " ذلك النوع من المعرفة الذي يدرس المخلفات المادية لماضي الإنسان "</a:t>
            </a:r>
            <a:endParaRPr lang="ar-DZ" sz="2800" dirty="0"/>
          </a:p>
        </p:txBody>
      </p:sp>
      <p:pic>
        <p:nvPicPr>
          <p:cNvPr id="1028" name="Picture 4" descr="C:\Users\Dr Toumi\Desktop\صور آثار\17.jpg"/>
          <p:cNvPicPr>
            <a:picLocks noChangeAspect="1" noChangeArrowheads="1"/>
          </p:cNvPicPr>
          <p:nvPr/>
        </p:nvPicPr>
        <p:blipFill>
          <a:blip r:embed="rId2"/>
          <a:srcRect/>
          <a:stretch>
            <a:fillRect/>
          </a:stretch>
        </p:blipFill>
        <p:spPr bwMode="auto">
          <a:xfrm>
            <a:off x="714348" y="4000504"/>
            <a:ext cx="2857500" cy="1600200"/>
          </a:xfrm>
          <a:prstGeom prst="rect">
            <a:avLst/>
          </a:prstGeom>
          <a:noFill/>
        </p:spPr>
      </p:pic>
      <p:pic>
        <p:nvPicPr>
          <p:cNvPr id="1029" name="Picture 5" descr="C:\Users\Dr Toumi\Desktop\صور آثار\19.jpg"/>
          <p:cNvPicPr>
            <a:picLocks noChangeAspect="1" noChangeArrowheads="1"/>
          </p:cNvPicPr>
          <p:nvPr/>
        </p:nvPicPr>
        <p:blipFill>
          <a:blip r:embed="rId3"/>
          <a:srcRect/>
          <a:stretch>
            <a:fillRect/>
          </a:stretch>
        </p:blipFill>
        <p:spPr bwMode="auto">
          <a:xfrm>
            <a:off x="4929190" y="4000504"/>
            <a:ext cx="2619375" cy="1600199"/>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14348" y="857232"/>
            <a:ext cx="7715304" cy="4401205"/>
          </a:xfrm>
          <a:prstGeom prst="rect">
            <a:avLst/>
          </a:prstGeom>
        </p:spPr>
        <p:txBody>
          <a:bodyPr wrap="square">
            <a:spAutoFit/>
          </a:bodyPr>
          <a:lstStyle/>
          <a:p>
            <a:r>
              <a:rPr lang="ar-DZ" sz="2800" dirty="0" smtClean="0"/>
              <a:t>، وهو وصفا كاملا لتاريخ واقتصاد وجغرافية البلدان التي تقع في نطاق </a:t>
            </a:r>
            <a:r>
              <a:rPr lang="ar-DZ" sz="2800" dirty="0" err="1" smtClean="0"/>
              <a:t>الأمبراطورية</a:t>
            </a:r>
            <a:r>
              <a:rPr lang="ar-DZ" sz="2800" dirty="0" smtClean="0"/>
              <a:t> الرومانية مبينا كل ما هو مميز في عادات الشعوب وتقاليدها وطبيعتها وحيواناتها، يأتي بعد ذلك المؤرخ الإغريقي </a:t>
            </a:r>
            <a:r>
              <a:rPr lang="ar-DZ" sz="2800" dirty="0" err="1" smtClean="0"/>
              <a:t>تيكوديدس</a:t>
            </a:r>
            <a:r>
              <a:rPr lang="ar-DZ" sz="2800" dirty="0" smtClean="0"/>
              <a:t> الذي قدم وصفا لتاريخ الإغريق، وكتب </a:t>
            </a:r>
            <a:r>
              <a:rPr lang="ar-DZ" sz="2800" dirty="0" err="1" smtClean="0"/>
              <a:t>بلوتارك</a:t>
            </a:r>
            <a:r>
              <a:rPr lang="ar-DZ" sz="2800" dirty="0" smtClean="0"/>
              <a:t> العديد من المؤلفات مثل "الحياة المقارنة والأخلاق" وهو كتاب متعدد الموضوعات </a:t>
            </a:r>
            <a:r>
              <a:rPr lang="ar-DZ" sz="2800" dirty="0" err="1" smtClean="0"/>
              <a:t>الإجتماعية</a:t>
            </a:r>
            <a:r>
              <a:rPr lang="ar-DZ" sz="2800" dirty="0" smtClean="0"/>
              <a:t> والطبيعية والفنية والأثرية، نفس الشيء جاء </a:t>
            </a:r>
            <a:r>
              <a:rPr lang="ar-DZ" sz="2800" dirty="0" err="1" smtClean="0"/>
              <a:t>به</a:t>
            </a:r>
            <a:r>
              <a:rPr lang="ar-DZ" sz="2800" dirty="0" smtClean="0"/>
              <a:t> بلين الكبير في كتابه "التاريخ الطبيعي" الذي تناول فيه موضوعات متعددة </a:t>
            </a:r>
            <a:r>
              <a:rPr lang="ar-DZ" sz="2800" dirty="0" err="1" smtClean="0"/>
              <a:t>كـ</a:t>
            </a:r>
            <a:r>
              <a:rPr lang="ar-DZ" sz="2800" dirty="0" smtClean="0"/>
              <a:t>: النحت والرسم، وكذلك ما جاء </a:t>
            </a:r>
            <a:r>
              <a:rPr lang="ar-DZ" sz="2800" dirty="0" err="1" smtClean="0"/>
              <a:t>به</a:t>
            </a:r>
            <a:r>
              <a:rPr lang="ar-DZ" sz="2800" dirty="0" smtClean="0"/>
              <a:t> </a:t>
            </a:r>
            <a:r>
              <a:rPr lang="ar-DZ" sz="2800" dirty="0" err="1" smtClean="0"/>
              <a:t>ديودور</a:t>
            </a:r>
            <a:r>
              <a:rPr lang="ar-DZ" sz="2800" dirty="0" smtClean="0"/>
              <a:t> الصقلي حول ماضي البشرية وأصل المدنيات وانتشار الحضارة حيث أدعى بعض المصريين أو</a:t>
            </a:r>
            <a:endParaRPr lang="en-US"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85786" y="714357"/>
            <a:ext cx="7500990" cy="4832092"/>
          </a:xfrm>
          <a:prstGeom prst="rect">
            <a:avLst/>
          </a:prstGeom>
        </p:spPr>
        <p:txBody>
          <a:bodyPr wrap="square">
            <a:spAutoFit/>
          </a:bodyPr>
          <a:lstStyle/>
          <a:p>
            <a:r>
              <a:rPr lang="ar-DZ" sz="2800" dirty="0" smtClean="0"/>
              <a:t>أو الإغريق المنحدرين من أصول مصرية أن مصر هي مركز </a:t>
            </a:r>
            <a:endParaRPr lang="en-US" sz="2800" dirty="0" smtClean="0"/>
          </a:p>
          <a:p>
            <a:r>
              <a:rPr lang="ar-DZ" sz="2800" dirty="0" smtClean="0"/>
              <a:t>رئيسي للانتشار الحضاري وأطلق </a:t>
            </a:r>
            <a:r>
              <a:rPr lang="ar-DZ" sz="2800" dirty="0" err="1" smtClean="0"/>
              <a:t>إسم</a:t>
            </a:r>
            <a:r>
              <a:rPr lang="ar-DZ" sz="2800" dirty="0" smtClean="0"/>
              <a:t> </a:t>
            </a:r>
            <a:r>
              <a:rPr lang="ar-DZ" sz="2800" dirty="0" err="1" smtClean="0"/>
              <a:t>أوزيمانديس</a:t>
            </a:r>
            <a:r>
              <a:rPr lang="ar-DZ" sz="2800" dirty="0" smtClean="0"/>
              <a:t> وهو </a:t>
            </a:r>
            <a:r>
              <a:rPr lang="ar-DZ" sz="2800" dirty="0" err="1" smtClean="0"/>
              <a:t>إسم</a:t>
            </a:r>
            <a:r>
              <a:rPr lang="ar-DZ" sz="2800" dirty="0" smtClean="0"/>
              <a:t> رمسيس عند الإغريق على المعبد الجنائزي لرمسيس الثاني، ونقل أحد النقوش الموجودة على أحد التماثيل على أنه يقرأ  " أسمي </a:t>
            </a:r>
            <a:r>
              <a:rPr lang="ar-DZ" sz="2800" dirty="0" err="1" smtClean="0"/>
              <a:t>أوزيمانديس</a:t>
            </a:r>
            <a:r>
              <a:rPr lang="ar-DZ" sz="2800" dirty="0" smtClean="0"/>
              <a:t> ملك الملوك فلو عرف أحد عظمتي ومرقدي فليتفوق علي في أي من إنجازاتي ” خلال القرن الثاني ميلادي وضع الرحالة </a:t>
            </a:r>
            <a:r>
              <a:rPr lang="ar-DZ" sz="2800" dirty="0" err="1" smtClean="0"/>
              <a:t>بوزانياس</a:t>
            </a:r>
            <a:r>
              <a:rPr lang="ar-DZ" sz="2800" dirty="0" smtClean="0"/>
              <a:t> كتاب "وصف اليونان"؛ كان بمثابة دليل للسياح الأجانب الذين يفدون إلى بلاد اليونان، ولم يقتصر </a:t>
            </a:r>
            <a:r>
              <a:rPr lang="ar-DZ" sz="2800" dirty="0" err="1" smtClean="0"/>
              <a:t>الإهتمام</a:t>
            </a:r>
            <a:r>
              <a:rPr lang="ar-DZ" sz="2800" dirty="0" smtClean="0"/>
              <a:t> بالآثار على الكتاب فقط بل حتى الملوك والأباطرة، فبالإضافة إلى </a:t>
            </a:r>
            <a:r>
              <a:rPr lang="ar-DZ" sz="2800" dirty="0" err="1" smtClean="0"/>
              <a:t>نابونيد</a:t>
            </a:r>
            <a:r>
              <a:rPr lang="ar-DZ" sz="2800" dirty="0" smtClean="0"/>
              <a:t> ملك بابل نجد أيضا</a:t>
            </a:r>
          </a:p>
          <a:p>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857232"/>
            <a:ext cx="4138642" cy="5268931"/>
          </a:xfrm>
        </p:spPr>
        <p:txBody>
          <a:bodyPr>
            <a:normAutofit lnSpcReduction="10000"/>
          </a:bodyPr>
          <a:lstStyle/>
          <a:p>
            <a:r>
              <a:rPr lang="ar-DZ" dirty="0" smtClean="0"/>
              <a:t>يوليوس </a:t>
            </a:r>
            <a:r>
              <a:rPr lang="ar-DZ" dirty="0" err="1" smtClean="0"/>
              <a:t>قيصرالروماني</a:t>
            </a:r>
            <a:r>
              <a:rPr lang="ar-DZ" dirty="0" smtClean="0"/>
              <a:t> الذي كان مولع بجمع التحف القديمة خاصة الأحجار الكريمة المنقوشة ويعد الإمبراطور الروماني </a:t>
            </a:r>
            <a:r>
              <a:rPr lang="ar-DZ" dirty="0" err="1" smtClean="0"/>
              <a:t>هادريان</a:t>
            </a:r>
            <a:r>
              <a:rPr lang="ar-DZ" dirty="0" smtClean="0"/>
              <a:t> أول من أسس متحف بالعالم خاص بالهندسة المعمارية ومتحفا أخر خاصا بالنحت حيث قام بتجديد وتزيين منشآت معمارية كبيرة إغريقية، وشيد قصره على الطراز اليوناني وضم فيه مدرسة وأكاديمية ورواقا لحفظ الرسومات ومسرحا إغريقيا.</a:t>
            </a:r>
            <a:endParaRPr lang="ar-DZ" dirty="0"/>
          </a:p>
        </p:txBody>
      </p:sp>
      <p:pic>
        <p:nvPicPr>
          <p:cNvPr id="14338" name="Picture 2" descr="C:\Users\Dr Toumi\Desktop\صور آثار\غ.jpg"/>
          <p:cNvPicPr>
            <a:picLocks noGrp="1" noChangeAspect="1" noChangeArrowheads="1"/>
          </p:cNvPicPr>
          <p:nvPr>
            <p:ph sz="half" idx="1"/>
          </p:nvPr>
        </p:nvPicPr>
        <p:blipFill>
          <a:blip r:embed="rId2"/>
          <a:srcRect/>
          <a:stretch>
            <a:fillRect/>
          </a:stretch>
        </p:blipFill>
        <p:spPr bwMode="auto">
          <a:xfrm>
            <a:off x="428596" y="857232"/>
            <a:ext cx="4143403" cy="535785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138642" cy="5554683"/>
          </a:xfrm>
        </p:spPr>
        <p:txBody>
          <a:bodyPr>
            <a:normAutofit fontScale="92500" lnSpcReduction="10000"/>
          </a:bodyPr>
          <a:lstStyle/>
          <a:p>
            <a:r>
              <a:rPr lang="ar-DZ" dirty="0" smtClean="0"/>
              <a:t>في العصر الإسلامي  نجد في القرآن الكريم الكثير من القصص والأخبار عن الأمم السابقة وتفاصيل حياتهم، وأيضا من قبل الكتاب والأمراء والسلاطين؛ من الكتاب نجد خاصة الرحالة والجغرافيين مثل: ابن </a:t>
            </a:r>
            <a:r>
              <a:rPr lang="ar-DZ" dirty="0" err="1" smtClean="0"/>
              <a:t>خرداذبة</a:t>
            </a:r>
            <a:r>
              <a:rPr lang="ar-DZ" dirty="0" smtClean="0"/>
              <a:t> "الممالك والمسالك" وابن حوقل "صورة الأرض" والمقدسي "أحسن التقاسيم في معرفة الأقاليم" والإدريسي "نزهة المشتاق في </a:t>
            </a:r>
            <a:r>
              <a:rPr lang="ar-DZ" dirty="0" err="1" smtClean="0"/>
              <a:t>إختراق</a:t>
            </a:r>
            <a:r>
              <a:rPr lang="ar-DZ" dirty="0" smtClean="0"/>
              <a:t> الآفاق"، ومن أهم ما ذكر في هذا المجال ما أورده المقريزي  في الجزء الأول من كتابه</a:t>
            </a:r>
            <a:endParaRPr lang="ar-DZ" dirty="0"/>
          </a:p>
        </p:txBody>
      </p:sp>
      <p:pic>
        <p:nvPicPr>
          <p:cNvPr id="15362" name="Picture 2" descr="C:\Users\Dr Toumi\Desktop\صور آثار\م.jpg"/>
          <p:cNvPicPr>
            <a:picLocks noGrp="1" noChangeAspect="1" noChangeArrowheads="1"/>
          </p:cNvPicPr>
          <p:nvPr>
            <p:ph sz="half" idx="1"/>
          </p:nvPr>
        </p:nvPicPr>
        <p:blipFill>
          <a:blip r:embed="rId2"/>
          <a:srcRect/>
          <a:stretch>
            <a:fillRect/>
          </a:stretch>
        </p:blipFill>
        <p:spPr bwMode="auto">
          <a:xfrm>
            <a:off x="714348" y="500042"/>
            <a:ext cx="3714776" cy="507209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lnSpcReduction="20000"/>
          </a:bodyPr>
          <a:lstStyle/>
          <a:p>
            <a:r>
              <a:rPr lang="ar-DZ" dirty="0" smtClean="0"/>
              <a:t>"المواعظ </a:t>
            </a:r>
            <a:r>
              <a:rPr lang="ar-DZ" dirty="0" err="1" smtClean="0"/>
              <a:t>والإعتبار</a:t>
            </a:r>
            <a:r>
              <a:rPr lang="ar-DZ" dirty="0" smtClean="0"/>
              <a:t> بذكر الخطط والآثار" عنوانا أطلق عليه </a:t>
            </a:r>
            <a:r>
              <a:rPr lang="ar-DZ" dirty="0" err="1" smtClean="0"/>
              <a:t>إسم</a:t>
            </a:r>
            <a:r>
              <a:rPr lang="ar-DZ" dirty="0" smtClean="0"/>
              <a:t> "ذكر </a:t>
            </a:r>
            <a:r>
              <a:rPr lang="ar-DZ" dirty="0" err="1" smtClean="0"/>
              <a:t>الدفائن</a:t>
            </a:r>
            <a:r>
              <a:rPr lang="ar-DZ" dirty="0" smtClean="0"/>
              <a:t> والكنوز التي تسميها أهل مصر المطالب"، الكثير من الروايات تؤكد </a:t>
            </a:r>
            <a:r>
              <a:rPr lang="ar-DZ" dirty="0" err="1" smtClean="0"/>
              <a:t>إهتمام</a:t>
            </a:r>
            <a:r>
              <a:rPr lang="ar-DZ" dirty="0" smtClean="0"/>
              <a:t> المسلمين بالبحث عن هذه </a:t>
            </a:r>
            <a:r>
              <a:rPr lang="ar-DZ" dirty="0" err="1" smtClean="0"/>
              <a:t>الدفائن</a:t>
            </a:r>
            <a:r>
              <a:rPr lang="ar-DZ" dirty="0" smtClean="0"/>
              <a:t>، وقدم دليله الشرعي بجواز عملية التنقيب، وهناك من </a:t>
            </a:r>
            <a:r>
              <a:rPr lang="ar-DZ" dirty="0" err="1" smtClean="0"/>
              <a:t>دعى</a:t>
            </a:r>
            <a:r>
              <a:rPr lang="ar-DZ" dirty="0" smtClean="0"/>
              <a:t> إلى حفظ الآثار وصيانتها </a:t>
            </a:r>
            <a:r>
              <a:rPr lang="ar-DZ" dirty="0" err="1" smtClean="0"/>
              <a:t>كإبن</a:t>
            </a:r>
            <a:r>
              <a:rPr lang="ar-DZ" dirty="0" smtClean="0"/>
              <a:t> خلدون وعبد اللطيف البغدادي </a:t>
            </a:r>
            <a:r>
              <a:rPr lang="ar-DZ" dirty="0" err="1" smtClean="0"/>
              <a:t>بإعتبارها</a:t>
            </a:r>
            <a:r>
              <a:rPr lang="ar-DZ" dirty="0" smtClean="0"/>
              <a:t> من تراث الأمة، أما الحكام فقد عمدوا إلى جلب البقايا الأثرية القديمة كالأعمدة والتيجان وإعادة </a:t>
            </a:r>
            <a:r>
              <a:rPr lang="ar-DZ" dirty="0" err="1" smtClean="0"/>
              <a:t>إستعمالها</a:t>
            </a:r>
            <a:r>
              <a:rPr lang="ar-DZ" dirty="0" smtClean="0"/>
              <a:t> في بناء منشآتهم الجديدة وتزيينها واحتفظوا بعمائر أخرى على حالها. </a:t>
            </a:r>
            <a:endParaRPr lang="en-US" dirty="0" smtClean="0"/>
          </a:p>
          <a:p>
            <a:endParaRPr lang="ar-DZ" dirty="0"/>
          </a:p>
        </p:txBody>
      </p:sp>
      <p:pic>
        <p:nvPicPr>
          <p:cNvPr id="16386" name="Picture 2" descr="C:\Users\Dr Toumi\Desktop\صور آثار\20.jpg"/>
          <p:cNvPicPr>
            <a:picLocks noGrp="1" noChangeAspect="1" noChangeArrowheads="1"/>
          </p:cNvPicPr>
          <p:nvPr>
            <p:ph sz="half" idx="1"/>
          </p:nvPr>
        </p:nvPicPr>
        <p:blipFill>
          <a:blip r:embed="rId2"/>
          <a:srcRect/>
          <a:stretch>
            <a:fillRect/>
          </a:stretch>
        </p:blipFill>
        <p:spPr bwMode="auto">
          <a:xfrm>
            <a:off x="571472" y="785794"/>
            <a:ext cx="3929090" cy="4714907"/>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lnSpcReduction="10000"/>
          </a:bodyPr>
          <a:lstStyle/>
          <a:p>
            <a:r>
              <a:rPr lang="ar-DZ" dirty="0" smtClean="0"/>
              <a:t>ومع بداية النهضة الأوروبية حيث سيطر العلم التجريبي والمذهب الطبيعي واستبعدت الكنيسة، بدأ </a:t>
            </a:r>
            <a:r>
              <a:rPr lang="ar-DZ" dirty="0" err="1" smtClean="0"/>
              <a:t>الإهتمام</a:t>
            </a:r>
            <a:r>
              <a:rPr lang="ar-DZ" dirty="0" smtClean="0"/>
              <a:t> بالآثار خاصة الشاخصة منها  كالمعابد اليونانية والمدرجات الرومانية، ومن الأسباب التي أدت إلى </a:t>
            </a:r>
            <a:r>
              <a:rPr lang="ar-DZ" dirty="0" err="1" smtClean="0"/>
              <a:t>الإهتمام</a:t>
            </a:r>
            <a:r>
              <a:rPr lang="ar-DZ" dirty="0" smtClean="0"/>
              <a:t> بالمادة الأثرية البحث عن الثراء السريع، حب الإطلاع والفضول، الحصول على وسائل التسلية ومظاهر </a:t>
            </a:r>
            <a:endParaRPr lang="en-US" dirty="0" smtClean="0"/>
          </a:p>
          <a:p>
            <a:r>
              <a:rPr lang="ar-DZ" dirty="0" smtClean="0"/>
              <a:t>الرفاهية (تحفة نادرة يحتفظ </a:t>
            </a:r>
            <a:r>
              <a:rPr lang="ar-DZ" dirty="0" err="1" smtClean="0"/>
              <a:t>بها</a:t>
            </a:r>
            <a:r>
              <a:rPr lang="ar-DZ" dirty="0" smtClean="0"/>
              <a:t>)</a:t>
            </a:r>
            <a:endParaRPr lang="ar-DZ" dirty="0"/>
          </a:p>
        </p:txBody>
      </p:sp>
      <p:pic>
        <p:nvPicPr>
          <p:cNvPr id="1026" name="Picture 2" descr="C:\Users\Dr Toumi\Desktop\ن1.jpg"/>
          <p:cNvPicPr>
            <a:picLocks noGrp="1" noChangeAspect="1" noChangeArrowheads="1"/>
          </p:cNvPicPr>
          <p:nvPr>
            <p:ph sz="half" idx="1"/>
          </p:nvPr>
        </p:nvPicPr>
        <p:blipFill>
          <a:blip r:embed="rId2"/>
          <a:srcRect/>
          <a:stretch>
            <a:fillRect/>
          </a:stretch>
        </p:blipFill>
        <p:spPr bwMode="auto">
          <a:xfrm>
            <a:off x="571472" y="928670"/>
            <a:ext cx="3929089" cy="4429156"/>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a:bodyPr>
          <a:lstStyle/>
          <a:p>
            <a:r>
              <a:rPr lang="ar-DZ" dirty="0" smtClean="0"/>
              <a:t>الوصول إلى المعرفة من خلال المادة الأثرية، التحقق مما ورد في الكتابات اليونانية والرومانية القديمة، البحث عن معلومات لدارسي الكتاب المقدس بالتحقق من الأماكن القديمة ومحتويات النقوش لتقديم تفسيرات للمهتمين بعلم التوراة، ففي إيطاليا بدأ </a:t>
            </a:r>
            <a:r>
              <a:rPr lang="ar-DZ" dirty="0" err="1" smtClean="0"/>
              <a:t>الإهتمام</a:t>
            </a:r>
            <a:r>
              <a:rPr lang="ar-DZ" dirty="0" smtClean="0"/>
              <a:t> بدراسة الآثار خلال القرن الرابع عشر من قبل </a:t>
            </a:r>
            <a:r>
              <a:rPr lang="ar-DZ" dirty="0" err="1" smtClean="0"/>
              <a:t>سيرياك</a:t>
            </a:r>
            <a:r>
              <a:rPr lang="ar-DZ" dirty="0" smtClean="0"/>
              <a:t> </a:t>
            </a:r>
            <a:r>
              <a:rPr lang="ar-DZ" dirty="0" err="1" smtClean="0"/>
              <a:t>دانكون</a:t>
            </a:r>
            <a:r>
              <a:rPr lang="ar-DZ" dirty="0" smtClean="0"/>
              <a:t> (1397-1451م) الذي كان مهتما بالكتابات والنصوص القديمة </a:t>
            </a:r>
            <a:endParaRPr lang="en-US" dirty="0" smtClean="0"/>
          </a:p>
          <a:p>
            <a:endParaRPr lang="ar-DZ" dirty="0"/>
          </a:p>
        </p:txBody>
      </p:sp>
      <p:pic>
        <p:nvPicPr>
          <p:cNvPr id="2050" name="Picture 2" descr="C:\Users\Dr Toumi\Desktop\ن2.jpg"/>
          <p:cNvPicPr>
            <a:picLocks noGrp="1" noChangeAspect="1" noChangeArrowheads="1"/>
          </p:cNvPicPr>
          <p:nvPr>
            <p:ph sz="half" idx="1"/>
          </p:nvPr>
        </p:nvPicPr>
        <p:blipFill>
          <a:blip r:embed="rId2"/>
          <a:srcRect/>
          <a:stretch>
            <a:fillRect/>
          </a:stretch>
        </p:blipFill>
        <p:spPr bwMode="auto">
          <a:xfrm>
            <a:off x="785786" y="785794"/>
            <a:ext cx="3714776" cy="4572031"/>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281518" cy="5554683"/>
          </a:xfrm>
        </p:spPr>
        <p:txBody>
          <a:bodyPr>
            <a:normAutofit fontScale="92500" lnSpcReduction="10000"/>
          </a:bodyPr>
          <a:lstStyle/>
          <a:p>
            <a:r>
              <a:rPr lang="ar-DZ" dirty="0" smtClean="0"/>
              <a:t>وقد سجل ما وجده في ستة مجلدات، وفي 1478م أنشئت أول جمعية لعلماء الآثار في روما وألقيت أول محاضرة حولها من قبل العالم الطبيعي </a:t>
            </a:r>
            <a:r>
              <a:rPr lang="ar-DZ" dirty="0" err="1" smtClean="0"/>
              <a:t>بومبونيوس</a:t>
            </a:r>
            <a:r>
              <a:rPr lang="ar-DZ" dirty="0" smtClean="0"/>
              <a:t> </a:t>
            </a:r>
            <a:r>
              <a:rPr lang="ar-DZ" dirty="0" err="1" smtClean="0"/>
              <a:t>ليتوس</a:t>
            </a:r>
            <a:r>
              <a:rPr lang="ar-DZ" dirty="0" smtClean="0"/>
              <a:t>. </a:t>
            </a:r>
            <a:endParaRPr lang="en-US" dirty="0" smtClean="0"/>
          </a:p>
          <a:p>
            <a:r>
              <a:rPr lang="ar-DZ" dirty="0" smtClean="0"/>
              <a:t>خلال القرن السادس عشر </a:t>
            </a:r>
            <a:r>
              <a:rPr lang="ar-DZ" dirty="0" err="1" smtClean="0"/>
              <a:t>إزدادت</a:t>
            </a:r>
            <a:r>
              <a:rPr lang="ar-DZ" dirty="0" smtClean="0"/>
              <a:t> الرغبة لدى الناس </a:t>
            </a:r>
            <a:r>
              <a:rPr lang="ar-DZ" dirty="0" err="1" smtClean="0"/>
              <a:t>بالإهتمام</a:t>
            </a:r>
            <a:r>
              <a:rPr lang="ar-DZ" dirty="0" smtClean="0"/>
              <a:t> بدراسة آثار الأمم السابقة حيث تعرف الإيطاليين والرحالة من مختلف الأقطار خلال زيارتهم لإيطاليا وبلاد الإغريق وآسيا الصغرى ومصر على آثار العصور الكلاسيكية والشرق الأدنى التي لقيت إعجابا  ورواجا كبيرا</a:t>
            </a:r>
            <a:endParaRPr lang="ar-DZ" dirty="0"/>
          </a:p>
        </p:txBody>
      </p:sp>
      <p:pic>
        <p:nvPicPr>
          <p:cNvPr id="17410" name="Picture 2" descr="C:\Users\Dr Toumi\Desktop\صور آثار\9.jpg"/>
          <p:cNvPicPr>
            <a:picLocks noGrp="1" noChangeAspect="1" noChangeArrowheads="1"/>
          </p:cNvPicPr>
          <p:nvPr>
            <p:ph sz="half" idx="1"/>
          </p:nvPr>
        </p:nvPicPr>
        <p:blipFill>
          <a:blip r:embed="rId2"/>
          <a:srcRect/>
          <a:stretch>
            <a:fillRect/>
          </a:stretch>
        </p:blipFill>
        <p:spPr bwMode="auto">
          <a:xfrm>
            <a:off x="1285852" y="642918"/>
            <a:ext cx="3143272" cy="2286016"/>
          </a:xfrm>
          <a:prstGeom prst="rect">
            <a:avLst/>
          </a:prstGeom>
          <a:noFill/>
        </p:spPr>
      </p:pic>
      <p:pic>
        <p:nvPicPr>
          <p:cNvPr id="17411" name="Picture 3" descr="C:\Users\Dr Toumi\Desktop\ي1.jpg"/>
          <p:cNvPicPr>
            <a:picLocks noChangeAspect="1" noChangeArrowheads="1"/>
          </p:cNvPicPr>
          <p:nvPr/>
        </p:nvPicPr>
        <p:blipFill>
          <a:blip r:embed="rId3"/>
          <a:srcRect/>
          <a:stretch>
            <a:fillRect/>
          </a:stretch>
        </p:blipFill>
        <p:spPr bwMode="auto">
          <a:xfrm>
            <a:off x="1285852" y="3214686"/>
            <a:ext cx="3143272" cy="2428892"/>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85794"/>
            <a:ext cx="4038600" cy="5340369"/>
          </a:xfrm>
        </p:spPr>
        <p:txBody>
          <a:bodyPr>
            <a:normAutofit lnSpcReduction="10000"/>
          </a:bodyPr>
          <a:lstStyle/>
          <a:p>
            <a:r>
              <a:rPr lang="ar-DZ" dirty="0" smtClean="0"/>
              <a:t>وأخذ القساوسة </a:t>
            </a:r>
            <a:r>
              <a:rPr lang="ar-DZ" dirty="0" err="1" smtClean="0"/>
              <a:t>والرهبأن</a:t>
            </a:r>
            <a:r>
              <a:rPr lang="ar-DZ" dirty="0" smtClean="0"/>
              <a:t> يجمعون التحف والآثار وحولوا منازلهم إلى متاحف </a:t>
            </a:r>
            <a:r>
              <a:rPr lang="ar-DZ" dirty="0" err="1" smtClean="0"/>
              <a:t>فأنصبت</a:t>
            </a:r>
            <a:r>
              <a:rPr lang="ar-DZ" dirty="0" smtClean="0"/>
              <a:t> الأبحاث حول الآثار الإغريقية والرومانية وكان </a:t>
            </a:r>
            <a:r>
              <a:rPr lang="ar-DZ" dirty="0" err="1" smtClean="0"/>
              <a:t>للعلماءالفرنسيين</a:t>
            </a:r>
            <a:r>
              <a:rPr lang="ar-DZ" dirty="0" smtClean="0"/>
              <a:t> </a:t>
            </a:r>
            <a:r>
              <a:rPr lang="ar-DZ" dirty="0" err="1" smtClean="0"/>
              <a:t>الريادة</a:t>
            </a:r>
            <a:r>
              <a:rPr lang="ar-DZ" dirty="0" smtClean="0"/>
              <a:t> في ذلك خاصة </a:t>
            </a:r>
            <a:r>
              <a:rPr lang="ar-DZ" dirty="0" err="1" smtClean="0"/>
              <a:t>نيكولا</a:t>
            </a:r>
            <a:r>
              <a:rPr lang="ar-DZ" dirty="0" smtClean="0"/>
              <a:t> يرسك(1580-1637م)، ثم تأتي البعثة الفرنسية </a:t>
            </a:r>
            <a:r>
              <a:rPr lang="ar-DZ" dirty="0" err="1" smtClean="0"/>
              <a:t>التى</a:t>
            </a:r>
            <a:r>
              <a:rPr lang="ar-DZ" dirty="0" smtClean="0"/>
              <a:t> أرسلها لويس الثالث عشر إلى بلاد اليونان برئاسة العالم لويس </a:t>
            </a:r>
            <a:r>
              <a:rPr lang="ar-DZ" dirty="0" err="1" smtClean="0"/>
              <a:t>ديشاي</a:t>
            </a:r>
            <a:r>
              <a:rPr lang="ar-DZ" dirty="0" smtClean="0"/>
              <a:t> وظلت تعمل حتى عصر لويس الرابع عشر</a:t>
            </a:r>
            <a:endParaRPr lang="ar-DZ" dirty="0"/>
          </a:p>
        </p:txBody>
      </p:sp>
      <p:pic>
        <p:nvPicPr>
          <p:cNvPr id="18434" name="Picture 2" descr="C:\Users\Dr Toumi\Desktop\صور آثار\ممم.jpg"/>
          <p:cNvPicPr>
            <a:picLocks noGrp="1" noChangeAspect="1" noChangeArrowheads="1"/>
          </p:cNvPicPr>
          <p:nvPr>
            <p:ph sz="half" idx="1"/>
          </p:nvPr>
        </p:nvPicPr>
        <p:blipFill>
          <a:blip r:embed="rId2"/>
          <a:srcRect/>
          <a:stretch>
            <a:fillRect/>
          </a:stretch>
        </p:blipFill>
        <p:spPr bwMode="auto">
          <a:xfrm>
            <a:off x="857224" y="785794"/>
            <a:ext cx="3286148" cy="2786082"/>
          </a:xfrm>
          <a:prstGeom prst="rect">
            <a:avLst/>
          </a:prstGeom>
          <a:noFill/>
        </p:spPr>
      </p:pic>
      <p:pic>
        <p:nvPicPr>
          <p:cNvPr id="18435" name="Picture 3" descr="C:\Users\Dr Toumi\Desktop\صور آثار\لويس.jpg"/>
          <p:cNvPicPr>
            <a:picLocks noChangeAspect="1" noChangeArrowheads="1"/>
          </p:cNvPicPr>
          <p:nvPr/>
        </p:nvPicPr>
        <p:blipFill>
          <a:blip r:embed="rId3"/>
          <a:srcRect/>
          <a:stretch>
            <a:fillRect/>
          </a:stretch>
        </p:blipFill>
        <p:spPr bwMode="auto">
          <a:xfrm>
            <a:off x="785786" y="3786190"/>
            <a:ext cx="3357586" cy="1981203"/>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14356"/>
            <a:ext cx="4038600" cy="5411807"/>
          </a:xfrm>
        </p:spPr>
        <p:txBody>
          <a:bodyPr>
            <a:normAutofit fontScale="92500" lnSpcReduction="20000"/>
          </a:bodyPr>
          <a:lstStyle/>
          <a:p>
            <a:r>
              <a:rPr lang="ar-DZ" dirty="0" smtClean="0"/>
              <a:t>في هذه الفترة تم </a:t>
            </a:r>
            <a:r>
              <a:rPr lang="ar-DZ" dirty="0" err="1" smtClean="0"/>
              <a:t>إكتشاف</a:t>
            </a:r>
            <a:r>
              <a:rPr lang="ar-DZ" dirty="0" smtClean="0"/>
              <a:t> مدينتي بومباي  </a:t>
            </a:r>
            <a:r>
              <a:rPr lang="ar-DZ" dirty="0" err="1" smtClean="0"/>
              <a:t>وهيركيولأنيوم</a:t>
            </a:r>
            <a:r>
              <a:rPr lang="ar-DZ" dirty="0" smtClean="0"/>
              <a:t> أواخر القرن السادس عشر اللتان دمرتا أثناء ثوران بركان </a:t>
            </a:r>
            <a:r>
              <a:rPr lang="ar-DZ" dirty="0" err="1" smtClean="0"/>
              <a:t>فيزوف</a:t>
            </a:r>
            <a:r>
              <a:rPr lang="ar-DZ" dirty="0" smtClean="0"/>
              <a:t> عام تسعة وسبعون ميلادي ليبدأ التنقيب في </a:t>
            </a:r>
            <a:r>
              <a:rPr lang="ar-DZ" dirty="0" err="1" smtClean="0"/>
              <a:t>هيركولانيوم</a:t>
            </a:r>
            <a:r>
              <a:rPr lang="ar-DZ" dirty="0" smtClean="0"/>
              <a:t> عام 1709م، كما أخذ الرحالة الأوروبيون يتجولون في وادي الرافدين وزاروا التلين الكبيرين بالقرب من الحلة في بابل وفي الموصل على </a:t>
            </a:r>
            <a:r>
              <a:rPr lang="ar-DZ" dirty="0" err="1" smtClean="0"/>
              <a:t>إعتبار</a:t>
            </a:r>
            <a:r>
              <a:rPr lang="ar-DZ" dirty="0" smtClean="0"/>
              <a:t> أنهما موقعا مدينتي بابل ونينوى أين جمعت أوني فخارية وقطع طينية وبقايا </a:t>
            </a:r>
            <a:r>
              <a:rPr lang="ar-DZ" dirty="0" err="1" smtClean="0"/>
              <a:t>الواح</a:t>
            </a:r>
            <a:r>
              <a:rPr lang="ar-DZ" dirty="0" smtClean="0"/>
              <a:t> مغطاة بكتابة بالخط المسماري</a:t>
            </a:r>
            <a:endParaRPr lang="ar-DZ" dirty="0"/>
          </a:p>
        </p:txBody>
      </p:sp>
      <p:pic>
        <p:nvPicPr>
          <p:cNvPr id="19459" name="Picture 3" descr="C:\Users\Dr Toumi\Desktop\صور آثار\بب.jpg"/>
          <p:cNvPicPr>
            <a:picLocks noGrp="1" noChangeAspect="1" noChangeArrowheads="1"/>
          </p:cNvPicPr>
          <p:nvPr>
            <p:ph sz="half" idx="1"/>
          </p:nvPr>
        </p:nvPicPr>
        <p:blipFill>
          <a:blip r:embed="rId2"/>
          <a:srcRect/>
          <a:stretch>
            <a:fillRect/>
          </a:stretch>
        </p:blipFill>
        <p:spPr bwMode="auto">
          <a:xfrm>
            <a:off x="928662" y="1071546"/>
            <a:ext cx="2857500" cy="1600200"/>
          </a:xfrm>
          <a:prstGeom prst="rect">
            <a:avLst/>
          </a:prstGeom>
          <a:noFill/>
        </p:spPr>
      </p:pic>
      <p:pic>
        <p:nvPicPr>
          <p:cNvPr id="19460" name="Picture 4" descr="C:\Users\Dr Toumi\Desktop\صور آثار\بق.jpg"/>
          <p:cNvPicPr>
            <a:picLocks noChangeAspect="1" noChangeArrowheads="1"/>
          </p:cNvPicPr>
          <p:nvPr/>
        </p:nvPicPr>
        <p:blipFill>
          <a:blip r:embed="rId3"/>
          <a:srcRect/>
          <a:stretch>
            <a:fillRect/>
          </a:stretch>
        </p:blipFill>
        <p:spPr bwMode="auto">
          <a:xfrm>
            <a:off x="928662" y="3000372"/>
            <a:ext cx="2795589" cy="198596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dirty="0" smtClean="0"/>
              <a:t>أما دائرة المعارف الأمريكية فتعرفه بأنه: " العلم الذي يتعامل مع ماضي الإنسان بهدف </a:t>
            </a:r>
            <a:r>
              <a:rPr lang="ar-DZ" dirty="0" err="1" smtClean="0"/>
              <a:t>إكتشاف</a:t>
            </a:r>
            <a:r>
              <a:rPr lang="ar-DZ" dirty="0" smtClean="0"/>
              <a:t> تاريخه، وصياغة تسلسل الأحداث التي </a:t>
            </a:r>
            <a:r>
              <a:rPr lang="ar-DZ" dirty="0" err="1" smtClean="0"/>
              <a:t>شهدتها</a:t>
            </a:r>
            <a:r>
              <a:rPr lang="ar-DZ" dirty="0" smtClean="0"/>
              <a:t> حقب ما قبل التاريخ والحقب التاريخية المبكرة ، نلاحظ أن هذا التعريف الأخير جاء أكثر تفصيلا بتحديده لموضوع بحث علم الآثار والإطار </a:t>
            </a:r>
            <a:r>
              <a:rPr lang="ar-DZ" dirty="0" err="1" smtClean="0"/>
              <a:t>الزماني</a:t>
            </a:r>
            <a:r>
              <a:rPr lang="ar-DZ" dirty="0" smtClean="0"/>
              <a:t> له</a:t>
            </a:r>
            <a:endParaRPr lang="ar-DZ" dirty="0"/>
          </a:p>
        </p:txBody>
      </p:sp>
      <p:pic>
        <p:nvPicPr>
          <p:cNvPr id="1026" name="Picture 2" descr="C:\Users\Dr Toumi\Desktop\صور آثار\تعريف_علم_الآثار.jpg"/>
          <p:cNvPicPr>
            <a:picLocks noGrp="1" noChangeAspect="1" noChangeArrowheads="1"/>
          </p:cNvPicPr>
          <p:nvPr>
            <p:ph sz="half" idx="1"/>
          </p:nvPr>
        </p:nvPicPr>
        <p:blipFill>
          <a:blip r:embed="rId2"/>
          <a:srcRect/>
          <a:stretch>
            <a:fillRect/>
          </a:stretch>
        </p:blipFill>
        <p:spPr bwMode="auto">
          <a:xfrm>
            <a:off x="457200" y="1571612"/>
            <a:ext cx="3471858" cy="392909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p:txBody>
          <a:bodyPr>
            <a:normAutofit fontScale="85000" lnSpcReduction="20000"/>
          </a:bodyPr>
          <a:lstStyle/>
          <a:p>
            <a:r>
              <a:rPr lang="ar-DZ" dirty="0" smtClean="0"/>
              <a:t>خلال القرن السابع عشر قام الفرنسي "جاك </a:t>
            </a:r>
            <a:r>
              <a:rPr lang="ar-DZ" dirty="0" err="1" smtClean="0"/>
              <a:t>سبون</a:t>
            </a:r>
            <a:r>
              <a:rPr lang="ar-DZ" dirty="0" smtClean="0"/>
              <a:t>" برحلة كبرى إلى الشرق مسجلا ما شاهده الكتاب المذكور سابقا وألف كتاب أخر بعنوان "مزيج من علوم الآثار" أقترح فيه تقسيم الدراسات القديمة </a:t>
            </a:r>
            <a:r>
              <a:rPr lang="ar-DZ" dirty="0" err="1" smtClean="0"/>
              <a:t>الى</a:t>
            </a:r>
            <a:r>
              <a:rPr lang="ar-DZ" dirty="0" smtClean="0"/>
              <a:t> </a:t>
            </a:r>
            <a:r>
              <a:rPr lang="ar-DZ" dirty="0" err="1" smtClean="0"/>
              <a:t>ثمأنية</a:t>
            </a:r>
            <a:r>
              <a:rPr lang="ar-DZ" dirty="0" smtClean="0"/>
              <a:t> أنواع والتي تعتبر أول دراسة تصنيفية نوعية معروفة في التاريخ، جاء بعده الراهب "</a:t>
            </a:r>
            <a:r>
              <a:rPr lang="ar-DZ" dirty="0" err="1" smtClean="0"/>
              <a:t>مونتوكون</a:t>
            </a:r>
            <a:r>
              <a:rPr lang="ar-DZ" dirty="0" smtClean="0"/>
              <a:t>" صاحب كتاب "العصور القديمة مشروحة وممثلة بالصور"  قدم فيه شرحا وصورا وهو أول مؤلف يجمع بين الحضارتين اليونانية والرومانية ويعتبر اللبنة الأولى في مجال علم الآثار الكلاسيكية</a:t>
            </a:r>
          </a:p>
          <a:p>
            <a:endParaRPr lang="ar-DZ" dirty="0"/>
          </a:p>
        </p:txBody>
      </p:sp>
      <p:pic>
        <p:nvPicPr>
          <p:cNvPr id="20482" name="Picture 2" descr="C:\Users\Dr Toumi\Desktop\ك.jpg"/>
          <p:cNvPicPr>
            <a:picLocks noGrp="1" noChangeAspect="1" noChangeArrowheads="1"/>
          </p:cNvPicPr>
          <p:nvPr>
            <p:ph sz="half" idx="1"/>
          </p:nvPr>
        </p:nvPicPr>
        <p:blipFill>
          <a:blip r:embed="rId2"/>
          <a:srcRect/>
          <a:stretch>
            <a:fillRect/>
          </a:stretch>
        </p:blipFill>
        <p:spPr bwMode="auto">
          <a:xfrm>
            <a:off x="785786" y="1428736"/>
            <a:ext cx="3714776" cy="4214842"/>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572000" y="714356"/>
            <a:ext cx="4114800" cy="5411807"/>
          </a:xfrm>
        </p:spPr>
        <p:txBody>
          <a:bodyPr>
            <a:normAutofit fontScale="92500"/>
          </a:bodyPr>
          <a:lstStyle/>
          <a:p>
            <a:r>
              <a:rPr lang="ar-DZ" dirty="0" smtClean="0"/>
              <a:t>وفي مصر زار الرحالة الأوروبيون القاهرة وأهرامات الجيزة التي </a:t>
            </a:r>
            <a:r>
              <a:rPr lang="ar-DZ" dirty="0" err="1" smtClean="0"/>
              <a:t>وصفهاالبريطاني</a:t>
            </a:r>
            <a:r>
              <a:rPr lang="ar-DZ" dirty="0" smtClean="0"/>
              <a:t> سأندس عام 1610م في كتابه "رحلات </a:t>
            </a:r>
            <a:r>
              <a:rPr lang="en-US" dirty="0" smtClean="0"/>
              <a:t>RAVELS</a:t>
            </a:r>
            <a:r>
              <a:rPr lang="ar-DZ" dirty="0" smtClean="0"/>
              <a:t>"  وركز على طريقة دخوله إلى الهرم الأكبر وبين أنه مقبرة أحد الملوك وليس مستودعا للكنوز، وفي عام 1638م </a:t>
            </a:r>
            <a:r>
              <a:rPr lang="ar-DZ" dirty="0" err="1" smtClean="0"/>
              <a:t>زارالبريطاني</a:t>
            </a:r>
            <a:r>
              <a:rPr lang="ar-DZ" dirty="0" smtClean="0"/>
              <a:t>"جون </a:t>
            </a:r>
            <a:r>
              <a:rPr lang="ar-DZ" dirty="0" err="1" smtClean="0"/>
              <a:t>غريفس</a:t>
            </a:r>
            <a:r>
              <a:rPr lang="ar-DZ" dirty="0" smtClean="0"/>
              <a:t>" مصر ووضع كتاب "تخطيط الأهرامات" جاء فيه بمقاييس دقيقة للهرم الأكبر الذي قال عنه.</a:t>
            </a:r>
            <a:endParaRPr lang="en-US" dirty="0" smtClean="0"/>
          </a:p>
        </p:txBody>
      </p:sp>
      <p:pic>
        <p:nvPicPr>
          <p:cNvPr id="43010" name="Picture 2" descr="C:\Users\Dr Toumi\Desktop\خ.jpg"/>
          <p:cNvPicPr>
            <a:picLocks noGrp="1" noChangeAspect="1" noChangeArrowheads="1"/>
          </p:cNvPicPr>
          <p:nvPr>
            <p:ph sz="half" idx="1"/>
          </p:nvPr>
        </p:nvPicPr>
        <p:blipFill>
          <a:blip r:embed="rId2"/>
          <a:srcRect/>
          <a:stretch>
            <a:fillRect/>
          </a:stretch>
        </p:blipFill>
        <p:spPr bwMode="auto">
          <a:xfrm>
            <a:off x="571472" y="1285859"/>
            <a:ext cx="3929090" cy="2857521"/>
          </a:xfrm>
          <a:prstGeom prst="rect">
            <a:avLst/>
          </a:prstGeom>
          <a:noFill/>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714348" y="642918"/>
            <a:ext cx="7972452" cy="5483245"/>
          </a:xfrm>
        </p:spPr>
        <p:txBody>
          <a:bodyPr>
            <a:normAutofit/>
          </a:bodyPr>
          <a:lstStyle/>
          <a:p>
            <a:r>
              <a:rPr lang="ar-DZ" dirty="0" smtClean="0"/>
              <a:t>عنه أنه: "مقبرة ملكية للفرعون وأنها شعار للخلود" ووضع أول رسم تفصيلي دقيق للهرم الأكبر من الداخل أسماه "داخل أول وأبهى هرم”. في القرن الثامن عشر تم </a:t>
            </a:r>
            <a:r>
              <a:rPr lang="ar-DZ" dirty="0" err="1" smtClean="0"/>
              <a:t>إكتشاف</a:t>
            </a:r>
            <a:r>
              <a:rPr lang="ar-DZ" dirty="0" smtClean="0"/>
              <a:t> حضارات أقدم من الحضارتين الإغريقية والرومانية وبدأ يتوسع مجال البحث الأثري خاصة بعد </a:t>
            </a:r>
            <a:r>
              <a:rPr lang="ar-DZ" dirty="0" err="1" smtClean="0"/>
              <a:t>إكتشاف</a:t>
            </a:r>
            <a:r>
              <a:rPr lang="ar-DZ" dirty="0" smtClean="0"/>
              <a:t> مراحل ما قبل التاريخ، لتبدأ الحفريات في كبريات المدن الأثرية، وفي عام 1732م ظهرت جمعية "محبي الفنون" التي أسسها أهل العلم والرحالة الذين قاموا بعدة رحلات في إيطاليا </a:t>
            </a:r>
            <a:r>
              <a:rPr lang="ar-DZ" dirty="0" err="1" smtClean="0"/>
              <a:t>واعجبوا</a:t>
            </a:r>
            <a:r>
              <a:rPr lang="ar-DZ" dirty="0" smtClean="0"/>
              <a:t> بما شاهدوه </a:t>
            </a:r>
            <a:r>
              <a:rPr lang="ar-DZ" dirty="0" err="1" smtClean="0"/>
              <a:t>فبدأوا</a:t>
            </a:r>
            <a:r>
              <a:rPr lang="ar-DZ" dirty="0" smtClean="0"/>
              <a:t> بالدعوة إلى </a:t>
            </a:r>
            <a:r>
              <a:rPr lang="ar-DZ" dirty="0" err="1" smtClean="0"/>
              <a:t>الإهتمام</a:t>
            </a:r>
            <a:r>
              <a:rPr lang="ar-DZ" dirty="0" smtClean="0"/>
              <a:t> بهذه الأعمال وفي الفترة ما بين 1750 </a:t>
            </a:r>
            <a:r>
              <a:rPr lang="ar-DZ" dirty="0" err="1" smtClean="0"/>
              <a:t>ـ</a:t>
            </a:r>
            <a:r>
              <a:rPr lang="ar-DZ" dirty="0" smtClean="0"/>
              <a:t> 1880م تجدد </a:t>
            </a:r>
            <a:r>
              <a:rPr lang="ar-DZ" dirty="0" err="1" smtClean="0"/>
              <a:t>الإهتمام</a:t>
            </a:r>
            <a:r>
              <a:rPr lang="ar-DZ" dirty="0" smtClean="0"/>
              <a:t> بالدراسات الكلاسيكية وتم </a:t>
            </a:r>
            <a:r>
              <a:rPr lang="ar-DZ" dirty="0" err="1" smtClean="0"/>
              <a:t>إكتشاف</a:t>
            </a:r>
            <a:r>
              <a:rPr lang="ar-DZ" dirty="0" smtClean="0"/>
              <a:t> آثار العالم الكلاسيكي من قبل علماء فرنسيين </a:t>
            </a:r>
            <a:r>
              <a:rPr lang="ar-DZ" dirty="0" err="1" smtClean="0"/>
              <a:t>والمان</a:t>
            </a:r>
            <a:r>
              <a:rPr lang="ar-DZ" dirty="0" smtClean="0"/>
              <a:t> وانجليز حيث بدأ كل من الفنان البريطاني جيمس ستيوارت (1716 </a:t>
            </a:r>
            <a:r>
              <a:rPr lang="ar-DZ" dirty="0" err="1" smtClean="0"/>
              <a:t>ـ</a:t>
            </a:r>
            <a:r>
              <a:rPr lang="ar-DZ" dirty="0" smtClean="0"/>
              <a:t> 1786م) بجمع التحف، والمعماري</a:t>
            </a:r>
            <a:endParaRPr lang="en-US" dirty="0" smtClean="0"/>
          </a:p>
          <a:p>
            <a:endParaRPr lang="ar-DZ" dirty="0" smtClean="0"/>
          </a:p>
          <a:p>
            <a:endParaRPr lang="ar-DZ"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857232"/>
            <a:ext cx="4038600" cy="5268931"/>
          </a:xfrm>
        </p:spPr>
        <p:txBody>
          <a:bodyPr>
            <a:normAutofit fontScale="85000" lnSpcReduction="20000"/>
          </a:bodyPr>
          <a:lstStyle/>
          <a:p>
            <a:r>
              <a:rPr lang="ar-DZ" dirty="0" err="1" smtClean="0"/>
              <a:t>نيكولا</a:t>
            </a:r>
            <a:r>
              <a:rPr lang="ar-DZ" dirty="0" smtClean="0"/>
              <a:t> </a:t>
            </a:r>
            <a:r>
              <a:rPr lang="ar-DZ" dirty="0" err="1" smtClean="0"/>
              <a:t>ريفت</a:t>
            </a:r>
            <a:r>
              <a:rPr lang="ar-DZ" dirty="0" smtClean="0"/>
              <a:t> (1720 </a:t>
            </a:r>
            <a:r>
              <a:rPr lang="ar-DZ" dirty="0" err="1" smtClean="0"/>
              <a:t>ـ</a:t>
            </a:r>
            <a:r>
              <a:rPr lang="ar-DZ" dirty="0" smtClean="0"/>
              <a:t> 1804م) في رسم آثار أثينا وقياسها وتسجيلها في الفترة ما بين (1751-1753م) </a:t>
            </a:r>
            <a:endParaRPr lang="en-US" dirty="0" smtClean="0"/>
          </a:p>
          <a:p>
            <a:r>
              <a:rPr lang="ar-DZ" dirty="0" smtClean="0"/>
              <a:t>ودونا نتائج ذلك في كتابهما "آثار أثينا  </a:t>
            </a:r>
            <a:r>
              <a:rPr lang="en-US" dirty="0" smtClean="0"/>
              <a:t>The Antiquities of Athens</a:t>
            </a:r>
            <a:r>
              <a:rPr lang="ar-SA" dirty="0" smtClean="0"/>
              <a:t>" الذي جاء في أربعة أجزاء، صدر الجزء الأول عام 1762م والجزء الرابع عام 1816م بتمويل من جمعية محبي الفنون التي قامت بأول حملة </a:t>
            </a:r>
            <a:r>
              <a:rPr lang="ar-SA" dirty="0" err="1" smtClean="0"/>
              <a:t>لإستكشاف</a:t>
            </a:r>
            <a:r>
              <a:rPr lang="ar-SA" dirty="0" smtClean="0"/>
              <a:t> الآثار الأيونية عام 1764م بإشراف كل من "</a:t>
            </a:r>
            <a:r>
              <a:rPr lang="ar-SA" dirty="0" err="1" smtClean="0"/>
              <a:t>ريفت</a:t>
            </a:r>
            <a:r>
              <a:rPr lang="ar-SA" dirty="0" smtClean="0"/>
              <a:t> </a:t>
            </a:r>
            <a:r>
              <a:rPr lang="ar-SA" dirty="0" err="1" smtClean="0"/>
              <a:t>وشاندله</a:t>
            </a:r>
            <a:r>
              <a:rPr lang="ar-SA" dirty="0" smtClean="0"/>
              <a:t> ووليم </a:t>
            </a:r>
            <a:r>
              <a:rPr lang="ar-SA" dirty="0" err="1" smtClean="0"/>
              <a:t>بارس</a:t>
            </a:r>
            <a:r>
              <a:rPr lang="ar-SA" dirty="0" smtClean="0"/>
              <a:t>" ونشرت نتائجها ما بين 1769-1797م في كتاب من عدة أجزاء تحت عنوان " آثار أيونيا </a:t>
            </a:r>
            <a:r>
              <a:rPr lang="en-US" dirty="0" smtClean="0"/>
              <a:t>the </a:t>
            </a:r>
            <a:r>
              <a:rPr lang="en-US" dirty="0" err="1" smtClean="0"/>
              <a:t>antiquites</a:t>
            </a:r>
            <a:r>
              <a:rPr lang="en-US" dirty="0" smtClean="0"/>
              <a:t> of </a:t>
            </a:r>
            <a:r>
              <a:rPr lang="en-US" dirty="0" err="1" smtClean="0"/>
              <a:t>ionia</a:t>
            </a:r>
            <a:r>
              <a:rPr lang="ar-SA" dirty="0" smtClean="0"/>
              <a:t> "، وحملة أخرى قام </a:t>
            </a:r>
            <a:r>
              <a:rPr lang="ar-SA" dirty="0" err="1" smtClean="0"/>
              <a:t>بها</a:t>
            </a:r>
            <a:r>
              <a:rPr lang="ar-SA" dirty="0" smtClean="0"/>
              <a:t> كل من</a:t>
            </a:r>
            <a:endParaRPr lang="ar-DZ" dirty="0"/>
          </a:p>
        </p:txBody>
      </p:sp>
      <p:pic>
        <p:nvPicPr>
          <p:cNvPr id="3074" name="Picture 2" descr="C:\Users\Dr Toumi\Desktop\آ1.jpg"/>
          <p:cNvPicPr>
            <a:picLocks noGrp="1" noChangeAspect="1" noChangeArrowheads="1"/>
          </p:cNvPicPr>
          <p:nvPr>
            <p:ph sz="half" idx="1"/>
          </p:nvPr>
        </p:nvPicPr>
        <p:blipFill>
          <a:blip r:embed="rId2"/>
          <a:srcRect/>
          <a:stretch>
            <a:fillRect/>
          </a:stretch>
        </p:blipFill>
        <p:spPr bwMode="auto">
          <a:xfrm>
            <a:off x="714348" y="928670"/>
            <a:ext cx="3714776" cy="4714908"/>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785794"/>
            <a:ext cx="4210080" cy="5340369"/>
          </a:xfrm>
        </p:spPr>
        <p:txBody>
          <a:bodyPr>
            <a:noAutofit/>
          </a:bodyPr>
          <a:lstStyle/>
          <a:p>
            <a:r>
              <a:rPr lang="ar-SA" sz="2400" dirty="0" smtClean="0"/>
              <a:t>روبرت وود وجيمس </a:t>
            </a:r>
            <a:r>
              <a:rPr lang="ar-SA" sz="2400" dirty="0" err="1" smtClean="0"/>
              <a:t>دوكنز</a:t>
            </a:r>
            <a:r>
              <a:rPr lang="ar-SA" sz="2400" dirty="0" smtClean="0"/>
              <a:t> في آسيا الصغرى والشرق الأدنى نشرت نتائجها في مجلدين لروبرت وود تحت عنوان "خرائب </a:t>
            </a:r>
            <a:r>
              <a:rPr lang="ar-SA" sz="2400" dirty="0" err="1" smtClean="0"/>
              <a:t>بالمير</a:t>
            </a:r>
            <a:r>
              <a:rPr lang="ar-SA" sz="2400" dirty="0" smtClean="0"/>
              <a:t> </a:t>
            </a:r>
            <a:r>
              <a:rPr lang="en-US" sz="2400" dirty="0" smtClean="0"/>
              <a:t>Ruins of Palmyra</a:t>
            </a:r>
            <a:r>
              <a:rPr lang="ar-SA" sz="2400" dirty="0" smtClean="0"/>
              <a:t> " عام 1753م </a:t>
            </a:r>
            <a:r>
              <a:rPr lang="ar-SA" sz="2400" dirty="0" err="1" smtClean="0"/>
              <a:t>و</a:t>
            </a:r>
            <a:r>
              <a:rPr lang="ar-SA" sz="2400" dirty="0" smtClean="0"/>
              <a:t>"خرائب بعلبك </a:t>
            </a:r>
            <a:r>
              <a:rPr lang="en-US" sz="2400" dirty="0" smtClean="0"/>
              <a:t>Ruins of </a:t>
            </a:r>
            <a:r>
              <a:rPr lang="en-US" sz="2400" dirty="0" err="1" smtClean="0"/>
              <a:t>Baalbec</a:t>
            </a:r>
            <a:r>
              <a:rPr lang="ar-SA" sz="2400" dirty="0" smtClean="0"/>
              <a:t> " عام 1757م كما زار العالم </a:t>
            </a:r>
            <a:r>
              <a:rPr lang="ar-SA" sz="2400" dirty="0" err="1" smtClean="0"/>
              <a:t>الدأنيماركي</a:t>
            </a:r>
            <a:r>
              <a:rPr lang="ar-SA" sz="2400" dirty="0" smtClean="0"/>
              <a:t> </a:t>
            </a:r>
            <a:r>
              <a:rPr lang="ar-SA" sz="2400" dirty="0" err="1" smtClean="0"/>
              <a:t>كارستن</a:t>
            </a:r>
            <a:r>
              <a:rPr lang="ar-SA" sz="2400" dirty="0" smtClean="0"/>
              <a:t> </a:t>
            </a:r>
            <a:r>
              <a:rPr lang="ar-SA" sz="2400" dirty="0" err="1" smtClean="0"/>
              <a:t>نيبور</a:t>
            </a:r>
            <a:r>
              <a:rPr lang="ar-SA" sz="2400" dirty="0" smtClean="0"/>
              <a:t> "خرائب </a:t>
            </a:r>
            <a:r>
              <a:rPr lang="ar-SA" sz="2400" dirty="0" err="1" smtClean="0"/>
              <a:t>بارسيبولس</a:t>
            </a:r>
            <a:r>
              <a:rPr lang="ar-SA" sz="2400" dirty="0" smtClean="0"/>
              <a:t>" عاصمة الدولة </a:t>
            </a:r>
            <a:r>
              <a:rPr lang="ar-SA" sz="2400" dirty="0" err="1" smtClean="0"/>
              <a:t>الإخمينية</a:t>
            </a:r>
            <a:r>
              <a:rPr lang="ar-SA" sz="2400" dirty="0" smtClean="0"/>
              <a:t> 1765م، وأعد نسخا للكثير من النقوش المسمارية التي وجدها دون أن يعرف أنها تمثل ثلاثة أنواع من الخطوط، وبعد فك رموزها تبين أنها مكتوبة </a:t>
            </a:r>
            <a:endParaRPr lang="ar-DZ" sz="2400" dirty="0"/>
          </a:p>
        </p:txBody>
      </p:sp>
      <p:pic>
        <p:nvPicPr>
          <p:cNvPr id="4098" name="Picture 2" descr="C:\Users\Dr Toumi\Desktop\ب1.jpg"/>
          <p:cNvPicPr>
            <a:picLocks noGrp="1" noChangeAspect="1" noChangeArrowheads="1"/>
          </p:cNvPicPr>
          <p:nvPr>
            <p:ph sz="half" idx="1"/>
          </p:nvPr>
        </p:nvPicPr>
        <p:blipFill>
          <a:blip r:embed="rId2"/>
          <a:srcRect/>
          <a:stretch>
            <a:fillRect/>
          </a:stretch>
        </p:blipFill>
        <p:spPr bwMode="auto">
          <a:xfrm>
            <a:off x="500034" y="1071546"/>
            <a:ext cx="4000528" cy="4286280"/>
          </a:xfrm>
          <a:prstGeom prst="rect">
            <a:avLst/>
          </a:prstGeom>
          <a:noFill/>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38600" cy="5554683"/>
          </a:xfrm>
        </p:spPr>
        <p:txBody>
          <a:bodyPr>
            <a:normAutofit fontScale="92500" lnSpcReduction="10000"/>
          </a:bodyPr>
          <a:lstStyle/>
          <a:p>
            <a:r>
              <a:rPr lang="ar-SA" dirty="0" smtClean="0"/>
              <a:t>باللغة الفارسية القديمة واللغة </a:t>
            </a:r>
            <a:r>
              <a:rPr lang="ar-SA" dirty="0" err="1" smtClean="0"/>
              <a:t>العلامية</a:t>
            </a:r>
            <a:r>
              <a:rPr lang="ar-SA" dirty="0" smtClean="0"/>
              <a:t> واللغة البابلية، وفي عام 1755م وضع رتشارد </a:t>
            </a:r>
            <a:r>
              <a:rPr lang="ar-SA" dirty="0" err="1" smtClean="0"/>
              <a:t>بوكوك</a:t>
            </a:r>
            <a:r>
              <a:rPr lang="ar-SA" dirty="0" smtClean="0"/>
              <a:t> "كتاب رحلات في مصر </a:t>
            </a:r>
            <a:r>
              <a:rPr lang="en-US" dirty="0" smtClean="0"/>
              <a:t>Travels in Egypt</a:t>
            </a:r>
            <a:r>
              <a:rPr lang="ar-SA" dirty="0" smtClean="0"/>
              <a:t> " وصف فيه أهرامات سقارة ودهشور وهرم </a:t>
            </a:r>
            <a:r>
              <a:rPr lang="ar-SA" dirty="0" err="1" smtClean="0"/>
              <a:t>جوسر</a:t>
            </a:r>
            <a:r>
              <a:rPr lang="ar-SA" dirty="0" smtClean="0"/>
              <a:t> المدرج ومصاطب الجيزة وبين أنها قبور أمراء ونبلاء، خلال الفترة 1763-1768م </a:t>
            </a:r>
            <a:r>
              <a:rPr lang="ar-SA" dirty="0" err="1" smtClean="0"/>
              <a:t>إتنقلت</a:t>
            </a:r>
            <a:r>
              <a:rPr lang="ar-SA" dirty="0" smtClean="0"/>
              <a:t> الكثير من التحف الرومانية إلى بعض عواصم أوروبا خاصة منها باريس ومدريد، كما صدر كتاب " تاريخ الفنون </a:t>
            </a:r>
            <a:r>
              <a:rPr lang="en-US" dirty="0" smtClean="0"/>
              <a:t>History of arts</a:t>
            </a:r>
            <a:r>
              <a:rPr lang="ar-SA" dirty="0" smtClean="0"/>
              <a:t> "</a:t>
            </a:r>
            <a:endParaRPr lang="ar-DZ" dirty="0"/>
          </a:p>
        </p:txBody>
      </p:sp>
      <p:pic>
        <p:nvPicPr>
          <p:cNvPr id="5122" name="Picture 2" descr="C:\Users\Dr Toumi\Desktop\ز1.jpg"/>
          <p:cNvPicPr>
            <a:picLocks noGrp="1" noChangeAspect="1" noChangeArrowheads="1"/>
          </p:cNvPicPr>
          <p:nvPr>
            <p:ph sz="half" idx="1"/>
          </p:nvPr>
        </p:nvPicPr>
        <p:blipFill>
          <a:blip r:embed="rId2"/>
          <a:srcRect/>
          <a:stretch>
            <a:fillRect/>
          </a:stretch>
        </p:blipFill>
        <p:spPr bwMode="auto">
          <a:xfrm>
            <a:off x="500035" y="1428736"/>
            <a:ext cx="3929090" cy="3786214"/>
          </a:xfrm>
          <a:prstGeom prst="rect">
            <a:avLst/>
          </a:prstGeom>
          <a:noFill/>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571480"/>
            <a:ext cx="4067204" cy="5554683"/>
          </a:xfrm>
        </p:spPr>
        <p:txBody>
          <a:bodyPr>
            <a:normAutofit fontScale="85000" lnSpcReduction="10000"/>
          </a:bodyPr>
          <a:lstStyle/>
          <a:p>
            <a:pPr algn="just"/>
            <a:r>
              <a:rPr lang="ar-SA" dirty="0" err="1" smtClean="0"/>
              <a:t>ليواخاييم</a:t>
            </a:r>
            <a:r>
              <a:rPr lang="ar-SA" dirty="0" smtClean="0"/>
              <a:t> </a:t>
            </a:r>
            <a:r>
              <a:rPr lang="ar-SA" dirty="0" err="1" smtClean="0"/>
              <a:t>وينكلمان</a:t>
            </a:r>
            <a:r>
              <a:rPr lang="ar-SA" dirty="0" smtClean="0"/>
              <a:t> الذي </a:t>
            </a:r>
            <a:r>
              <a:rPr lang="ar-SA" dirty="0" err="1" smtClean="0"/>
              <a:t>إعتمد</a:t>
            </a:r>
            <a:r>
              <a:rPr lang="ar-SA" dirty="0" smtClean="0"/>
              <a:t> بشكل أساسي على ما</a:t>
            </a:r>
            <a:r>
              <a:rPr lang="ar-DZ" dirty="0" smtClean="0"/>
              <a:t> </a:t>
            </a:r>
            <a:r>
              <a:rPr lang="ar-SA" dirty="0" smtClean="0"/>
              <a:t>هو موجود بروما وكان أول من درس الفنون القديمة دراسة تاريخية ولقب </a:t>
            </a:r>
            <a:r>
              <a:rPr lang="ar-SA" dirty="0" err="1" smtClean="0"/>
              <a:t>بـ</a:t>
            </a:r>
            <a:r>
              <a:rPr lang="ar-SA" dirty="0" smtClean="0"/>
              <a:t>: " أبو الآثار" دائما خلال القرن الثامن عشر يلاحظ تأثير </a:t>
            </a:r>
            <a:r>
              <a:rPr lang="ar-SA" dirty="0" err="1" smtClean="0"/>
              <a:t>الإكتشافات</a:t>
            </a:r>
            <a:r>
              <a:rPr lang="ar-SA" dirty="0" smtClean="0"/>
              <a:t> </a:t>
            </a:r>
            <a:r>
              <a:rPr lang="ar-SA" dirty="0" err="1" smtClean="0"/>
              <a:t>والإهتمام</a:t>
            </a:r>
            <a:r>
              <a:rPr lang="ar-SA" dirty="0" smtClean="0"/>
              <a:t> بالآثار الكلاسيكية على ذوق وفن التصميم في أوروبا، وقام المتحف البريطاني </a:t>
            </a:r>
            <a:r>
              <a:rPr lang="ar-SA" dirty="0" err="1" smtClean="0"/>
              <a:t>بإقتناء</a:t>
            </a:r>
            <a:r>
              <a:rPr lang="ar-SA" dirty="0" smtClean="0"/>
              <a:t> مجموعة من المزهريات الإغريقية التي تخص السير وليام هاملتون الذي كان سفيرا لبريطانيا في نابولي عام 1772م، وألف كتابا بعنوان "التحف </a:t>
            </a:r>
            <a:r>
              <a:rPr lang="ar-SA" dirty="0" err="1" smtClean="0"/>
              <a:t>الأتروسكية</a:t>
            </a:r>
            <a:r>
              <a:rPr lang="ar-SA" dirty="0" smtClean="0"/>
              <a:t> والإغريقية والرومانية </a:t>
            </a:r>
            <a:r>
              <a:rPr lang="en-US" dirty="0" err="1" smtClean="0"/>
              <a:t>Antiquites</a:t>
            </a:r>
            <a:r>
              <a:rPr lang="en-US" dirty="0" smtClean="0"/>
              <a:t> </a:t>
            </a:r>
            <a:r>
              <a:rPr lang="en-US" dirty="0" err="1" smtClean="0"/>
              <a:t>Etrusques</a:t>
            </a:r>
            <a:r>
              <a:rPr lang="en-US" dirty="0" smtClean="0"/>
              <a:t> </a:t>
            </a:r>
            <a:r>
              <a:rPr lang="en-US" dirty="0" err="1" smtClean="0"/>
              <a:t>Greques</a:t>
            </a:r>
            <a:r>
              <a:rPr lang="en-US" dirty="0" smtClean="0"/>
              <a:t> et </a:t>
            </a:r>
            <a:r>
              <a:rPr lang="en-US" dirty="0" err="1" smtClean="0"/>
              <a:t>Romaines</a:t>
            </a:r>
            <a:r>
              <a:rPr lang="ar-SA" dirty="0" smtClean="0"/>
              <a:t>" </a:t>
            </a:r>
            <a:endParaRPr lang="ar-DZ" dirty="0"/>
          </a:p>
        </p:txBody>
      </p:sp>
      <p:pic>
        <p:nvPicPr>
          <p:cNvPr id="6146" name="Picture 2" descr="C:\Users\Dr Toumi\Desktop\ي2.jpg"/>
          <p:cNvPicPr>
            <a:picLocks noGrp="1" noChangeAspect="1" noChangeArrowheads="1"/>
          </p:cNvPicPr>
          <p:nvPr>
            <p:ph sz="half" idx="1"/>
          </p:nvPr>
        </p:nvPicPr>
        <p:blipFill>
          <a:blip r:embed="rId2"/>
          <a:srcRect/>
          <a:stretch>
            <a:fillRect/>
          </a:stretch>
        </p:blipFill>
        <p:spPr bwMode="auto">
          <a:xfrm>
            <a:off x="642910" y="857232"/>
            <a:ext cx="3571900" cy="4714908"/>
          </a:xfrm>
          <a:prstGeom prst="rect">
            <a:avLst/>
          </a:prstGeom>
          <a:noFill/>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fontScale="92500" lnSpcReduction="20000"/>
          </a:bodyPr>
          <a:lstStyle/>
          <a:p>
            <a:r>
              <a:rPr lang="ar-SA" dirty="0" smtClean="0"/>
              <a:t>الذي ظهر خلال عامي 1766-1767م  وهو الذي </a:t>
            </a:r>
            <a:r>
              <a:rPr lang="ar-SA" dirty="0" err="1" smtClean="0"/>
              <a:t>إعتمد</a:t>
            </a:r>
            <a:r>
              <a:rPr lang="ar-SA" dirty="0" smtClean="0"/>
              <a:t> عليه </a:t>
            </a:r>
            <a:r>
              <a:rPr lang="ar-SA" dirty="0" err="1" smtClean="0"/>
              <a:t>يوشع</a:t>
            </a:r>
            <a:r>
              <a:rPr lang="ar-SA" dirty="0" smtClean="0"/>
              <a:t> </a:t>
            </a:r>
            <a:r>
              <a:rPr lang="ar-SA" dirty="0" err="1" smtClean="0"/>
              <a:t>ودجوود</a:t>
            </a:r>
            <a:r>
              <a:rPr lang="ar-SA" dirty="0" smtClean="0"/>
              <a:t> في تصميم قوارير إغريقية </a:t>
            </a:r>
            <a:r>
              <a:rPr lang="ar-SA" dirty="0" err="1" smtClean="0"/>
              <a:t>وأتروسكية</a:t>
            </a:r>
            <a:r>
              <a:rPr lang="ar-SA" dirty="0" smtClean="0"/>
              <a:t> </a:t>
            </a:r>
            <a:r>
              <a:rPr lang="ar-SA" dirty="0" err="1" smtClean="0"/>
              <a:t>وبومبية</a:t>
            </a:r>
            <a:r>
              <a:rPr lang="ar-SA" dirty="0" smtClean="0"/>
              <a:t>؛ وهي لا تزال موجودة في </a:t>
            </a:r>
            <a:r>
              <a:rPr lang="ar-SA" dirty="0" err="1" smtClean="0"/>
              <a:t>إستانفور</a:t>
            </a:r>
            <a:r>
              <a:rPr lang="ar-SA" dirty="0" smtClean="0"/>
              <a:t> </a:t>
            </a:r>
            <a:r>
              <a:rPr lang="ar-SA" dirty="0" err="1" smtClean="0"/>
              <a:t>دشير</a:t>
            </a:r>
            <a:r>
              <a:rPr lang="ar-SA" dirty="0" smtClean="0"/>
              <a:t> ببريطانيا تحت </a:t>
            </a:r>
            <a:r>
              <a:rPr lang="ar-SA" dirty="0" err="1" smtClean="0"/>
              <a:t>إسم</a:t>
            </a:r>
            <a:r>
              <a:rPr lang="ar-SA" dirty="0" smtClean="0"/>
              <a:t> </a:t>
            </a:r>
            <a:r>
              <a:rPr lang="ar-SA" dirty="0" err="1" smtClean="0"/>
              <a:t>أتروريا</a:t>
            </a:r>
            <a:r>
              <a:rPr lang="ar-DZ" dirty="0" smtClean="0"/>
              <a:t>، </a:t>
            </a:r>
            <a:r>
              <a:rPr lang="ar-SA" dirty="0" smtClean="0"/>
              <a:t>وأثناء حملة </a:t>
            </a:r>
            <a:r>
              <a:rPr lang="ar-SA" dirty="0" err="1" smtClean="0"/>
              <a:t>نابوليون</a:t>
            </a:r>
            <a:r>
              <a:rPr lang="ar-SA" dirty="0" smtClean="0"/>
              <a:t> على مصر عام 1798م قام العلماء الفرنسيون الذين </a:t>
            </a:r>
            <a:r>
              <a:rPr lang="ar-SA" dirty="0" err="1" smtClean="0"/>
              <a:t>رافقو</a:t>
            </a:r>
            <a:r>
              <a:rPr lang="ar-SA" dirty="0" smtClean="0"/>
              <a:t> الحملة بوصف وتسجيل جميع الآثار الظاهرة على سطح الأرض في مؤلف بعنوان "وصف مصر" ونقلوا بعضها إلى متاحف بأوروبا، ومن بين أهم القطع التي عثر عنها أثناء هذه الحملة "حجر رشيد"</a:t>
            </a:r>
            <a:endParaRPr lang="ar-DZ" dirty="0"/>
          </a:p>
        </p:txBody>
      </p:sp>
      <p:pic>
        <p:nvPicPr>
          <p:cNvPr id="7170" name="Picture 2" descr="C:\Users\Dr Toumi\Desktop\ح1.jpg"/>
          <p:cNvPicPr>
            <a:picLocks noGrp="1" noChangeAspect="1" noChangeArrowheads="1"/>
          </p:cNvPicPr>
          <p:nvPr>
            <p:ph sz="half" idx="1"/>
          </p:nvPr>
        </p:nvPicPr>
        <p:blipFill>
          <a:blip r:embed="rId2"/>
          <a:srcRect/>
          <a:stretch>
            <a:fillRect/>
          </a:stretch>
        </p:blipFill>
        <p:spPr bwMode="auto">
          <a:xfrm>
            <a:off x="571472" y="1071546"/>
            <a:ext cx="3714776" cy="4286280"/>
          </a:xfrm>
          <a:prstGeom prst="rect">
            <a:avLst/>
          </a:prstGeom>
          <a:noFill/>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lnSpcReduction="10000"/>
          </a:bodyPr>
          <a:lstStyle/>
          <a:p>
            <a:r>
              <a:rPr lang="ar-SA" dirty="0" smtClean="0"/>
              <a:t>الذي </a:t>
            </a:r>
            <a:r>
              <a:rPr lang="ar-SA" dirty="0" err="1" smtClean="0"/>
              <a:t>إكتشفه</a:t>
            </a:r>
            <a:r>
              <a:rPr lang="ar-SA" dirty="0" smtClean="0"/>
              <a:t> جندي فرنسي صدفة خلال الحفر لإقامة حصن قرب الإسكندرية؛ والحجر عبارة عن لوح من البازلت الأسود بطول 114 سنتيمتر وعرض 72 سنتيمتر وسمك 28 سنتيمتر؛ يحمل نقشا بثلاثة أنواع من الخطوط، صبت له ثلاثة قوالب من الجبس على شاكلته وأرسلت </a:t>
            </a:r>
            <a:r>
              <a:rPr lang="ar-SA" dirty="0" err="1" smtClean="0"/>
              <a:t>الى</a:t>
            </a:r>
            <a:r>
              <a:rPr lang="ar-SA" dirty="0" smtClean="0"/>
              <a:t> باريس، وأثناء </a:t>
            </a:r>
            <a:r>
              <a:rPr lang="ar-SA" dirty="0" err="1" smtClean="0"/>
              <a:t>الإحتلال</a:t>
            </a:r>
            <a:r>
              <a:rPr lang="ar-SA" dirty="0" smtClean="0"/>
              <a:t> البريطاني لمصر </a:t>
            </a:r>
            <a:r>
              <a:rPr lang="ar-SA" dirty="0" err="1" smtClean="0"/>
              <a:t>أستولوا</a:t>
            </a:r>
            <a:r>
              <a:rPr lang="ar-SA" dirty="0" smtClean="0"/>
              <a:t> عن هذا الحجر ونقل </a:t>
            </a:r>
            <a:r>
              <a:rPr lang="ar-SA" dirty="0" err="1" smtClean="0"/>
              <a:t>الى</a:t>
            </a:r>
            <a:r>
              <a:rPr lang="ar-SA" dirty="0" smtClean="0"/>
              <a:t> المتحف البريطاني</a:t>
            </a:r>
            <a:r>
              <a:rPr lang="ar-DZ" dirty="0" smtClean="0"/>
              <a:t>.</a:t>
            </a:r>
            <a:endParaRPr lang="ar-DZ" dirty="0"/>
          </a:p>
        </p:txBody>
      </p:sp>
      <p:pic>
        <p:nvPicPr>
          <p:cNvPr id="8194" name="Picture 2" descr="C:\Users\Dr Toumi\Desktop\ح2.jpg"/>
          <p:cNvPicPr>
            <a:picLocks noGrp="1" noChangeAspect="1" noChangeArrowheads="1"/>
          </p:cNvPicPr>
          <p:nvPr>
            <p:ph sz="half" idx="1"/>
          </p:nvPr>
        </p:nvPicPr>
        <p:blipFill>
          <a:blip r:embed="rId2"/>
          <a:srcRect/>
          <a:stretch>
            <a:fillRect/>
          </a:stretch>
        </p:blipFill>
        <p:spPr bwMode="auto">
          <a:xfrm>
            <a:off x="714348" y="1071546"/>
            <a:ext cx="4000528" cy="450059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dirty="0" err="1" smtClean="0"/>
              <a:t>أستعملت</a:t>
            </a:r>
            <a:r>
              <a:rPr lang="ar-DZ" dirty="0" smtClean="0"/>
              <a:t> كلمة </a:t>
            </a:r>
            <a:r>
              <a:rPr lang="ar-DZ" dirty="0" err="1" smtClean="0"/>
              <a:t>أركيولوجيا</a:t>
            </a:r>
            <a:r>
              <a:rPr lang="ar-DZ" dirty="0" smtClean="0"/>
              <a:t> خلال القرن الأول ميلادي من قبل الكاتب الروماني </a:t>
            </a:r>
            <a:r>
              <a:rPr lang="ar-DZ" dirty="0" err="1" smtClean="0"/>
              <a:t>دونيس</a:t>
            </a:r>
            <a:r>
              <a:rPr lang="ar-DZ" dirty="0" smtClean="0"/>
              <a:t> </a:t>
            </a:r>
            <a:r>
              <a:rPr lang="ar-DZ" dirty="0" err="1" smtClean="0"/>
              <a:t>داليكارنس</a:t>
            </a:r>
            <a:r>
              <a:rPr lang="ar-DZ" dirty="0" smtClean="0"/>
              <a:t> (</a:t>
            </a:r>
            <a:r>
              <a:rPr lang="en-US" dirty="0" smtClean="0"/>
              <a:t>Denys </a:t>
            </a:r>
            <a:r>
              <a:rPr lang="en-US" dirty="0" err="1" smtClean="0"/>
              <a:t>D’halicarnosse</a:t>
            </a:r>
            <a:r>
              <a:rPr lang="ar-DZ" dirty="0" smtClean="0"/>
              <a:t>) عندما كتب في عهد الإمبراطور الروماني (أغسطس) تاريخا لروما وحروبها مع </a:t>
            </a:r>
            <a:r>
              <a:rPr lang="ar-DZ" dirty="0" err="1" smtClean="0"/>
              <a:t>قرطاج</a:t>
            </a:r>
            <a:r>
              <a:rPr lang="ar-DZ" dirty="0" smtClean="0"/>
              <a:t> أطلق عليه </a:t>
            </a:r>
            <a:r>
              <a:rPr lang="ar-DZ" dirty="0" err="1" smtClean="0"/>
              <a:t>إسم</a:t>
            </a:r>
            <a:r>
              <a:rPr lang="ar-DZ" dirty="0" smtClean="0"/>
              <a:t> </a:t>
            </a:r>
            <a:r>
              <a:rPr lang="ar-DZ" dirty="0" err="1" smtClean="0"/>
              <a:t>الأركيولوجيا</a:t>
            </a:r>
            <a:r>
              <a:rPr lang="ar-DZ" dirty="0" smtClean="0"/>
              <a:t> الرومانية (</a:t>
            </a:r>
            <a:r>
              <a:rPr lang="en-US" dirty="0" smtClean="0"/>
              <a:t>Roman </a:t>
            </a:r>
            <a:r>
              <a:rPr lang="en-US" dirty="0" err="1" smtClean="0"/>
              <a:t>Archaéology</a:t>
            </a:r>
            <a:r>
              <a:rPr lang="ar-DZ" dirty="0" smtClean="0"/>
              <a:t>)</a:t>
            </a:r>
            <a:endParaRPr lang="ar-DZ" dirty="0"/>
          </a:p>
        </p:txBody>
      </p:sp>
      <p:pic>
        <p:nvPicPr>
          <p:cNvPr id="2050" name="Picture 2" descr="C:\Users\Dr Toumi\Desktop\صور آثار\أأأ.jpg"/>
          <p:cNvPicPr>
            <a:picLocks noGrp="1" noChangeAspect="1" noChangeArrowheads="1"/>
          </p:cNvPicPr>
          <p:nvPr>
            <p:ph sz="half" idx="1"/>
          </p:nvPr>
        </p:nvPicPr>
        <p:blipFill>
          <a:blip r:embed="rId2"/>
          <a:srcRect/>
          <a:stretch>
            <a:fillRect/>
          </a:stretch>
        </p:blipFill>
        <p:spPr bwMode="auto">
          <a:xfrm>
            <a:off x="714348" y="928670"/>
            <a:ext cx="3857652" cy="457203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lstStyle/>
          <a:p>
            <a:r>
              <a:rPr lang="ar-DZ" dirty="0" err="1" smtClean="0"/>
              <a:t>وأستخدمت</a:t>
            </a:r>
            <a:r>
              <a:rPr lang="ar-DZ" dirty="0" smtClean="0"/>
              <a:t> كلمة </a:t>
            </a:r>
            <a:r>
              <a:rPr lang="ar-DZ" dirty="0" err="1" smtClean="0"/>
              <a:t>أركيولوج</a:t>
            </a:r>
            <a:r>
              <a:rPr lang="ar-DZ" dirty="0" smtClean="0"/>
              <a:t> (</a:t>
            </a:r>
            <a:r>
              <a:rPr lang="en-US" dirty="0" err="1" smtClean="0"/>
              <a:t>Archeologue</a:t>
            </a:r>
            <a:r>
              <a:rPr lang="ar-DZ" dirty="0" smtClean="0"/>
              <a:t>) في البلدان التي تتكلم اليونانية على أنها نوعا معينا من ممثلي الدراما (خاصة أولئك الذين يمثلون الأساطير اليونانية القديمة على المسارح الشهيرة). مما سبق فأن كلمة </a:t>
            </a:r>
            <a:r>
              <a:rPr lang="ar-DZ" dirty="0" err="1" smtClean="0"/>
              <a:t>أركيولوجيا</a:t>
            </a:r>
            <a:r>
              <a:rPr lang="ar-DZ" dirty="0" smtClean="0"/>
              <a:t> بمعنى علم الآثار، وكلمة </a:t>
            </a:r>
            <a:r>
              <a:rPr lang="ar-DZ" dirty="0" err="1" smtClean="0"/>
              <a:t>أركيولوج</a:t>
            </a:r>
            <a:r>
              <a:rPr lang="ar-DZ" dirty="0" smtClean="0"/>
              <a:t> بمعنى عالم الآثار؛ لم تردا في اللغة اللاتينية بهاذين المعنيين </a:t>
            </a:r>
            <a:r>
              <a:rPr lang="ar-DZ" dirty="0" err="1" smtClean="0"/>
              <a:t>وأنما</a:t>
            </a:r>
            <a:r>
              <a:rPr lang="ar-DZ" dirty="0" smtClean="0"/>
              <a:t> وردتا بمعنى ممثلي الدراما</a:t>
            </a:r>
          </a:p>
          <a:p>
            <a:endParaRPr lang="ar-D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r>
              <a:rPr lang="ar-DZ" dirty="0" smtClean="0"/>
              <a:t>ظهرت الكلمة من جديد خلال القرن السابع عشر ميلادي من طرف الطبيب الفرنسي جاك </a:t>
            </a:r>
            <a:r>
              <a:rPr lang="ar-DZ" dirty="0" err="1" smtClean="0"/>
              <a:t>سبون</a:t>
            </a:r>
            <a:r>
              <a:rPr lang="ar-DZ" dirty="0" smtClean="0"/>
              <a:t> (</a:t>
            </a:r>
            <a:r>
              <a:rPr lang="en-US" dirty="0" err="1" smtClean="0"/>
              <a:t>Jaque</a:t>
            </a:r>
            <a:r>
              <a:rPr lang="en-US" dirty="0" smtClean="0"/>
              <a:t> </a:t>
            </a:r>
            <a:r>
              <a:rPr lang="en-US" dirty="0" err="1" smtClean="0"/>
              <a:t>Spon</a:t>
            </a:r>
            <a:r>
              <a:rPr lang="ar-DZ" dirty="0" smtClean="0"/>
              <a:t>) (1647-1685م) الذي عاش في مدينة ليون ثم أجبر على مغادرة فرنسا بعد نقض أمر </a:t>
            </a:r>
            <a:r>
              <a:rPr lang="ar-DZ" dirty="0" err="1" smtClean="0"/>
              <a:t>نأنت</a:t>
            </a:r>
            <a:r>
              <a:rPr lang="ar-DZ" dirty="0" smtClean="0"/>
              <a:t> الملكي (منح </a:t>
            </a:r>
            <a:r>
              <a:rPr lang="ar-DZ" dirty="0" err="1" smtClean="0"/>
              <a:t>البروتستأنت</a:t>
            </a:r>
            <a:r>
              <a:rPr lang="ar-DZ" dirty="0" smtClean="0"/>
              <a:t> حرية </a:t>
            </a:r>
            <a:r>
              <a:rPr lang="ar-DZ" dirty="0" err="1" smtClean="0"/>
              <a:t>الإعتقاد</a:t>
            </a:r>
            <a:r>
              <a:rPr lang="ar-DZ" dirty="0" smtClean="0"/>
              <a:t>) فزار عددا من البلدان وألف كتاب بعنوان "رحلة إلى إيطاليا </a:t>
            </a:r>
            <a:r>
              <a:rPr lang="ar-DZ" dirty="0" err="1" smtClean="0"/>
              <a:t>ودلماسيا</a:t>
            </a:r>
            <a:r>
              <a:rPr lang="ar-DZ" dirty="0" smtClean="0"/>
              <a:t> وبلاد الإغريق والشام خلال الأعوام 1675-1676م"، نشر في أمستردام عام 1679م، وكتاب أخر بعنوان "منوعات غنية من الشرق " نشر في ليون خلال السنوات 1689-1713م.</a:t>
            </a:r>
            <a:endParaRPr lang="en-US" dirty="0" smtClean="0"/>
          </a:p>
          <a:p>
            <a:endParaRPr lang="ar-D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928670"/>
            <a:ext cx="4038600" cy="5197493"/>
          </a:xfrm>
        </p:spPr>
        <p:txBody>
          <a:bodyPr>
            <a:normAutofit/>
          </a:bodyPr>
          <a:lstStyle/>
          <a:p>
            <a:r>
              <a:rPr lang="ar-DZ" dirty="0" smtClean="0"/>
              <a:t>مما سبق يمكن القول أن علم الآثار هو علم يهتم بدراسة ماضي الإنسان وكل ما خلفه في مكان ما خلال فترة زمنية معينة، ولا فرق لدى الأثري بين الآثار الثمينة والآثار غير الثمينة؛ </a:t>
            </a:r>
            <a:r>
              <a:rPr lang="ar-DZ" dirty="0" err="1" smtClean="0"/>
              <a:t>فإكتشافه</a:t>
            </a:r>
            <a:r>
              <a:rPr lang="ar-DZ" dirty="0" smtClean="0"/>
              <a:t> للقليل من الأدوات البسيطة مثلا قد يزيح الستار بشكل أفضل عن جوانب كثيرة من حياة تلك الشعوب وهو يرتبط بأمرين أساسين</a:t>
            </a:r>
            <a:endParaRPr lang="ar-DZ" dirty="0"/>
          </a:p>
        </p:txBody>
      </p:sp>
      <p:pic>
        <p:nvPicPr>
          <p:cNvPr id="3074" name="Picture 2" descr="C:\Users\Dr Toumi\Desktop\صور آثار\17.jpg"/>
          <p:cNvPicPr>
            <a:picLocks noGrp="1" noChangeAspect="1" noChangeArrowheads="1"/>
          </p:cNvPicPr>
          <p:nvPr>
            <p:ph sz="half" idx="1"/>
          </p:nvPr>
        </p:nvPicPr>
        <p:blipFill>
          <a:blip r:embed="rId2"/>
          <a:srcRect/>
          <a:stretch>
            <a:fillRect/>
          </a:stretch>
        </p:blipFill>
        <p:spPr bwMode="auto">
          <a:xfrm>
            <a:off x="928662" y="3571876"/>
            <a:ext cx="2857500" cy="1600200"/>
          </a:xfrm>
          <a:prstGeom prst="rect">
            <a:avLst/>
          </a:prstGeom>
          <a:noFill/>
        </p:spPr>
      </p:pic>
      <p:pic>
        <p:nvPicPr>
          <p:cNvPr id="3075" name="Picture 3" descr="C:\Users\Dr Toumi\Desktop\ق1.jpg"/>
          <p:cNvPicPr>
            <a:picLocks noChangeAspect="1" noChangeArrowheads="1"/>
          </p:cNvPicPr>
          <p:nvPr/>
        </p:nvPicPr>
        <p:blipFill>
          <a:blip r:embed="rId3"/>
          <a:srcRect/>
          <a:stretch>
            <a:fillRect/>
          </a:stretch>
        </p:blipFill>
        <p:spPr bwMode="auto">
          <a:xfrm>
            <a:off x="1285852" y="1000108"/>
            <a:ext cx="1914525" cy="2390775"/>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1000108"/>
            <a:ext cx="4038600" cy="5126055"/>
          </a:xfrm>
        </p:spPr>
        <p:txBody>
          <a:bodyPr>
            <a:normAutofit/>
          </a:bodyPr>
          <a:lstStyle/>
          <a:p>
            <a:r>
              <a:rPr lang="ar-DZ" dirty="0" smtClean="0"/>
              <a:t>الأول يتعلق بأعمال الحفر والتنقيب والتسجيل ووصف هذه الآثار وتصويرها وترميمها والمحافظة عنها، والثاني يختص باستخدامها في إلقاء الضوء على حضارة الإنسان في ماضيها القديم وبالتالي التعرف على المراحل المختلفة التي مرت </a:t>
            </a:r>
            <a:r>
              <a:rPr lang="ar-DZ" dirty="0" err="1" smtClean="0"/>
              <a:t>بها</a:t>
            </a:r>
            <a:r>
              <a:rPr lang="ar-DZ" dirty="0" smtClean="0"/>
              <a:t> هذه الحضارة من خلال </a:t>
            </a:r>
            <a:r>
              <a:rPr lang="ar-DZ" dirty="0" err="1" smtClean="0"/>
              <a:t>إستقراء</a:t>
            </a:r>
            <a:r>
              <a:rPr lang="ar-DZ" dirty="0" smtClean="0"/>
              <a:t> هذه الآثار </a:t>
            </a:r>
            <a:r>
              <a:rPr lang="ar-DZ" dirty="0" err="1" smtClean="0"/>
              <a:t>وإستنتاج</a:t>
            </a:r>
            <a:r>
              <a:rPr lang="ar-DZ" dirty="0" smtClean="0"/>
              <a:t> المعارف منها</a:t>
            </a:r>
          </a:p>
          <a:p>
            <a:endParaRPr lang="ar-DZ" dirty="0"/>
          </a:p>
        </p:txBody>
      </p:sp>
      <p:pic>
        <p:nvPicPr>
          <p:cNvPr id="5122" name="Picture 2" descr="C:\Users\Dr Toumi\Desktop\صور آثار\ت1.jpg"/>
          <p:cNvPicPr>
            <a:picLocks noGrp="1" noChangeAspect="1" noChangeArrowheads="1"/>
          </p:cNvPicPr>
          <p:nvPr>
            <p:ph sz="half" idx="1"/>
          </p:nvPr>
        </p:nvPicPr>
        <p:blipFill>
          <a:blip r:embed="rId2"/>
          <a:srcRect/>
          <a:stretch>
            <a:fillRect/>
          </a:stretch>
        </p:blipFill>
        <p:spPr bwMode="auto">
          <a:xfrm>
            <a:off x="785787" y="1071546"/>
            <a:ext cx="3714776" cy="450059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2"/>
          </p:nvPr>
        </p:nvSpPr>
        <p:spPr>
          <a:xfrm>
            <a:off x="4648200" y="642918"/>
            <a:ext cx="4038600" cy="5483245"/>
          </a:xfrm>
        </p:spPr>
        <p:txBody>
          <a:bodyPr>
            <a:normAutofit/>
          </a:bodyPr>
          <a:lstStyle/>
          <a:p>
            <a:r>
              <a:rPr lang="ar-DZ" b="1" dirty="0" smtClean="0"/>
              <a:t>تصنيف علم الآثار:</a:t>
            </a:r>
            <a:endParaRPr lang="en-US" dirty="0" smtClean="0"/>
          </a:p>
          <a:p>
            <a:r>
              <a:rPr lang="ar-DZ" dirty="0" smtClean="0"/>
              <a:t>علم الآثار هو جزء هام من علم الإنسان (</a:t>
            </a:r>
            <a:r>
              <a:rPr lang="en-US" sz="1400" dirty="0" err="1" smtClean="0"/>
              <a:t>Anthropologie</a:t>
            </a:r>
            <a:r>
              <a:rPr lang="ar-DZ" sz="1400" b="1" dirty="0" smtClean="0"/>
              <a:t>)</a:t>
            </a:r>
            <a:r>
              <a:rPr lang="ar-DZ" sz="1400" dirty="0" smtClean="0"/>
              <a:t> </a:t>
            </a:r>
            <a:r>
              <a:rPr lang="ar-DZ" dirty="0" smtClean="0"/>
              <a:t>الذي ينقسم إلى ثلاثة فروع رئيسية هي:</a:t>
            </a:r>
          </a:p>
          <a:p>
            <a:r>
              <a:rPr lang="ar-DZ" dirty="0" smtClean="0"/>
              <a:t>علم الإنسان الفيزيائي أو </a:t>
            </a:r>
            <a:r>
              <a:rPr lang="ar-DZ" dirty="0" err="1" smtClean="0"/>
              <a:t>الأنتروبولوجيا</a:t>
            </a:r>
            <a:r>
              <a:rPr lang="ar-DZ" dirty="0" smtClean="0"/>
              <a:t> العضوية: يهتم بدراسة شكل الإنسان من حيث </a:t>
            </a:r>
            <a:r>
              <a:rPr lang="ar-DZ" dirty="0" err="1" smtClean="0"/>
              <a:t>سيماته</a:t>
            </a:r>
            <a:r>
              <a:rPr lang="ar-DZ" dirty="0" smtClean="0"/>
              <a:t> العضوية وتطور الحياة البيولوجية والسلالات الإنسانية وأجناس البشر وخصائصهم.</a:t>
            </a:r>
            <a:endParaRPr lang="en-US" dirty="0" smtClean="0"/>
          </a:p>
          <a:p>
            <a:endParaRPr lang="ar-DZ" dirty="0"/>
          </a:p>
        </p:txBody>
      </p:sp>
      <p:pic>
        <p:nvPicPr>
          <p:cNvPr id="6146" name="Picture 2" descr="C:\Users\Dr Toumi\Desktop\أ2.jpg"/>
          <p:cNvPicPr>
            <a:picLocks noGrp="1" noChangeAspect="1" noChangeArrowheads="1"/>
          </p:cNvPicPr>
          <p:nvPr>
            <p:ph sz="half" idx="1"/>
          </p:nvPr>
        </p:nvPicPr>
        <p:blipFill>
          <a:blip r:embed="rId2"/>
          <a:srcRect/>
          <a:stretch>
            <a:fillRect/>
          </a:stretch>
        </p:blipFill>
        <p:spPr bwMode="auto">
          <a:xfrm>
            <a:off x="571472" y="500042"/>
            <a:ext cx="3714775" cy="4857784"/>
          </a:xfrm>
          <a:prstGeom prst="rect">
            <a:avLst/>
          </a:prstGeom>
          <a:noFill/>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TotalTime>
  <Words>2400</Words>
  <Application>Microsoft Office PowerPoint</Application>
  <PresentationFormat>Affichage à l'écran (4:3)</PresentationFormat>
  <Paragraphs>51</Paragraphs>
  <Slides>38</Slides>
  <Notes>0</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Thème Office</vt:lpstr>
      <vt:lpstr>تعريف علم الآثار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علم الآثار </dc:title>
  <dc:creator>Dr Toumi</dc:creator>
  <cp:lastModifiedBy>Dr Toumi</cp:lastModifiedBy>
  <cp:revision>63</cp:revision>
  <dcterms:created xsi:type="dcterms:W3CDTF">2023-06-07T12:37:41Z</dcterms:created>
  <dcterms:modified xsi:type="dcterms:W3CDTF">2023-07-15T20:25:20Z</dcterms:modified>
</cp:coreProperties>
</file>