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249" autoAdjust="0"/>
  </p:normalViewPr>
  <p:slideViewPr>
    <p:cSldViewPr snapToGrid="0" snapToObjects="1">
      <p:cViewPr varScale="1">
        <p:scale>
          <a:sx n="57" d="100"/>
          <a:sy n="57" d="100"/>
        </p:scale>
        <p:origin x="2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426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1C889F-EB4F-4C18-B9FB-D3F6A67A3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182" y="50361"/>
            <a:ext cx="10436035" cy="8095011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E0C7AED-F590-4161-8564-5D387C25F845}"/>
              </a:ext>
            </a:extLst>
          </p:cNvPr>
          <p:cNvSpPr/>
          <p:nvPr/>
        </p:nvSpPr>
        <p:spPr>
          <a:xfrm>
            <a:off x="821711" y="6911395"/>
            <a:ext cx="2869755" cy="10642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2400" b="1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By : </a:t>
            </a:r>
            <a:r>
              <a:rPr lang="en-US" sz="2400" b="1" kern="0" spc="-131" dirty="0" err="1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Zerguine</a:t>
            </a:r>
            <a:r>
              <a:rPr lang="en-US" sz="2400" b="1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 </a:t>
            </a:r>
            <a:r>
              <a:rPr lang="en-US" sz="2400" b="1" kern="0" spc="-131" dirty="0" err="1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Hafssa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67913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620" y="0"/>
            <a:ext cx="54864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776532"/>
            <a:ext cx="8649468" cy="22496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6036" kern="0" spc="-18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Hyaluronic Acid: The Powerhouse Molecule</a:t>
            </a:r>
            <a:endParaRPr lang="en-US" sz="6036" dirty="0"/>
          </a:p>
        </p:txBody>
      </p:sp>
      <p:sp>
        <p:nvSpPr>
          <p:cNvPr id="6" name="Text 3"/>
          <p:cNvSpPr/>
          <p:nvPr/>
        </p:nvSpPr>
        <p:spPr>
          <a:xfrm>
            <a:off x="833199" y="4026218"/>
            <a:ext cx="7477601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Hyaluronic acid is a naturally occurring polysaccharide found throughout the body, particularly in the skin, joints, and connective tissues. It is known for its remarkable ability to hold water, making it a powerful humectant and an essential component in maintaining skin hydration and joint lubrication.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833199" y="6053138"/>
            <a:ext cx="355402" cy="355402"/>
          </a:xfrm>
          <a:prstGeom prst="roundRect">
            <a:avLst>
              <a:gd name="adj" fmla="val 25726039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1150557-D827-425A-9387-98568AC8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55" y="-11507"/>
            <a:ext cx="6785655" cy="82919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2"/>
          <p:cNvSpPr/>
          <p:nvPr/>
        </p:nvSpPr>
        <p:spPr>
          <a:xfrm>
            <a:off x="7161957" y="548791"/>
            <a:ext cx="660570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Benefits of Hyaluronic Acid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6788208" y="196316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973946" y="2004833"/>
            <a:ext cx="12834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624" dirty="0"/>
          </a:p>
        </p:txBody>
      </p:sp>
      <p:sp>
        <p:nvSpPr>
          <p:cNvPr id="8" name="Text 5"/>
          <p:cNvSpPr/>
          <p:nvPr/>
        </p:nvSpPr>
        <p:spPr>
          <a:xfrm>
            <a:off x="7510322" y="203948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Skin Hydration</a:t>
            </a:r>
            <a:endParaRPr lang="en-US" sz="2187" dirty="0"/>
          </a:p>
        </p:txBody>
      </p:sp>
      <p:sp>
        <p:nvSpPr>
          <p:cNvPr id="9" name="Text 6"/>
          <p:cNvSpPr/>
          <p:nvPr/>
        </p:nvSpPr>
        <p:spPr>
          <a:xfrm>
            <a:off x="7510322" y="2519898"/>
            <a:ext cx="382000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is a powerful humectant, drawing moisture into the skin and keeping it plump and youthful.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225549" y="4136502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388784" y="4178174"/>
            <a:ext cx="1733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624" dirty="0"/>
          </a:p>
        </p:txBody>
      </p:sp>
      <p:sp>
        <p:nvSpPr>
          <p:cNvPr id="12" name="Text 9"/>
          <p:cNvSpPr/>
          <p:nvPr/>
        </p:nvSpPr>
        <p:spPr>
          <a:xfrm>
            <a:off x="9947663" y="421282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Joint Health</a:t>
            </a:r>
            <a:endParaRPr lang="en-US" sz="2187" dirty="0"/>
          </a:p>
        </p:txBody>
      </p:sp>
      <p:sp>
        <p:nvSpPr>
          <p:cNvPr id="13" name="Text 10"/>
          <p:cNvSpPr/>
          <p:nvPr/>
        </p:nvSpPr>
        <p:spPr>
          <a:xfrm>
            <a:off x="9947663" y="4693239"/>
            <a:ext cx="382000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lubricates and cushions the joints, reducing friction and helping to maintain mobility and flexibility.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779971" y="5835736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939515" y="5877408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624" dirty="0"/>
          </a:p>
        </p:txBody>
      </p:sp>
      <p:sp>
        <p:nvSpPr>
          <p:cNvPr id="16" name="Text 13"/>
          <p:cNvSpPr/>
          <p:nvPr/>
        </p:nvSpPr>
        <p:spPr>
          <a:xfrm>
            <a:off x="7502085" y="591205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Wound Healing</a:t>
            </a:r>
            <a:endParaRPr lang="en-US" sz="2187" dirty="0"/>
          </a:p>
        </p:txBody>
      </p:sp>
      <p:sp>
        <p:nvSpPr>
          <p:cNvPr id="17" name="Text 14"/>
          <p:cNvSpPr/>
          <p:nvPr/>
        </p:nvSpPr>
        <p:spPr>
          <a:xfrm>
            <a:off x="7502085" y="6392471"/>
            <a:ext cx="6785655" cy="1228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promotes the formation of new tissues and cells, accelerating the healing process.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394466"/>
            <a:ext cx="6821686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How Hyaluronic Acid Works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64426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Water Retention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3" y="4213622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has an exceptional ability to hold water, up to 1,000 times its own weight.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364426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Cell Signaling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4213622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plays a crucial role in cell signaling, influencing cell proliferation, migration, and differentiation.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3644265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Antioxidant Properties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4213622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has potent antioxidant properties, helping to protect against free radical damage.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0420" y="0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33199" y="1661398"/>
            <a:ext cx="654403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Sources of Hyaluronic Acid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833199" y="2689027"/>
            <a:ext cx="4542115" cy="2006203"/>
          </a:xfrm>
          <a:prstGeom prst="roundRect">
            <a:avLst>
              <a:gd name="adj" fmla="val 498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62990" y="2918817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Human Body</a:t>
            </a:r>
            <a:endParaRPr lang="en-US" sz="2187" dirty="0"/>
          </a:p>
        </p:txBody>
      </p:sp>
      <p:sp>
        <p:nvSpPr>
          <p:cNvPr id="8" name="Text 5"/>
          <p:cNvSpPr/>
          <p:nvPr/>
        </p:nvSpPr>
        <p:spPr>
          <a:xfrm>
            <a:off x="1062990" y="3399234"/>
            <a:ext cx="4082534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is naturally produced by the body, primarily in the skin, joints, and connective tissues.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5597485" y="2689027"/>
            <a:ext cx="4542115" cy="2006203"/>
          </a:xfrm>
          <a:prstGeom prst="roundRect">
            <a:avLst>
              <a:gd name="adj" fmla="val 4984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827276" y="2918817"/>
            <a:ext cx="2886432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Microbial Fermentation</a:t>
            </a:r>
            <a:endParaRPr lang="en-US" sz="2187" dirty="0"/>
          </a:p>
        </p:txBody>
      </p:sp>
      <p:sp>
        <p:nvSpPr>
          <p:cNvPr id="11" name="Text 8"/>
          <p:cNvSpPr/>
          <p:nvPr/>
        </p:nvSpPr>
        <p:spPr>
          <a:xfrm>
            <a:off x="5827276" y="3399234"/>
            <a:ext cx="4312324" cy="1645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Commercially available hyaluronic acid is often produced through microbial fermentation of Streptococcus bacteria.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833199" y="4917400"/>
            <a:ext cx="9306401" cy="1650802"/>
          </a:xfrm>
          <a:prstGeom prst="roundRect">
            <a:avLst>
              <a:gd name="adj" fmla="val 6057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62990" y="514719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Plant-based Sources</a:t>
            </a:r>
            <a:endParaRPr lang="en-US" sz="2187" dirty="0"/>
          </a:p>
        </p:txBody>
      </p:sp>
      <p:sp>
        <p:nvSpPr>
          <p:cNvPr id="14" name="Text 11"/>
          <p:cNvSpPr/>
          <p:nvPr/>
        </p:nvSpPr>
        <p:spPr>
          <a:xfrm>
            <a:off x="1062990" y="5627608"/>
            <a:ext cx="8846820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Some plants, such as rooster comb and certain types of bacteria, can also produce hyaluronic acid.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850231"/>
            <a:ext cx="674620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Hyaluronic Acid in Skincare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2988945"/>
            <a:ext cx="555427" cy="5554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037993" y="37665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Hydration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037993" y="4246959"/>
            <a:ext cx="3295888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acid's humectant properties help to deeply hydrate the skin, plumping and smoothing the appearance.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137" y="2988945"/>
            <a:ext cx="555427" cy="5554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67137" y="37665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Anti-Aging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667137" y="4246959"/>
            <a:ext cx="3296007" cy="21324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By supporting collagen production and reducing the appearance of fine lines and wrinkles, hyaluronic acid can help maintain a youthful complexion.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2988945"/>
            <a:ext cx="555427" cy="5554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37665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Skin Barrier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4246959"/>
            <a:ext cx="329600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helps to strengthen the skin's natural barrier, protecting it from environmental stressors.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174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341840" y="3194804"/>
            <a:ext cx="6862763" cy="65436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153"/>
              </a:lnSpc>
              <a:buNone/>
            </a:pPr>
            <a:r>
              <a:rPr lang="en-US" sz="4122" kern="0" spc="-124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Hyaluronic Acid Supplements</a:t>
            </a:r>
            <a:endParaRPr lang="en-US" sz="4122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840" y="4163258"/>
            <a:ext cx="3315533" cy="83760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551152" y="5314950"/>
            <a:ext cx="261747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6"/>
              </a:lnSpc>
              <a:buNone/>
            </a:pPr>
            <a:r>
              <a:rPr lang="en-US" sz="2061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Oral Supplements</a:t>
            </a:r>
            <a:endParaRPr lang="en-US" sz="2061" dirty="0"/>
          </a:p>
        </p:txBody>
      </p:sp>
      <p:sp>
        <p:nvSpPr>
          <p:cNvPr id="8" name="Text 4"/>
          <p:cNvSpPr/>
          <p:nvPr/>
        </p:nvSpPr>
        <p:spPr>
          <a:xfrm>
            <a:off x="2551152" y="5767626"/>
            <a:ext cx="2896910" cy="16752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8"/>
              </a:lnSpc>
              <a:buNone/>
            </a:pPr>
            <a:r>
              <a:rPr lang="en-US" sz="1649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can be taken as a dietary supplement, providing systemic benefits for the skin, joints, and overall health.</a:t>
            </a:r>
            <a:endParaRPr lang="en-US" sz="1649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374" y="4163258"/>
            <a:ext cx="3315533" cy="83760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866686" y="5314950"/>
            <a:ext cx="261747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6"/>
              </a:lnSpc>
              <a:buNone/>
            </a:pPr>
            <a:r>
              <a:rPr lang="en-US" sz="2061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Topical Serums</a:t>
            </a:r>
            <a:endParaRPr lang="en-US" sz="2061" dirty="0"/>
          </a:p>
        </p:txBody>
      </p:sp>
      <p:sp>
        <p:nvSpPr>
          <p:cNvPr id="11" name="Text 6"/>
          <p:cNvSpPr/>
          <p:nvPr/>
        </p:nvSpPr>
        <p:spPr>
          <a:xfrm>
            <a:off x="5866686" y="5767626"/>
            <a:ext cx="2896910" cy="16752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8"/>
              </a:lnSpc>
              <a:buNone/>
            </a:pPr>
            <a:r>
              <a:rPr lang="en-US" sz="1649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serums and creams can be applied directly to the skin, providing targeted hydration and anti-aging benefits.</a:t>
            </a:r>
            <a:endParaRPr lang="en-US" sz="1649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2907" y="4163258"/>
            <a:ext cx="3315533" cy="83760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82219" y="5314950"/>
            <a:ext cx="2617470" cy="327065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576"/>
              </a:lnSpc>
              <a:buNone/>
            </a:pPr>
            <a:r>
              <a:rPr lang="en-US" sz="2061" kern="0" spc="-62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Injectable Fillers</a:t>
            </a:r>
            <a:endParaRPr lang="en-US" sz="2061" dirty="0"/>
          </a:p>
        </p:txBody>
      </p:sp>
      <p:sp>
        <p:nvSpPr>
          <p:cNvPr id="14" name="Text 8"/>
          <p:cNvSpPr/>
          <p:nvPr/>
        </p:nvSpPr>
        <p:spPr>
          <a:xfrm>
            <a:off x="9182219" y="5767626"/>
            <a:ext cx="2896910" cy="13401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638"/>
              </a:lnSpc>
              <a:buNone/>
            </a:pPr>
            <a:r>
              <a:rPr lang="en-US" sz="1649" kern="0" spc="-33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Medical-grade hyaluronic acid is used in injectable fillers to temporarily plump and smooth wrinkles and fine lines.</a:t>
            </a:r>
            <a:endParaRPr lang="en-US" sz="1649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20" y="-19778"/>
            <a:ext cx="3657600" cy="8229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15066" y="385058"/>
            <a:ext cx="770096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Hyaluronic Acid for Joint Health</a:t>
            </a:r>
            <a:endParaRPr lang="en-US" sz="4374" dirty="0"/>
          </a:p>
        </p:txBody>
      </p:sp>
      <p:sp>
        <p:nvSpPr>
          <p:cNvPr id="6" name="Shape 3"/>
          <p:cNvSpPr/>
          <p:nvPr/>
        </p:nvSpPr>
        <p:spPr>
          <a:xfrm>
            <a:off x="4801910" y="1478968"/>
            <a:ext cx="44410" cy="5351026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7" name="Shape 4"/>
          <p:cNvSpPr/>
          <p:nvPr/>
        </p:nvSpPr>
        <p:spPr>
          <a:xfrm>
            <a:off x="5267912" y="1489498"/>
            <a:ext cx="295846" cy="4571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8" name="Shape 5"/>
          <p:cNvSpPr/>
          <p:nvPr/>
        </p:nvSpPr>
        <p:spPr>
          <a:xfrm>
            <a:off x="4574084" y="1280030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59821" y="1321702"/>
            <a:ext cx="128349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2624" dirty="0"/>
          </a:p>
        </p:txBody>
      </p:sp>
      <p:sp>
        <p:nvSpPr>
          <p:cNvPr id="10" name="Text 7"/>
          <p:cNvSpPr/>
          <p:nvPr/>
        </p:nvSpPr>
        <p:spPr>
          <a:xfrm>
            <a:off x="5673581" y="1294742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Lubrication</a:t>
            </a:r>
            <a:endParaRPr lang="en-US" sz="2187" b="1" dirty="0"/>
          </a:p>
        </p:txBody>
      </p:sp>
      <p:sp>
        <p:nvSpPr>
          <p:cNvPr id="13" name="Shape 10"/>
          <p:cNvSpPr/>
          <p:nvPr/>
        </p:nvSpPr>
        <p:spPr>
          <a:xfrm>
            <a:off x="4574084" y="2849901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37318" y="2891572"/>
            <a:ext cx="173355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2624" dirty="0"/>
          </a:p>
        </p:txBody>
      </p:sp>
      <p:sp>
        <p:nvSpPr>
          <p:cNvPr id="15" name="Text 12"/>
          <p:cNvSpPr/>
          <p:nvPr/>
        </p:nvSpPr>
        <p:spPr>
          <a:xfrm>
            <a:off x="5673581" y="289847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Cartilage Protection</a:t>
            </a:r>
            <a:endParaRPr lang="en-US" sz="2187" b="1" dirty="0"/>
          </a:p>
        </p:txBody>
      </p:sp>
      <p:sp>
        <p:nvSpPr>
          <p:cNvPr id="16" name="Text 13"/>
          <p:cNvSpPr/>
          <p:nvPr/>
        </p:nvSpPr>
        <p:spPr>
          <a:xfrm>
            <a:off x="5673581" y="3260363"/>
            <a:ext cx="5534546" cy="896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helps to maintain the integrity of cartilage, preventing damage and supporting joint function.</a:t>
            </a:r>
            <a:endParaRPr lang="en-US" sz="1750" dirty="0"/>
          </a:p>
        </p:txBody>
      </p:sp>
      <p:sp>
        <p:nvSpPr>
          <p:cNvPr id="18" name="Shape 15"/>
          <p:cNvSpPr/>
          <p:nvPr/>
        </p:nvSpPr>
        <p:spPr>
          <a:xfrm>
            <a:off x="4574084" y="4233493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733627" y="4275165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2624" dirty="0"/>
          </a:p>
        </p:txBody>
      </p:sp>
      <p:sp>
        <p:nvSpPr>
          <p:cNvPr id="20" name="Text 17"/>
          <p:cNvSpPr/>
          <p:nvPr/>
        </p:nvSpPr>
        <p:spPr>
          <a:xfrm>
            <a:off x="5673581" y="426514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Pain Reduction</a:t>
            </a:r>
            <a:endParaRPr lang="en-US" sz="2187" b="1" dirty="0"/>
          </a:p>
        </p:txBody>
      </p:sp>
      <p:pic>
        <p:nvPicPr>
          <p:cNvPr id="23" name="Image 0" descr="preencoded.png">
            <a:extLst>
              <a:ext uri="{FF2B5EF4-FFF2-40B4-BE49-F238E27FC236}">
                <a16:creationId xmlns:a16="http://schemas.microsoft.com/office/drawing/2014/main" id="{8D301915-6D98-4521-9508-2C462CE72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567" y="0"/>
            <a:ext cx="3308900" cy="822960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5673581" y="4627027"/>
            <a:ext cx="5534546" cy="8685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injections can help alleviate joint pain and improve mobility in conditions like osteoarthritis.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5673580" y="1656628"/>
            <a:ext cx="5686943" cy="1210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is a key component of the synovial fluid that lubricates and cushions the joints, reducing friction and wear.</a:t>
            </a:r>
            <a:endParaRPr lang="en-US" sz="1750" dirty="0"/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77C5DEDF-3CAF-4E64-88A8-53F7574D3E4B}"/>
              </a:ext>
            </a:extLst>
          </p:cNvPr>
          <p:cNvSpPr/>
          <p:nvPr/>
        </p:nvSpPr>
        <p:spPr>
          <a:xfrm>
            <a:off x="4607953" y="5520425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9A3B6B5E-87CE-40B9-A042-A36B8B6FDB26}"/>
              </a:ext>
            </a:extLst>
          </p:cNvPr>
          <p:cNvSpPr/>
          <p:nvPr/>
        </p:nvSpPr>
        <p:spPr>
          <a:xfrm>
            <a:off x="4767496" y="5562097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4</a:t>
            </a:r>
            <a:endParaRPr lang="en-US" sz="2624" dirty="0"/>
          </a:p>
        </p:txBody>
      </p:sp>
      <p:sp>
        <p:nvSpPr>
          <p:cNvPr id="26" name="Shape 15">
            <a:extLst>
              <a:ext uri="{FF2B5EF4-FFF2-40B4-BE49-F238E27FC236}">
                <a16:creationId xmlns:a16="http://schemas.microsoft.com/office/drawing/2014/main" id="{6B3403E3-241C-437D-907D-0742F7C1B4AE}"/>
              </a:ext>
            </a:extLst>
          </p:cNvPr>
          <p:cNvSpPr/>
          <p:nvPr/>
        </p:nvSpPr>
        <p:spPr>
          <a:xfrm>
            <a:off x="4591020" y="6722689"/>
            <a:ext cx="499943" cy="499943"/>
          </a:xfrm>
          <a:prstGeom prst="roundRect">
            <a:avLst>
              <a:gd name="adj" fmla="val 20000"/>
            </a:avLst>
          </a:prstGeom>
          <a:solidFill>
            <a:srgbClr val="FCE2CF"/>
          </a:solidFill>
          <a:ln w="7620">
            <a:solidFill>
              <a:srgbClr val="E2C8B5"/>
            </a:solidFill>
            <a:prstDash val="solid"/>
          </a:ln>
        </p:spPr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082A50E3-EBE2-43B7-83B7-F8F442AE6652}"/>
              </a:ext>
            </a:extLst>
          </p:cNvPr>
          <p:cNvSpPr/>
          <p:nvPr/>
        </p:nvSpPr>
        <p:spPr>
          <a:xfrm>
            <a:off x="4750563" y="6764361"/>
            <a:ext cx="180737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kern="0" spc="-79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5</a:t>
            </a:r>
            <a:endParaRPr lang="en-US" sz="2624" dirty="0"/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9F1326BC-AFF4-4574-A141-E9702EBC4154}"/>
              </a:ext>
            </a:extLst>
          </p:cNvPr>
          <p:cNvSpPr/>
          <p:nvPr/>
        </p:nvSpPr>
        <p:spPr>
          <a:xfrm>
            <a:off x="5673581" y="5500284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Shock Absorption</a:t>
            </a:r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A9A08708-D078-4972-9CBD-1CA4DA5AFAEA}"/>
              </a:ext>
            </a:extLst>
          </p:cNvPr>
          <p:cNvSpPr/>
          <p:nvPr/>
        </p:nvSpPr>
        <p:spPr>
          <a:xfrm>
            <a:off x="5663364" y="675976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b="1" kern="0" spc="-66" dirty="0">
                <a:solidFill>
                  <a:srgbClr val="2B2E3C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Osteoarthritis Relief</a:t>
            </a:r>
          </a:p>
        </p:txBody>
      </p:sp>
      <p:sp>
        <p:nvSpPr>
          <p:cNvPr id="30" name="Text 18">
            <a:extLst>
              <a:ext uri="{FF2B5EF4-FFF2-40B4-BE49-F238E27FC236}">
                <a16:creationId xmlns:a16="http://schemas.microsoft.com/office/drawing/2014/main" id="{FECB550E-4503-42C0-980D-AD2BD7FF760A}"/>
              </a:ext>
            </a:extLst>
          </p:cNvPr>
          <p:cNvSpPr/>
          <p:nvPr/>
        </p:nvSpPr>
        <p:spPr>
          <a:xfrm>
            <a:off x="5691975" y="5863856"/>
            <a:ext cx="5534546" cy="8685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It helps cushion the joints, absorbing impact and protecting the underlying bone and cartilage.</a:t>
            </a:r>
            <a:endParaRPr lang="en-US" sz="1750" dirty="0"/>
          </a:p>
        </p:txBody>
      </p:sp>
      <p:sp>
        <p:nvSpPr>
          <p:cNvPr id="31" name="Text 18">
            <a:extLst>
              <a:ext uri="{FF2B5EF4-FFF2-40B4-BE49-F238E27FC236}">
                <a16:creationId xmlns:a16="http://schemas.microsoft.com/office/drawing/2014/main" id="{5A64C986-C588-4701-A358-411DB1A1E494}"/>
              </a:ext>
            </a:extLst>
          </p:cNvPr>
          <p:cNvSpPr/>
          <p:nvPr/>
        </p:nvSpPr>
        <p:spPr>
          <a:xfrm>
            <a:off x="5691975" y="7100482"/>
            <a:ext cx="5534546" cy="8685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Hyaluronic acid injections can help alleviate the pain and stiffness associated with osteoarthritis.</a:t>
            </a:r>
            <a:endParaRPr lang="en-US" sz="1750" dirty="0"/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D6D621FA-5F4B-4924-86B7-76486B3F9E3D}"/>
              </a:ext>
            </a:extLst>
          </p:cNvPr>
          <p:cNvSpPr/>
          <p:nvPr/>
        </p:nvSpPr>
        <p:spPr>
          <a:xfrm>
            <a:off x="5267912" y="3122671"/>
            <a:ext cx="295846" cy="4571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33" name="Shape 4">
            <a:extLst>
              <a:ext uri="{FF2B5EF4-FFF2-40B4-BE49-F238E27FC236}">
                <a16:creationId xmlns:a16="http://schemas.microsoft.com/office/drawing/2014/main" id="{FDB03C1C-C6DC-484A-ACD0-860A9D35F0C1}"/>
              </a:ext>
            </a:extLst>
          </p:cNvPr>
          <p:cNvSpPr/>
          <p:nvPr/>
        </p:nvSpPr>
        <p:spPr>
          <a:xfrm>
            <a:off x="5267912" y="4460545"/>
            <a:ext cx="295846" cy="4571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34" name="Shape 4">
            <a:extLst>
              <a:ext uri="{FF2B5EF4-FFF2-40B4-BE49-F238E27FC236}">
                <a16:creationId xmlns:a16="http://schemas.microsoft.com/office/drawing/2014/main" id="{E317C292-2BBD-4F17-9BA9-22231F69113C}"/>
              </a:ext>
            </a:extLst>
          </p:cNvPr>
          <p:cNvSpPr/>
          <p:nvPr/>
        </p:nvSpPr>
        <p:spPr>
          <a:xfrm>
            <a:off x="5267912" y="5744874"/>
            <a:ext cx="295846" cy="4571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  <p:sp>
        <p:nvSpPr>
          <p:cNvPr id="35" name="Shape 4">
            <a:extLst>
              <a:ext uri="{FF2B5EF4-FFF2-40B4-BE49-F238E27FC236}">
                <a16:creationId xmlns:a16="http://schemas.microsoft.com/office/drawing/2014/main" id="{FF5D0987-ED19-4933-9C77-1D1F24CFCA65}"/>
              </a:ext>
            </a:extLst>
          </p:cNvPr>
          <p:cNvSpPr/>
          <p:nvPr/>
        </p:nvSpPr>
        <p:spPr>
          <a:xfrm>
            <a:off x="5267912" y="6942437"/>
            <a:ext cx="295846" cy="45719"/>
          </a:xfrm>
          <a:prstGeom prst="roundRect">
            <a:avLst>
              <a:gd name="adj" fmla="val 225151"/>
            </a:avLst>
          </a:prstGeom>
          <a:solidFill>
            <a:srgbClr val="E2C8B5"/>
          </a:solidFill>
          <a:ln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11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871305"/>
            <a:ext cx="9678233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Potential Side Effects of Hyaluronic Acid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3010019"/>
            <a:ext cx="10554414" cy="3348157"/>
          </a:xfrm>
          <a:prstGeom prst="roundRect">
            <a:avLst>
              <a:gd name="adj" fmla="val 298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045613" y="3017639"/>
            <a:ext cx="10539174" cy="9925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2267783" y="3158490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Topical Application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41181" y="3158490"/>
            <a:ext cx="482143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Generally well-tolerated, with rare instances of skin irritation or allergic reaction.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2045613" y="4010144"/>
            <a:ext cx="10539174" cy="9925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2267783" y="4150995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Oral Supplements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41181" y="4150995"/>
            <a:ext cx="4821436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Typically safe, but high doses may cause mild gastrointestinal discomfort.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2045613" y="5002649"/>
            <a:ext cx="10539174" cy="1347907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267783" y="5143500"/>
            <a:ext cx="4821436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Injectable Fillers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41181" y="5143500"/>
            <a:ext cx="4821436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Injection-site reactions, such as swelling, bruising, or infection, are possible but uncommon.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8F0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169592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Frequently Asked Questions about Hyaluronic Acid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640098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Can I use hyaluronic acid every day?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37993" y="4556641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Yes, hyaluronic acid can be safely used daily as part of a skincare routine or as a dietary supplement.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743932" y="3640098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Does hyaluronic acid help with wrinkles?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4556641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Yes, hyaluronic acid can help reduce the appearance of fine lines and wrinkles by improving skin hydration and plumpness.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9449872" y="3640098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kern="0" spc="-66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Can hyaluronic acid be taken long-term?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2" y="4556641"/>
            <a:ext cx="3156347" cy="1777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kern="0" spc="-35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Yes, hyaluronic acid can be taken long-term without any major safety concerns, as it is a naturally occurring substance in the body.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A99B37A7-244C-4A73-88B6-23B8C4420514}"/>
              </a:ext>
            </a:extLst>
          </p:cNvPr>
          <p:cNvSpPr/>
          <p:nvPr/>
        </p:nvSpPr>
        <p:spPr>
          <a:xfrm>
            <a:off x="2170463" y="2981563"/>
            <a:ext cx="10289474" cy="2266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66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</a:t>
            </a:r>
          </a:p>
          <a:p>
            <a:pPr marL="0" indent="0" algn="ctr">
              <a:buNone/>
            </a:pPr>
            <a:r>
              <a:rPr lang="en-US" sz="66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</a:rPr>
              <a:t>FOR YOUR ATTE</a:t>
            </a:r>
            <a:r>
              <a:rPr lang="fr-FR" sz="66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</a:rPr>
              <a:t>N</a:t>
            </a:r>
            <a:r>
              <a:rPr lang="en-US" sz="6600" kern="0" spc="-131" dirty="0">
                <a:solidFill>
                  <a:srgbClr val="2C3F42"/>
                </a:solidFill>
                <a:latin typeface="Bitter" pitchFamily="34" charset="0"/>
                <a:ea typeface="Bitter" pitchFamily="34" charset="-122"/>
              </a:rPr>
              <a:t>TION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15303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653</Words>
  <Application>Microsoft Office PowerPoint</Application>
  <PresentationFormat>Custom</PresentationFormat>
  <Paragraphs>82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Bitter</vt:lpstr>
      <vt:lpstr>Calibri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- Дарда -</cp:lastModifiedBy>
  <cp:revision>12</cp:revision>
  <dcterms:created xsi:type="dcterms:W3CDTF">2024-04-24T19:09:46Z</dcterms:created>
  <dcterms:modified xsi:type="dcterms:W3CDTF">2024-04-24T22:07:42Z</dcterms:modified>
</cp:coreProperties>
</file>