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3"/>
    <p:sldId id="297" r:id="rId4"/>
    <p:sldId id="281" r:id="rId5"/>
    <p:sldId id="282" r:id="rId6"/>
    <p:sldId id="283" r:id="rId7"/>
    <p:sldId id="284" r:id="rId8"/>
    <p:sldId id="273" r:id="rId9"/>
    <p:sldId id="340" r:id="rId10"/>
    <p:sldId id="298" r:id="rId11"/>
    <p:sldId id="274" r:id="rId12"/>
    <p:sldId id="285" r:id="rId13"/>
    <p:sldId id="300" r:id="rId14"/>
    <p:sldId id="299" r:id="rId15"/>
    <p:sldId id="286" r:id="rId16"/>
    <p:sldId id="341" r:id="rId17"/>
    <p:sldId id="275" r:id="rId18"/>
    <p:sldId id="318" r:id="rId19"/>
    <p:sldId id="319" r:id="rId20"/>
    <p:sldId id="277" r:id="rId21"/>
    <p:sldId id="338" r:id="rId22"/>
    <p:sldId id="342" r:id="rId23"/>
    <p:sldId id="343" r:id="rId24"/>
    <p:sldId id="278" r:id="rId25"/>
    <p:sldId id="317" r:id="rId26"/>
    <p:sldId id="288" r:id="rId27"/>
    <p:sldId id="279" r:id="rId28"/>
    <p:sldId id="344" r:id="rId29"/>
    <p:sldId id="345" r:id="rId30"/>
    <p:sldId id="346" r:id="rId31"/>
    <p:sldId id="289" r:id="rId32"/>
    <p:sldId id="290" r:id="rId33"/>
    <p:sldId id="339" r:id="rId3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EEFCC-BBF1-473D-9D05-83AB78EF10F9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0D83-3A67-46EB-A188-3C4BD19BA1E3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EEFCC-BBF1-473D-9D05-83AB78EF10F9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0D83-3A67-46EB-A188-3C4BD19BA1E3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EEFCC-BBF1-473D-9D05-83AB78EF10F9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0D83-3A67-46EB-A188-3C4BD19BA1E3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EEFCC-BBF1-473D-9D05-83AB78EF10F9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0D83-3A67-46EB-A188-3C4BD19BA1E3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EEFCC-BBF1-473D-9D05-83AB78EF10F9}" type="datetimeFigureOut">
              <a:rPr lang="fr-FR" smtClean="0"/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0D83-3A67-46EB-A188-3C4BD19BA1E3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EEFCC-BBF1-473D-9D05-83AB78EF10F9}" type="datetimeFigureOut">
              <a:rPr lang="fr-FR" smtClean="0"/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0D83-3A67-46EB-A188-3C4BD19BA1E3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EEFCC-BBF1-473D-9D05-83AB78EF10F9}" type="datetimeFigureOut">
              <a:rPr lang="fr-FR" smtClean="0"/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0D83-3A67-46EB-A188-3C4BD19BA1E3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EEFCC-BBF1-473D-9D05-83AB78EF10F9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0D83-3A67-46EB-A188-3C4BD19BA1E3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EEFCC-BBF1-473D-9D05-83AB78EF10F9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0D83-3A67-46EB-A188-3C4BD19BA1E3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EEFCC-BBF1-473D-9D05-83AB78EF10F9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0D83-3A67-46EB-A188-3C4BD19BA1E3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EEFCC-BBF1-473D-9D05-83AB78EF10F9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00D83-3A67-46EB-A188-3C4BD19BA1E3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EEFCC-BBF1-473D-9D05-83AB78EF10F9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00D83-3A67-46EB-A188-3C4BD19BA1E3}" type="slidenum">
              <a:rPr lang="fr-FR" smtClean="0"/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8.png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Zone de texte 99"/>
          <p:cNvSpPr txBox="1"/>
          <p:nvPr/>
        </p:nvSpPr>
        <p:spPr>
          <a:xfrm>
            <a:off x="707390" y="1554480"/>
            <a:ext cx="8829040" cy="5123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en-US" sz="2000">
                <a:solidFill>
                  <a:srgbClr val="000000"/>
                </a:solidFill>
                <a:latin typeface="Times New Roman" panose="02020603050405020304" charset="0"/>
              </a:rPr>
              <a:t>Selon les papyrus </a:t>
            </a:r>
            <a:r>
              <a:rPr lang="en-US" sz="2000" i="1">
                <a:solidFill>
                  <a:srgbClr val="000000"/>
                </a:solidFill>
                <a:latin typeface="Times New Roman" panose="02020603050405020304" charset="0"/>
              </a:rPr>
              <a:t>Ebers </a:t>
            </a:r>
            <a:r>
              <a:rPr lang="en-US" sz="2000">
                <a:solidFill>
                  <a:srgbClr val="000000"/>
                </a:solidFill>
                <a:latin typeface="Times New Roman" panose="02020603050405020304" charset="0"/>
              </a:rPr>
              <a:t>(1550 av. J.C.) découverts à Louxor (Egypte) d'œufs calcifiés de schistosomes dans le cortex rénal des momies.</a:t>
            </a:r>
            <a:endParaRPr lang="en-US" sz="2000">
              <a:solidFill>
                <a:srgbClr val="000000"/>
              </a:solidFill>
              <a:latin typeface="Times New Roman" panose="0202060305040502030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en-US" sz="2000">
                <a:solidFill>
                  <a:srgbClr val="000000"/>
                </a:solidFill>
                <a:latin typeface="Times New Roman" panose="02020603050405020304" charset="0"/>
              </a:rPr>
              <a:t>En 1852, Théodore </a:t>
            </a:r>
            <a:r>
              <a:rPr lang="en-US" sz="2000" i="1">
                <a:solidFill>
                  <a:srgbClr val="000000"/>
                </a:solidFill>
                <a:latin typeface="Times New Roman" panose="02020603050405020304" charset="0"/>
              </a:rPr>
              <a:t>Bilharz</a:t>
            </a:r>
            <a:r>
              <a:rPr lang="en-US" sz="2000">
                <a:solidFill>
                  <a:srgbClr val="000000"/>
                </a:solidFill>
                <a:latin typeface="Times New Roman" panose="02020603050405020304" charset="0"/>
              </a:rPr>
              <a:t> découvre dans la veine porte d'un fellah égyptien, lors d'une autopsie, de petits vers blancs.</a:t>
            </a:r>
            <a:endParaRPr lang="en-US" sz="2000">
              <a:solidFill>
                <a:srgbClr val="000000"/>
              </a:solidFill>
              <a:latin typeface="Times New Roman" panose="0202060305040502030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en-US" sz="2000">
                <a:solidFill>
                  <a:srgbClr val="000000"/>
                </a:solidFill>
                <a:latin typeface="Times New Roman" panose="02020603050405020304" charset="0"/>
              </a:rPr>
              <a:t>En 1902, </a:t>
            </a:r>
            <a:r>
              <a:rPr lang="en-US" sz="2000" i="1">
                <a:solidFill>
                  <a:srgbClr val="000000"/>
                </a:solidFill>
                <a:latin typeface="Times New Roman" panose="02020603050405020304" charset="0"/>
              </a:rPr>
              <a:t>P. Manson</a:t>
            </a:r>
            <a:r>
              <a:rPr lang="en-US" sz="2000">
                <a:solidFill>
                  <a:srgbClr val="000000"/>
                </a:solidFill>
                <a:latin typeface="Times New Roman" panose="02020603050405020304" charset="0"/>
              </a:rPr>
              <a:t> découvre dans un examen de selles, des œufs de </a:t>
            </a:r>
            <a:r>
              <a:rPr lang="en-US" sz="2000" i="1">
                <a:solidFill>
                  <a:srgbClr val="000000"/>
                </a:solidFill>
                <a:latin typeface="Times New Roman" panose="02020603050405020304" charset="0"/>
              </a:rPr>
              <a:t>schistosoma</a:t>
            </a:r>
            <a:r>
              <a:rPr lang="en-US" sz="2000">
                <a:solidFill>
                  <a:srgbClr val="000000"/>
                </a:solidFill>
                <a:latin typeface="Times New Roman" panose="02020603050405020304" charset="0"/>
              </a:rPr>
              <a:t> à éperon latéral. </a:t>
            </a:r>
            <a:endParaRPr lang="en-US" sz="2000">
              <a:solidFill>
                <a:srgbClr val="000000"/>
              </a:solidFill>
              <a:latin typeface="Times New Roman" panose="0202060305040502030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en-US" sz="2000">
                <a:solidFill>
                  <a:srgbClr val="000000"/>
                </a:solidFill>
                <a:latin typeface="Times New Roman" panose="02020603050405020304" charset="0"/>
              </a:rPr>
              <a:t>En 1907, </a:t>
            </a:r>
            <a:r>
              <a:rPr lang="en-US" sz="2000" i="1">
                <a:solidFill>
                  <a:srgbClr val="000000"/>
                </a:solidFill>
                <a:latin typeface="Times New Roman" panose="02020603050405020304" charset="0"/>
              </a:rPr>
              <a:t>Sambon</a:t>
            </a:r>
            <a:r>
              <a:rPr lang="fr-FR" altLang="en-US" sz="2000" i="1">
                <a:solidFill>
                  <a:srgbClr val="000000"/>
                </a:solidFill>
                <a:latin typeface="Times New Roman" panose="02020603050405020304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Times New Roman" panose="02020603050405020304" charset="0"/>
              </a:rPr>
              <a:t>dénomme le deuxième trématode</a:t>
            </a:r>
            <a:r>
              <a:rPr lang="en-US" sz="2000" i="1">
                <a:solidFill>
                  <a:srgbClr val="000000"/>
                </a:solidFill>
                <a:latin typeface="Times New Roman" panose="02020603050405020304" charset="0"/>
              </a:rPr>
              <a:t> Schistosoma </a:t>
            </a:r>
            <a:r>
              <a:rPr lang="fr-FR" altLang="en-US" sz="2000" i="1">
                <a:solidFill>
                  <a:srgbClr val="000000"/>
                </a:solidFill>
                <a:latin typeface="Times New Roman" panose="02020603050405020304" charset="0"/>
              </a:rPr>
              <a:t>m</a:t>
            </a:r>
            <a:r>
              <a:rPr lang="en-US" sz="2000" i="1">
                <a:solidFill>
                  <a:srgbClr val="000000"/>
                </a:solidFill>
                <a:latin typeface="Times New Roman" panose="02020603050405020304" charset="0"/>
              </a:rPr>
              <a:t>ansoni</a:t>
            </a:r>
            <a:r>
              <a:rPr lang="en-US" sz="2000">
                <a:solidFill>
                  <a:srgbClr val="000000"/>
                </a:solidFill>
                <a:latin typeface="Times New Roman" panose="02020603050405020304" charset="0"/>
              </a:rPr>
              <a:t>. </a:t>
            </a:r>
            <a:endParaRPr lang="en-US" sz="2000">
              <a:solidFill>
                <a:srgbClr val="000000"/>
              </a:solidFill>
              <a:latin typeface="Times New Roman" panose="0202060305040502030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en-US" sz="2000" i="1">
                <a:solidFill>
                  <a:srgbClr val="000000"/>
                </a:solidFill>
                <a:latin typeface="Times New Roman" panose="02020603050405020304" charset="0"/>
              </a:rPr>
              <a:t>Schistosoma Japonicum</a:t>
            </a:r>
            <a:r>
              <a:rPr lang="en-US" sz="2000">
                <a:solidFill>
                  <a:srgbClr val="000000"/>
                </a:solidFill>
                <a:latin typeface="Times New Roman" panose="02020603050405020304" charset="0"/>
              </a:rPr>
              <a:t> est découvert au Japon par </a:t>
            </a:r>
            <a:r>
              <a:rPr lang="en-US" sz="2000" i="1">
                <a:solidFill>
                  <a:srgbClr val="000000"/>
                </a:solidFill>
                <a:latin typeface="Times New Roman" panose="02020603050405020304" charset="0"/>
              </a:rPr>
              <a:t>Fujiro</a:t>
            </a:r>
            <a:r>
              <a:rPr lang="en-US" sz="2000">
                <a:solidFill>
                  <a:srgbClr val="000000"/>
                </a:solidFill>
                <a:latin typeface="Times New Roman" panose="02020603050405020304" charset="0"/>
              </a:rPr>
              <a:t> </a:t>
            </a:r>
            <a:r>
              <a:rPr lang="en-US" sz="2000" i="1">
                <a:solidFill>
                  <a:srgbClr val="000000"/>
                </a:solidFill>
                <a:latin typeface="Times New Roman" panose="02020603050405020304" charset="0"/>
              </a:rPr>
              <a:t>Katsurada</a:t>
            </a:r>
            <a:r>
              <a:rPr lang="en-US" sz="2000">
                <a:solidFill>
                  <a:srgbClr val="000000"/>
                </a:solidFill>
                <a:latin typeface="Times New Roman" panose="02020603050405020304" charset="0"/>
              </a:rPr>
              <a:t> en 1904.</a:t>
            </a:r>
            <a:endParaRPr lang="en-US" sz="2000">
              <a:solidFill>
                <a:srgbClr val="000000"/>
              </a:solidFill>
              <a:latin typeface="Times New Roman" panose="0202060305040502030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en-US" sz="2000" i="1">
                <a:solidFill>
                  <a:srgbClr val="000000"/>
                </a:solidFill>
                <a:latin typeface="Times New Roman" panose="02020603050405020304" charset="0"/>
              </a:rPr>
              <a:t>Schistosoma intercalatum</a:t>
            </a:r>
            <a:r>
              <a:rPr lang="en-US" sz="2000">
                <a:solidFill>
                  <a:srgbClr val="000000"/>
                </a:solidFill>
                <a:latin typeface="Times New Roman" panose="02020603050405020304" charset="0"/>
              </a:rPr>
              <a:t> est individualisé, en 1934, au Congo par Fisher. </a:t>
            </a:r>
            <a:endParaRPr lang="en-US" sz="2000">
              <a:solidFill>
                <a:srgbClr val="000000"/>
              </a:solidFill>
              <a:latin typeface="Times New Roman" panose="0202060305040502030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en-US" sz="2000" i="1">
                <a:solidFill>
                  <a:srgbClr val="000000"/>
                </a:solidFill>
                <a:latin typeface="Times New Roman" panose="02020603050405020304" charset="0"/>
              </a:rPr>
              <a:t>Schistosoma mekongi</a:t>
            </a:r>
            <a:r>
              <a:rPr lang="en-US" sz="2000">
                <a:solidFill>
                  <a:srgbClr val="000000"/>
                </a:solidFill>
                <a:latin typeface="Times New Roman" panose="02020603050405020304" charset="0"/>
              </a:rPr>
              <a:t> </a:t>
            </a:r>
            <a:r>
              <a:rPr lang="fr-FR" altLang="en-US" sz="2000">
                <a:solidFill>
                  <a:srgbClr val="000000"/>
                </a:solidFill>
                <a:latin typeface="Times New Roman" panose="02020603050405020304" charset="0"/>
              </a:rPr>
              <a:t>est </a:t>
            </a:r>
            <a:r>
              <a:rPr lang="en-US" sz="2000">
                <a:solidFill>
                  <a:srgbClr val="000000"/>
                </a:solidFill>
                <a:latin typeface="Times New Roman" panose="02020603050405020304" charset="0"/>
              </a:rPr>
              <a:t>isolé au Laos en 1978.</a:t>
            </a:r>
            <a:endParaRPr lang="en-US" sz="2000">
              <a:latin typeface="Calibri" panose="020F0502020204030204" charset="0"/>
              <a:cs typeface="Arial" panose="020B0604020202020204" pitchFamily="34" charset="0"/>
            </a:endParaRPr>
          </a:p>
          <a:p>
            <a:pPr indent="0" algn="just">
              <a:lnSpc>
                <a:spcPct val="150000"/>
              </a:lnSpc>
              <a:buFont typeface="Wingdings" panose="05000000000000000000" charset="0"/>
              <a:buNone/>
            </a:pPr>
            <a:endParaRPr lang="fr-FR" altLang="en-US"/>
          </a:p>
        </p:txBody>
      </p:sp>
      <p:sp>
        <p:nvSpPr>
          <p:cNvPr id="4" name="Zone de texte 3"/>
          <p:cNvSpPr txBox="1"/>
          <p:nvPr/>
        </p:nvSpPr>
        <p:spPr>
          <a:xfrm>
            <a:off x="349250" y="939165"/>
            <a:ext cx="2760980" cy="798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fr-FR" altLang="en-US" sz="2800" b="1">
                <a:solidFill>
                  <a:schemeClr val="accent6"/>
                </a:solidFill>
                <a:latin typeface="Times New Roman" panose="02020603050405020304" charset="0"/>
              </a:rPr>
              <a:t>Historiques </a:t>
            </a:r>
            <a:r>
              <a:rPr lang="en-US" b="0">
                <a:latin typeface="Calibri" panose="020F0502020204030204" charset="0"/>
                <a:cs typeface="Arial" panose="020B0604020202020204" pitchFamily="34" charset="0"/>
              </a:rPr>
              <a:t> </a:t>
            </a:r>
            <a:endParaRPr lang="fr-FR" altLang="en-US"/>
          </a:p>
        </p:txBody>
      </p:sp>
      <p:sp>
        <p:nvSpPr>
          <p:cNvPr id="5" name="Zone de texte 4"/>
          <p:cNvSpPr txBox="1"/>
          <p:nvPr/>
        </p:nvSpPr>
        <p:spPr>
          <a:xfrm>
            <a:off x="3799205" y="237490"/>
            <a:ext cx="4393565" cy="9836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fr-FR" altLang="en-US" sz="4000" b="1">
                <a:solidFill>
                  <a:srgbClr val="FF0000"/>
                </a:solidFill>
                <a:latin typeface="Times New Roman" panose="02020603050405020304" charset="0"/>
              </a:rPr>
              <a:t>Bilharziose</a:t>
            </a:r>
            <a:r>
              <a:rPr lang="fr-FR" altLang="en-US" b="0">
                <a:solidFill>
                  <a:srgbClr val="000000"/>
                </a:solidFill>
                <a:latin typeface="Times New Roman" panose="02020603050405020304" charset="0"/>
              </a:rPr>
              <a:t> </a:t>
            </a:r>
            <a:r>
              <a:rPr lang="en-US" b="0">
                <a:latin typeface="Calibri" panose="020F0502020204030204" charset="0"/>
                <a:cs typeface="Arial" panose="020B0604020202020204" pitchFamily="34" charset="0"/>
              </a:rPr>
              <a:t> </a:t>
            </a:r>
            <a:endParaRPr lang="fr-FR" altLang="en-US"/>
          </a:p>
        </p:txBody>
      </p:sp>
      <p:pic>
        <p:nvPicPr>
          <p:cNvPr id="104" name="Image 103"/>
          <p:cNvPicPr/>
          <p:nvPr/>
        </p:nvPicPr>
        <p:blipFill>
          <a:blip r:embed="rId1"/>
          <a:stretch>
            <a:fillRect/>
          </a:stretch>
        </p:blipFill>
        <p:spPr>
          <a:xfrm rot="5400000">
            <a:off x="9483725" y="752475"/>
            <a:ext cx="2857500" cy="1600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895" y="3116580"/>
            <a:ext cx="2110105" cy="2298065"/>
          </a:xfrm>
          <a:prstGeom prst="rect">
            <a:avLst/>
          </a:prstGeom>
        </p:spPr>
      </p:pic>
      <p:sp>
        <p:nvSpPr>
          <p:cNvPr id="3" name="Zone de texte 2"/>
          <p:cNvSpPr txBox="1"/>
          <p:nvPr/>
        </p:nvSpPr>
        <p:spPr>
          <a:xfrm>
            <a:off x="10017125" y="5549900"/>
            <a:ext cx="217487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fr-FR" sz="2000" b="1">
                <a:solidFill>
                  <a:schemeClr val="tx1"/>
                </a:solidFill>
                <a:latin typeface="Times New Roman" panose="02020603050405020304" charset="0"/>
              </a:rPr>
              <a:t>Parasitologue </a:t>
            </a:r>
            <a:endParaRPr lang="fr-FR" sz="2000" b="1">
              <a:solidFill>
                <a:schemeClr val="tx1"/>
              </a:solidFill>
              <a:latin typeface="Times New Roman" panose="02020603050405020304" charset="0"/>
            </a:endParaRPr>
          </a:p>
          <a:p>
            <a:pPr indent="0"/>
            <a:r>
              <a:rPr lang="fr-FR" sz="2000" b="1">
                <a:solidFill>
                  <a:schemeClr val="tx1"/>
                </a:solidFill>
                <a:latin typeface="Times New Roman" panose="02020603050405020304" charset="0"/>
              </a:rPr>
              <a:t>allemand 1825-1862</a:t>
            </a:r>
            <a:endParaRPr lang="fr-FR" sz="2000" b="1">
              <a:solidFill>
                <a:schemeClr val="tx1"/>
              </a:solidFill>
              <a:latin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Zone de texte 3"/>
          <p:cNvSpPr txBox="1"/>
          <p:nvPr/>
        </p:nvSpPr>
        <p:spPr>
          <a:xfrm>
            <a:off x="6344285" y="5102860"/>
            <a:ext cx="584771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fr-FR" altLang="en-US"/>
              <a:t></a:t>
            </a:r>
            <a:endParaRPr lang="fr-FR" altLang="en-US"/>
          </a:p>
          <a:p>
            <a:r>
              <a:rPr lang="fr-FR" altLang="en-US"/>
              <a:t>- </a:t>
            </a:r>
            <a:r>
              <a:rPr lang="fr-FR" altLang="en-US" i="1"/>
              <a:t>Schistosoma japonicum ,</a:t>
            </a:r>
            <a:endParaRPr lang="fr-FR" altLang="en-US" i="1"/>
          </a:p>
          <a:p>
            <a:r>
              <a:rPr lang="fr-FR" altLang="en-US" i="1"/>
              <a:t> Schistosoma mekongi.</a:t>
            </a:r>
            <a:endParaRPr lang="fr-FR" altLang="en-US" i="1"/>
          </a:p>
        </p:txBody>
      </p:sp>
      <p:sp>
        <p:nvSpPr>
          <p:cNvPr id="6" name="Zone de texte 5"/>
          <p:cNvSpPr txBox="1"/>
          <p:nvPr/>
        </p:nvSpPr>
        <p:spPr>
          <a:xfrm>
            <a:off x="123190" y="2705100"/>
            <a:ext cx="2804160" cy="64516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p>
            <a:pPr algn="l"/>
            <a:r>
              <a:rPr lang="fr-FR" altLang="en-US">
                <a:sym typeface="+mn-ea"/>
              </a:rPr>
              <a:t> Schistosomes responsables </a:t>
            </a:r>
            <a:endParaRPr lang="fr-FR" altLang="en-US">
              <a:sym typeface="+mn-ea"/>
            </a:endParaRPr>
          </a:p>
          <a:p>
            <a:pPr algn="l"/>
            <a:r>
              <a:rPr lang="fr-FR" altLang="en-US">
                <a:sym typeface="+mn-ea"/>
              </a:rPr>
              <a:t>de la schistosomose</a:t>
            </a:r>
            <a:endParaRPr lang="fr-FR" altLang="en-US"/>
          </a:p>
        </p:txBody>
      </p:sp>
      <p:sp>
        <p:nvSpPr>
          <p:cNvPr id="7" name="Zone de texte 6"/>
          <p:cNvSpPr txBox="1"/>
          <p:nvPr/>
        </p:nvSpPr>
        <p:spPr>
          <a:xfrm>
            <a:off x="3636010" y="990600"/>
            <a:ext cx="195707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fr-FR" altLang="en-US">
                <a:sym typeface="+mn-ea"/>
              </a:rPr>
              <a:t> </a:t>
            </a:r>
            <a:r>
              <a:rPr lang="fr-FR" altLang="en-US" sz="3200">
                <a:sym typeface="+mn-ea"/>
              </a:rPr>
              <a:t>intestinale</a:t>
            </a:r>
            <a:endParaRPr lang="fr-FR" altLang="en-US" sz="3200"/>
          </a:p>
        </p:txBody>
      </p:sp>
      <p:sp>
        <p:nvSpPr>
          <p:cNvPr id="9" name="Zone de texte 8"/>
          <p:cNvSpPr txBox="1"/>
          <p:nvPr/>
        </p:nvSpPr>
        <p:spPr>
          <a:xfrm>
            <a:off x="5821680" y="682625"/>
            <a:ext cx="280416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fr-FR" altLang="en-US">
                <a:sym typeface="+mn-ea"/>
              </a:rPr>
              <a:t>- </a:t>
            </a:r>
            <a:r>
              <a:rPr lang="fr-FR" altLang="en-US" i="1">
                <a:sym typeface="+mn-ea"/>
              </a:rPr>
              <a:t>Schistosoma mansoni ;</a:t>
            </a:r>
            <a:endParaRPr lang="fr-FR" altLang="en-US" i="1"/>
          </a:p>
          <a:p>
            <a:r>
              <a:rPr lang="fr-FR" altLang="en-US" i="1">
                <a:sym typeface="+mn-ea"/>
              </a:rPr>
              <a:t>- Schistosoma intercalatum ;</a:t>
            </a:r>
            <a:endParaRPr lang="fr-FR" altLang="en-US" i="1"/>
          </a:p>
          <a:p>
            <a:r>
              <a:rPr lang="fr-FR" altLang="en-US" i="1">
                <a:sym typeface="+mn-ea"/>
              </a:rPr>
              <a:t>- Schistosoma guineensis ;</a:t>
            </a:r>
            <a:endParaRPr lang="fr-FR" altLang="en-US" i="1"/>
          </a:p>
          <a:p>
            <a:endParaRPr lang="fr-FR" altLang="en-US" i="1"/>
          </a:p>
        </p:txBody>
      </p:sp>
      <p:sp>
        <p:nvSpPr>
          <p:cNvPr id="10" name="Zone de texte 9"/>
          <p:cNvSpPr txBox="1"/>
          <p:nvPr/>
        </p:nvSpPr>
        <p:spPr>
          <a:xfrm>
            <a:off x="3827780" y="2815590"/>
            <a:ext cx="2086610" cy="4756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fr-FR" altLang="en-US">
                <a:sym typeface="+mn-ea"/>
              </a:rPr>
              <a:t></a:t>
            </a:r>
            <a:r>
              <a:rPr lang="fr-FR" altLang="en-US" sz="2500" b="1">
                <a:sym typeface="+mn-ea"/>
              </a:rPr>
              <a:t> uro-génitale</a:t>
            </a:r>
            <a:endParaRPr lang="fr-FR" altLang="en-US" sz="2500" b="1"/>
          </a:p>
        </p:txBody>
      </p:sp>
      <p:sp>
        <p:nvSpPr>
          <p:cNvPr id="11" name="Zone de texte 10"/>
          <p:cNvSpPr txBox="1"/>
          <p:nvPr/>
        </p:nvSpPr>
        <p:spPr>
          <a:xfrm>
            <a:off x="5914390" y="2815590"/>
            <a:ext cx="292862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fr-FR" altLang="en-US">
                <a:sym typeface="+mn-ea"/>
              </a:rPr>
              <a:t>- </a:t>
            </a:r>
            <a:r>
              <a:rPr lang="fr-FR" altLang="en-US" i="1">
                <a:sym typeface="+mn-ea"/>
              </a:rPr>
              <a:t>Schistosoma haematobium ;</a:t>
            </a:r>
            <a:endParaRPr lang="fr-FR" altLang="en-US" i="1"/>
          </a:p>
          <a:p>
            <a:r>
              <a:rPr lang="fr-FR" altLang="en-US" i="1">
                <a:sym typeface="+mn-ea"/>
              </a:rPr>
              <a:t>-Schistosoma guineensis ;</a:t>
            </a:r>
            <a:endParaRPr lang="fr-FR" altLang="en-US" i="1"/>
          </a:p>
        </p:txBody>
      </p:sp>
      <p:sp>
        <p:nvSpPr>
          <p:cNvPr id="12" name="Zone de texte 11"/>
          <p:cNvSpPr txBox="1"/>
          <p:nvPr/>
        </p:nvSpPr>
        <p:spPr>
          <a:xfrm>
            <a:off x="2982595" y="5203190"/>
            <a:ext cx="2931795" cy="4756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fr-FR" altLang="en-US" sz="2500" b="1">
                <a:sym typeface="+mn-ea"/>
              </a:rPr>
              <a:t> hépato-pulmonaires</a:t>
            </a:r>
            <a:endParaRPr lang="fr-FR" altLang="en-US" sz="2500" b="1"/>
          </a:p>
        </p:txBody>
      </p:sp>
      <p:sp>
        <p:nvSpPr>
          <p:cNvPr id="14" name="Flèche droite 13"/>
          <p:cNvSpPr/>
          <p:nvPr/>
        </p:nvSpPr>
        <p:spPr>
          <a:xfrm rot="20220000">
            <a:off x="1914525" y="1755775"/>
            <a:ext cx="1720215" cy="3581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15" name="Flèche droite 14"/>
          <p:cNvSpPr/>
          <p:nvPr/>
        </p:nvSpPr>
        <p:spPr>
          <a:xfrm>
            <a:off x="3170555" y="2933065"/>
            <a:ext cx="1030605" cy="3581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16" name="Flèche droite 15"/>
          <p:cNvSpPr/>
          <p:nvPr/>
        </p:nvSpPr>
        <p:spPr>
          <a:xfrm rot="2460000">
            <a:off x="1012825" y="4504690"/>
            <a:ext cx="1893570" cy="3581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17" name="Zone de texte 16"/>
          <p:cNvSpPr txBox="1"/>
          <p:nvPr/>
        </p:nvSpPr>
        <p:spPr>
          <a:xfrm>
            <a:off x="622300" y="242570"/>
            <a:ext cx="2054225" cy="55308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p>
            <a:pPr algn="l"/>
            <a:r>
              <a:rPr lang="fr-FR" altLang="en-US" sz="3000">
                <a:sym typeface="+mn-ea"/>
              </a:rPr>
              <a:t>Localisation</a:t>
            </a:r>
            <a:r>
              <a:rPr lang="fr-FR" altLang="en-US">
                <a:sym typeface="+mn-ea"/>
              </a:rPr>
              <a:t> </a:t>
            </a:r>
            <a:endParaRPr lang="fr-FR" altLang="en-US"/>
          </a:p>
        </p:txBody>
      </p:sp>
      <p:pic>
        <p:nvPicPr>
          <p:cNvPr id="101" name="Espace réservé du contenu 100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9363075" y="242570"/>
            <a:ext cx="2105025" cy="2171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Espace réservé du contenu 102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071610" y="2815590"/>
            <a:ext cx="2900680" cy="16389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Image 103"/>
          <p:cNvPicPr/>
          <p:nvPr/>
        </p:nvPicPr>
        <p:blipFill>
          <a:blip r:embed="rId3"/>
          <a:stretch>
            <a:fillRect/>
          </a:stretch>
        </p:blipFill>
        <p:spPr>
          <a:xfrm>
            <a:off x="9637395" y="4481195"/>
            <a:ext cx="1830705" cy="2165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Zone de texte 99"/>
          <p:cNvSpPr txBox="1"/>
          <p:nvPr/>
        </p:nvSpPr>
        <p:spPr>
          <a:xfrm>
            <a:off x="363220" y="920115"/>
            <a:ext cx="11292840" cy="43694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228600" indent="-228600" algn="ctr"/>
            <a:r>
              <a:rPr lang="en-US" sz="4400" b="1">
                <a:latin typeface="Times New Roman" panose="02020603050405020304" charset="0"/>
                <a:cs typeface="Calibri" panose="020F0502020204030204" charset="0"/>
              </a:rPr>
              <a:t>Définition </a:t>
            </a:r>
            <a:endParaRPr lang="en-US" sz="4400" b="1">
              <a:latin typeface="Times New Roman" panose="02020603050405020304" charset="0"/>
              <a:cs typeface="Calibri" panose="020F0502020204030204" charset="0"/>
            </a:endParaRPr>
          </a:p>
          <a:p>
            <a:pPr marL="228600" indent="-228600" algn="ctr"/>
            <a:endParaRPr lang="en-US" b="1">
              <a:latin typeface="Times New Roman" panose="02020603050405020304" charset="0"/>
              <a:cs typeface="Calibri" panose="020F050202020403020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sz="2400">
                <a:latin typeface="Times New Roman" panose="02020603050405020304" charset="0"/>
                <a:cs typeface="Calibri" panose="020F0502020204030204" charset="0"/>
              </a:rPr>
              <a:t>Le nom Schistosoma dérive de « schistos » qui signifie fente et « soma » le corps,</a:t>
            </a:r>
            <a:endParaRPr lang="en-US" sz="2400">
              <a:latin typeface="Times New Roman" panose="02020603050405020304" charset="0"/>
              <a:cs typeface="Calibri" panose="020F050202020403020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sz="2400">
                <a:latin typeface="Times New Roman" panose="02020603050405020304" charset="0"/>
                <a:cs typeface="Calibri" panose="020F0502020204030204" charset="0"/>
              </a:rPr>
              <a:t>Est une affection parasitaire dues au schistosomes ou bilharzies, ce sont des vers plats</a:t>
            </a:r>
            <a:r>
              <a:rPr lang="fr-FR" altLang="en-US" sz="240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sz="2400">
                <a:latin typeface="Times New Roman" panose="02020603050405020304" charset="0"/>
                <a:cs typeface="Calibri" panose="020F0502020204030204" charset="0"/>
              </a:rPr>
              <a:t>trématodes à sexes séparés localisés au niveau des endothéliums vasculaires.</a:t>
            </a:r>
            <a:endParaRPr lang="en-US" sz="2400">
              <a:latin typeface="Times New Roman" panose="02020603050405020304" charset="0"/>
              <a:cs typeface="Calibri" panose="020F050202020403020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sz="2400">
                <a:latin typeface="Times New Roman" panose="02020603050405020304" charset="0"/>
                <a:cs typeface="Calibri" panose="020F0502020204030204" charset="0"/>
              </a:rPr>
              <a:t>Cette maladie constitue la 2ème parasitose la plus répandue au monde après le paludisme avec plus de 200 millions de cas, elle est localisée dans 77 pays dans le monde.</a:t>
            </a:r>
            <a:endParaRPr lang="fr-FR" altLang="en-US"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Zone de texte 99"/>
          <p:cNvSpPr txBox="1"/>
          <p:nvPr/>
        </p:nvSpPr>
        <p:spPr>
          <a:xfrm>
            <a:off x="201930" y="962660"/>
            <a:ext cx="11692890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180340" algn="ctr"/>
            <a:r>
              <a:rPr lang="en-US" sz="28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Times New Roman" panose="02020603050405020304" charset="0"/>
                <a:cs typeface="Calibri" panose="020F0502020204030204" charset="0"/>
              </a:rPr>
              <a:t>Agent causal </a:t>
            </a:r>
            <a:endParaRPr lang="en-US" sz="2800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Times New Roman" panose="02020603050405020304" charset="0"/>
              <a:cs typeface="Calibri" panose="020F0502020204030204" charset="0"/>
            </a:endParaRPr>
          </a:p>
          <a:p>
            <a:pPr indent="180340" algn="just"/>
            <a:r>
              <a:rPr lang="en-US" sz="2800" b="1">
                <a:latin typeface="Times New Roman" panose="02020603050405020304" charset="0"/>
                <a:cs typeface="Calibri" panose="020F0502020204030204" charset="0"/>
              </a:rPr>
              <a:t> Chez l’homme  </a:t>
            </a:r>
            <a:endParaRPr lang="en-US" sz="2800" b="1">
              <a:latin typeface="Times New Roman" panose="02020603050405020304" charset="0"/>
              <a:cs typeface="Calibri" panose="020F0502020204030204" charset="0"/>
            </a:endParaRPr>
          </a:p>
          <a:p>
            <a:pPr indent="180340" algn="just"/>
            <a:r>
              <a:rPr lang="en-US" sz="2800" b="0" i="1">
                <a:latin typeface="Times New Roman" panose="02020603050405020304" charset="0"/>
                <a:cs typeface="Calibri" panose="020F0502020204030204" charset="0"/>
              </a:rPr>
              <a:t>Schistosoma haematobium </a:t>
            </a:r>
            <a:r>
              <a:rPr lang="en-US" sz="2800" b="0">
                <a:latin typeface="Times New Roman" panose="02020603050405020304" charset="0"/>
                <a:cs typeface="Calibri" panose="020F0502020204030204" charset="0"/>
              </a:rPr>
              <a:t>responsable de la bilharziose urinaire ou urogénitale.</a:t>
            </a:r>
            <a:r>
              <a:rPr lang="en-US" sz="2800" b="0" i="1">
                <a:latin typeface="Times New Roman" panose="02020603050405020304" charset="0"/>
                <a:cs typeface="Calibri" panose="020F0502020204030204" charset="0"/>
              </a:rPr>
              <a:t>Schistosoma mansoni </a:t>
            </a:r>
            <a:r>
              <a:rPr lang="en-US" sz="2800" b="0">
                <a:latin typeface="Times New Roman" panose="02020603050405020304" charset="0"/>
                <a:cs typeface="Calibri" panose="020F0502020204030204" charset="0"/>
              </a:rPr>
              <a:t>responsable de la bilharziose intestinale, rectale</a:t>
            </a:r>
            <a:r>
              <a:rPr lang="en-US" sz="2800" b="0" i="1">
                <a:latin typeface="Times New Roman" panose="02020603050405020304" charset="0"/>
                <a:cs typeface="Calibri" panose="020F0502020204030204" charset="0"/>
              </a:rPr>
              <a:t>Schistosoma japonicum</a:t>
            </a:r>
            <a:r>
              <a:rPr lang="en-US" sz="2800" b="0">
                <a:latin typeface="Times New Roman" panose="02020603050405020304" charset="0"/>
                <a:cs typeface="Calibri" panose="020F0502020204030204" charset="0"/>
              </a:rPr>
              <a:t> et </a:t>
            </a:r>
            <a:r>
              <a:rPr lang="en-US" sz="2800" b="0" i="1">
                <a:latin typeface="Times New Roman" panose="02020603050405020304" charset="0"/>
                <a:cs typeface="Calibri" panose="020F0502020204030204" charset="0"/>
              </a:rPr>
              <a:t>S.mekonji</a:t>
            </a:r>
            <a:r>
              <a:rPr lang="en-US" sz="2800" b="0">
                <a:latin typeface="Times New Roman" panose="02020603050405020304" charset="0"/>
                <a:cs typeface="Calibri" panose="020F0502020204030204" charset="0"/>
              </a:rPr>
              <a:t> responsable de la bilharziose rectale.</a:t>
            </a:r>
            <a:r>
              <a:rPr lang="en-US" sz="2800" b="0" i="1">
                <a:latin typeface="Times New Roman" panose="02020603050405020304" charset="0"/>
                <a:cs typeface="Calibri" panose="020F0502020204030204" charset="0"/>
              </a:rPr>
              <a:t>Schistosoma intercalatum</a:t>
            </a:r>
            <a:r>
              <a:rPr lang="en-US" sz="2800" b="0">
                <a:latin typeface="Times New Roman" panose="02020603050405020304" charset="0"/>
                <a:cs typeface="Calibri" panose="020F0502020204030204" charset="0"/>
              </a:rPr>
              <a:t> responsable de la bilharziose urinaire ou urogénitale.</a:t>
            </a:r>
            <a:r>
              <a:rPr lang="en-US" sz="2800" b="1">
                <a:latin typeface="Times New Roman" panose="02020603050405020304" charset="0"/>
                <a:cs typeface="Calibri" panose="020F0502020204030204" charset="0"/>
              </a:rPr>
              <a:t> </a:t>
            </a:r>
            <a:endParaRPr lang="fr-FR" altLang="en-US"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Zone de texte 99"/>
          <p:cNvSpPr txBox="1"/>
          <p:nvPr/>
        </p:nvSpPr>
        <p:spPr>
          <a:xfrm>
            <a:off x="1866265" y="1077595"/>
            <a:ext cx="9832975" cy="45231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228600" indent="-228600"/>
            <a:r>
              <a:rPr lang="en-US" sz="3200" b="1">
                <a:latin typeface="Times New Roman" panose="02020603050405020304" charset="0"/>
                <a:cs typeface="Calibri" panose="020F0502020204030204" charset="0"/>
              </a:rPr>
              <a:t>Les principaux genres responsables de cette affection </a:t>
            </a:r>
            <a:endParaRPr lang="en-US" sz="3200" b="0" i="1">
              <a:latin typeface="Times New Roman" panose="02020603050405020304" charset="0"/>
              <a:cs typeface="Calibri" panose="020F0502020204030204" charset="0"/>
            </a:endParaRPr>
          </a:p>
          <a:p>
            <a:pPr marL="228600" indent="-228600" algn="l"/>
            <a:endParaRPr lang="en-US" sz="3200" b="0" i="1">
              <a:latin typeface="Symbol" panose="05050102010706020507" charset="0"/>
              <a:cs typeface="Calibri" panose="020F0502020204030204" charset="0"/>
            </a:endParaRPr>
          </a:p>
          <a:p>
            <a:pPr marL="228600" indent="-228600" algn="l"/>
            <a:r>
              <a:rPr lang="en-US" sz="3200" b="0" i="1">
                <a:latin typeface="Symbol" panose="05050102010706020507" charset="0"/>
                <a:cs typeface="Calibri" panose="020F0502020204030204" charset="0"/>
              </a:rPr>
              <a:t>· </a:t>
            </a:r>
            <a:r>
              <a:rPr lang="en-US" sz="3200" b="0" i="1">
                <a:latin typeface="Times New Roman" panose="02020603050405020304" charset="0"/>
                <a:cs typeface="Calibri" panose="020F0502020204030204" charset="0"/>
              </a:rPr>
              <a:t>Bilharziella, </a:t>
            </a:r>
            <a:r>
              <a:rPr lang="en-US" sz="3200" b="0" i="1">
                <a:latin typeface="Symbol" panose="05050102010706020507" charset="0"/>
                <a:cs typeface="Calibri" panose="020F0502020204030204" charset="0"/>
              </a:rPr>
              <a:t>· </a:t>
            </a:r>
            <a:r>
              <a:rPr lang="en-US" sz="3200" b="0" i="1">
                <a:latin typeface="Times New Roman" panose="02020603050405020304" charset="0"/>
                <a:cs typeface="Calibri" panose="020F0502020204030204" charset="0"/>
              </a:rPr>
              <a:t>Trichobilharzia, </a:t>
            </a:r>
            <a:r>
              <a:rPr lang="en-US" sz="3200" b="0" i="1">
                <a:latin typeface="Symbol" panose="05050102010706020507" charset="0"/>
                <a:cs typeface="Calibri" panose="020F0502020204030204" charset="0"/>
              </a:rPr>
              <a:t>· </a:t>
            </a:r>
            <a:r>
              <a:rPr lang="en-US" sz="3200" b="0" i="1">
                <a:latin typeface="Times New Roman" panose="02020603050405020304" charset="0"/>
                <a:cs typeface="Calibri" panose="020F0502020204030204" charset="0"/>
              </a:rPr>
              <a:t>Orientobilharzia, </a:t>
            </a:r>
            <a:r>
              <a:rPr lang="en-US" sz="3200" b="0" i="1">
                <a:latin typeface="Symbol" panose="05050102010706020507" charset="0"/>
                <a:cs typeface="Calibri" panose="020F0502020204030204" charset="0"/>
              </a:rPr>
              <a:t>· </a:t>
            </a:r>
            <a:r>
              <a:rPr lang="en-US" sz="3200" b="0" i="1">
                <a:latin typeface="Times New Roman" panose="02020603050405020304" charset="0"/>
                <a:cs typeface="Calibri" panose="020F0502020204030204" charset="0"/>
              </a:rPr>
              <a:t>Ornithobilharzia, </a:t>
            </a:r>
            <a:r>
              <a:rPr lang="en-US" sz="3200" b="0" i="1">
                <a:latin typeface="Symbol" panose="05050102010706020507" charset="0"/>
                <a:cs typeface="Calibri" panose="020F0502020204030204" charset="0"/>
              </a:rPr>
              <a:t>· </a:t>
            </a:r>
            <a:r>
              <a:rPr lang="en-US" sz="3200" b="0" i="1">
                <a:latin typeface="Times New Roman" panose="02020603050405020304" charset="0"/>
                <a:cs typeface="Calibri" panose="020F0502020204030204" charset="0"/>
              </a:rPr>
              <a:t>Heterobilharzia </a:t>
            </a:r>
            <a:r>
              <a:rPr lang="en-US" sz="3200" b="0" i="1">
                <a:latin typeface="Symbol" panose="05050102010706020507" charset="0"/>
                <a:cs typeface="Calibri" panose="020F0502020204030204" charset="0"/>
              </a:rPr>
              <a:t>· </a:t>
            </a:r>
            <a:r>
              <a:rPr lang="en-US" sz="3200" b="0" i="1">
                <a:latin typeface="Times New Roman" panose="02020603050405020304" charset="0"/>
                <a:cs typeface="Calibri" panose="020F0502020204030204" charset="0"/>
              </a:rPr>
              <a:t>Austrobilharzia </a:t>
            </a:r>
            <a:endParaRPr lang="fr-FR" altLang="en-US" sz="3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22250" y="1738630"/>
            <a:ext cx="3902710" cy="3359150"/>
          </a:xfrm>
        </p:spPr>
        <p:txBody>
          <a:bodyPr>
            <a:noAutofit/>
          </a:bodyPr>
          <a:p>
            <a:r>
              <a:rPr lang="fr-FR" altLang="en-US" b="1"/>
              <a:t>les espèces de Schistosoma </a:t>
            </a:r>
            <a:br>
              <a:rPr lang="fr-FR" altLang="en-US" b="1"/>
            </a:br>
            <a:r>
              <a:rPr lang="fr-FR" altLang="en-US" b="1"/>
              <a:t>(HD, HI, Localisation).</a:t>
            </a:r>
            <a:endParaRPr lang="fr-FR" altLang="en-US" b="1"/>
          </a:p>
        </p:txBody>
      </p:sp>
      <p:pic>
        <p:nvPicPr>
          <p:cNvPr id="12" name="Image 1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796665" y="93345"/>
            <a:ext cx="7877175" cy="65436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1" dirty="0" smtClean="0"/>
              <a:t>Bilharziose </a:t>
            </a:r>
            <a:r>
              <a:rPr lang="fr-FR" b="1" i="1" dirty="0"/>
              <a:t>urinaire 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5410" y="1468755"/>
            <a:ext cx="7056120" cy="4349750"/>
          </a:xfrm>
        </p:spPr>
        <p:txBody>
          <a:bodyPr>
            <a:normAutofit fontScale="25000"/>
          </a:bodyPr>
          <a:lstStyle/>
          <a:p>
            <a:pPr lvl="0" algn="ctr"/>
            <a:r>
              <a:rPr lang="fr-FR" sz="12800" b="1" dirty="0" smtClean="0">
                <a:solidFill>
                  <a:srgbClr val="FFFF00"/>
                </a:solidFill>
              </a:rPr>
              <a:t>Morphologie</a:t>
            </a:r>
            <a:r>
              <a:rPr lang="fr-FR" sz="12800" b="1" i="1" dirty="0">
                <a:solidFill>
                  <a:srgbClr val="FFFF00"/>
                </a:solidFill>
              </a:rPr>
              <a:t> </a:t>
            </a:r>
            <a:endParaRPr lang="fr-FR" sz="12800" b="1" dirty="0">
              <a:solidFill>
                <a:srgbClr val="FFFF00"/>
              </a:solidFill>
            </a:endParaRPr>
          </a:p>
          <a:p>
            <a:pPr lvl="1" algn="just"/>
            <a:r>
              <a:rPr lang="fr-FR" sz="9600" b="1" dirty="0"/>
              <a:t>Adultes </a:t>
            </a:r>
            <a:endParaRPr lang="fr-FR" sz="3840" dirty="0"/>
          </a:p>
          <a:p>
            <a:pPr algn="just"/>
            <a:r>
              <a:rPr lang="fr-FR" sz="10285" i="1" dirty="0" err="1"/>
              <a:t>Schistosoma</a:t>
            </a:r>
            <a:r>
              <a:rPr lang="fr-FR" sz="10285" i="1" dirty="0"/>
              <a:t> </a:t>
            </a:r>
            <a:r>
              <a:rPr lang="fr-FR" sz="10285" i="1" dirty="0" err="1"/>
              <a:t>haematobium</a:t>
            </a:r>
            <a:endParaRPr lang="fr-FR" sz="10285" i="1" dirty="0"/>
          </a:p>
          <a:p>
            <a:pPr algn="just"/>
            <a:r>
              <a:rPr lang="fr-FR" sz="10285" i="1" dirty="0"/>
              <a:t> </a:t>
            </a:r>
            <a:r>
              <a:rPr lang="fr-FR" sz="10285" dirty="0"/>
              <a:t>blanchâtre</a:t>
            </a:r>
            <a:r>
              <a:rPr lang="fr-FR" sz="10285" i="1" dirty="0"/>
              <a:t>, </a:t>
            </a:r>
            <a:endParaRPr lang="fr-FR" sz="10285" i="1" dirty="0"/>
          </a:p>
          <a:p>
            <a:pPr algn="just"/>
            <a:r>
              <a:rPr lang="fr-FR" sz="10285" dirty="0"/>
              <a:t>possède</a:t>
            </a:r>
            <a:r>
              <a:rPr lang="fr-FR" sz="10285" i="1" dirty="0"/>
              <a:t> </a:t>
            </a:r>
            <a:r>
              <a:rPr lang="fr-FR" sz="10285" dirty="0"/>
              <a:t>deux</a:t>
            </a:r>
            <a:r>
              <a:rPr lang="fr-FR" sz="10285" i="1" dirty="0"/>
              <a:t> </a:t>
            </a:r>
            <a:r>
              <a:rPr lang="fr-FR" sz="10285" dirty="0"/>
              <a:t>ventouses</a:t>
            </a:r>
            <a:r>
              <a:rPr lang="fr-FR" sz="10285" i="1" dirty="0"/>
              <a:t>, </a:t>
            </a:r>
            <a:r>
              <a:rPr lang="fr-FR" sz="10285" dirty="0"/>
              <a:t>antérieure</a:t>
            </a:r>
            <a:r>
              <a:rPr lang="fr-FR" sz="10285" i="1" dirty="0"/>
              <a:t> </a:t>
            </a:r>
            <a:r>
              <a:rPr lang="fr-FR" sz="10285" dirty="0"/>
              <a:t>et</a:t>
            </a:r>
            <a:r>
              <a:rPr lang="fr-FR" sz="10285" i="1" dirty="0"/>
              <a:t> </a:t>
            </a:r>
            <a:r>
              <a:rPr lang="fr-FR" sz="10285" dirty="0"/>
              <a:t>ventrale</a:t>
            </a:r>
            <a:r>
              <a:rPr lang="fr-FR" sz="10285" i="1" dirty="0"/>
              <a:t>, </a:t>
            </a:r>
            <a:r>
              <a:rPr lang="fr-FR" sz="10285" dirty="0"/>
              <a:t>assure la fixation, </a:t>
            </a:r>
            <a:endParaRPr lang="fr-FR" sz="10285" dirty="0"/>
          </a:p>
          <a:p>
            <a:pPr algn="just"/>
            <a:r>
              <a:rPr lang="fr-FR" sz="10285" dirty="0"/>
              <a:t>vit dans le système circulatoire se nourrit de sang, </a:t>
            </a:r>
            <a:endParaRPr lang="fr-FR" sz="10285" dirty="0"/>
          </a:p>
          <a:p>
            <a:pPr algn="just"/>
            <a:r>
              <a:rPr lang="fr-FR" sz="10285" dirty="0"/>
              <a:t>les sexes sont séparés, le mâle s’enroule pour former le canal </a:t>
            </a:r>
            <a:r>
              <a:rPr lang="fr-FR" sz="10285" dirty="0" err="1"/>
              <a:t>gynécophore</a:t>
            </a:r>
            <a:r>
              <a:rPr lang="fr-FR" sz="10285" dirty="0"/>
              <a:t> dans lequel vient loger la </a:t>
            </a:r>
            <a:r>
              <a:rPr lang="fr-FR" sz="10285" dirty="0" smtClean="0"/>
              <a:t>femelle.</a:t>
            </a:r>
            <a:endParaRPr lang="fr-FR" sz="10285" dirty="0"/>
          </a:p>
          <a:p>
            <a:pPr marL="0" indent="0">
              <a:buNone/>
            </a:pPr>
            <a:r>
              <a:rPr lang="fr-FR" sz="10285" b="1" dirty="0"/>
              <a:t> </a:t>
            </a:r>
            <a:endParaRPr lang="fr-FR" sz="10285" dirty="0"/>
          </a:p>
        </p:txBody>
      </p:sp>
      <p:pic>
        <p:nvPicPr>
          <p:cNvPr id="4" name="Image 3" descr="E:\cours-parasitologie\8 SCHISTOSOME\2.jpg"/>
          <p:cNvPicPr/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38" t="51726" r="3295" b="21710"/>
          <a:stretch>
            <a:fillRect/>
          </a:stretch>
        </p:blipFill>
        <p:spPr bwMode="auto">
          <a:xfrm>
            <a:off x="7493635" y="255905"/>
            <a:ext cx="4465320" cy="39477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48715" y="706755"/>
            <a:ext cx="9197975" cy="47275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84935" y="295910"/>
            <a:ext cx="9893300" cy="64395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1"/>
          <p:cNvSpPr txBox="1"/>
          <p:nvPr/>
        </p:nvSpPr>
        <p:spPr>
          <a:xfrm>
            <a:off x="2562225" y="90805"/>
            <a:ext cx="316039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fr-FR" sz="4000" b="1" dirty="0" smtClean="0">
                <a:solidFill>
                  <a:srgbClr val="FF0000"/>
                </a:solidFill>
                <a:sym typeface="+mn-ea"/>
              </a:rPr>
              <a:t>Les </a:t>
            </a:r>
            <a:r>
              <a:rPr lang="fr-FR" sz="4000" b="1" dirty="0">
                <a:solidFill>
                  <a:srgbClr val="FF0000"/>
                </a:solidFill>
                <a:sym typeface="+mn-ea"/>
              </a:rPr>
              <a:t>œufs</a:t>
            </a:r>
            <a:endParaRPr lang="fr-FR" altLang="en-US" sz="4000" b="1" dirty="0">
              <a:solidFill>
                <a:srgbClr val="FF0000"/>
              </a:solidFill>
              <a:sym typeface="+mn-ea"/>
            </a:endParaRPr>
          </a:p>
        </p:txBody>
      </p:sp>
      <p:pic>
        <p:nvPicPr>
          <p:cNvPr id="17" name="Espace réservé du contenu 1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62225" y="3466465"/>
            <a:ext cx="8241030" cy="3143885"/>
          </a:xfrm>
          <a:prstGeom prst="rect">
            <a:avLst/>
          </a:prstGeom>
        </p:spPr>
      </p:pic>
      <p:sp>
        <p:nvSpPr>
          <p:cNvPr id="19" name="Zone de texte 18"/>
          <p:cNvSpPr txBox="1"/>
          <p:nvPr/>
        </p:nvSpPr>
        <p:spPr>
          <a:xfrm>
            <a:off x="806450" y="918210"/>
            <a:ext cx="1090803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285750" indent="-285750">
              <a:buFont typeface="Wingdings" panose="05000000000000000000" charset="0"/>
              <a:buChar char="ü"/>
            </a:pPr>
            <a:r>
              <a:rPr lang="fr-FR" altLang="en-US" sz="2400" b="1">
                <a:solidFill>
                  <a:schemeClr val="bg1"/>
                </a:solidFill>
                <a:latin typeface="Times New Roman" panose="02020603050405020304" charset="0"/>
                <a:cs typeface="Calibri" panose="020F0502020204030204" charset="0"/>
              </a:rPr>
              <a:t>ovalaires, avec une coque fine et transparente laissant voir à l’intérieur un embryon cilié, le miracidium</a:t>
            </a:r>
            <a:endParaRPr lang="fr-FR" altLang="en-US" sz="2400" b="1">
              <a:solidFill>
                <a:schemeClr val="bg1"/>
              </a:solidFill>
              <a:latin typeface="Times New Roman" panose="02020603050405020304" charset="0"/>
              <a:cs typeface="Calibri" panose="020F0502020204030204" charset="0"/>
            </a:endParaRPr>
          </a:p>
          <a:p>
            <a:pPr marL="285750" indent="-285750">
              <a:buFont typeface="Wingdings" panose="05000000000000000000" charset="0"/>
              <a:buChar char="ü"/>
            </a:pPr>
            <a:r>
              <a:rPr lang="fr-FR" altLang="en-US" sz="2400" b="1">
                <a:solidFill>
                  <a:schemeClr val="bg1"/>
                </a:solidFill>
                <a:latin typeface="Times New Roman" panose="02020603050405020304" charset="0"/>
                <a:cs typeface="Calibri" panose="020F0502020204030204" charset="0"/>
              </a:rPr>
              <a:t>e</a:t>
            </a:r>
            <a:r>
              <a:rPr lang="en-US" sz="2400" b="1">
                <a:solidFill>
                  <a:schemeClr val="bg1"/>
                </a:solidFill>
                <a:latin typeface="Times New Roman" panose="02020603050405020304" charset="0"/>
                <a:cs typeface="Calibri" panose="020F0502020204030204" charset="0"/>
              </a:rPr>
              <a:t>mbryonnées pendant la pente,</a:t>
            </a:r>
            <a:endParaRPr lang="en-US" sz="2400" b="1">
              <a:solidFill>
                <a:schemeClr val="bg1"/>
              </a:solidFill>
              <a:latin typeface="Times New Roman" panose="02020603050405020304" charset="0"/>
              <a:cs typeface="Calibri" panose="020F0502020204030204" charset="0"/>
            </a:endParaRPr>
          </a:p>
          <a:p>
            <a:pPr marL="285750" indent="-285750">
              <a:buFont typeface="Wingdings" panose="05000000000000000000" charset="0"/>
              <a:buChar char="ü"/>
            </a:pPr>
            <a:r>
              <a:rPr lang="en-US" sz="2400" b="1">
                <a:solidFill>
                  <a:schemeClr val="bg1"/>
                </a:solidFill>
                <a:latin typeface="Times New Roman" panose="02020603050405020304" charset="0"/>
                <a:cs typeface="Calibri" panose="020F0502020204030204" charset="0"/>
              </a:rPr>
              <a:t>possèdent un éperon, ce dernier a permis de distinguer entre les espèces de Schistosomes </a:t>
            </a:r>
            <a:endParaRPr lang="en-US" sz="2400" b="1">
              <a:solidFill>
                <a:schemeClr val="bg1"/>
              </a:solidFill>
              <a:latin typeface="Times New Roman" panose="02020603050405020304" charset="0"/>
              <a:cs typeface="Calibri" panose="020F0502020204030204" charset="0"/>
            </a:endParaRPr>
          </a:p>
          <a:p>
            <a:pPr marL="285750" indent="-285750">
              <a:buFont typeface="Wingdings" panose="05000000000000000000" charset="0"/>
              <a:buChar char="ü"/>
            </a:pPr>
            <a:r>
              <a:rPr lang="en-US" sz="2400" b="1">
                <a:solidFill>
                  <a:schemeClr val="bg1"/>
                </a:solidFill>
                <a:latin typeface="Times New Roman" panose="02020603050405020304" charset="0"/>
                <a:cs typeface="Calibri" panose="020F0502020204030204" charset="0"/>
              </a:rPr>
              <a:t>grâce a sa position, ainsi que la forme et la taille de l’œuf (tableau).</a:t>
            </a:r>
            <a:endParaRPr lang="en-US" altLang="en-US" sz="2400" b="1">
              <a:solidFill>
                <a:schemeClr val="bg1"/>
              </a:solidFill>
              <a:latin typeface="Times New Roman" panose="02020603050405020304" charset="0"/>
              <a:cs typeface="Calibri" panose="020F050202020403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883410" y="279400"/>
            <a:ext cx="6893560" cy="1325880"/>
          </a:xfrm>
        </p:spPr>
        <p:txBody>
          <a:bodyPr/>
          <a:p>
            <a:r>
              <a:rPr lang="fr-FR" altLang="en-US"/>
              <a:t>les oeufs de Schistosomes </a:t>
            </a:r>
            <a:endParaRPr lang="fr-FR" altLang="en-US"/>
          </a:p>
        </p:txBody>
      </p:sp>
      <p:pic>
        <p:nvPicPr>
          <p:cNvPr id="18" name="Image 18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757680" y="2052320"/>
            <a:ext cx="7433310" cy="33394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64590" y="394335"/>
            <a:ext cx="9808210" cy="57829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Zone de texte 3"/>
          <p:cNvSpPr txBox="1"/>
          <p:nvPr/>
        </p:nvSpPr>
        <p:spPr>
          <a:xfrm>
            <a:off x="838200" y="1191895"/>
            <a:ext cx="1034288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Wingdings" panose="05000000000000000000" charset="0"/>
              <a:buChar char="Ø"/>
            </a:pPr>
            <a:r>
              <a:rPr lang="fr-FR" altLang="en-US"/>
              <a:t>est une larve ovalaire qui mesure, selon l’espèce environ 170μ de long</a:t>
            </a:r>
            <a:endParaRPr lang="fr-FR" altLang="en-US"/>
          </a:p>
          <a:p>
            <a:r>
              <a:rPr lang="fr-FR" altLang="en-US"/>
              <a:t>et 70μ de large avec une papille apicale conoïde, </a:t>
            </a:r>
            <a:endParaRPr lang="fr-FR" altLang="en-US"/>
          </a:p>
          <a:p>
            <a:pPr marL="285750" indent="-285750">
              <a:buFont typeface="Wingdings" panose="05000000000000000000" charset="0"/>
              <a:buChar char="Ø"/>
            </a:pPr>
            <a:r>
              <a:rPr lang="fr-FR" altLang="en-US"/>
              <a:t>le tenebratorium, organe sensoriel et de pénétration dans le mollusque hôte intermédiaire.</a:t>
            </a:r>
            <a:endParaRPr lang="fr-FR" altLang="en-US"/>
          </a:p>
        </p:txBody>
      </p:sp>
      <p:sp>
        <p:nvSpPr>
          <p:cNvPr id="5" name="Zone de texte 4"/>
          <p:cNvSpPr txBox="1"/>
          <p:nvPr/>
        </p:nvSpPr>
        <p:spPr>
          <a:xfrm>
            <a:off x="3933825" y="257175"/>
            <a:ext cx="2491105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fr-FR" altLang="en-US" sz="3000" b="1">
                <a:sym typeface="+mn-ea"/>
              </a:rPr>
              <a:t>Le miracidium </a:t>
            </a:r>
            <a:endParaRPr lang="fr-FR" altLang="en-US" sz="3000" b="1"/>
          </a:p>
        </p:txBody>
      </p:sp>
      <p:pic>
        <p:nvPicPr>
          <p:cNvPr id="6" name="Espace réservé du contenu 5"/>
          <p:cNvPicPr>
            <a:picLocks noChangeAspect="1"/>
          </p:cNvPicPr>
          <p:nvPr>
            <p:ph sz="half" idx="1"/>
          </p:nvPr>
        </p:nvPicPr>
        <p:blipFill>
          <a:blip r:embed="rId1"/>
          <a:srcRect t="-1603" r="28382"/>
          <a:stretch>
            <a:fillRect/>
          </a:stretch>
        </p:blipFill>
        <p:spPr>
          <a:xfrm>
            <a:off x="1654175" y="2647950"/>
            <a:ext cx="5457190" cy="3669665"/>
          </a:xfrm>
          <a:prstGeom prst="rect">
            <a:avLst/>
          </a:prstGeom>
        </p:spPr>
      </p:pic>
      <p:pic>
        <p:nvPicPr>
          <p:cNvPr id="100" name="Espace réservé du contenu 99"/>
          <p:cNvPicPr/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774430" y="3199130"/>
            <a:ext cx="2665095" cy="30213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5848350" cy="1325880"/>
          </a:xfrm>
        </p:spPr>
        <p:txBody>
          <a:bodyPr/>
          <a:p>
            <a:r>
              <a:rPr lang="fr-FR" altLang="en-US"/>
              <a:t>Mode de contamination </a:t>
            </a:r>
            <a:endParaRPr lang="fr-FR" altLang="en-US"/>
          </a:p>
        </p:txBody>
      </p:sp>
      <p:sp>
        <p:nvSpPr>
          <p:cNvPr id="100" name="Zone de texte 99"/>
          <p:cNvSpPr txBox="1"/>
          <p:nvPr/>
        </p:nvSpPr>
        <p:spPr>
          <a:xfrm>
            <a:off x="263525" y="3021965"/>
            <a:ext cx="6325235" cy="2030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228600" indent="-228600"/>
            <a:r>
              <a:rPr lang="en-US" b="1">
                <a:latin typeface="Times New Roman" panose="02020603050405020304" charset="0"/>
                <a:cs typeface="Calibri" panose="020F0502020204030204" charset="0"/>
              </a:rPr>
              <a:t>Le miracidium : </a:t>
            </a:r>
            <a:r>
              <a:rPr lang="en-US" b="0">
                <a:latin typeface="Times New Roman" panose="02020603050405020304" charset="0"/>
                <a:cs typeface="Calibri" panose="020F0502020204030204" charset="0"/>
              </a:rPr>
              <a:t>C’est forme larvaire mesure environ 100 µm. </a:t>
            </a:r>
            <a:endParaRPr lang="en-US" b="0">
              <a:latin typeface="Times New Roman" panose="02020603050405020304" charset="0"/>
              <a:cs typeface="Calibri" panose="020F0502020204030204" charset="0"/>
            </a:endParaRPr>
          </a:p>
          <a:p>
            <a:pPr marL="228600" indent="-228600"/>
            <a:endParaRPr lang="en-US" b="1">
              <a:latin typeface="Times New Roman" panose="02020603050405020304" charset="0"/>
              <a:cs typeface="Calibri" panose="020F0502020204030204" charset="0"/>
            </a:endParaRPr>
          </a:p>
          <a:p>
            <a:pPr marL="228600" indent="-228600"/>
            <a:endParaRPr lang="en-US" b="1">
              <a:latin typeface="Times New Roman" panose="02020603050405020304" charset="0"/>
              <a:cs typeface="Calibri" panose="020F0502020204030204" charset="0"/>
            </a:endParaRPr>
          </a:p>
          <a:p>
            <a:pPr marL="228600" indent="-228600"/>
            <a:r>
              <a:rPr lang="en-US" b="1">
                <a:latin typeface="Times New Roman" panose="02020603050405020304" charset="0"/>
                <a:cs typeface="Calibri" panose="020F0502020204030204" charset="0"/>
              </a:rPr>
              <a:t>La</a:t>
            </a:r>
            <a:r>
              <a:rPr lang="en-US" b="0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b="1">
                <a:latin typeface="Times New Roman" panose="02020603050405020304" charset="0"/>
                <a:cs typeface="Calibri" panose="020F0502020204030204" charset="0"/>
              </a:rPr>
              <a:t>cercaire</a:t>
            </a:r>
            <a:r>
              <a:rPr lang="en-US" b="0">
                <a:latin typeface="Times New Roman" panose="02020603050405020304" charset="0"/>
                <a:cs typeface="Calibri" panose="020F0502020204030204" charset="0"/>
              </a:rPr>
              <a:t>, seconde forme larvaire, est la forme infestante et mesure environ 500 µm. La tête est reliée à une queue fourchue, permettra la pénétration. Cette forme particulière lui vaut le nom de furcocercaire.</a:t>
            </a:r>
            <a:endParaRPr lang="fr-FR" altLang="en-US"/>
          </a:p>
        </p:txBody>
      </p:sp>
      <p:pic>
        <p:nvPicPr>
          <p:cNvPr id="13" name="Image 13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7833360" y="3354705"/>
            <a:ext cx="2591435" cy="1935480"/>
          </a:xfrm>
          <a:prstGeom prst="rect">
            <a:avLst/>
          </a:prstGeom>
        </p:spPr>
      </p:pic>
      <p:sp>
        <p:nvSpPr>
          <p:cNvPr id="107" name="Zone de texte 106"/>
          <p:cNvSpPr txBox="1"/>
          <p:nvPr/>
        </p:nvSpPr>
        <p:spPr>
          <a:xfrm>
            <a:off x="6588760" y="563689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 algn="ctr"/>
            <a:r>
              <a:rPr lang="en-US" b="1">
                <a:latin typeface="Times New Roman" panose="02020603050405020304" charset="0"/>
                <a:cs typeface="Calibri" panose="020F0502020204030204" charset="0"/>
              </a:rPr>
              <a:t>Figure</a:t>
            </a:r>
            <a:r>
              <a:rPr lang="en-US" b="0">
                <a:latin typeface="Times New Roman" panose="02020603050405020304" charset="0"/>
                <a:cs typeface="Calibri" panose="020F0502020204030204" charset="0"/>
              </a:rPr>
              <a:t> : Cercaire pénétrant la peau</a:t>
            </a:r>
            <a:endParaRPr lang="fr-FR" altLang="en-US"/>
          </a:p>
        </p:txBody>
      </p:sp>
      <p:sp>
        <p:nvSpPr>
          <p:cNvPr id="5" name="Zone de texte 4"/>
          <p:cNvSpPr txBox="1"/>
          <p:nvPr/>
        </p:nvSpPr>
        <p:spPr>
          <a:xfrm>
            <a:off x="607060" y="1833880"/>
            <a:ext cx="50800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 algn="l"/>
            <a:r>
              <a:rPr lang="fr-FR" altLang="en-US" b="1">
                <a:latin typeface="Calibri Light" panose="020F0302020204030204" charset="0"/>
                <a:cs typeface="Calibri Light" panose="020F0302020204030204" charset="0"/>
              </a:rPr>
              <a:t>par voie transcutanée </a:t>
            </a:r>
            <a:endParaRPr lang="fr-FR" altLang="en-US" b="1">
              <a:latin typeface="Calibri Light" panose="020F0302020204030204" charset="0"/>
              <a:cs typeface="Calibri Light" panose="020F0302020204030204" charset="0"/>
            </a:endParaRPr>
          </a:p>
          <a:p>
            <a:pPr indent="0" algn="l"/>
            <a:r>
              <a:rPr lang="fr-FR" altLang="en-US">
                <a:latin typeface="Calibri Light" panose="020F0302020204030204" charset="0"/>
                <a:cs typeface="Calibri Light" panose="020F0302020204030204" charset="0"/>
              </a:rPr>
              <a:t>les oeufs sont éliminés par voie urinaire ou fécale</a:t>
            </a:r>
            <a:endParaRPr lang="fr-FR" altLang="en-US">
              <a:latin typeface="Calibri Light" panose="020F0302020204030204" charset="0"/>
              <a:cs typeface="Calibri Light" panose="020F0302020204030204" charset="0"/>
            </a:endParaRPr>
          </a:p>
        </p:txBody>
      </p:sp>
      <p:pic>
        <p:nvPicPr>
          <p:cNvPr id="2" name="Espace réservé du contenu 1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96785" y="747395"/>
            <a:ext cx="4309745" cy="241998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Espace réservé du contenu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30350" y="1336040"/>
            <a:ext cx="6951345" cy="418401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38175" y="150495"/>
            <a:ext cx="4128770" cy="1325880"/>
          </a:xfrm>
        </p:spPr>
        <p:txBody>
          <a:bodyPr/>
          <a:p>
            <a:r>
              <a:rPr lang="fr-FR" altLang="en-US" b="1"/>
              <a:t>Classisfication</a:t>
            </a:r>
            <a:r>
              <a:rPr lang="fr-FR" altLang="en-US"/>
              <a:t> </a:t>
            </a:r>
            <a:endParaRPr lang="fr-FR" altLang="en-US"/>
          </a:p>
        </p:txBody>
      </p:sp>
      <p:pic>
        <p:nvPicPr>
          <p:cNvPr id="6" name="Espace réservé du contenu 5" descr="E:\cours-parasitologie\8 SCHISTOSOME\2.jpg"/>
          <p:cNvPicPr>
            <a:picLocks noGrp="1" noChangeAspect="1"/>
          </p:cNvPicPr>
          <p:nvPr>
            <p:ph sz="half" idx="1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4" t="33539" r="26438" b="50472"/>
          <a:stretch>
            <a:fillRect/>
          </a:stretch>
        </p:blipFill>
        <p:spPr bwMode="auto">
          <a:xfrm>
            <a:off x="1016635" y="1476375"/>
            <a:ext cx="3750310" cy="4351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du contenu 1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27065" y="852170"/>
            <a:ext cx="6179185" cy="53251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Espace réservé du contenu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48615" y="801370"/>
            <a:ext cx="11494135" cy="5908675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838200" y="117475"/>
            <a:ext cx="10515600" cy="683895"/>
          </a:xfrm>
        </p:spPr>
        <p:txBody>
          <a:bodyPr>
            <a:normAutofit fontScale="90000"/>
          </a:bodyPr>
          <a:p>
            <a:r>
              <a:rPr lang="fr-FR" altLang="en-US" sz="4000" b="1" i="1">
                <a:solidFill>
                  <a:schemeClr val="tx1"/>
                </a:solidFill>
              </a:rPr>
              <a:t>Géographie </a:t>
            </a:r>
            <a:endParaRPr lang="fr-FR" altLang="en-US" sz="4000" b="1" i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Zone de texte 99"/>
          <p:cNvSpPr txBox="1"/>
          <p:nvPr/>
        </p:nvSpPr>
        <p:spPr>
          <a:xfrm>
            <a:off x="2260600" y="2644775"/>
            <a:ext cx="7670800" cy="27997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endParaRPr lang="en-US" sz="3200" b="1">
              <a:latin typeface="Times New Roman" panose="02020603050405020304" charset="0"/>
              <a:cs typeface="Calibri" panose="020F0502020204030204" charset="0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en-US" sz="3600" b="1">
                <a:latin typeface="Times New Roman" panose="02020603050405020304" charset="0"/>
                <a:cs typeface="Calibri" panose="020F0502020204030204" charset="0"/>
              </a:rPr>
              <a:t>Djanet, </a:t>
            </a:r>
            <a:endParaRPr lang="en-US" sz="3600" b="1">
              <a:latin typeface="Times New Roman" panose="02020603050405020304" charset="0"/>
              <a:cs typeface="Calibri" panose="020F0502020204030204" charset="0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en-US" sz="3600" b="1">
                <a:latin typeface="Times New Roman" panose="02020603050405020304" charset="0"/>
                <a:cs typeface="Calibri" panose="020F0502020204030204" charset="0"/>
              </a:rPr>
              <a:t>Khemiss el khechna, </a:t>
            </a:r>
            <a:endParaRPr lang="en-US" sz="3600" b="1">
              <a:latin typeface="Times New Roman" panose="02020603050405020304" charset="0"/>
              <a:cs typeface="Calibri" panose="020F0502020204030204" charset="0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en-US" sz="3600" b="1">
                <a:latin typeface="Times New Roman" panose="02020603050405020304" charset="0"/>
                <a:cs typeface="Calibri" panose="020F0502020204030204" charset="0"/>
              </a:rPr>
              <a:t>El harrach, </a:t>
            </a:r>
            <a:endParaRPr lang="en-US" sz="3600" b="1">
              <a:latin typeface="Times New Roman" panose="02020603050405020304" charset="0"/>
              <a:cs typeface="Calibri" panose="020F0502020204030204" charset="0"/>
            </a:endParaRPr>
          </a:p>
          <a:p>
            <a:pPr marL="457200" indent="-457200">
              <a:buFont typeface="Wingdings" panose="05000000000000000000" charset="0"/>
              <a:buChar char="Ø"/>
            </a:pPr>
            <a:r>
              <a:rPr lang="en-US" sz="3600" b="1">
                <a:latin typeface="Times New Roman" panose="02020603050405020304" charset="0"/>
                <a:cs typeface="Calibri" panose="020F0502020204030204" charset="0"/>
              </a:rPr>
              <a:t>Gué de Constantine.</a:t>
            </a:r>
            <a:endParaRPr lang="fr-FR" altLang="en-US" sz="3600" b="1"/>
          </a:p>
        </p:txBody>
      </p:sp>
      <p:sp>
        <p:nvSpPr>
          <p:cNvPr id="4" name="Zone de texte 3"/>
          <p:cNvSpPr txBox="1"/>
          <p:nvPr/>
        </p:nvSpPr>
        <p:spPr>
          <a:xfrm>
            <a:off x="2773680" y="873125"/>
            <a:ext cx="3458210" cy="92202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p>
            <a:pPr algn="l"/>
            <a:r>
              <a:rPr lang="en-US" sz="5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Calibri" panose="020F0502020204030204" charset="0"/>
                <a:sym typeface="+mn-ea"/>
              </a:rPr>
              <a:t>En Algérie </a:t>
            </a:r>
            <a:endParaRPr lang="en-US" altLang="en-US" sz="5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cs typeface="Calibri" panose="020F0502020204030204" charset="0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46755" y="195580"/>
            <a:ext cx="6038850" cy="1125855"/>
          </a:xfrm>
        </p:spPr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</a:rPr>
              <a:t>Hôtes intermédiaires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4" name="Espace réservé du contenu 3" descr="E:\cours-parasitologie\8 SCHISTOSOME\4.jpg"/>
          <p:cNvPicPr>
            <a:picLocks noGrp="1"/>
          </p:cNvPicPr>
          <p:nvPr>
            <p:ph idx="1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0" t="6193" r="6397" b="76377"/>
          <a:stretch>
            <a:fillRect/>
          </a:stretch>
        </p:blipFill>
        <p:spPr bwMode="auto">
          <a:xfrm>
            <a:off x="5300345" y="1183640"/>
            <a:ext cx="6971665" cy="360616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 de texte 7"/>
          <p:cNvSpPr txBox="1"/>
          <p:nvPr/>
        </p:nvSpPr>
        <p:spPr>
          <a:xfrm>
            <a:off x="492125" y="1503045"/>
            <a:ext cx="480822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· Le genre </a:t>
            </a:r>
            <a:r>
              <a:rPr lang="en-US" b="0" i="1">
                <a:solidFill>
                  <a:srgbClr val="000000"/>
                </a:solidFill>
                <a:latin typeface="Times New Roman" panose="02020603050405020304" charset="0"/>
              </a:rPr>
              <a:t>Biomphalaria</a:t>
            </a:r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 pour </a:t>
            </a:r>
            <a:r>
              <a:rPr lang="en-US" b="0" i="1">
                <a:solidFill>
                  <a:srgbClr val="000000"/>
                </a:solidFill>
                <a:latin typeface="Times New Roman" panose="02020603050405020304" charset="0"/>
              </a:rPr>
              <a:t>S. mansoni </a:t>
            </a:r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(Synonyme : </a:t>
            </a:r>
            <a:r>
              <a:rPr lang="en-US" b="0" i="1">
                <a:solidFill>
                  <a:srgbClr val="000000"/>
                </a:solidFill>
                <a:latin typeface="Times New Roman" panose="02020603050405020304" charset="0"/>
              </a:rPr>
              <a:t>« Planorbes », « Tropicorbis »</a:t>
            </a:r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, </a:t>
            </a:r>
            <a:endParaRPr lang="en-US" b="0">
              <a:solidFill>
                <a:srgbClr val="000000"/>
              </a:solidFill>
              <a:latin typeface="Times New Roman" panose="02020603050405020304" charset="0"/>
            </a:endParaRPr>
          </a:p>
          <a:p>
            <a:pPr indent="0"/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« Australorbis ») : c’est un mollusque a coquille aplatis. </a:t>
            </a:r>
            <a:endParaRPr lang="fr-FR" altLang="en-US"/>
          </a:p>
        </p:txBody>
      </p:sp>
      <p:pic>
        <p:nvPicPr>
          <p:cNvPr id="9" name="Image 8"/>
          <p:cNvPicPr/>
          <p:nvPr/>
        </p:nvPicPr>
        <p:blipFill>
          <a:blip r:embed="rId2"/>
          <a:stretch>
            <a:fillRect/>
          </a:stretch>
        </p:blipFill>
        <p:spPr>
          <a:xfrm>
            <a:off x="3126105" y="3048000"/>
            <a:ext cx="257175" cy="76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4" name="Zone de texte 103"/>
          <p:cNvSpPr txBox="1"/>
          <p:nvPr/>
        </p:nvSpPr>
        <p:spPr>
          <a:xfrm>
            <a:off x="220345" y="2606675"/>
            <a:ext cx="5080000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b="0" i="1">
                <a:solidFill>
                  <a:srgbClr val="000000"/>
                </a:solidFill>
                <a:latin typeface="Times New Roman" panose="02020603050405020304" charset="0"/>
              </a:rPr>
              <a:t>        Biomphalaria</a:t>
            </a:r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 </a:t>
            </a:r>
            <a:r>
              <a:rPr lang="en-US" b="0" i="1">
                <a:solidFill>
                  <a:srgbClr val="000000"/>
                </a:solidFill>
                <a:latin typeface="Times New Roman" panose="02020603050405020304" charset="0"/>
              </a:rPr>
              <a:t>glabrata              </a:t>
            </a:r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S.mansoni· Le genre</a:t>
            </a:r>
            <a:r>
              <a:rPr lang="en-US" b="0" i="1">
                <a:solidFill>
                  <a:srgbClr val="000000"/>
                </a:solidFill>
                <a:latin typeface="Times New Roman" panose="02020603050405020304" charset="0"/>
              </a:rPr>
              <a:t> Bulinus</a:t>
            </a:r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 pour </a:t>
            </a:r>
            <a:r>
              <a:rPr lang="en-US" b="0" i="1">
                <a:solidFill>
                  <a:srgbClr val="000000"/>
                </a:solidFill>
                <a:latin typeface="Times New Roman" panose="02020603050405020304" charset="0"/>
              </a:rPr>
              <a:t>S. haematobium et S. intercalatum : </a:t>
            </a:r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c’est un mollusque a coquilleGlobuleuse. </a:t>
            </a:r>
            <a:endParaRPr lang="fr-FR" altLang="en-US"/>
          </a:p>
        </p:txBody>
      </p:sp>
      <p:pic>
        <p:nvPicPr>
          <p:cNvPr id="10" name="Image 9"/>
          <p:cNvPicPr/>
          <p:nvPr/>
        </p:nvPicPr>
        <p:blipFill>
          <a:blip r:embed="rId2"/>
          <a:stretch>
            <a:fillRect/>
          </a:stretch>
        </p:blipFill>
        <p:spPr>
          <a:xfrm>
            <a:off x="2989580" y="4598035"/>
            <a:ext cx="257175" cy="76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5" name="Zone de texte 104"/>
          <p:cNvSpPr txBox="1"/>
          <p:nvPr/>
        </p:nvSpPr>
        <p:spPr>
          <a:xfrm>
            <a:off x="1092835" y="4144645"/>
            <a:ext cx="508000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b="0" i="1">
                <a:solidFill>
                  <a:srgbClr val="000000"/>
                </a:solidFill>
                <a:latin typeface="Times New Roman" panose="02020603050405020304" charset="0"/>
              </a:rPr>
              <a:t>Bulinus</a:t>
            </a:r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 </a:t>
            </a:r>
            <a:r>
              <a:rPr lang="en-US" b="0" i="1">
                <a:solidFill>
                  <a:srgbClr val="000000"/>
                </a:solidFill>
                <a:latin typeface="Times New Roman" panose="02020603050405020304" charset="0"/>
              </a:rPr>
              <a:t>trauncatus</a:t>
            </a:r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           </a:t>
            </a:r>
            <a:r>
              <a:rPr lang="en-US" b="0" i="1">
                <a:solidFill>
                  <a:srgbClr val="000000"/>
                </a:solidFill>
                <a:latin typeface="Times New Roman" panose="02020603050405020304" charset="0"/>
              </a:rPr>
              <a:t>S. haematobium</a:t>
            </a:r>
            <a:endParaRPr lang="fr-FR" altLang="en-US"/>
          </a:p>
        </p:txBody>
      </p:sp>
      <p:pic>
        <p:nvPicPr>
          <p:cNvPr id="11" name="Imag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2296160" y="5290185"/>
            <a:ext cx="257175" cy="76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6" name="Zone de texte 105"/>
          <p:cNvSpPr txBox="1"/>
          <p:nvPr/>
        </p:nvSpPr>
        <p:spPr>
          <a:xfrm>
            <a:off x="220345" y="4851400"/>
            <a:ext cx="5080000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 </a:t>
            </a:r>
            <a:r>
              <a:rPr lang="en-US" b="0" i="1">
                <a:solidFill>
                  <a:srgbClr val="000000"/>
                </a:solidFill>
                <a:latin typeface="Times New Roman" panose="02020603050405020304" charset="0"/>
              </a:rPr>
              <a:t>Bulinus</a:t>
            </a:r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 </a:t>
            </a:r>
            <a:r>
              <a:rPr lang="en-US" b="0" i="1">
                <a:solidFill>
                  <a:srgbClr val="000000"/>
                </a:solidFill>
                <a:latin typeface="Times New Roman" panose="02020603050405020304" charset="0"/>
              </a:rPr>
              <a:t>africanus</a:t>
            </a:r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             </a:t>
            </a:r>
            <a:r>
              <a:rPr lang="en-US" b="0" i="1">
                <a:solidFill>
                  <a:srgbClr val="000000"/>
                </a:solidFill>
                <a:latin typeface="Times New Roman" panose="02020603050405020304" charset="0"/>
              </a:rPr>
              <a:t>S. intercalatum </a:t>
            </a:r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  · Le genre </a:t>
            </a:r>
            <a:r>
              <a:rPr lang="en-US" b="0" i="1">
                <a:solidFill>
                  <a:srgbClr val="000000"/>
                </a:solidFill>
                <a:latin typeface="Times New Roman" panose="02020603050405020304" charset="0"/>
              </a:rPr>
              <a:t>Oncomelania</a:t>
            </a:r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 pour </a:t>
            </a:r>
            <a:r>
              <a:rPr lang="en-US" b="0" i="1">
                <a:solidFill>
                  <a:srgbClr val="000000"/>
                </a:solidFill>
                <a:latin typeface="Times New Roman" panose="02020603050405020304" charset="0"/>
              </a:rPr>
              <a:t>S. japonicum Oncomelania minima </a:t>
            </a:r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· Le genre </a:t>
            </a:r>
            <a:r>
              <a:rPr lang="en-US" b="0" i="1">
                <a:solidFill>
                  <a:srgbClr val="000000"/>
                </a:solidFill>
                <a:latin typeface="Times New Roman" panose="02020603050405020304" charset="0"/>
              </a:rPr>
              <a:t>Lithoglyphopsis aperta</a:t>
            </a:r>
            <a:r>
              <a:rPr lang="en-US" b="0">
                <a:solidFill>
                  <a:srgbClr val="000000"/>
                </a:solidFill>
                <a:latin typeface="Times New Roman" panose="02020603050405020304" charset="0"/>
              </a:rPr>
              <a:t> pour </a:t>
            </a:r>
            <a:r>
              <a:rPr lang="en-US" b="0" i="1">
                <a:solidFill>
                  <a:srgbClr val="000000"/>
                </a:solidFill>
                <a:latin typeface="Times New Roman" panose="02020603050405020304" charset="0"/>
              </a:rPr>
              <a:t>S. mekongi.</a:t>
            </a:r>
            <a:endParaRPr lang="fr-FR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0495" y="588010"/>
            <a:ext cx="10968990" cy="54514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96595" y="222250"/>
            <a:ext cx="10805795" cy="63404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99390" y="323215"/>
            <a:ext cx="5556250" cy="5854065"/>
          </a:xfrm>
          <a:prstGeom prst="rect">
            <a:avLst/>
          </a:prstGeom>
        </p:spPr>
      </p:pic>
      <p:pic>
        <p:nvPicPr>
          <p:cNvPr id="6" name="Espace réservé du contenu 5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71160" y="323215"/>
            <a:ext cx="6720840" cy="3937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5640" y="4003040"/>
            <a:ext cx="5993765" cy="17907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04563" y="184821"/>
            <a:ext cx="3438660" cy="1325563"/>
          </a:xfrm>
        </p:spPr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Cycle évolutif 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4" name="Espace réservé du contenu 3" descr="Résultat de recherche d'images pour &quot;schistosoma haematobium&quot;"/>
          <p:cNvPicPr>
            <a:picLocks noGrp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769" y="1133341"/>
            <a:ext cx="8010660" cy="5155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1" name="Espace réservé du contenu 100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34695" y="630555"/>
            <a:ext cx="10553065" cy="56534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6" name="Zone de texte 105"/>
          <p:cNvSpPr txBox="1"/>
          <p:nvPr/>
        </p:nvSpPr>
        <p:spPr>
          <a:xfrm>
            <a:off x="1922780" y="1144270"/>
            <a:ext cx="10090785" cy="5507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228600" indent="-228600" algn="l"/>
            <a:r>
              <a:rPr lang="en-US" sz="3200" b="1">
                <a:latin typeface="Times New Roman" panose="02020603050405020304" charset="0"/>
                <a:cs typeface="Calibri" panose="020F0502020204030204" charset="0"/>
              </a:rPr>
              <a:t>Pathogénie et signes </a:t>
            </a:r>
            <a:endParaRPr lang="en-US" sz="3200" b="1">
              <a:latin typeface="Times New Roman" panose="02020603050405020304" charset="0"/>
              <a:cs typeface="Calibri" panose="020F0502020204030204" charset="0"/>
            </a:endParaRPr>
          </a:p>
          <a:p>
            <a:pPr marL="228600" indent="-228600" algn="l"/>
            <a:r>
              <a:rPr lang="en-US" sz="3200" b="0">
                <a:latin typeface="Times New Roman" panose="02020603050405020304" charset="0"/>
                <a:cs typeface="Calibri" panose="020F0502020204030204" charset="0"/>
              </a:rPr>
              <a:t>- Lésion cutanée lors de pénétration (dermatite cercarienne).- Anémie.- Fièvre de katayama</a:t>
            </a:r>
            <a:r>
              <a:rPr lang="fr-FR" altLang="en-US" sz="3200" b="0">
                <a:latin typeface="Times New Roman" panose="02020603050405020304" charset="0"/>
                <a:cs typeface="Calibri" panose="020F0502020204030204" charset="0"/>
              </a:rPr>
              <a:t> ( ville japonaise)</a:t>
            </a:r>
            <a:r>
              <a:rPr lang="en-US" sz="3200" b="0">
                <a:latin typeface="Times New Roman" panose="02020603050405020304" charset="0"/>
                <a:cs typeface="Calibri" panose="020F0502020204030204" charset="0"/>
              </a:rPr>
              <a:t>  - Douleurs abdominales- Taux, nausée, - Stérilité - Hépatomégalie </a:t>
            </a:r>
            <a:endParaRPr lang="en-US" sz="3200" b="1">
              <a:latin typeface="Times New Roman" panose="02020603050405020304" charset="0"/>
              <a:cs typeface="Calibri" panose="020F0502020204030204" charset="0"/>
            </a:endParaRPr>
          </a:p>
          <a:p>
            <a:endParaRPr lang="fr-FR" altLang="en-US" sz="32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5280338" y="412124"/>
            <a:ext cx="2807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F0000"/>
                </a:solidFill>
              </a:rPr>
              <a:t>Diagnostic </a:t>
            </a:r>
            <a:endParaRPr lang="fr-FR" sz="3600" dirty="0">
              <a:solidFill>
                <a:srgbClr val="FF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647403" y="1659312"/>
            <a:ext cx="944021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Indirecte </a:t>
            </a:r>
            <a:endParaRPr lang="fr-FR" sz="2800" dirty="0" smtClean="0">
              <a:solidFill>
                <a:srgbClr val="FF0000"/>
              </a:solidFill>
            </a:endParaRPr>
          </a:p>
          <a:p>
            <a:r>
              <a:rPr lang="fr-FR" sz="2800" dirty="0" smtClean="0"/>
              <a:t>HAI, IFI, ELISA </a:t>
            </a:r>
            <a:endParaRPr lang="fr-FR" sz="2800" dirty="0"/>
          </a:p>
          <a:p>
            <a:r>
              <a:rPr lang="fr-FR" sz="2800" dirty="0" smtClean="0">
                <a:solidFill>
                  <a:srgbClr val="FF0000"/>
                </a:solidFill>
              </a:rPr>
              <a:t>Directe: </a:t>
            </a:r>
            <a:endParaRPr lang="fr-FR" sz="2800" dirty="0" smtClean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800" dirty="0" smtClean="0"/>
              <a:t>Recherche des œufs dans les urines (</a:t>
            </a:r>
            <a:r>
              <a:rPr lang="fr-FR" sz="2800" dirty="0" err="1" smtClean="0"/>
              <a:t>S,h</a:t>
            </a:r>
            <a:r>
              <a:rPr lang="fr-FR" sz="2800" dirty="0" smtClean="0"/>
              <a:t>),</a:t>
            </a:r>
            <a:endParaRPr lang="fr-FR" sz="2800" dirty="0" smtClean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800" dirty="0" smtClean="0"/>
              <a:t>Recherche des œufs dans les selles ( </a:t>
            </a:r>
            <a:r>
              <a:rPr lang="fr-FR" sz="2800" dirty="0" err="1" smtClean="0"/>
              <a:t>S,m</a:t>
            </a:r>
            <a:r>
              <a:rPr lang="fr-FR" sz="2800" dirty="0" smtClean="0"/>
              <a:t>. </a:t>
            </a:r>
            <a:r>
              <a:rPr lang="fr-FR" sz="2800" dirty="0" err="1" smtClean="0"/>
              <a:t>S.j</a:t>
            </a:r>
            <a:r>
              <a:rPr lang="fr-FR" sz="2800" dirty="0" smtClean="0"/>
              <a:t>. </a:t>
            </a:r>
            <a:r>
              <a:rPr lang="fr-FR" sz="2800" dirty="0" err="1" smtClean="0"/>
              <a:t>S.i</a:t>
            </a:r>
            <a:r>
              <a:rPr lang="fr-FR" sz="2800" dirty="0" smtClean="0"/>
              <a:t> </a:t>
            </a:r>
            <a:r>
              <a:rPr lang="fr-FR" sz="2800" dirty="0" err="1" smtClean="0"/>
              <a:t>Sm</a:t>
            </a:r>
            <a:r>
              <a:rPr lang="fr-FR" sz="2800" dirty="0" smtClean="0"/>
              <a:t> des fois </a:t>
            </a:r>
            <a:r>
              <a:rPr lang="fr-FR" sz="2800" dirty="0" err="1" smtClean="0"/>
              <a:t>S,h</a:t>
            </a:r>
            <a:r>
              <a:rPr lang="fr-FR" sz="2800" dirty="0" smtClean="0"/>
              <a:t>)</a:t>
            </a:r>
            <a:endParaRPr lang="fr-FR" sz="2800" dirty="0" smtClean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fr-FR" sz="2800" dirty="0" smtClean="0"/>
              <a:t>Biopsie</a:t>
            </a:r>
            <a:endParaRPr lang="fr-FR" sz="2800" dirty="0" smtClean="0"/>
          </a:p>
          <a:p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685290" y="706755"/>
            <a:ext cx="8722995" cy="51562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409190" y="652145"/>
            <a:ext cx="6081395" cy="552513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56845" y="459105"/>
            <a:ext cx="5181600" cy="3947795"/>
          </a:xfrm>
          <a:prstGeom prst="rect">
            <a:avLst/>
          </a:prstGeom>
        </p:spPr>
      </p:pic>
      <p:pic>
        <p:nvPicPr>
          <p:cNvPr id="6" name="Espace réservé du contenu 5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56020" y="459105"/>
            <a:ext cx="5499100" cy="369951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960" y="4741545"/>
            <a:ext cx="5286375" cy="172402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644265" y="351155"/>
            <a:ext cx="4903470" cy="1325880"/>
          </a:xfrm>
        </p:spPr>
        <p:txBody>
          <a:bodyPr/>
          <a:p>
            <a:r>
              <a:rPr lang="fr-FR" altLang="en-US"/>
              <a:t>signes cliniques </a:t>
            </a:r>
            <a:endParaRPr lang="fr-FR" altLang="en-US"/>
          </a:p>
        </p:txBody>
      </p:sp>
      <p:pic>
        <p:nvPicPr>
          <p:cNvPr id="4" name="Image 4" descr="http://campus.cerimes.fr/parasitologie/enseignement/bilharzioses/site/html/images/figure22.jpg"/>
          <p:cNvPicPr>
            <a:picLocks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6390" y="1396365"/>
            <a:ext cx="5801995" cy="435165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Zone de texte 106"/>
          <p:cNvSpPr txBox="1"/>
          <p:nvPr/>
        </p:nvSpPr>
        <p:spPr>
          <a:xfrm>
            <a:off x="3007995" y="606234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 algn="ctr"/>
            <a:r>
              <a:rPr lang="en-US" b="1">
                <a:latin typeface="Times New Roman" panose="02020603050405020304" charset="0"/>
                <a:cs typeface="Calibri" panose="020F0502020204030204" charset="0"/>
              </a:rPr>
              <a:t>Figure</a:t>
            </a:r>
            <a:r>
              <a:rPr lang="en-US" b="0">
                <a:latin typeface="Times New Roman" panose="02020603050405020304" charset="0"/>
                <a:cs typeface="Calibri" panose="020F0502020204030204" charset="0"/>
              </a:rPr>
              <a:t> : granulome bilaharizien vésicale (S.h)</a:t>
            </a:r>
            <a:endParaRPr lang="fr-FR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7" name="Zone de texte 106"/>
          <p:cNvSpPr txBox="1"/>
          <p:nvPr/>
        </p:nvSpPr>
        <p:spPr>
          <a:xfrm>
            <a:off x="3283585" y="829310"/>
            <a:ext cx="7269480" cy="49231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sz="3600" b="1">
                <a:latin typeface="Times New Roman" panose="02020603050405020304" charset="0"/>
                <a:cs typeface="Calibri" panose="020F0502020204030204" charset="0"/>
              </a:rPr>
              <a:t>Prophylaxie</a:t>
            </a:r>
            <a:endParaRPr lang="en-US" sz="3600" b="1">
              <a:latin typeface="Times New Roman" panose="02020603050405020304" charset="0"/>
              <a:cs typeface="Calibri" panose="020F0502020204030204" charset="0"/>
            </a:endParaRPr>
          </a:p>
          <a:p>
            <a:pPr indent="0"/>
            <a:endParaRPr lang="en-US" b="1">
              <a:latin typeface="Times New Roman" panose="02020603050405020304" charset="0"/>
              <a:cs typeface="Calibri" panose="020F0502020204030204" charset="0"/>
            </a:endParaRPr>
          </a:p>
          <a:p>
            <a:pPr indent="0"/>
            <a:endParaRPr lang="en-US" b="1">
              <a:latin typeface="Times New Roman" panose="02020603050405020304" charset="0"/>
              <a:cs typeface="Calibri" panose="020F0502020204030204" charset="0"/>
            </a:endParaRPr>
          </a:p>
          <a:p>
            <a:pPr indent="0"/>
            <a:endParaRPr lang="en-US" b="1">
              <a:latin typeface="Times New Roman" panose="02020603050405020304" charset="0"/>
              <a:cs typeface="Calibri" panose="020F0502020204030204" charset="0"/>
            </a:endParaRPr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b="1">
                <a:latin typeface="Times New Roman" panose="02020603050405020304" charset="0"/>
                <a:cs typeface="Calibri" panose="020F0502020204030204" charset="0"/>
              </a:rPr>
              <a:t> </a:t>
            </a:r>
            <a:r>
              <a:rPr lang="en-US" sz="3200" b="0">
                <a:latin typeface="Times New Roman" panose="02020603050405020304" charset="0"/>
                <a:cs typeface="Calibri" panose="020F0502020204030204" charset="0"/>
              </a:rPr>
              <a:t>Lutte contre les mollusques.</a:t>
            </a:r>
            <a:endParaRPr lang="en-US" sz="3200" b="0">
              <a:latin typeface="Times New Roman" panose="02020603050405020304" charset="0"/>
              <a:cs typeface="Calibri" panose="020F0502020204030204" charset="0"/>
            </a:endParaRPr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sz="3200" b="0">
                <a:latin typeface="Times New Roman" panose="02020603050405020304" charset="0"/>
                <a:cs typeface="Calibri" panose="020F0502020204030204" charset="0"/>
              </a:rPr>
              <a:t>éviter le contacte avec l’eau douce contaminée aux pieds nus.</a:t>
            </a:r>
            <a:endParaRPr lang="en-US" sz="3200" b="0">
              <a:latin typeface="Times New Roman" panose="02020603050405020304" charset="0"/>
              <a:cs typeface="Calibri" panose="020F0502020204030204" charset="0"/>
            </a:endParaRPr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sz="3200" b="0">
                <a:solidFill>
                  <a:srgbClr val="000000"/>
                </a:solidFill>
                <a:latin typeface="Times New Roman" panose="02020603050405020304" charset="0"/>
                <a:cs typeface="Calibri" panose="020F0502020204030204" charset="0"/>
              </a:rPr>
              <a:t>L'émission des urines et des selles dans des latrines réduit le risque d'infection.</a:t>
            </a:r>
            <a:endParaRPr lang="en-US" sz="3200" b="0">
              <a:solidFill>
                <a:srgbClr val="000000"/>
              </a:solidFill>
              <a:latin typeface="Times New Roman" panose="02020603050405020304" charset="0"/>
              <a:cs typeface="Calibri" panose="020F0502020204030204" charset="0"/>
            </a:endParaRPr>
          </a:p>
          <a:p>
            <a:pPr marL="285750" indent="-285750" algn="just">
              <a:buFont typeface="Wingdings" panose="05000000000000000000" charset="0"/>
              <a:buChar char="Ø"/>
            </a:pPr>
            <a:r>
              <a:rPr lang="en-US" sz="3200" b="0">
                <a:solidFill>
                  <a:srgbClr val="000000"/>
                </a:solidFill>
                <a:latin typeface="Times New Roman" panose="02020603050405020304" charset="0"/>
                <a:cs typeface="Calibri" panose="020F0502020204030204" charset="0"/>
              </a:rPr>
              <a:t>traitement de masse (usage de Praziquentel dans les zones d’endémies).</a:t>
            </a:r>
            <a:r>
              <a:rPr lang="en-US" sz="3200" b="0" i="1">
                <a:latin typeface="Times New Roman" panose="02020603050405020304" charset="0"/>
                <a:cs typeface="Calibri" panose="020F0502020204030204" charset="0"/>
              </a:rPr>
              <a:t> </a:t>
            </a:r>
            <a:endParaRPr lang="fr-FR" altLang="en-US" sz="32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5" name="Espace réservé du contenu 10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662805" y="2719070"/>
            <a:ext cx="2561590" cy="22917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4498</Words>
  <Application>WPS Presentation</Application>
  <PresentationFormat>Grand écran</PresentationFormat>
  <Paragraphs>169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3" baseType="lpstr">
      <vt:lpstr>Arial</vt:lpstr>
      <vt:lpstr>SimSun</vt:lpstr>
      <vt:lpstr>Wingdings</vt:lpstr>
      <vt:lpstr>Wingdings</vt:lpstr>
      <vt:lpstr>Times New Roman</vt:lpstr>
      <vt:lpstr>Calibri</vt:lpstr>
      <vt:lpstr>Symbol</vt:lpstr>
      <vt:lpstr>Microsoft YaHei</vt:lpstr>
      <vt:lpstr>Arial Unicode MS</vt:lpstr>
      <vt:lpstr>Calibri Light</vt:lpstr>
      <vt:lpstr>Thème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les espèces de Schistosoma  (HD, HI, Localisation).</vt:lpstr>
      <vt:lpstr>Bilharziose urinaire  </vt:lpstr>
      <vt:lpstr>PowerPoint 演示文稿</vt:lpstr>
      <vt:lpstr>PowerPoint 演示文稿</vt:lpstr>
      <vt:lpstr>PowerPoint 演示文稿</vt:lpstr>
      <vt:lpstr>les oeufs de Schistosomes </vt:lpstr>
      <vt:lpstr>PowerPoint 演示文稿</vt:lpstr>
      <vt:lpstr>PowerPoint 演示文稿</vt:lpstr>
      <vt:lpstr>Mode de contamination </vt:lpstr>
      <vt:lpstr>PowerPoint 演示文稿</vt:lpstr>
      <vt:lpstr>Classisfication </vt:lpstr>
      <vt:lpstr>Géographie </vt:lpstr>
      <vt:lpstr>PowerPoint 演示文稿</vt:lpstr>
      <vt:lpstr>Hôtes intermédiaires </vt:lpstr>
      <vt:lpstr>PowerPoint 演示文稿</vt:lpstr>
      <vt:lpstr>PowerPoint 演示文稿</vt:lpstr>
      <vt:lpstr>PowerPoint 演示文稿</vt:lpstr>
      <vt:lpstr>Cycle évolutif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signes cliniques 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Trématodes</dc:title>
  <dc:creator>Admin</dc:creator>
  <cp:lastModifiedBy>Admin</cp:lastModifiedBy>
  <cp:revision>49</cp:revision>
  <dcterms:created xsi:type="dcterms:W3CDTF">2020-09-20T15:00:00Z</dcterms:created>
  <dcterms:modified xsi:type="dcterms:W3CDTF">2024-02-16T11:02:48Z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A38C1B7351E841BB90F34B67EBA27353</vt:lpwstr>
  </property>
  <property fmtid="{D5CDD505-2E9C-101B-9397-08002B2CF9AE}" pid="3" name="KSOProductBuildVer">
    <vt:lpwstr>1036-12.2.0.13431</vt:lpwstr>
  </property>
</Properties>
</file>