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bookmarkIdSeed="2">
  <p:sldMasterIdLst>
    <p:sldMasterId id="2147483648" r:id="rId1"/>
  </p:sldMasterIdLst>
  <p:sldIdLst>
    <p:sldId id="323" r:id="rId2"/>
    <p:sldId id="354" r:id="rId3"/>
    <p:sldId id="343" r:id="rId4"/>
    <p:sldId id="324" r:id="rId5"/>
    <p:sldId id="325" r:id="rId6"/>
    <p:sldId id="326" r:id="rId7"/>
    <p:sldId id="327" r:id="rId8"/>
    <p:sldId id="328" r:id="rId9"/>
    <p:sldId id="329" r:id="rId10"/>
    <p:sldId id="330" r:id="rId11"/>
    <p:sldId id="331" r:id="rId12"/>
    <p:sldId id="333" r:id="rId13"/>
    <p:sldId id="355" r:id="rId14"/>
    <p:sldId id="335" r:id="rId15"/>
    <p:sldId id="336" r:id="rId16"/>
    <p:sldId id="337" r:id="rId17"/>
    <p:sldId id="357" r:id="rId18"/>
    <p:sldId id="356" r:id="rId19"/>
    <p:sldId id="338" r:id="rId20"/>
    <p:sldId id="339" r:id="rId21"/>
    <p:sldId id="341" r:id="rId22"/>
    <p:sldId id="358" r:id="rId23"/>
    <p:sldId id="342" r:id="rId24"/>
    <p:sldId id="290" r:id="rId25"/>
    <p:sldId id="291" r:id="rId26"/>
    <p:sldId id="348" r:id="rId27"/>
    <p:sldId id="349" r:id="rId28"/>
    <p:sldId id="359" r:id="rId29"/>
    <p:sldId id="360" r:id="rId30"/>
    <p:sldId id="361" r:id="rId31"/>
    <p:sldId id="362" r:id="rId32"/>
    <p:sldId id="363" r:id="rId33"/>
    <p:sldId id="364" r:id="rId34"/>
    <p:sldId id="365" r:id="rId35"/>
    <p:sldId id="353" r:id="rId36"/>
    <p:sldId id="373" r:id="rId37"/>
    <p:sldId id="350" r:id="rId38"/>
    <p:sldId id="367" r:id="rId39"/>
    <p:sldId id="368" r:id="rId40"/>
    <p:sldId id="369" r:id="rId41"/>
    <p:sldId id="370" r:id="rId42"/>
    <p:sldId id="371" r:id="rId43"/>
    <p:sldId id="372" r:id="rId44"/>
  </p:sldIdLst>
  <p:sldSz cx="9144000" cy="6858000" type="screen4x3"/>
  <p:notesSz cx="6858000" cy="9144000"/>
  <p:defaultTextStyle>
    <a:defPPr>
      <a:defRPr lang="ar-DZ"/>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4366" autoAdjust="0"/>
    <p:restoredTop sz="94624" autoAdjust="0"/>
  </p:normalViewPr>
  <p:slideViewPr>
    <p:cSldViewPr>
      <p:cViewPr varScale="1">
        <p:scale>
          <a:sx n="69" d="100"/>
          <a:sy n="69" d="100"/>
        </p:scale>
        <p:origin x="-1404" y="-102"/>
      </p:cViewPr>
      <p:guideLst>
        <p:guide orient="horz" pos="2160"/>
        <p:guide pos="2880"/>
      </p:guideLst>
    </p:cSldViewPr>
  </p:slideViewPr>
  <p:outlineViewPr>
    <p:cViewPr>
      <p:scale>
        <a:sx n="33" d="100"/>
        <a:sy n="33" d="100"/>
      </p:scale>
      <p:origin x="0" y="660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ar-DZ"/>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ar-DZ"/>
          </a:p>
        </p:txBody>
      </p:sp>
      <p:sp>
        <p:nvSpPr>
          <p:cNvPr id="4" name="Espace réservé de la date 3"/>
          <p:cNvSpPr>
            <a:spLocks noGrp="1"/>
          </p:cNvSpPr>
          <p:nvPr>
            <p:ph type="dt" sz="half" idx="10"/>
          </p:nvPr>
        </p:nvSpPr>
        <p:spPr/>
        <p:txBody>
          <a:bodyPr/>
          <a:lstStyle/>
          <a:p>
            <a:fld id="{465B61FA-87BB-4DF6-BD7F-BAAAED3CE6F2}" type="datetimeFigureOut">
              <a:rPr lang="ar-DZ" smtClean="0"/>
              <a:pPr/>
              <a:t>03-07-1445</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8A4D0CB8-4638-4BD0-B7F1-6DEB960366C6}" type="slidenum">
              <a:rPr lang="ar-DZ" smtClean="0"/>
              <a:pPr/>
              <a:t>‹N°›</a:t>
            </a:fld>
            <a:endParaRPr lang="ar-D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ar-DZ"/>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10"/>
          </p:nvPr>
        </p:nvSpPr>
        <p:spPr/>
        <p:txBody>
          <a:bodyPr/>
          <a:lstStyle/>
          <a:p>
            <a:fld id="{465B61FA-87BB-4DF6-BD7F-BAAAED3CE6F2}" type="datetimeFigureOut">
              <a:rPr lang="ar-DZ" smtClean="0"/>
              <a:pPr/>
              <a:t>03-07-1445</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8A4D0CB8-4638-4BD0-B7F1-6DEB960366C6}" type="slidenum">
              <a:rPr lang="ar-DZ" smtClean="0"/>
              <a:pPr/>
              <a:t>‹N°›</a:t>
            </a:fld>
            <a:endParaRPr lang="ar-D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ar-DZ"/>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10"/>
          </p:nvPr>
        </p:nvSpPr>
        <p:spPr/>
        <p:txBody>
          <a:bodyPr/>
          <a:lstStyle/>
          <a:p>
            <a:fld id="{465B61FA-87BB-4DF6-BD7F-BAAAED3CE6F2}" type="datetimeFigureOut">
              <a:rPr lang="ar-DZ" smtClean="0"/>
              <a:pPr/>
              <a:t>03-07-1445</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8A4D0CB8-4638-4BD0-B7F1-6DEB960366C6}" type="slidenum">
              <a:rPr lang="ar-DZ" smtClean="0"/>
              <a:pPr/>
              <a:t>‹N°›</a:t>
            </a:fld>
            <a:endParaRPr lang="ar-D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ar-DZ"/>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10"/>
          </p:nvPr>
        </p:nvSpPr>
        <p:spPr/>
        <p:txBody>
          <a:bodyPr/>
          <a:lstStyle/>
          <a:p>
            <a:fld id="{465B61FA-87BB-4DF6-BD7F-BAAAED3CE6F2}" type="datetimeFigureOut">
              <a:rPr lang="ar-DZ" smtClean="0"/>
              <a:pPr/>
              <a:t>03-07-1445</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8A4D0CB8-4638-4BD0-B7F1-6DEB960366C6}" type="slidenum">
              <a:rPr lang="ar-DZ" smtClean="0"/>
              <a:pPr/>
              <a:t>‹N°›</a:t>
            </a:fld>
            <a:endParaRPr lang="ar-D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r">
              <a:defRPr sz="4000" b="1" cap="all"/>
            </a:lvl1pPr>
          </a:lstStyle>
          <a:p>
            <a:r>
              <a:rPr lang="fr-FR" smtClean="0"/>
              <a:t>Cliquez pour modifier le style du titre</a:t>
            </a:r>
            <a:endParaRPr lang="ar-DZ"/>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465B61FA-87BB-4DF6-BD7F-BAAAED3CE6F2}" type="datetimeFigureOut">
              <a:rPr lang="ar-DZ" smtClean="0"/>
              <a:pPr/>
              <a:t>03-07-1445</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8A4D0CB8-4638-4BD0-B7F1-6DEB960366C6}" type="slidenum">
              <a:rPr lang="ar-DZ" smtClean="0"/>
              <a:pPr/>
              <a:t>‹N°›</a:t>
            </a:fld>
            <a:endParaRPr lang="ar-D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ar-DZ"/>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5" name="Espace réservé de la date 4"/>
          <p:cNvSpPr>
            <a:spLocks noGrp="1"/>
          </p:cNvSpPr>
          <p:nvPr>
            <p:ph type="dt" sz="half" idx="10"/>
          </p:nvPr>
        </p:nvSpPr>
        <p:spPr/>
        <p:txBody>
          <a:bodyPr/>
          <a:lstStyle/>
          <a:p>
            <a:fld id="{465B61FA-87BB-4DF6-BD7F-BAAAED3CE6F2}" type="datetimeFigureOut">
              <a:rPr lang="ar-DZ" smtClean="0"/>
              <a:pPr/>
              <a:t>03-07-1445</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8A4D0CB8-4638-4BD0-B7F1-6DEB960366C6}" type="slidenum">
              <a:rPr lang="ar-DZ" smtClean="0"/>
              <a:pPr/>
              <a:t>‹N°›</a:t>
            </a:fld>
            <a:endParaRPr lang="ar-D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ar-DZ"/>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7" name="Espace réservé de la date 6"/>
          <p:cNvSpPr>
            <a:spLocks noGrp="1"/>
          </p:cNvSpPr>
          <p:nvPr>
            <p:ph type="dt" sz="half" idx="10"/>
          </p:nvPr>
        </p:nvSpPr>
        <p:spPr/>
        <p:txBody>
          <a:bodyPr/>
          <a:lstStyle/>
          <a:p>
            <a:fld id="{465B61FA-87BB-4DF6-BD7F-BAAAED3CE6F2}" type="datetimeFigureOut">
              <a:rPr lang="ar-DZ" smtClean="0"/>
              <a:pPr/>
              <a:t>03-07-1445</a:t>
            </a:fld>
            <a:endParaRPr lang="ar-DZ"/>
          </a:p>
        </p:txBody>
      </p:sp>
      <p:sp>
        <p:nvSpPr>
          <p:cNvPr id="8" name="Espace réservé du pied de page 7"/>
          <p:cNvSpPr>
            <a:spLocks noGrp="1"/>
          </p:cNvSpPr>
          <p:nvPr>
            <p:ph type="ftr" sz="quarter" idx="11"/>
          </p:nvPr>
        </p:nvSpPr>
        <p:spPr/>
        <p:txBody>
          <a:bodyPr/>
          <a:lstStyle/>
          <a:p>
            <a:endParaRPr lang="ar-DZ"/>
          </a:p>
        </p:txBody>
      </p:sp>
      <p:sp>
        <p:nvSpPr>
          <p:cNvPr id="9" name="Espace réservé du numéro de diapositive 8"/>
          <p:cNvSpPr>
            <a:spLocks noGrp="1"/>
          </p:cNvSpPr>
          <p:nvPr>
            <p:ph type="sldNum" sz="quarter" idx="12"/>
          </p:nvPr>
        </p:nvSpPr>
        <p:spPr/>
        <p:txBody>
          <a:bodyPr/>
          <a:lstStyle/>
          <a:p>
            <a:fld id="{8A4D0CB8-4638-4BD0-B7F1-6DEB960366C6}" type="slidenum">
              <a:rPr lang="ar-DZ" smtClean="0"/>
              <a:pPr/>
              <a:t>‹N°›</a:t>
            </a:fld>
            <a:endParaRPr lang="ar-D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ar-DZ"/>
          </a:p>
        </p:txBody>
      </p:sp>
      <p:sp>
        <p:nvSpPr>
          <p:cNvPr id="3" name="Espace réservé de la date 2"/>
          <p:cNvSpPr>
            <a:spLocks noGrp="1"/>
          </p:cNvSpPr>
          <p:nvPr>
            <p:ph type="dt" sz="half" idx="10"/>
          </p:nvPr>
        </p:nvSpPr>
        <p:spPr/>
        <p:txBody>
          <a:bodyPr/>
          <a:lstStyle/>
          <a:p>
            <a:fld id="{465B61FA-87BB-4DF6-BD7F-BAAAED3CE6F2}" type="datetimeFigureOut">
              <a:rPr lang="ar-DZ" smtClean="0"/>
              <a:pPr/>
              <a:t>03-07-1445</a:t>
            </a:fld>
            <a:endParaRPr lang="ar-DZ"/>
          </a:p>
        </p:txBody>
      </p:sp>
      <p:sp>
        <p:nvSpPr>
          <p:cNvPr id="4" name="Espace réservé du pied de page 3"/>
          <p:cNvSpPr>
            <a:spLocks noGrp="1"/>
          </p:cNvSpPr>
          <p:nvPr>
            <p:ph type="ftr" sz="quarter" idx="11"/>
          </p:nvPr>
        </p:nvSpPr>
        <p:spPr/>
        <p:txBody>
          <a:bodyPr/>
          <a:lstStyle/>
          <a:p>
            <a:endParaRPr lang="ar-DZ"/>
          </a:p>
        </p:txBody>
      </p:sp>
      <p:sp>
        <p:nvSpPr>
          <p:cNvPr id="5" name="Espace réservé du numéro de diapositive 4"/>
          <p:cNvSpPr>
            <a:spLocks noGrp="1"/>
          </p:cNvSpPr>
          <p:nvPr>
            <p:ph type="sldNum" sz="quarter" idx="12"/>
          </p:nvPr>
        </p:nvSpPr>
        <p:spPr/>
        <p:txBody>
          <a:bodyPr/>
          <a:lstStyle/>
          <a:p>
            <a:fld id="{8A4D0CB8-4638-4BD0-B7F1-6DEB960366C6}" type="slidenum">
              <a:rPr lang="ar-DZ" smtClean="0"/>
              <a:pPr/>
              <a:t>‹N°›</a:t>
            </a:fld>
            <a:endParaRPr lang="ar-D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465B61FA-87BB-4DF6-BD7F-BAAAED3CE6F2}" type="datetimeFigureOut">
              <a:rPr lang="ar-DZ" smtClean="0"/>
              <a:pPr/>
              <a:t>03-07-1445</a:t>
            </a:fld>
            <a:endParaRPr lang="ar-DZ"/>
          </a:p>
        </p:txBody>
      </p:sp>
      <p:sp>
        <p:nvSpPr>
          <p:cNvPr id="3" name="Espace réservé du pied de page 2"/>
          <p:cNvSpPr>
            <a:spLocks noGrp="1"/>
          </p:cNvSpPr>
          <p:nvPr>
            <p:ph type="ftr" sz="quarter" idx="11"/>
          </p:nvPr>
        </p:nvSpPr>
        <p:spPr/>
        <p:txBody>
          <a:bodyPr/>
          <a:lstStyle/>
          <a:p>
            <a:endParaRPr lang="ar-DZ"/>
          </a:p>
        </p:txBody>
      </p:sp>
      <p:sp>
        <p:nvSpPr>
          <p:cNvPr id="4" name="Espace réservé du numéro de diapositive 3"/>
          <p:cNvSpPr>
            <a:spLocks noGrp="1"/>
          </p:cNvSpPr>
          <p:nvPr>
            <p:ph type="sldNum" sz="quarter" idx="12"/>
          </p:nvPr>
        </p:nvSpPr>
        <p:spPr/>
        <p:txBody>
          <a:bodyPr/>
          <a:lstStyle/>
          <a:p>
            <a:fld id="{8A4D0CB8-4638-4BD0-B7F1-6DEB960366C6}" type="slidenum">
              <a:rPr lang="ar-DZ" smtClean="0"/>
              <a:pPr/>
              <a:t>‹N°›</a:t>
            </a:fld>
            <a:endParaRPr lang="ar-D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r">
              <a:defRPr sz="2000" b="1"/>
            </a:lvl1pPr>
          </a:lstStyle>
          <a:p>
            <a:r>
              <a:rPr lang="fr-FR" smtClean="0"/>
              <a:t>Cliquez pour modifier le style du titre</a:t>
            </a:r>
            <a:endParaRPr lang="ar-DZ"/>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465B61FA-87BB-4DF6-BD7F-BAAAED3CE6F2}" type="datetimeFigureOut">
              <a:rPr lang="ar-DZ" smtClean="0"/>
              <a:pPr/>
              <a:t>03-07-1445</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8A4D0CB8-4638-4BD0-B7F1-6DEB960366C6}" type="slidenum">
              <a:rPr lang="ar-DZ" smtClean="0"/>
              <a:pPr/>
              <a:t>‹N°›</a:t>
            </a:fld>
            <a:endParaRPr lang="ar-D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r">
              <a:defRPr sz="2000" b="1"/>
            </a:lvl1pPr>
          </a:lstStyle>
          <a:p>
            <a:r>
              <a:rPr lang="fr-FR" smtClean="0"/>
              <a:t>Cliquez pour modifier le style du titre</a:t>
            </a:r>
            <a:endParaRPr lang="ar-DZ"/>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DZ"/>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465B61FA-87BB-4DF6-BD7F-BAAAED3CE6F2}" type="datetimeFigureOut">
              <a:rPr lang="ar-DZ" smtClean="0"/>
              <a:pPr/>
              <a:t>03-07-1445</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8A4D0CB8-4638-4BD0-B7F1-6DEB960366C6}" type="slidenum">
              <a:rPr lang="ar-DZ" smtClean="0"/>
              <a:pPr/>
              <a:t>‹N°›</a:t>
            </a:fld>
            <a:endParaRPr lang="ar-D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fr-FR" smtClean="0"/>
              <a:t>Cliquez pour modifier le style du titre</a:t>
            </a:r>
            <a:endParaRPr lang="ar-DZ"/>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465B61FA-87BB-4DF6-BD7F-BAAAED3CE6F2}" type="datetimeFigureOut">
              <a:rPr lang="ar-DZ" smtClean="0"/>
              <a:pPr/>
              <a:t>03-07-1445</a:t>
            </a:fld>
            <a:endParaRPr lang="ar-DZ"/>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DZ"/>
          </a:p>
        </p:txBody>
      </p:sp>
      <p:sp>
        <p:nvSpPr>
          <p:cNvPr id="6" name="Espace réservé du numéro de diapositive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8A4D0CB8-4638-4BD0-B7F1-6DEB960366C6}" type="slidenum">
              <a:rPr lang="ar-DZ" smtClean="0"/>
              <a:pPr/>
              <a:t>‹N°›</a:t>
            </a:fld>
            <a:endParaRPr lang="ar-DZ"/>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DZ"/>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image" Target="../media/image24.jpeg"/><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image" Target="../media/image25.jpeg"/><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image" Target="../media/image26.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image" Target="../media/image27.jpeg"/><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image" Target="../media/image28.jpeg"/><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image" Target="../media/image29.jpeg"/><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image" Target="../media/image30.jpeg"/><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2" Type="http://schemas.openxmlformats.org/officeDocument/2006/relationships/image" Target="../media/image31.jpeg"/><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33.jpeg"/><Relationship Id="rId2" Type="http://schemas.openxmlformats.org/officeDocument/2006/relationships/image" Target="../media/image32.jpeg"/><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2" Type="http://schemas.openxmlformats.org/officeDocument/2006/relationships/image" Target="../media/image34.jpeg"/><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2" Type="http://schemas.openxmlformats.org/officeDocument/2006/relationships/image" Target="../media/image35.jpeg"/><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2" Type="http://schemas.openxmlformats.org/officeDocument/2006/relationships/image" Target="../media/image36.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2" Type="http://schemas.openxmlformats.org/officeDocument/2006/relationships/image" Target="../media/image37.jpeg"/><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2" Type="http://schemas.openxmlformats.org/officeDocument/2006/relationships/image" Target="../media/image38.jpeg"/><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2" Type="http://schemas.openxmlformats.org/officeDocument/2006/relationships/image" Target="../media/image39.jpeg"/><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المسح الأثري</a:t>
            </a:r>
            <a:endParaRPr lang="ar-DZ" dirty="0"/>
          </a:p>
        </p:txBody>
      </p:sp>
      <p:sp>
        <p:nvSpPr>
          <p:cNvPr id="5" name="Espace réservé du contenu 4"/>
          <p:cNvSpPr>
            <a:spLocks noGrp="1"/>
          </p:cNvSpPr>
          <p:nvPr>
            <p:ph sz="half" idx="2"/>
          </p:nvPr>
        </p:nvSpPr>
        <p:spPr>
          <a:xfrm>
            <a:off x="4786314" y="1357298"/>
            <a:ext cx="3900486" cy="4768865"/>
          </a:xfrm>
        </p:spPr>
        <p:txBody>
          <a:bodyPr>
            <a:normAutofit fontScale="92500" lnSpcReduction="20000"/>
          </a:bodyPr>
          <a:lstStyle/>
          <a:p>
            <a:pPr algn="just">
              <a:lnSpc>
                <a:spcPct val="110000"/>
              </a:lnSpc>
            </a:pPr>
            <a:r>
              <a:rPr lang="ar-DZ" dirty="0" smtClean="0"/>
              <a:t>تعريف المسح الأثري:يعرف المسح الأثري على أنه: " البحث عن الآثار في مواقعها والقيام بوصفها وصفا علميا دون اللجوء إلى عملية الكشف عن طريق الحفريات المكثفة بقطع النظر عن الوسائل المعتمدة في الكشف أكانت تقليدية أو متطورة "أي أنه انجاز جرد شامل لكل المناطق الأثرية البرية منها والبحرية وله أوجه عديدة منها البسيط ومنها المعقد تبعا لنوع </a:t>
            </a:r>
            <a:r>
              <a:rPr lang="ar-DZ" dirty="0" smtClean="0"/>
              <a:t>التقنيات</a:t>
            </a:r>
            <a:endParaRPr lang="ar-DZ" dirty="0" smtClean="0"/>
          </a:p>
          <a:p>
            <a:endParaRPr lang="ar-DZ" dirty="0"/>
          </a:p>
        </p:txBody>
      </p:sp>
      <p:pic>
        <p:nvPicPr>
          <p:cNvPr id="3" name="Picture 2" descr="C:\Users\Dr Toumi\Desktop\صور آثار\المسح الاثري\م1.jpg"/>
          <p:cNvPicPr>
            <a:picLocks noGrp="1" noChangeAspect="1" noChangeArrowheads="1"/>
          </p:cNvPicPr>
          <p:nvPr>
            <p:ph sz="half" idx="1"/>
          </p:nvPr>
        </p:nvPicPr>
        <p:blipFill>
          <a:blip r:embed="rId2"/>
          <a:srcRect/>
          <a:stretch>
            <a:fillRect/>
          </a:stretch>
        </p:blipFill>
        <p:spPr bwMode="auto">
          <a:xfrm>
            <a:off x="714348" y="1285860"/>
            <a:ext cx="3929090" cy="4214842"/>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4648200" y="428604"/>
            <a:ext cx="4038600" cy="5697559"/>
          </a:xfrm>
        </p:spPr>
        <p:txBody>
          <a:bodyPr>
            <a:normAutofit/>
          </a:bodyPr>
          <a:lstStyle/>
          <a:p>
            <a:pPr algn="just"/>
            <a:r>
              <a:rPr lang="ar-DZ" b="1" dirty="0" smtClean="0"/>
              <a:t>منهج المسح الأثري وتطوره:</a:t>
            </a:r>
            <a:endParaRPr lang="en-US" dirty="0" smtClean="0"/>
          </a:p>
          <a:p>
            <a:pPr algn="just"/>
            <a:r>
              <a:rPr lang="ar-DZ" dirty="0" smtClean="0"/>
              <a:t>نتيجة للتطور الذي عرفه المسح الأثري </a:t>
            </a:r>
            <a:r>
              <a:rPr lang="ar-DZ" dirty="0" err="1" smtClean="0"/>
              <a:t>تحددمنهجه</a:t>
            </a:r>
            <a:r>
              <a:rPr lang="ar-DZ" dirty="0" smtClean="0"/>
              <a:t> لحد </a:t>
            </a:r>
            <a:r>
              <a:rPr lang="ar-DZ" dirty="0" err="1" smtClean="0"/>
              <a:t>الأن</a:t>
            </a:r>
            <a:r>
              <a:rPr lang="ar-DZ" dirty="0" smtClean="0"/>
              <a:t> في أربعة نقاط رئيسية هي:</a:t>
            </a:r>
          </a:p>
          <a:p>
            <a:pPr algn="just"/>
            <a:r>
              <a:rPr lang="ar-DZ" dirty="0" smtClean="0"/>
              <a:t>.دراسة وتحليل مصادر الموارد الطبيعية للمواقع الأثرية من نباتات وطمي وأحجار ومعادن وغيرها من المواد التي عرفت عن </a:t>
            </a:r>
            <a:r>
              <a:rPr lang="ar-DZ" dirty="0" err="1" smtClean="0"/>
              <a:t>إستخدأمات</a:t>
            </a:r>
            <a:r>
              <a:rPr lang="ar-DZ" dirty="0" smtClean="0"/>
              <a:t> الإنسان القديم وربط هذه الدراسة بما يتم العثور عنه من المواقع الأثرية محل المسح.</a:t>
            </a:r>
            <a:endParaRPr lang="en-US" dirty="0" smtClean="0"/>
          </a:p>
          <a:p>
            <a:endParaRPr lang="en-US" dirty="0"/>
          </a:p>
        </p:txBody>
      </p:sp>
      <p:pic>
        <p:nvPicPr>
          <p:cNvPr id="3074" name="Picture 2" descr="C:\Users\Dr Toumi\Desktop\صور آثار\المسح الاثري\م8.jpg"/>
          <p:cNvPicPr>
            <a:picLocks noGrp="1" noChangeAspect="1" noChangeArrowheads="1"/>
          </p:cNvPicPr>
          <p:nvPr>
            <p:ph sz="half" idx="1"/>
          </p:nvPr>
        </p:nvPicPr>
        <p:blipFill>
          <a:blip r:embed="rId2"/>
          <a:srcRect/>
          <a:stretch>
            <a:fillRect/>
          </a:stretch>
        </p:blipFill>
        <p:spPr bwMode="auto">
          <a:xfrm>
            <a:off x="714348" y="928670"/>
            <a:ext cx="3786214" cy="4429156"/>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4648200" y="714356"/>
            <a:ext cx="4038600" cy="5411807"/>
          </a:xfrm>
        </p:spPr>
        <p:txBody>
          <a:bodyPr>
            <a:normAutofit fontScale="92500"/>
          </a:bodyPr>
          <a:lstStyle/>
          <a:p>
            <a:pPr algn="just"/>
            <a:r>
              <a:rPr lang="ar-DZ" dirty="0" smtClean="0"/>
              <a:t>.دراسة وتحليل التغيرات السطحية الجغرافية أي </a:t>
            </a:r>
            <a:r>
              <a:rPr lang="ar-DZ" dirty="0" err="1" smtClean="0"/>
              <a:t>الجيومورفولوجية</a:t>
            </a:r>
            <a:r>
              <a:rPr lang="ar-DZ" dirty="0" smtClean="0"/>
              <a:t> لهذه المواقع فيما يتعلق بمجاري المياه من أودية وأنهار وسيول وفيما يختص بالآبار والعيون والمياه الجوفية وتغيير مناسيبها وتأثيرها على تقلص </a:t>
            </a:r>
            <a:endParaRPr lang="en-US" dirty="0" smtClean="0"/>
          </a:p>
          <a:p>
            <a:pPr algn="just"/>
            <a:r>
              <a:rPr lang="ar-DZ" dirty="0" smtClean="0"/>
              <a:t>مساحة الأراضي الزراعية وزحف المناطق الرملية خلال الأزمنة التاريخية القديمة، ولما لها من علاقة مباشرة بوجود </a:t>
            </a:r>
            <a:r>
              <a:rPr lang="ar-DZ" dirty="0" err="1" smtClean="0"/>
              <a:t>الإستيطان</a:t>
            </a:r>
            <a:r>
              <a:rPr lang="ar-DZ" dirty="0" smtClean="0"/>
              <a:t> البشري أو الإسكان الحضاري وانعدامه.</a:t>
            </a:r>
            <a:endParaRPr lang="en-US" dirty="0" smtClean="0"/>
          </a:p>
          <a:p>
            <a:endParaRPr lang="ar-DZ" dirty="0"/>
          </a:p>
        </p:txBody>
      </p:sp>
      <p:pic>
        <p:nvPicPr>
          <p:cNvPr id="4098" name="Picture 2" descr="C:\Users\Dr Toumi\Desktop\م9.jpg"/>
          <p:cNvPicPr>
            <a:picLocks noGrp="1" noChangeAspect="1" noChangeArrowheads="1"/>
          </p:cNvPicPr>
          <p:nvPr>
            <p:ph sz="half" idx="1"/>
          </p:nvPr>
        </p:nvPicPr>
        <p:blipFill>
          <a:blip r:embed="rId2"/>
          <a:srcRect/>
          <a:stretch>
            <a:fillRect/>
          </a:stretch>
        </p:blipFill>
        <p:spPr bwMode="auto">
          <a:xfrm>
            <a:off x="500034" y="1071546"/>
            <a:ext cx="3857651" cy="4357718"/>
          </a:xfrm>
          <a:prstGeom prst="rect">
            <a:avLst/>
          </a:prstGeo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4648200" y="714356"/>
            <a:ext cx="4038600" cy="5411807"/>
          </a:xfrm>
        </p:spPr>
        <p:txBody>
          <a:bodyPr>
            <a:normAutofit fontScale="92500"/>
          </a:bodyPr>
          <a:lstStyle/>
          <a:p>
            <a:pPr algn="just"/>
            <a:r>
              <a:rPr lang="ar-DZ" dirty="0" smtClean="0"/>
              <a:t>.دراسة وتحليل تحولات منسوب مياه البحار المرتبطة أساسا بالتغيرات المناخية الكبرى التي عرفها الزمن الجيولوجي الرابع، وكذلك بمختلف الحركات الباطنية التي تعرفها الكرة الأرضية من زلازل وبراكين وانخفاضات تضاريسية وغيرها، لأن دراسة هذه التغيرات أدى إلى </a:t>
            </a:r>
            <a:r>
              <a:rPr lang="ar-DZ" dirty="0" err="1" smtClean="0"/>
              <a:t>إكتشاف</a:t>
            </a:r>
            <a:r>
              <a:rPr lang="ar-DZ" dirty="0" smtClean="0"/>
              <a:t> حضارات المستوطنات البشرية مثل ما أكتشف على سواحل الخليج العربي والبحر الأبيض المتوسط.</a:t>
            </a:r>
            <a:endParaRPr lang="en-US" dirty="0" smtClean="0"/>
          </a:p>
          <a:p>
            <a:endParaRPr lang="ar-DZ" dirty="0"/>
          </a:p>
        </p:txBody>
      </p:sp>
      <p:pic>
        <p:nvPicPr>
          <p:cNvPr id="5122" name="Picture 2" descr="C:\Users\Dr Toumi\Desktop\م10.jpg"/>
          <p:cNvPicPr>
            <a:picLocks noGrp="1" noChangeAspect="1" noChangeArrowheads="1"/>
          </p:cNvPicPr>
          <p:nvPr>
            <p:ph sz="half" idx="1"/>
          </p:nvPr>
        </p:nvPicPr>
        <p:blipFill>
          <a:blip r:embed="rId2"/>
          <a:srcRect/>
          <a:stretch>
            <a:fillRect/>
          </a:stretch>
        </p:blipFill>
        <p:spPr bwMode="auto">
          <a:xfrm>
            <a:off x="642910" y="1142984"/>
            <a:ext cx="3929089" cy="4214842"/>
          </a:xfrm>
          <a:prstGeom prst="rect">
            <a:avLst/>
          </a:prstGeo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785794"/>
            <a:ext cx="8229600" cy="5340369"/>
          </a:xfrm>
        </p:spPr>
        <p:txBody>
          <a:bodyPr>
            <a:normAutofit fontScale="85000" lnSpcReduction="10000"/>
          </a:bodyPr>
          <a:lstStyle/>
          <a:p>
            <a:pPr algn="just"/>
            <a:r>
              <a:rPr lang="ar-DZ" dirty="0" smtClean="0"/>
              <a:t>دراسة وتحليل ظواهر المناخ في العصور القديمة وهي تعتبر أهم أساس للمسح الأثري الشامل، ويتم ذلك من خلال تحليل الطبوغرافيا السطحية للمساحات الواسعة التي يعتقد أنها كانت مناطق أثرية خاصة منها الأقاليم الجافة، وإجراء حفريات </a:t>
            </a:r>
            <a:r>
              <a:rPr lang="ar-DZ" dirty="0" err="1" smtClean="0"/>
              <a:t>إستطلاعية</a:t>
            </a:r>
            <a:r>
              <a:rPr lang="ar-DZ" dirty="0" smtClean="0"/>
              <a:t> في مواقع طبيعية </a:t>
            </a:r>
            <a:r>
              <a:rPr lang="ar-DZ" dirty="0" err="1" smtClean="0"/>
              <a:t>لإستنتاج</a:t>
            </a:r>
            <a:r>
              <a:rPr lang="ar-DZ" dirty="0" smtClean="0"/>
              <a:t> </a:t>
            </a:r>
            <a:r>
              <a:rPr lang="ar-DZ" dirty="0" err="1" smtClean="0"/>
              <a:t>التموضع</a:t>
            </a:r>
            <a:r>
              <a:rPr lang="ar-DZ" dirty="0" smtClean="0"/>
              <a:t> الطبقي ومعرفة القديمة من الحديثة، لأن هذه الدراسات أظهرت دلائل وجود بحيرات مياه عذبة في المناطق التي هي الآن صحراء، هذا ما ينطبق على صحراء الربع الخالي، والصحراء الإفريقية، كما يمكن إجراء حفرية </a:t>
            </a:r>
            <a:r>
              <a:rPr lang="ar-DZ" dirty="0" err="1" smtClean="0"/>
              <a:t>إختبارية</a:t>
            </a:r>
            <a:r>
              <a:rPr lang="ar-DZ" dirty="0" smtClean="0"/>
              <a:t> في مواقع العيون القديمة حيث تظهر ترسبات سطحية وتحت سطحية تسجل التسلسل المناخي عبر العصور المختلفة، مع تحليل المخلفات النباتية المتواجدة في هذه </a:t>
            </a:r>
            <a:r>
              <a:rPr lang="ar-DZ" dirty="0" err="1" smtClean="0"/>
              <a:t>الترصبات</a:t>
            </a:r>
            <a:r>
              <a:rPr lang="ar-DZ" dirty="0" smtClean="0"/>
              <a:t> مما يمكن التعرف على نوعية المناخ السائد في كل فترة زمنية تمثلها الطبقة التصبية، وما تجدر الإشارة إليه أن </a:t>
            </a:r>
            <a:r>
              <a:rPr lang="ar-DZ" dirty="0" err="1" smtClean="0"/>
              <a:t>الإستنتاجات</a:t>
            </a:r>
            <a:r>
              <a:rPr lang="ar-DZ" dirty="0" smtClean="0"/>
              <a:t> المناخية القديمة بمنطقة ما لا يمكن أن تنطبق على المناطق المجاورة لها. </a:t>
            </a:r>
            <a:endParaRPr lang="en-US" dirty="0" smtClean="0"/>
          </a:p>
          <a:p>
            <a:endParaRPr lang="ar-DZ"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4648200" y="428604"/>
            <a:ext cx="4038600" cy="5697559"/>
          </a:xfrm>
        </p:spPr>
        <p:txBody>
          <a:bodyPr>
            <a:normAutofit fontScale="92500" lnSpcReduction="10000"/>
          </a:bodyPr>
          <a:lstStyle/>
          <a:p>
            <a:r>
              <a:rPr lang="ar-DZ" b="1" dirty="0" smtClean="0"/>
              <a:t>أنواع المسح الأثري:</a:t>
            </a:r>
            <a:endParaRPr lang="en-US" dirty="0" smtClean="0"/>
          </a:p>
          <a:p>
            <a:r>
              <a:rPr lang="ar-DZ" dirty="0" smtClean="0"/>
              <a:t>تصنف أنواع المسح الأثري إلى:</a:t>
            </a:r>
          </a:p>
          <a:p>
            <a:r>
              <a:rPr lang="ar-DZ" dirty="0" smtClean="0"/>
              <a:t>ـ مسح دراسي أو </a:t>
            </a:r>
            <a:r>
              <a:rPr lang="ar-DZ" dirty="0" err="1" smtClean="0"/>
              <a:t>إختياري</a:t>
            </a:r>
            <a:r>
              <a:rPr lang="ar-DZ" dirty="0" smtClean="0"/>
              <a:t> أو جزئي: وهو مسح يقوم </a:t>
            </a:r>
            <a:r>
              <a:rPr lang="ar-DZ" dirty="0" err="1" smtClean="0"/>
              <a:t>به</a:t>
            </a:r>
            <a:r>
              <a:rPr lang="ar-DZ" dirty="0" smtClean="0"/>
              <a:t> الدارسون الأثريون في منطقة محددة حسب الهدف من عملية المسح، فإذا كان الهدف هو الحصول عن معلومات لفترة تاريخية معينة يتم التركيز على المواقع الأثرية التي تعود لها دون </a:t>
            </a:r>
            <a:r>
              <a:rPr lang="ar-DZ" dirty="0" err="1" smtClean="0"/>
              <a:t>الإهتمام</a:t>
            </a:r>
            <a:r>
              <a:rPr lang="ar-DZ" dirty="0" smtClean="0"/>
              <a:t> بالباقي، وإذا كان الهدف هو التعرف على نوع معين من المنشآت المعمارية أو المعالم الأثرية فيكون التركيز عن أنواع </a:t>
            </a:r>
            <a:r>
              <a:rPr lang="ar-DZ" dirty="0" err="1" smtClean="0"/>
              <a:t>إنتقائية</a:t>
            </a:r>
            <a:r>
              <a:rPr lang="ar-DZ" dirty="0" smtClean="0"/>
              <a:t> معين</a:t>
            </a:r>
            <a:endParaRPr lang="ar-DZ" dirty="0"/>
          </a:p>
        </p:txBody>
      </p:sp>
      <p:pic>
        <p:nvPicPr>
          <p:cNvPr id="7171" name="Picture 3" descr="C:\Users\Dr Toumi\Desktop\م13.jpg"/>
          <p:cNvPicPr>
            <a:picLocks noGrp="1" noChangeAspect="1" noChangeArrowheads="1"/>
          </p:cNvPicPr>
          <p:nvPr>
            <p:ph sz="half" idx="1"/>
          </p:nvPr>
        </p:nvPicPr>
        <p:blipFill>
          <a:blip r:embed="rId2"/>
          <a:srcRect/>
          <a:stretch>
            <a:fillRect/>
          </a:stretch>
        </p:blipFill>
        <p:spPr bwMode="auto">
          <a:xfrm>
            <a:off x="642910" y="857232"/>
            <a:ext cx="3929090" cy="4429156"/>
          </a:xfrm>
          <a:prstGeom prst="rect">
            <a:avLst/>
          </a:prstGeom>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4648200" y="571480"/>
            <a:ext cx="4038600" cy="5554683"/>
          </a:xfrm>
        </p:spPr>
        <p:txBody>
          <a:bodyPr>
            <a:normAutofit/>
          </a:bodyPr>
          <a:lstStyle/>
          <a:p>
            <a:r>
              <a:rPr lang="ar-DZ" dirty="0" smtClean="0"/>
              <a:t>كما يمكن القيام بهذا النوع من المسح من أجل حصر المواقع الأثرية في أوسع منطقة وفي وقت قصير، يكون ذلك </a:t>
            </a:r>
            <a:r>
              <a:rPr lang="ar-DZ" dirty="0" err="1" smtClean="0"/>
              <a:t>بالإعتماد</a:t>
            </a:r>
            <a:r>
              <a:rPr lang="ar-DZ" dirty="0" smtClean="0"/>
              <a:t> على أدلاء محليين وجهودهم الخاصة وما توفر لهم من معلومات مع </a:t>
            </a:r>
            <a:r>
              <a:rPr lang="ar-DZ" dirty="0" err="1" smtClean="0"/>
              <a:t>إستعمال</a:t>
            </a:r>
            <a:r>
              <a:rPr lang="ar-DZ" dirty="0" smtClean="0"/>
              <a:t> وسائل النقل السريعة، وبسبب قصر مدة انجازه  لا يمكن حصر كل صغيرة وكبيرة في الموقع.</a:t>
            </a:r>
            <a:endParaRPr lang="en-US" dirty="0" smtClean="0"/>
          </a:p>
          <a:p>
            <a:endParaRPr lang="ar-DZ" dirty="0"/>
          </a:p>
        </p:txBody>
      </p:sp>
      <p:pic>
        <p:nvPicPr>
          <p:cNvPr id="8194" name="Picture 2" descr="C:\Users\Dr Toumi\Desktop\م14.jpg"/>
          <p:cNvPicPr>
            <a:picLocks noGrp="1" noChangeAspect="1" noChangeArrowheads="1"/>
          </p:cNvPicPr>
          <p:nvPr>
            <p:ph sz="half" idx="1"/>
          </p:nvPr>
        </p:nvPicPr>
        <p:blipFill>
          <a:blip r:embed="rId2"/>
          <a:srcRect/>
          <a:stretch>
            <a:fillRect/>
          </a:stretch>
        </p:blipFill>
        <p:spPr bwMode="auto">
          <a:xfrm>
            <a:off x="928663" y="714356"/>
            <a:ext cx="3571900" cy="4786346"/>
          </a:xfrm>
          <a:prstGeom prst="rect">
            <a:avLst/>
          </a:prstGeom>
          <a:noFill/>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4648200" y="642918"/>
            <a:ext cx="4038600" cy="5483245"/>
          </a:xfrm>
        </p:spPr>
        <p:txBody>
          <a:bodyPr>
            <a:normAutofit fontScale="92500" lnSpcReduction="10000"/>
          </a:bodyPr>
          <a:lstStyle/>
          <a:p>
            <a:r>
              <a:rPr lang="ar-DZ" dirty="0" smtClean="0"/>
              <a:t>ـ المسح الشامل: وهو أحدث أنواع المسح الأثري، يتبع هذا </a:t>
            </a:r>
            <a:r>
              <a:rPr lang="ar-DZ" dirty="0" err="1" smtClean="0"/>
              <a:t>الاسلوب</a:t>
            </a:r>
            <a:r>
              <a:rPr lang="ar-DZ" dirty="0" smtClean="0"/>
              <a:t> في حالات الخطط التنموية بالمنطقة </a:t>
            </a:r>
            <a:r>
              <a:rPr lang="ar-DZ" dirty="0" err="1" smtClean="0"/>
              <a:t>اذ</a:t>
            </a:r>
            <a:r>
              <a:rPr lang="ar-DZ" dirty="0" smtClean="0"/>
              <a:t> قبل إجراء التنمية يتطلب الأمر أن يقوم الفريق المكلف بإجراء المسح الشامل بالمنطقة المحددة لأعمال التنمية هدفه مسح كل أرجاء المنطقة المحددة بدقة </a:t>
            </a:r>
            <a:r>
              <a:rPr lang="ar-DZ" dirty="0" err="1" smtClean="0"/>
              <a:t>بالإعتماد</a:t>
            </a:r>
            <a:r>
              <a:rPr lang="ar-DZ" dirty="0" smtClean="0"/>
              <a:t> على طرق ووسائل علمية حديثة تسمح بتحديد مختلف المواقع الأثرية الظاهرة والمطمورة، حتى يتم وضع سجلا وافيا ودقيقا لكل المادة الأثرية بالمنطقة المعينة. </a:t>
            </a:r>
            <a:endParaRPr lang="en-US" dirty="0" smtClean="0"/>
          </a:p>
        </p:txBody>
      </p:sp>
      <p:pic>
        <p:nvPicPr>
          <p:cNvPr id="6146" name="Picture 2" descr="C:\Users\Dr Toumi\Desktop\م11.jpg"/>
          <p:cNvPicPr>
            <a:picLocks noGrp="1" noChangeAspect="1" noChangeArrowheads="1"/>
          </p:cNvPicPr>
          <p:nvPr>
            <p:ph sz="half" idx="1"/>
          </p:nvPr>
        </p:nvPicPr>
        <p:blipFill>
          <a:blip r:embed="rId2"/>
          <a:srcRect/>
          <a:stretch>
            <a:fillRect/>
          </a:stretch>
        </p:blipFill>
        <p:spPr bwMode="auto">
          <a:xfrm>
            <a:off x="1200150" y="1071546"/>
            <a:ext cx="3228974" cy="4643470"/>
          </a:xfrm>
          <a:prstGeom prst="rect">
            <a:avLst/>
          </a:prstGeom>
          <a:noFill/>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42918"/>
            <a:ext cx="8229600" cy="5483245"/>
          </a:xfrm>
        </p:spPr>
        <p:txBody>
          <a:bodyPr>
            <a:normAutofit lnSpcReduction="10000"/>
          </a:bodyPr>
          <a:lstStyle/>
          <a:p>
            <a:r>
              <a:rPr lang="ar-DZ" dirty="0" smtClean="0"/>
              <a:t>ـ المسح الإنقاذي: يكون في حالات وجود خطط تنموية بمنطقة ما كانجاز مشاريع كبرى من سدود وشق طرقات وإقامة مصانع، في هذه الحالة يتطلب أنجاز مسح سريع ودقيق </a:t>
            </a:r>
            <a:r>
              <a:rPr lang="ar-DZ" dirty="0" err="1" smtClean="0"/>
              <a:t>لأنقاذ</a:t>
            </a:r>
            <a:r>
              <a:rPr lang="ar-DZ" dirty="0" smtClean="0"/>
              <a:t> ما يمكن </a:t>
            </a:r>
            <a:r>
              <a:rPr lang="ar-DZ" dirty="0" err="1" smtClean="0"/>
              <a:t>أنقاذه</a:t>
            </a:r>
            <a:r>
              <a:rPr lang="ar-DZ" dirty="0" smtClean="0"/>
              <a:t> وغالبا ما يتبع هذا المسح بحفرية </a:t>
            </a:r>
            <a:r>
              <a:rPr lang="ar-DZ" dirty="0" err="1" smtClean="0"/>
              <a:t>أنقاذية</a:t>
            </a:r>
            <a:r>
              <a:rPr lang="ar-DZ" dirty="0" smtClean="0"/>
              <a:t>.</a:t>
            </a:r>
            <a:endParaRPr lang="en-US" dirty="0" smtClean="0"/>
          </a:p>
          <a:p>
            <a:r>
              <a:rPr lang="ar-DZ" dirty="0" smtClean="0"/>
              <a:t>هذه الأنواع من </a:t>
            </a:r>
            <a:r>
              <a:rPr lang="ar-DZ" dirty="0" err="1" smtClean="0"/>
              <a:t>المسوحات</a:t>
            </a:r>
            <a:r>
              <a:rPr lang="ar-DZ" dirty="0" smtClean="0"/>
              <a:t> تحتاج إلى مجموعة من الوسائل منها؛ أنواع مختلفة من الخرائط خاصة الطبوغرافية التي كلما كبر مقياسها كانت الأفضل، والصور الجوية التي تساعد في التعرف عن المواقع التي لا يمكن مشاهدتها أفقيا، وأدوات الرسم والكتابة، وأجهزة القياس، وأدوات بسيطة لتهيئة المكان، إضافة إلى وسائل النقل.</a:t>
            </a:r>
            <a:endParaRPr lang="ar-DZ"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4648200" y="642918"/>
            <a:ext cx="4038600" cy="5483245"/>
          </a:xfrm>
        </p:spPr>
        <p:txBody>
          <a:bodyPr>
            <a:normAutofit fontScale="92500" lnSpcReduction="10000"/>
          </a:bodyPr>
          <a:lstStyle/>
          <a:p>
            <a:r>
              <a:rPr lang="ar-SA" b="1" dirty="0" smtClean="0"/>
              <a:t>المتطلبات العلمية للمسح الأثري</a:t>
            </a:r>
            <a:endParaRPr lang="en-US" dirty="0" smtClean="0"/>
          </a:p>
          <a:p>
            <a:r>
              <a:rPr lang="ar-SA" b="1" dirty="0" smtClean="0"/>
              <a:t>1.ـ الدراسة التحضيرية: </a:t>
            </a:r>
            <a:r>
              <a:rPr lang="ar-SA" dirty="0" smtClean="0"/>
              <a:t>وتضم:</a:t>
            </a:r>
            <a:endParaRPr lang="en-US" dirty="0" smtClean="0"/>
          </a:p>
          <a:p>
            <a:r>
              <a:rPr lang="ar-SA" b="1" dirty="0" smtClean="0"/>
              <a:t>تحديد الرقعة الجغرافية للمنطقة:</a:t>
            </a:r>
            <a:r>
              <a:rPr lang="ar-SA" dirty="0" smtClean="0"/>
              <a:t> يكون ذلك </a:t>
            </a:r>
            <a:r>
              <a:rPr lang="ar-SA" dirty="0" err="1" smtClean="0"/>
              <a:t>بالإعتماد</a:t>
            </a:r>
            <a:r>
              <a:rPr lang="ar-SA" dirty="0" smtClean="0"/>
              <a:t> على خرائط طبوغرافية لتحديد مختلف المظاهر من؛ مرتفعات وسهول ومنخفضات ليتم مسح كل وحدة بيئية على </a:t>
            </a:r>
            <a:r>
              <a:rPr lang="ar-SA" dirty="0" err="1" smtClean="0"/>
              <a:t>حدى</a:t>
            </a:r>
            <a:r>
              <a:rPr lang="ar-SA" dirty="0" smtClean="0"/>
              <a:t>، مع دراسة الدلائل والمكتشفات الأثرية أن وجدت قبل البدء في المسح، ومقارنتها بالآثار المختلفة الموجودة خارج الوحدة من أجل تحديد الفترة التاريخية التي ترجع إليها هذه الآثار</a:t>
            </a:r>
            <a:endParaRPr lang="ar-DZ" dirty="0"/>
          </a:p>
        </p:txBody>
      </p:sp>
      <p:pic>
        <p:nvPicPr>
          <p:cNvPr id="9218" name="Picture 2" descr="C:\Users\Dr Toumi\Desktop\م15.jpg"/>
          <p:cNvPicPr>
            <a:picLocks noGrp="1" noChangeAspect="1" noChangeArrowheads="1"/>
          </p:cNvPicPr>
          <p:nvPr>
            <p:ph sz="half" idx="1"/>
          </p:nvPr>
        </p:nvPicPr>
        <p:blipFill>
          <a:blip r:embed="rId2"/>
          <a:srcRect/>
          <a:stretch>
            <a:fillRect/>
          </a:stretch>
        </p:blipFill>
        <p:spPr bwMode="auto">
          <a:xfrm>
            <a:off x="842962" y="785794"/>
            <a:ext cx="3586162" cy="4500594"/>
          </a:xfrm>
          <a:prstGeom prst="rect">
            <a:avLst/>
          </a:prstGeom>
          <a:noFill/>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4648200" y="714356"/>
            <a:ext cx="4038600" cy="5411807"/>
          </a:xfrm>
        </p:spPr>
        <p:txBody>
          <a:bodyPr>
            <a:normAutofit fontScale="85000" lnSpcReduction="20000"/>
          </a:bodyPr>
          <a:lstStyle/>
          <a:p>
            <a:pPr algn="just"/>
            <a:r>
              <a:rPr lang="ar-SA" dirty="0" smtClean="0"/>
              <a:t>مع العلم أن هذه العملية تتحكم فيها الظروف الخاصة بكل وحدة، كان ترغب الدولة في التعرف على تاريخها أو وضع برامج لحماية المواقع والمعالم التي تعود إلى فترة تاريخية معينة أو القيام بمشاريع تنموية كشق الطرق وغيرها مما يضطر إلى مسح المنطقة</a:t>
            </a:r>
            <a:endParaRPr lang="ar-DZ" dirty="0" smtClean="0"/>
          </a:p>
          <a:p>
            <a:pPr algn="just"/>
            <a:r>
              <a:rPr lang="ar-SA" b="1" dirty="0" smtClean="0"/>
              <a:t>بحث واستقصاء المعلومات:</a:t>
            </a:r>
            <a:r>
              <a:rPr lang="ar-SA" dirty="0" smtClean="0"/>
              <a:t> يتم جمع المعلومات التاريخية والجغرافية والأثرية والبيئية حول المنطقة المراد مسحها من المصادر والمراجع الجغرافية، خاصة كتب الرحالة والمستكشفين وحتى الدراسات الحديثة دون أن ننسى سكان المنطقة</a:t>
            </a:r>
            <a:endParaRPr lang="ar-DZ" dirty="0"/>
          </a:p>
        </p:txBody>
      </p:sp>
      <p:pic>
        <p:nvPicPr>
          <p:cNvPr id="10242" name="Picture 2" descr="C:\Users\Dr Toumi\Desktop\م16.jpg"/>
          <p:cNvPicPr>
            <a:picLocks noGrp="1" noChangeAspect="1" noChangeArrowheads="1"/>
          </p:cNvPicPr>
          <p:nvPr>
            <p:ph sz="half" idx="1"/>
          </p:nvPr>
        </p:nvPicPr>
        <p:blipFill>
          <a:blip r:embed="rId2"/>
          <a:srcRect/>
          <a:stretch>
            <a:fillRect/>
          </a:stretch>
        </p:blipFill>
        <p:spPr bwMode="auto">
          <a:xfrm>
            <a:off x="714348" y="1071546"/>
            <a:ext cx="3429024" cy="4214842"/>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4648200" y="500042"/>
            <a:ext cx="4038600" cy="5626121"/>
          </a:xfrm>
        </p:spPr>
        <p:txBody>
          <a:bodyPr>
            <a:normAutofit lnSpcReduction="10000"/>
          </a:bodyPr>
          <a:lstStyle/>
          <a:p>
            <a:pPr algn="just"/>
            <a:r>
              <a:rPr lang="ar-DZ" dirty="0" smtClean="0"/>
              <a:t>والآلات المستخدمة، وفي الكثير من الأحيان يقترن المسح الأثري بتنقيب محدود كالقيام </a:t>
            </a:r>
            <a:r>
              <a:rPr lang="ar-DZ" dirty="0" err="1" smtClean="0"/>
              <a:t>بأسبار</a:t>
            </a:r>
            <a:r>
              <a:rPr lang="ar-DZ" dirty="0" smtClean="0"/>
              <a:t> مختلفة الحجم والأهمية بهدف التحقق من الوضع </a:t>
            </a:r>
            <a:r>
              <a:rPr lang="ar-DZ" dirty="0" err="1" smtClean="0"/>
              <a:t>الكرونولوجي</a:t>
            </a:r>
            <a:r>
              <a:rPr lang="ar-DZ" dirty="0" smtClean="0"/>
              <a:t> أو الطبقي للموقع المدروس فهو بمثابة عملية </a:t>
            </a:r>
            <a:r>
              <a:rPr lang="ar-DZ" dirty="0" err="1" smtClean="0"/>
              <a:t>إستطلاع</a:t>
            </a:r>
            <a:r>
              <a:rPr lang="ar-DZ" dirty="0" smtClean="0"/>
              <a:t> ورصد علمي دقيق يشمل الموقع وكل ما يحيط </a:t>
            </a:r>
            <a:r>
              <a:rPr lang="ar-DZ" dirty="0" err="1" smtClean="0"/>
              <a:t>به</a:t>
            </a:r>
            <a:r>
              <a:rPr lang="ar-DZ" dirty="0" smtClean="0"/>
              <a:t> من ظواهره  </a:t>
            </a:r>
            <a:r>
              <a:rPr lang="ar-DZ" dirty="0" err="1" smtClean="0"/>
              <a:t>التوثيقية</a:t>
            </a:r>
            <a:r>
              <a:rPr lang="ar-DZ" dirty="0" smtClean="0"/>
              <a:t> (الناحية الجيولوجية، طبيعة التربة، نوع النباتات العشبية الموجودة فيه، طبيعة الزراعة الغالبة عليه)</a:t>
            </a:r>
            <a:endParaRPr lang="ar-DZ" dirty="0"/>
          </a:p>
        </p:txBody>
      </p:sp>
      <p:pic>
        <p:nvPicPr>
          <p:cNvPr id="2050" name="Picture 2" descr="C:\Users\Dr Toumi\Desktop\صور آثار\المسح الاثري\م2.jpg"/>
          <p:cNvPicPr>
            <a:picLocks noGrp="1" noChangeAspect="1" noChangeArrowheads="1"/>
          </p:cNvPicPr>
          <p:nvPr>
            <p:ph sz="half" idx="1"/>
          </p:nvPr>
        </p:nvPicPr>
        <p:blipFill>
          <a:blip r:embed="rId2"/>
          <a:srcRect/>
          <a:stretch>
            <a:fillRect/>
          </a:stretch>
        </p:blipFill>
        <p:spPr bwMode="auto">
          <a:xfrm>
            <a:off x="642910" y="642918"/>
            <a:ext cx="3857652" cy="4857784"/>
          </a:xfrm>
          <a:prstGeom prst="rect">
            <a:avLst/>
          </a:prstGeom>
          <a:noFill/>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4648200" y="642918"/>
            <a:ext cx="4038600" cy="5483245"/>
          </a:xfrm>
        </p:spPr>
        <p:txBody>
          <a:bodyPr>
            <a:normAutofit fontScale="85000" lnSpcReduction="20000"/>
          </a:bodyPr>
          <a:lstStyle/>
          <a:p>
            <a:r>
              <a:rPr lang="ar-SA" b="1" dirty="0" smtClean="0"/>
              <a:t>.ـ الدراسة الميدانية:</a:t>
            </a:r>
            <a:r>
              <a:rPr lang="ar-SA" dirty="0" smtClean="0"/>
              <a:t> وتضم:</a:t>
            </a:r>
            <a:endParaRPr lang="en-US" dirty="0" smtClean="0"/>
          </a:p>
          <a:p>
            <a:r>
              <a:rPr lang="ar-SA" b="1" dirty="0" smtClean="0"/>
              <a:t>تخطيط المنطقة:</a:t>
            </a:r>
            <a:r>
              <a:rPr lang="ar-SA" dirty="0" smtClean="0"/>
              <a:t> يحدد حيز المسح </a:t>
            </a:r>
            <a:r>
              <a:rPr lang="ar-SA" dirty="0" err="1" smtClean="0"/>
              <a:t>أنطلاقا</a:t>
            </a:r>
            <a:r>
              <a:rPr lang="ar-SA" dirty="0" smtClean="0"/>
              <a:t> من المحيط الكلي ثم المركز الذي هو الموقع الأثري ذاته؛ ويتم هذا  </a:t>
            </a:r>
            <a:r>
              <a:rPr lang="ar-SA" dirty="0" err="1" smtClean="0"/>
              <a:t>بالإعتماد</a:t>
            </a:r>
            <a:r>
              <a:rPr lang="ar-SA" dirty="0" smtClean="0"/>
              <a:t> على خرائط طبوغرافية وصور جوية حيث يقسم الموقع الأثري إلى مربعات تختلف مقاساتها حسب مساحته وعدد أعضاء فريق المسح.</a:t>
            </a:r>
            <a:endParaRPr lang="en-US" dirty="0" smtClean="0"/>
          </a:p>
          <a:p>
            <a:r>
              <a:rPr lang="ar-SA" b="1" dirty="0" smtClean="0"/>
              <a:t>المعاينة الميدانية للموقع:</a:t>
            </a:r>
            <a:r>
              <a:rPr lang="ar-SA" dirty="0" smtClean="0"/>
              <a:t> يوزع أعضاء فريق المسح على الموقع ليبدأ السير في خط مستقيم يبتعد كل عضو عن الأخر حوالي خمسة أمتار أو مسافة الرؤية بالعين المجردة، وعند </a:t>
            </a:r>
            <a:r>
              <a:rPr lang="ar-SA" dirty="0" err="1" smtClean="0"/>
              <a:t>الأنتهاء</a:t>
            </a:r>
            <a:r>
              <a:rPr lang="ar-SA" dirty="0" smtClean="0"/>
              <a:t> من معاينة كل مربع يعين على على الخريطة ليبدأ العمل في المربع الذي يليه</a:t>
            </a:r>
            <a:endParaRPr lang="ar-DZ" dirty="0"/>
          </a:p>
        </p:txBody>
      </p:sp>
      <p:pic>
        <p:nvPicPr>
          <p:cNvPr id="11266" name="Picture 2" descr="C:\Users\Dr Toumi\Desktop\م17.jpg"/>
          <p:cNvPicPr>
            <a:picLocks noGrp="1" noChangeAspect="1" noChangeArrowheads="1"/>
          </p:cNvPicPr>
          <p:nvPr>
            <p:ph sz="half" idx="1"/>
          </p:nvPr>
        </p:nvPicPr>
        <p:blipFill>
          <a:blip r:embed="rId2"/>
          <a:srcRect/>
          <a:stretch>
            <a:fillRect/>
          </a:stretch>
        </p:blipFill>
        <p:spPr bwMode="auto">
          <a:xfrm>
            <a:off x="571472" y="1000108"/>
            <a:ext cx="3857652" cy="4286280"/>
          </a:xfrm>
          <a:prstGeom prst="rect">
            <a:avLst/>
          </a:prstGeom>
          <a:noFill/>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4648200" y="642918"/>
            <a:ext cx="4038600" cy="5483245"/>
          </a:xfrm>
        </p:spPr>
        <p:txBody>
          <a:bodyPr>
            <a:normAutofit fontScale="85000" lnSpcReduction="10000"/>
          </a:bodyPr>
          <a:lstStyle/>
          <a:p>
            <a:r>
              <a:rPr lang="ar-SA" dirty="0" smtClean="0"/>
              <a:t>غالبا ما تكون هذه العملية في الصباح الباكر حيث الندى والصقيع المتكون أثناء الليل الذي يكون له دور في الكشف عما في باطن التربة من أساسات أو جدران مدفونة التي لا تمتص الماء مثل التربة العادية، فتظهر على شكل خطوط مبللة وهذا حسب قربها أو بعدها عن سطح الأرض ودرجة الرطوبة الموجودة، مع ملاحظة وتسجيل كل صغيرة وكبيرة مثلا تغير شكل سطح الأرض، وجود قطع فخار...؛ وهذا في بطاقات خاصة غالبا ما تشتمل على </a:t>
            </a:r>
            <a:r>
              <a:rPr lang="ar-SA" dirty="0" err="1" smtClean="0"/>
              <a:t>إسم</a:t>
            </a:r>
            <a:r>
              <a:rPr lang="ar-SA" dirty="0" smtClean="0"/>
              <a:t> الموقع </a:t>
            </a:r>
            <a:r>
              <a:rPr lang="ar-SA" dirty="0" err="1" smtClean="0"/>
              <a:t>واحداثياته</a:t>
            </a:r>
            <a:r>
              <a:rPr lang="ar-SA" dirty="0" smtClean="0"/>
              <a:t>، طبيعة الموقع والمسالك المؤدية إليه وطبيعة المخلفات والبقايا الأثرية</a:t>
            </a:r>
            <a:endParaRPr lang="ar-DZ" dirty="0"/>
          </a:p>
        </p:txBody>
      </p:sp>
      <p:pic>
        <p:nvPicPr>
          <p:cNvPr id="12291" name="Picture 3" descr="C:\Users\Dr Toumi\Desktop\م19.jpg"/>
          <p:cNvPicPr>
            <a:picLocks noGrp="1" noChangeAspect="1" noChangeArrowheads="1"/>
          </p:cNvPicPr>
          <p:nvPr>
            <p:ph sz="half" idx="1"/>
          </p:nvPr>
        </p:nvPicPr>
        <p:blipFill>
          <a:blip r:embed="rId2"/>
          <a:srcRect/>
          <a:stretch>
            <a:fillRect/>
          </a:stretch>
        </p:blipFill>
        <p:spPr bwMode="auto">
          <a:xfrm>
            <a:off x="928662" y="1000108"/>
            <a:ext cx="3357586" cy="4429156"/>
          </a:xfrm>
          <a:prstGeom prst="rect">
            <a:avLst/>
          </a:prstGeom>
          <a:noFill/>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42918"/>
            <a:ext cx="8229600" cy="5483245"/>
          </a:xfrm>
        </p:spPr>
        <p:txBody>
          <a:bodyPr>
            <a:normAutofit fontScale="55000" lnSpcReduction="20000"/>
          </a:bodyPr>
          <a:lstStyle/>
          <a:p>
            <a:r>
              <a:rPr lang="ar-SA" dirty="0" smtClean="0"/>
              <a:t>نموذج لبطاقة المعاينة الميدانية</a:t>
            </a:r>
            <a:endParaRPr lang="en-US" dirty="0" smtClean="0"/>
          </a:p>
          <a:p>
            <a:r>
              <a:rPr lang="ar-SA" dirty="0" err="1" smtClean="0"/>
              <a:t>إسم</a:t>
            </a:r>
            <a:r>
              <a:rPr lang="ar-SA" dirty="0" smtClean="0"/>
              <a:t> الموقع</a:t>
            </a:r>
            <a:endParaRPr lang="en-US" dirty="0" smtClean="0"/>
          </a:p>
          <a:p>
            <a:r>
              <a:rPr lang="ar-SA" dirty="0" smtClean="0"/>
              <a:t> </a:t>
            </a:r>
            <a:endParaRPr lang="en-US" dirty="0" smtClean="0"/>
          </a:p>
          <a:p>
            <a:r>
              <a:rPr lang="ar-SA" dirty="0" smtClean="0"/>
              <a:t>الموقع الجغرافي</a:t>
            </a:r>
            <a:endParaRPr lang="en-US" dirty="0" smtClean="0"/>
          </a:p>
          <a:p>
            <a:r>
              <a:rPr lang="ar-SA" dirty="0" smtClean="0"/>
              <a:t> </a:t>
            </a:r>
            <a:endParaRPr lang="en-US" dirty="0" smtClean="0"/>
          </a:p>
          <a:p>
            <a:r>
              <a:rPr lang="ar-SA" dirty="0" smtClean="0"/>
              <a:t>البعد بين الموقع المدروس والمواقع الأخرى</a:t>
            </a:r>
            <a:endParaRPr lang="en-US" dirty="0" smtClean="0"/>
          </a:p>
          <a:p>
            <a:r>
              <a:rPr lang="ar-SA" dirty="0" smtClean="0"/>
              <a:t> </a:t>
            </a:r>
            <a:endParaRPr lang="en-US" dirty="0" smtClean="0"/>
          </a:p>
          <a:p>
            <a:r>
              <a:rPr lang="ar-SA" dirty="0" smtClean="0"/>
              <a:t>حقل الرؤية: من الموقع، من مواقع أخرى، من مظاهر جغرافية، من طرق مواصلات...</a:t>
            </a:r>
            <a:endParaRPr lang="en-US" dirty="0" smtClean="0"/>
          </a:p>
          <a:p>
            <a:r>
              <a:rPr lang="ar-SA" dirty="0" smtClean="0"/>
              <a:t> </a:t>
            </a:r>
            <a:endParaRPr lang="en-US" dirty="0" smtClean="0"/>
          </a:p>
          <a:p>
            <a:r>
              <a:rPr lang="ar-SA" dirty="0" smtClean="0"/>
              <a:t>الموقع نسبة لطرق المواصلات: طرق قديمة، أنهار، جسور، معابر جبلية...</a:t>
            </a:r>
            <a:endParaRPr lang="en-US" dirty="0" smtClean="0"/>
          </a:p>
          <a:p>
            <a:r>
              <a:rPr lang="ar-SA" dirty="0" smtClean="0"/>
              <a:t> </a:t>
            </a:r>
            <a:endParaRPr lang="en-US" dirty="0" smtClean="0"/>
          </a:p>
          <a:p>
            <a:r>
              <a:rPr lang="ar-SA" dirty="0" smtClean="0"/>
              <a:t>الخصائص </a:t>
            </a:r>
            <a:r>
              <a:rPr lang="ar-SA" dirty="0" err="1" smtClean="0"/>
              <a:t>المورفولوجية</a:t>
            </a:r>
            <a:r>
              <a:rPr lang="ar-SA" dirty="0" smtClean="0"/>
              <a:t>: الشكل، الحجم، </a:t>
            </a:r>
            <a:r>
              <a:rPr lang="ar-SA" dirty="0" err="1" smtClean="0"/>
              <a:t>الإرتفاع</a:t>
            </a:r>
            <a:r>
              <a:rPr lang="ar-SA" dirty="0" smtClean="0"/>
              <a:t>، درجة الهدم.</a:t>
            </a:r>
            <a:endParaRPr lang="en-US" dirty="0" smtClean="0"/>
          </a:p>
          <a:p>
            <a:r>
              <a:rPr lang="ar-SA" dirty="0" smtClean="0"/>
              <a:t> </a:t>
            </a:r>
            <a:endParaRPr lang="en-US" dirty="0" smtClean="0"/>
          </a:p>
          <a:p>
            <a:r>
              <a:rPr lang="ar-SA" dirty="0" smtClean="0"/>
              <a:t>المخلفات المتبقية: أبنية، شوارع، عناصر معمارية..</a:t>
            </a:r>
            <a:endParaRPr lang="en-US" dirty="0" smtClean="0"/>
          </a:p>
          <a:p>
            <a:r>
              <a:rPr lang="ar-SA" dirty="0" smtClean="0"/>
              <a:t> </a:t>
            </a:r>
            <a:endParaRPr lang="en-US" dirty="0" smtClean="0"/>
          </a:p>
          <a:p>
            <a:r>
              <a:rPr lang="ar-SA" dirty="0" smtClean="0"/>
              <a:t>الثقافة المادية:</a:t>
            </a:r>
            <a:endParaRPr lang="en-US" dirty="0" smtClean="0"/>
          </a:p>
          <a:p>
            <a:r>
              <a:rPr lang="ar-SA" dirty="0" smtClean="0"/>
              <a:t> </a:t>
            </a:r>
            <a:endParaRPr lang="en-US" dirty="0" smtClean="0"/>
          </a:p>
          <a:p>
            <a:r>
              <a:rPr lang="ar-SA" dirty="0" smtClean="0"/>
              <a:t>الفترات المتواجدة</a:t>
            </a:r>
            <a:endParaRPr lang="en-US" dirty="0" smtClean="0"/>
          </a:p>
          <a:p>
            <a:pPr>
              <a:buNone/>
            </a:pPr>
            <a:endParaRPr lang="en-US" dirty="0"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4648200" y="571480"/>
            <a:ext cx="4038600" cy="5554683"/>
          </a:xfrm>
        </p:spPr>
        <p:txBody>
          <a:bodyPr>
            <a:normAutofit fontScale="85000" lnSpcReduction="20000"/>
          </a:bodyPr>
          <a:lstStyle/>
          <a:p>
            <a:r>
              <a:rPr lang="ar-SA" b="1" dirty="0" smtClean="0"/>
              <a:t>رسم المخططات: </a:t>
            </a:r>
            <a:r>
              <a:rPr lang="ar-SA" dirty="0" smtClean="0"/>
              <a:t>يكون ذلك </a:t>
            </a:r>
            <a:r>
              <a:rPr lang="ar-SA" dirty="0" err="1" smtClean="0"/>
              <a:t>بالإستعانة</a:t>
            </a:r>
            <a:r>
              <a:rPr lang="ar-SA" dirty="0" smtClean="0"/>
              <a:t> بخرائط جغرافية وجيولوجية وطبوغرافية حتى يتم تعيين الموقع الأثري وأماكن تواجد البقايا الأثرية، كما تساعد في </a:t>
            </a:r>
            <a:r>
              <a:rPr lang="ar-SA" dirty="0" err="1" smtClean="0"/>
              <a:t>إستنتاج</a:t>
            </a:r>
            <a:r>
              <a:rPr lang="ar-SA" dirty="0" smtClean="0"/>
              <a:t> التغيرات الجيولوجية التي عرفتها المنطقة</a:t>
            </a:r>
            <a:endParaRPr lang="en-US" dirty="0" smtClean="0"/>
          </a:p>
          <a:p>
            <a:r>
              <a:rPr lang="ar-SA" b="1" dirty="0" smtClean="0"/>
              <a:t>التصوير:</a:t>
            </a:r>
            <a:r>
              <a:rPr lang="ar-SA" dirty="0" smtClean="0"/>
              <a:t> سواء أكان تصوير عادي أو جوي يجب أن تكون بقياسات مناسبة تظهر تفاصيل الموقع وجزئياته حتى يتم التعرف عليه والوقوف على أهم معالمه وربطه بمحيطه، وللقيام بكل هذه العمليات يجب أن يكون ضمن بعثة المسح أثريون متخصصون في مختلف علوم الآثار </a:t>
            </a:r>
            <a:r>
              <a:rPr lang="ar-SA" dirty="0" err="1" smtClean="0"/>
              <a:t>وإختصاصات</a:t>
            </a:r>
            <a:r>
              <a:rPr lang="ar-SA" dirty="0" smtClean="0"/>
              <a:t> أخرى مساعدة كعلم النبات والحياة القديمة، وغير ذلك</a:t>
            </a:r>
            <a:endParaRPr lang="ar-DZ" dirty="0"/>
          </a:p>
        </p:txBody>
      </p:sp>
      <p:pic>
        <p:nvPicPr>
          <p:cNvPr id="13314" name="Picture 2" descr="C:\Users\Dr Toumi\Desktop\صور المطبوعة\صورة جوية.jpg"/>
          <p:cNvPicPr>
            <a:picLocks noGrp="1" noChangeAspect="1" noChangeArrowheads="1"/>
          </p:cNvPicPr>
          <p:nvPr>
            <p:ph sz="half" idx="1"/>
          </p:nvPr>
        </p:nvPicPr>
        <p:blipFill>
          <a:blip r:embed="rId2"/>
          <a:srcRect/>
          <a:stretch>
            <a:fillRect/>
          </a:stretch>
        </p:blipFill>
        <p:spPr bwMode="auto">
          <a:xfrm>
            <a:off x="457200" y="928670"/>
            <a:ext cx="4114800" cy="4628515"/>
          </a:xfrm>
          <a:prstGeom prst="rect">
            <a:avLst/>
          </a:prstGeom>
          <a:noFill/>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4648200" y="642918"/>
            <a:ext cx="4038600" cy="5483245"/>
          </a:xfrm>
        </p:spPr>
        <p:txBody>
          <a:bodyPr>
            <a:normAutofit fontScale="92500" lnSpcReduction="10000"/>
          </a:bodyPr>
          <a:lstStyle/>
          <a:p>
            <a:r>
              <a:rPr lang="ar-SA" b="1" dirty="0" smtClean="0"/>
              <a:t>جمع اللقى الأثرية: </a:t>
            </a:r>
            <a:r>
              <a:rPr lang="ar-SA" dirty="0" smtClean="0"/>
              <a:t>هي كل القطع الأثرية المنقولة التي يتم العثور عنها في الموقع من نقود وكسر فخارية، أو أسلحة...إلى غير ذلك، والتي يجب جمعها مع تحديد مكان العثور عنها لأنها تساعد في تحديد المواقع الأثرية وفي التعرف على </a:t>
            </a:r>
            <a:r>
              <a:rPr lang="ar-SA" dirty="0" err="1" smtClean="0"/>
              <a:t>الإستيطان</a:t>
            </a:r>
            <a:r>
              <a:rPr lang="ar-SA" dirty="0" smtClean="0"/>
              <a:t> البشري فمثلا العثور على نقوش أو نقود في موقع ما يزودنا بالكثير من المعلومات حول </a:t>
            </a:r>
            <a:r>
              <a:rPr lang="ar-SA" dirty="0" err="1" smtClean="0"/>
              <a:t>إسم</a:t>
            </a:r>
            <a:r>
              <a:rPr lang="ar-SA" dirty="0" smtClean="0"/>
              <a:t> المدينة وعلاقتها مع جيرانها والمستوى الإقتصادي، وطريقة جمع اللقى الأثرية الأكثر </a:t>
            </a:r>
            <a:endParaRPr lang="en-US" dirty="0" smtClean="0"/>
          </a:p>
          <a:p>
            <a:endParaRPr lang="ar-DZ" dirty="0"/>
          </a:p>
        </p:txBody>
      </p:sp>
      <p:pic>
        <p:nvPicPr>
          <p:cNvPr id="14338" name="Picture 2" descr="C:\Users\Dr Toumi\Desktop\صور المطبوعة\images (1).jpg"/>
          <p:cNvPicPr>
            <a:picLocks noGrp="1" noChangeAspect="1" noChangeArrowheads="1"/>
          </p:cNvPicPr>
          <p:nvPr>
            <p:ph sz="half" idx="1"/>
          </p:nvPr>
        </p:nvPicPr>
        <p:blipFill>
          <a:blip r:embed="rId2"/>
          <a:srcRect/>
          <a:stretch>
            <a:fillRect/>
          </a:stretch>
        </p:blipFill>
        <p:spPr bwMode="auto">
          <a:xfrm>
            <a:off x="714348" y="928670"/>
            <a:ext cx="3714776" cy="4500594"/>
          </a:xfrm>
          <a:prstGeom prst="rect">
            <a:avLst/>
          </a:prstGeom>
          <a:noFill/>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4648200" y="642918"/>
            <a:ext cx="4038600" cy="5643602"/>
          </a:xfrm>
        </p:spPr>
        <p:txBody>
          <a:bodyPr>
            <a:normAutofit fontScale="92500" lnSpcReduction="20000"/>
          </a:bodyPr>
          <a:lstStyle/>
          <a:p>
            <a:r>
              <a:rPr lang="ar-SA" dirty="0" smtClean="0"/>
              <a:t>موضوعية تعتمد على مبدأ العينة؛ </a:t>
            </a:r>
            <a:r>
              <a:rPr lang="ar-DZ" dirty="0" smtClean="0"/>
              <a:t>أي أخذ عينة أثرية من موقع ما ثم تعمم نتائج دراسة تلك العينة على كل الموقع، ومن أهم أنواعها:</a:t>
            </a:r>
          </a:p>
          <a:p>
            <a:r>
              <a:rPr lang="ar-DZ" dirty="0" smtClean="0"/>
              <a:t>ـ العينة العشوائية: نختار عشوائيا مناطق محددة ونقوم بالتقاط اللقى من مساحات واسعة (ما يقارب 5٪ من الآثار الموجودة على السطح وهي نسبة كافية لإعطاء فكرة مفيدة عن الموقع)، وهي نوعان بسيطة وقد تترك مناطق واسعة دون أن يمسها جمع اللقى في حين تكون مناطق أخرى قد استوفت حقها، والنوع الثاني طبقي يشمل كل المناطق وبدرجة متناسبة مع نسبة مساحتها.</a:t>
            </a:r>
            <a:endParaRPr lang="en-US" dirty="0" smtClean="0"/>
          </a:p>
          <a:p>
            <a:pPr>
              <a:buNone/>
            </a:pPr>
            <a:endParaRPr lang="ar-DZ" dirty="0"/>
          </a:p>
        </p:txBody>
      </p:sp>
      <p:pic>
        <p:nvPicPr>
          <p:cNvPr id="15362" name="Picture 2" descr="C:\Users\Dr Toumi\Desktop\م20.jpg"/>
          <p:cNvPicPr>
            <a:picLocks noGrp="1" noChangeAspect="1" noChangeArrowheads="1"/>
          </p:cNvPicPr>
          <p:nvPr>
            <p:ph sz="half" idx="1"/>
          </p:nvPr>
        </p:nvPicPr>
        <p:blipFill>
          <a:blip r:embed="rId2"/>
          <a:srcRect/>
          <a:stretch>
            <a:fillRect/>
          </a:stretch>
        </p:blipFill>
        <p:spPr bwMode="auto">
          <a:xfrm>
            <a:off x="642910" y="857232"/>
            <a:ext cx="3786213" cy="4500594"/>
          </a:xfrm>
          <a:prstGeom prst="rect">
            <a:avLst/>
          </a:prstGeom>
          <a:noFill/>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4648200" y="500042"/>
            <a:ext cx="4038600" cy="5500726"/>
          </a:xfrm>
        </p:spPr>
        <p:txBody>
          <a:bodyPr>
            <a:normAutofit fontScale="92500" lnSpcReduction="10000"/>
          </a:bodyPr>
          <a:lstStyle/>
          <a:p>
            <a:r>
              <a:rPr lang="ar-DZ" dirty="0" smtClean="0"/>
              <a:t>العينة النظامية: وتعتمد على </a:t>
            </a:r>
            <a:r>
              <a:rPr lang="ar-DZ" dirty="0" err="1" smtClean="0"/>
              <a:t>إختيار</a:t>
            </a:r>
            <a:r>
              <a:rPr lang="ar-DZ" dirty="0" smtClean="0"/>
              <a:t> مناطق محددة ومنتظمة في الموقع </a:t>
            </a:r>
            <a:r>
              <a:rPr lang="ar-DZ" dirty="0" err="1" smtClean="0"/>
              <a:t>لإلتقاط</a:t>
            </a:r>
            <a:r>
              <a:rPr lang="ar-DZ" dirty="0" smtClean="0"/>
              <a:t> آثارها، كان يقسم سطح الموقع إلى عدة مربعات مثلا وتجمع اللقى من مربعات مختارة </a:t>
            </a:r>
            <a:r>
              <a:rPr lang="ar-DZ" dirty="0" err="1" smtClean="0"/>
              <a:t>بأنتظام</a:t>
            </a:r>
            <a:r>
              <a:rPr lang="ar-DZ" dirty="0" smtClean="0"/>
              <a:t>، وهذه الطريقة تكون أما بسيطة أي تختار المربعات بشكل آلي وفق مسافات متساوية في كل أرجاء الموقع، والنوع الثاني لهذه الطريقة طبقي إذ يتم </a:t>
            </a:r>
            <a:r>
              <a:rPr lang="ar-DZ" dirty="0" err="1" smtClean="0"/>
              <a:t>إختيار</a:t>
            </a:r>
            <a:r>
              <a:rPr lang="ar-DZ" dirty="0" smtClean="0"/>
              <a:t> المربعات لجمع آثارها وفق محور معين يحدده الباحث بنفسه يجمع على </a:t>
            </a:r>
            <a:r>
              <a:rPr lang="ar-DZ" dirty="0" err="1" smtClean="0"/>
              <a:t>إمتداد</a:t>
            </a:r>
            <a:r>
              <a:rPr lang="ar-DZ" dirty="0" smtClean="0"/>
              <a:t> محور محدد شمال جنوب مثلا أو شرق غرب</a:t>
            </a:r>
            <a:endParaRPr lang="en-US" dirty="0" smtClean="0"/>
          </a:p>
          <a:p>
            <a:pPr>
              <a:buNone/>
            </a:pPr>
            <a:endParaRPr lang="ar-DZ" dirty="0"/>
          </a:p>
        </p:txBody>
      </p:sp>
      <p:pic>
        <p:nvPicPr>
          <p:cNvPr id="16386" name="Picture 2" descr="C:\Users\Dr Toumi\Desktop\صور آثار\المسح الاثري\م12.jpg"/>
          <p:cNvPicPr>
            <a:picLocks noGrp="1" noChangeAspect="1" noChangeArrowheads="1"/>
          </p:cNvPicPr>
          <p:nvPr>
            <p:ph sz="half" idx="1"/>
          </p:nvPr>
        </p:nvPicPr>
        <p:blipFill>
          <a:blip r:embed="rId2"/>
          <a:srcRect/>
          <a:stretch>
            <a:fillRect/>
          </a:stretch>
        </p:blipFill>
        <p:spPr bwMode="auto">
          <a:xfrm>
            <a:off x="642910" y="928670"/>
            <a:ext cx="3857652" cy="4429156"/>
          </a:xfrm>
          <a:prstGeom prst="rect">
            <a:avLst/>
          </a:prstGeom>
          <a:noFill/>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4648200" y="500042"/>
            <a:ext cx="4038600" cy="5626121"/>
          </a:xfrm>
        </p:spPr>
        <p:txBody>
          <a:bodyPr>
            <a:normAutofit fontScale="92500" lnSpcReduction="10000"/>
          </a:bodyPr>
          <a:lstStyle/>
          <a:p>
            <a:pPr>
              <a:buNone/>
            </a:pPr>
            <a:r>
              <a:rPr lang="ar-SA" b="1" dirty="0" smtClean="0"/>
              <a:t>ـ الدراسة </a:t>
            </a:r>
            <a:r>
              <a:rPr lang="ar-SA" b="1" dirty="0" err="1" smtClean="0"/>
              <a:t>المخبرية</a:t>
            </a:r>
            <a:endParaRPr lang="en-US" dirty="0" smtClean="0"/>
          </a:p>
          <a:p>
            <a:r>
              <a:rPr lang="ar-SA" dirty="0" smtClean="0"/>
              <a:t>تكون عند </a:t>
            </a:r>
            <a:r>
              <a:rPr lang="ar-SA" dirty="0" err="1" smtClean="0"/>
              <a:t>الأنتهاء</a:t>
            </a:r>
            <a:r>
              <a:rPr lang="ar-SA" dirty="0" smtClean="0"/>
              <a:t> من الدراسة الميدانية حيث يتم تحليل النتائج </a:t>
            </a:r>
            <a:r>
              <a:rPr lang="ar-SA" dirty="0" err="1" smtClean="0"/>
              <a:t>بالإعتماد</a:t>
            </a:r>
            <a:r>
              <a:rPr lang="ar-SA" dirty="0" smtClean="0"/>
              <a:t> على الخرائط والصور </a:t>
            </a:r>
            <a:r>
              <a:rPr lang="ar-SA" dirty="0" err="1" smtClean="0"/>
              <a:t>واللقى</a:t>
            </a:r>
            <a:r>
              <a:rPr lang="ar-SA" dirty="0" smtClean="0"/>
              <a:t> والمعلومات التي تم جمعها والملاحظات التي سجلت والرسومات التي وضعت مع محاولة الوقوف على العلاقة الموجودة بين نوعية اللقى الأثرية وأماكن تواجدها </a:t>
            </a:r>
            <a:r>
              <a:rPr lang="ar-SA" dirty="0" err="1" smtClean="0"/>
              <a:t>ففيتم</a:t>
            </a:r>
            <a:r>
              <a:rPr lang="ar-SA" dirty="0" smtClean="0"/>
              <a:t> تحديد طبيعة الموقع وإلى أية فترة يعود، والوظيفة التي يؤديها، مع تسجيل كل هذه النتائج ونشرها في تقرير مفصل بمجلات ودوريات متخصصة</a:t>
            </a:r>
            <a:endParaRPr lang="en-US" dirty="0" smtClean="0"/>
          </a:p>
        </p:txBody>
      </p:sp>
      <p:pic>
        <p:nvPicPr>
          <p:cNvPr id="17410" name="Picture 2" descr="C:\Users\Dr Toumi\Desktop\م21.jpg"/>
          <p:cNvPicPr>
            <a:picLocks noGrp="1" noChangeAspect="1" noChangeArrowheads="1"/>
          </p:cNvPicPr>
          <p:nvPr>
            <p:ph sz="half" idx="1"/>
          </p:nvPr>
        </p:nvPicPr>
        <p:blipFill>
          <a:blip r:embed="rId2"/>
          <a:srcRect/>
          <a:stretch>
            <a:fillRect/>
          </a:stretch>
        </p:blipFill>
        <p:spPr bwMode="auto">
          <a:xfrm>
            <a:off x="785786" y="1285860"/>
            <a:ext cx="3500461" cy="4214842"/>
          </a:xfrm>
          <a:prstGeom prst="rect">
            <a:avLst/>
          </a:prstGeom>
          <a:noFill/>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4648200" y="500042"/>
            <a:ext cx="4038600" cy="5626121"/>
          </a:xfrm>
        </p:spPr>
        <p:txBody>
          <a:bodyPr>
            <a:normAutofit lnSpcReduction="10000"/>
          </a:bodyPr>
          <a:lstStyle/>
          <a:p>
            <a:r>
              <a:rPr lang="ar-DZ" b="1" dirty="0" smtClean="0"/>
              <a:t>طرق المسح الأثري:</a:t>
            </a:r>
            <a:endParaRPr lang="en-US" dirty="0" smtClean="0"/>
          </a:p>
          <a:p>
            <a:r>
              <a:rPr lang="ar-DZ" dirty="0" smtClean="0"/>
              <a:t>من المواقع الأثرية ما تظهر على سطحه أطلال كبقايا بنايات، أو قطع متناثرة من فخار أو طوب أو آجر، أو تكون على هيئة تل تحيط </a:t>
            </a:r>
            <a:r>
              <a:rPr lang="ar-DZ" dirty="0" err="1" smtClean="0"/>
              <a:t>به</a:t>
            </a:r>
            <a:r>
              <a:rPr lang="ar-DZ" dirty="0" smtClean="0"/>
              <a:t> مخلفات أثرية، ومنه ما يكون تحت السطح بفعل عوامل طبيعية كالبراكين والزلازل والأعاصير، والكشف عن هذا النوع قد يكون صدفة كمدينتي </a:t>
            </a:r>
            <a:r>
              <a:rPr lang="ar-DZ" dirty="0" err="1" smtClean="0"/>
              <a:t>بومبي</a:t>
            </a:r>
            <a:r>
              <a:rPr lang="ar-DZ" dirty="0" smtClean="0"/>
              <a:t> </a:t>
            </a:r>
            <a:r>
              <a:rPr lang="ar-DZ" dirty="0" err="1" smtClean="0"/>
              <a:t>وهيركيولأنيوم</a:t>
            </a:r>
            <a:r>
              <a:rPr lang="ar-DZ" dirty="0" smtClean="0"/>
              <a:t> بإيطاليا، ومنها ما يكتشف بالمسح </a:t>
            </a:r>
            <a:r>
              <a:rPr lang="ar-DZ" dirty="0" err="1" smtClean="0"/>
              <a:t>بإستخدام</a:t>
            </a:r>
            <a:r>
              <a:rPr lang="ar-DZ" dirty="0" smtClean="0"/>
              <a:t> طرق علمية منها:</a:t>
            </a:r>
            <a:endParaRPr lang="en-US" dirty="0"/>
          </a:p>
        </p:txBody>
      </p:sp>
      <p:pic>
        <p:nvPicPr>
          <p:cNvPr id="18434" name="Picture 2" descr="C:\Users\Dr Toumi\Desktop\م22.jpg"/>
          <p:cNvPicPr>
            <a:picLocks noGrp="1" noChangeAspect="1" noChangeArrowheads="1"/>
          </p:cNvPicPr>
          <p:nvPr>
            <p:ph sz="half" idx="1"/>
          </p:nvPr>
        </p:nvPicPr>
        <p:blipFill>
          <a:blip r:embed="rId2"/>
          <a:srcRect/>
          <a:stretch>
            <a:fillRect/>
          </a:stretch>
        </p:blipFill>
        <p:spPr bwMode="auto">
          <a:xfrm>
            <a:off x="571472" y="1214422"/>
            <a:ext cx="3786214" cy="4071966"/>
          </a:xfrm>
          <a:prstGeom prst="rect">
            <a:avLst/>
          </a:prstGeom>
          <a:noFill/>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4648200" y="500042"/>
            <a:ext cx="4038600" cy="5626121"/>
          </a:xfrm>
        </p:spPr>
        <p:txBody>
          <a:bodyPr>
            <a:normAutofit fontScale="92500" lnSpcReduction="20000"/>
          </a:bodyPr>
          <a:lstStyle/>
          <a:p>
            <a:r>
              <a:rPr lang="ar-DZ" b="1" dirty="0" smtClean="0"/>
              <a:t>ـ المسح الأرضي:</a:t>
            </a:r>
            <a:r>
              <a:rPr lang="ar-DZ" dirty="0" smtClean="0"/>
              <a:t> ويتكون من:</a:t>
            </a:r>
            <a:endParaRPr lang="en-US" dirty="0" smtClean="0"/>
          </a:p>
          <a:p>
            <a:r>
              <a:rPr lang="ar-DZ" dirty="0" smtClean="0"/>
              <a:t>أ </a:t>
            </a:r>
            <a:r>
              <a:rPr lang="ar-DZ" dirty="0" err="1" smtClean="0"/>
              <a:t>ـ</a:t>
            </a:r>
            <a:r>
              <a:rPr lang="ar-DZ" dirty="0" smtClean="0"/>
              <a:t> السير على الأقدام.</a:t>
            </a:r>
            <a:endParaRPr lang="en-US" dirty="0" smtClean="0"/>
          </a:p>
          <a:p>
            <a:r>
              <a:rPr lang="ar-DZ" dirty="0" smtClean="0"/>
              <a:t>ب </a:t>
            </a:r>
            <a:r>
              <a:rPr lang="ar-DZ" dirty="0" err="1" smtClean="0"/>
              <a:t>ـ</a:t>
            </a:r>
            <a:r>
              <a:rPr lang="ar-DZ" dirty="0" smtClean="0"/>
              <a:t> المسح </a:t>
            </a:r>
            <a:r>
              <a:rPr lang="ar-DZ" dirty="0" err="1" smtClean="0"/>
              <a:t>الجيوفيزيقي</a:t>
            </a:r>
            <a:r>
              <a:rPr lang="ar-DZ" dirty="0" smtClean="0"/>
              <a:t>.</a:t>
            </a:r>
            <a:endParaRPr lang="en-US" dirty="0" smtClean="0"/>
          </a:p>
          <a:p>
            <a:r>
              <a:rPr lang="ar-DZ" dirty="0" err="1" smtClean="0"/>
              <a:t>جـ</a:t>
            </a:r>
            <a:r>
              <a:rPr lang="ar-DZ" dirty="0" smtClean="0"/>
              <a:t> ـ المسح الكيميائي.</a:t>
            </a:r>
            <a:endParaRPr lang="en-US" dirty="0" smtClean="0"/>
          </a:p>
          <a:p>
            <a:r>
              <a:rPr lang="ar-DZ" dirty="0" smtClean="0"/>
              <a:t>د </a:t>
            </a:r>
            <a:r>
              <a:rPr lang="ar-DZ" dirty="0" err="1" smtClean="0"/>
              <a:t>ـ</a:t>
            </a:r>
            <a:r>
              <a:rPr lang="ar-DZ" dirty="0" smtClean="0"/>
              <a:t> المسح بالأشعة.</a:t>
            </a:r>
            <a:endParaRPr lang="en-US" dirty="0" smtClean="0"/>
          </a:p>
          <a:p>
            <a:r>
              <a:rPr lang="ar-DZ" dirty="0" smtClean="0"/>
              <a:t>ويقصد </a:t>
            </a:r>
            <a:r>
              <a:rPr lang="ar-DZ" dirty="0" err="1" smtClean="0"/>
              <a:t>بـ</a:t>
            </a:r>
            <a:r>
              <a:rPr lang="ar-DZ" dirty="0" smtClean="0"/>
              <a:t>:</a:t>
            </a:r>
            <a:endParaRPr lang="en-US" dirty="0" smtClean="0"/>
          </a:p>
          <a:p>
            <a:r>
              <a:rPr lang="ar-DZ" b="1" dirty="0" smtClean="0"/>
              <a:t>أ </a:t>
            </a:r>
            <a:r>
              <a:rPr lang="ar-DZ" b="1" dirty="0" err="1" smtClean="0"/>
              <a:t>ـ</a:t>
            </a:r>
            <a:r>
              <a:rPr lang="ar-DZ" b="1" dirty="0" smtClean="0"/>
              <a:t> السير على الأقدام</a:t>
            </a:r>
            <a:r>
              <a:rPr lang="ar-DZ" dirty="0" smtClean="0"/>
              <a:t>: أو المسح التقليدي ينجزه باحث أو مجموعة من الباحثين بمنطقة جغرافية محددة بخروجهم المباشر إلى الحقل، أي معاينة الموقع الأثري </a:t>
            </a:r>
            <a:r>
              <a:rPr lang="ar-DZ" dirty="0" err="1" smtClean="0"/>
              <a:t>وإستقاء</a:t>
            </a:r>
            <a:r>
              <a:rPr lang="ar-DZ" dirty="0" smtClean="0"/>
              <a:t> المعلومات من سكان الجهة وغيرهم من المعمرين ممن لازالوا يتذكرون أعمال سابقة قد طرأت على الموقع</a:t>
            </a:r>
            <a:endParaRPr lang="ar-DZ" dirty="0"/>
          </a:p>
        </p:txBody>
      </p:sp>
      <p:pic>
        <p:nvPicPr>
          <p:cNvPr id="19458" name="Picture 2" descr="C:\Users\Dr Toumi\Desktop\صور المطبوعة\مسح بالاقدام.jpg"/>
          <p:cNvPicPr>
            <a:picLocks noGrp="1" noChangeAspect="1" noChangeArrowheads="1"/>
          </p:cNvPicPr>
          <p:nvPr>
            <p:ph sz="half" idx="1"/>
          </p:nvPr>
        </p:nvPicPr>
        <p:blipFill>
          <a:blip r:embed="rId2"/>
          <a:srcRect/>
          <a:stretch>
            <a:fillRect/>
          </a:stretch>
        </p:blipFill>
        <p:spPr bwMode="auto">
          <a:xfrm>
            <a:off x="457200" y="714356"/>
            <a:ext cx="4186238" cy="4664247"/>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4648200" y="428604"/>
            <a:ext cx="4038600" cy="5786478"/>
          </a:xfrm>
        </p:spPr>
        <p:txBody>
          <a:bodyPr>
            <a:normAutofit fontScale="92500" lnSpcReduction="10000"/>
          </a:bodyPr>
          <a:lstStyle/>
          <a:p>
            <a:pPr algn="just"/>
            <a:r>
              <a:rPr lang="ar-DZ" dirty="0" smtClean="0"/>
              <a:t>لذلك يمكن القول أنه من أهم الوسائل المستخدمة في تحقيقات المواقع الأثرية على </a:t>
            </a:r>
            <a:r>
              <a:rPr lang="ar-DZ" dirty="0" err="1" smtClean="0"/>
              <a:t>إختلاف</a:t>
            </a:r>
            <a:r>
              <a:rPr lang="ar-DZ" dirty="0" smtClean="0"/>
              <a:t> أنواعها وعصورها ومن أهدافه؛</a:t>
            </a:r>
            <a:endParaRPr lang="en-US" dirty="0" smtClean="0"/>
          </a:p>
          <a:p>
            <a:pPr algn="just"/>
            <a:r>
              <a:rPr lang="ar-DZ" dirty="0" smtClean="0"/>
              <a:t>.حصر جميع المعالم الأثرية،</a:t>
            </a:r>
            <a:endParaRPr lang="en-US" dirty="0" smtClean="0"/>
          </a:p>
          <a:p>
            <a:pPr algn="just"/>
            <a:r>
              <a:rPr lang="ar-DZ" dirty="0" smtClean="0"/>
              <a:t>.تعيين المواقع وتحديد مساحتها،</a:t>
            </a:r>
            <a:endParaRPr lang="en-US" dirty="0" smtClean="0"/>
          </a:p>
          <a:p>
            <a:pPr algn="just"/>
            <a:r>
              <a:rPr lang="ar-DZ" dirty="0" smtClean="0"/>
              <a:t>.تدوين كل التحف الأثرية على </a:t>
            </a:r>
            <a:r>
              <a:rPr lang="ar-DZ" dirty="0" err="1" smtClean="0"/>
              <a:t>إختلاف</a:t>
            </a:r>
            <a:r>
              <a:rPr lang="ar-DZ" dirty="0" smtClean="0"/>
              <a:t> أنواعها سواء منها الموجودة فوق المواقع أو ضمن الأملاك الخاصة أو مستعملة في البناءات الحديثة كالأعمدة والتيجان والحجارة المنقوشة وشواهد القبور،</a:t>
            </a:r>
            <a:endParaRPr lang="en-US" dirty="0" smtClean="0"/>
          </a:p>
          <a:p>
            <a:pPr algn="just"/>
            <a:r>
              <a:rPr lang="ar-DZ" dirty="0" smtClean="0"/>
              <a:t>.تسجيل وترتيب الآثار المنقولة وغير المنقولة</a:t>
            </a:r>
            <a:endParaRPr lang="ar-DZ" dirty="0"/>
          </a:p>
        </p:txBody>
      </p:sp>
      <p:pic>
        <p:nvPicPr>
          <p:cNvPr id="3074" name="Picture 2" descr="C:\Users\Dr Toumi\Desktop\صور المطبوعة\detect.jpg"/>
          <p:cNvPicPr>
            <a:picLocks noGrp="1" noChangeAspect="1" noChangeArrowheads="1"/>
          </p:cNvPicPr>
          <p:nvPr>
            <p:ph sz="half" idx="1"/>
          </p:nvPr>
        </p:nvPicPr>
        <p:blipFill>
          <a:blip r:embed="rId2"/>
          <a:srcRect/>
          <a:stretch>
            <a:fillRect/>
          </a:stretch>
        </p:blipFill>
        <p:spPr bwMode="auto">
          <a:xfrm>
            <a:off x="457200" y="642918"/>
            <a:ext cx="4038600" cy="4732903"/>
          </a:xfrm>
          <a:prstGeom prst="rect">
            <a:avLst/>
          </a:prstGeom>
          <a:noFill/>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4648200" y="500042"/>
            <a:ext cx="4038600" cy="5626121"/>
          </a:xfrm>
        </p:spPr>
        <p:txBody>
          <a:bodyPr>
            <a:normAutofit fontScale="92500" lnSpcReduction="20000"/>
          </a:bodyPr>
          <a:lstStyle/>
          <a:p>
            <a:r>
              <a:rPr lang="ar-DZ" dirty="0" smtClean="0"/>
              <a:t>مزودين بأدوات أولية من خرائط طبوغرافية وجيولوجية وأجهزة تصوير وقياس وغيرها، يقوم هؤلاء بتحديد مكان تواجد الموقع الأثري ووصفه وتحديد طبيعته وعصره ومن ثم تنزيله بدقة على الخرائط وتصويره وتوثيقه وربما التقاط بعض آثاره، وتستوجب هذه العملية أن يمر الماسح بكل الأماكن وتتخذ شبكات للمرور لا يبعد الخط عن الثاني مسافة الرؤية بالعين المجردة التي تمكن من ملاحظة الأشياء والبقايا؛ وهذه الطريقة يمكن إعطاؤها كثافة أكبر ببرمجة جمع اللقى وتنظيم حملات المسح عن طريق فرق من المساحين.</a:t>
            </a:r>
            <a:endParaRPr lang="en-US" dirty="0" smtClean="0"/>
          </a:p>
          <a:p>
            <a:endParaRPr lang="ar-DZ" dirty="0"/>
          </a:p>
        </p:txBody>
      </p:sp>
      <p:pic>
        <p:nvPicPr>
          <p:cNvPr id="20482" name="Picture 2" descr="C:\Users\Dr Toumi\Desktop\م 23.jpg"/>
          <p:cNvPicPr>
            <a:picLocks noGrp="1" noChangeAspect="1" noChangeArrowheads="1"/>
          </p:cNvPicPr>
          <p:nvPr>
            <p:ph sz="half" idx="1"/>
          </p:nvPr>
        </p:nvPicPr>
        <p:blipFill>
          <a:blip r:embed="rId2"/>
          <a:srcRect/>
          <a:stretch>
            <a:fillRect/>
          </a:stretch>
        </p:blipFill>
        <p:spPr bwMode="auto">
          <a:xfrm>
            <a:off x="571472" y="785794"/>
            <a:ext cx="3929090" cy="4643470"/>
          </a:xfrm>
          <a:prstGeom prst="rect">
            <a:avLst/>
          </a:prstGeom>
          <a:noFill/>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4648200" y="571480"/>
            <a:ext cx="4038600" cy="5554683"/>
          </a:xfrm>
        </p:spPr>
        <p:txBody>
          <a:bodyPr>
            <a:normAutofit fontScale="92500" lnSpcReduction="10000"/>
          </a:bodyPr>
          <a:lstStyle/>
          <a:p>
            <a:r>
              <a:rPr lang="ar-DZ" dirty="0" smtClean="0"/>
              <a:t>ورغم بساطة المسح التقليدي إلا أن الطرق الأخرى التي نستعملها تستقي معلوماتها الأولية منه وبذلك تحدد برامجها ومسالك المرور وأهدافها فأما أن تحدد الأهداف الأولية من الخارطة أو الصور الجوية أو أهداف ذكرت في المراجع أو إرشادات مستقاة من السكان وفي أغلب الأحيان تستغل جميعا لضبط البرنامج العام لمجمل الأهداف التي سيتم زيارتها ومسح معالمها؛ والميزة الأساسية لهذه الطريقة هي السرعة مع الشمولية </a:t>
            </a:r>
            <a:endParaRPr lang="en-US" dirty="0" smtClean="0"/>
          </a:p>
          <a:p>
            <a:endParaRPr lang="ar-DZ" dirty="0"/>
          </a:p>
        </p:txBody>
      </p:sp>
      <p:pic>
        <p:nvPicPr>
          <p:cNvPr id="1026" name="Picture 2" descr="C:\Users\Dr Toumi\Desktop\م 24.jpg"/>
          <p:cNvPicPr>
            <a:picLocks noGrp="1" noChangeAspect="1" noChangeArrowheads="1"/>
          </p:cNvPicPr>
          <p:nvPr>
            <p:ph sz="half" idx="1"/>
          </p:nvPr>
        </p:nvPicPr>
        <p:blipFill>
          <a:blip r:embed="rId2"/>
          <a:srcRect/>
          <a:stretch>
            <a:fillRect/>
          </a:stretch>
        </p:blipFill>
        <p:spPr bwMode="auto">
          <a:xfrm>
            <a:off x="642910" y="928670"/>
            <a:ext cx="3714776" cy="4071966"/>
          </a:xfrm>
          <a:prstGeom prst="rect">
            <a:avLst/>
          </a:prstGeom>
          <a:noFill/>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4648200" y="428604"/>
            <a:ext cx="4038600" cy="5697559"/>
          </a:xfrm>
        </p:spPr>
        <p:txBody>
          <a:bodyPr>
            <a:normAutofit fontScale="92500"/>
          </a:bodyPr>
          <a:lstStyle/>
          <a:p>
            <a:r>
              <a:rPr lang="ar-DZ" dirty="0" smtClean="0"/>
              <a:t>لمساحات أكبر والتي يمكن تغطيتها بسهولة نسبيا، ونرى أنها البداية الحقيقية لكل أعمال المسح الأثري التي ستكون متممة لها، ومعظم المشاريع أدمجت العديد من أساليب المسح ضمن طرق عملها مثل الجمع بين المسح الجوي والمسح التقليدي أو السح التقليدي والمسح الكيميائي، ولا يمكن تفضيل طريقة عمل عن طريقة أخرى لأن لكل منها ميزاتها، وأهداف كل مشروع مسح هي التي تحدد أحسن طرق العمل لإتباعها</a:t>
            </a:r>
            <a:endParaRPr lang="ar-DZ" dirty="0"/>
          </a:p>
        </p:txBody>
      </p:sp>
      <p:pic>
        <p:nvPicPr>
          <p:cNvPr id="2050" name="Picture 2" descr="C:\Users\Dr Toumi\Desktop\م27.jpg"/>
          <p:cNvPicPr>
            <a:picLocks noGrp="1" noChangeAspect="1" noChangeArrowheads="1"/>
          </p:cNvPicPr>
          <p:nvPr>
            <p:ph sz="half" idx="1"/>
          </p:nvPr>
        </p:nvPicPr>
        <p:blipFill>
          <a:blip r:embed="rId2"/>
          <a:srcRect/>
          <a:stretch>
            <a:fillRect/>
          </a:stretch>
        </p:blipFill>
        <p:spPr bwMode="auto">
          <a:xfrm>
            <a:off x="785787" y="785794"/>
            <a:ext cx="3571900" cy="4357717"/>
          </a:xfrm>
          <a:prstGeom prst="rect">
            <a:avLst/>
          </a:prstGeom>
          <a:noFill/>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4648200" y="357166"/>
            <a:ext cx="4038600" cy="5768997"/>
          </a:xfrm>
        </p:spPr>
        <p:txBody>
          <a:bodyPr>
            <a:normAutofit fontScale="92500" lnSpcReduction="20000"/>
          </a:bodyPr>
          <a:lstStyle/>
          <a:p>
            <a:r>
              <a:rPr lang="ar-DZ" b="1" dirty="0" smtClean="0"/>
              <a:t>ب </a:t>
            </a:r>
            <a:r>
              <a:rPr lang="ar-DZ" b="1" dirty="0" err="1" smtClean="0"/>
              <a:t>ـ</a:t>
            </a:r>
            <a:r>
              <a:rPr lang="ar-DZ" b="1" dirty="0" smtClean="0"/>
              <a:t> المسح </a:t>
            </a:r>
            <a:r>
              <a:rPr lang="ar-DZ" b="1" dirty="0" err="1" smtClean="0"/>
              <a:t>الجيوفيزيقي</a:t>
            </a:r>
            <a:r>
              <a:rPr lang="ar-DZ" dirty="0" smtClean="0"/>
              <a:t>: يمكن أن يجرى المسح الأثري الأرضي </a:t>
            </a:r>
            <a:r>
              <a:rPr lang="ar-DZ" dirty="0" err="1" smtClean="0"/>
              <a:t>بإستخدام</a:t>
            </a:r>
            <a:r>
              <a:rPr lang="ar-DZ" dirty="0" smtClean="0"/>
              <a:t> وسائل أكثر تعقيدا لمحاولة معرفة ما هو موجود في باطن الأرض بعملية تعرف بالرصد تحت السطح تستعمل فيها عدة أساليب منها: المسح </a:t>
            </a:r>
            <a:r>
              <a:rPr lang="ar-DZ" dirty="0" err="1" smtClean="0"/>
              <a:t>الجيوفيزيقي</a:t>
            </a:r>
            <a:r>
              <a:rPr lang="ar-DZ" dirty="0" smtClean="0"/>
              <a:t>؛ وتقوم فكرتها على قياس مقاومة عناصر التربة المتنوعة للموجات الكهرومغناطيسية أو الكهربائية أو الصوتية لأن الصخور أكثر مقاومة لهذه الموجات والترددات مثل الجرانيت والبازلت بينما التربة أقل مقاومة، ومن هذه الطرق:</a:t>
            </a:r>
            <a:endParaRPr lang="en-US" dirty="0"/>
          </a:p>
        </p:txBody>
      </p:sp>
      <p:pic>
        <p:nvPicPr>
          <p:cNvPr id="4098" name="Picture 2" descr="C:\Users\Dr Toumi\Desktop\م28.jpg"/>
          <p:cNvPicPr>
            <a:picLocks noGrp="1" noChangeAspect="1" noChangeArrowheads="1"/>
          </p:cNvPicPr>
          <p:nvPr>
            <p:ph sz="half" idx="1"/>
          </p:nvPr>
        </p:nvPicPr>
        <p:blipFill>
          <a:blip r:embed="rId2"/>
          <a:srcRect/>
          <a:stretch>
            <a:fillRect/>
          </a:stretch>
        </p:blipFill>
        <p:spPr bwMode="auto">
          <a:xfrm>
            <a:off x="642910" y="714355"/>
            <a:ext cx="3714777" cy="4286281"/>
          </a:xfrm>
          <a:prstGeom prst="rect">
            <a:avLst/>
          </a:prstGeom>
          <a:noFill/>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4648200" y="500042"/>
            <a:ext cx="4038600" cy="5626121"/>
          </a:xfrm>
        </p:spPr>
        <p:txBody>
          <a:bodyPr>
            <a:noAutofit/>
          </a:bodyPr>
          <a:lstStyle/>
          <a:p>
            <a:r>
              <a:rPr lang="ar-DZ" sz="2200" b="1" dirty="0" smtClean="0"/>
              <a:t>ـ طريقة الغرز أو </a:t>
            </a:r>
            <a:r>
              <a:rPr lang="ar-DZ" sz="2200" b="1" dirty="0" err="1" smtClean="0"/>
              <a:t>الأسبار</a:t>
            </a:r>
            <a:r>
              <a:rPr lang="ar-DZ" sz="2200" b="1" dirty="0" smtClean="0"/>
              <a:t> الميكانيكية</a:t>
            </a:r>
            <a:r>
              <a:rPr lang="ar-DZ" sz="2200" dirty="0" smtClean="0"/>
              <a:t>: تتم بغرز قضبان معدنية في باطن الأرض بواسطتها يمكن تعيين المناطق الأثرية وتحديد مناطق الفراغات والجدران  والأبنية داخل التربة، كما تمكن أيضا من الحصول عن عينات ترابية أو غيرها بهدف تحليلها، طورت هذه الطريقة بتزويد </a:t>
            </a:r>
            <a:r>
              <a:rPr lang="ar-DZ" sz="2200" dirty="0" err="1" smtClean="0"/>
              <a:t>المغارز</a:t>
            </a:r>
            <a:r>
              <a:rPr lang="ar-DZ" sz="2200" dirty="0" smtClean="0"/>
              <a:t> بأجهزة تلفزيونية وإعلام آلي من </a:t>
            </a:r>
            <a:r>
              <a:rPr lang="ar-DZ" sz="2200" dirty="0" err="1" smtClean="0"/>
              <a:t>بإختراع</a:t>
            </a:r>
            <a:r>
              <a:rPr lang="ar-DZ" sz="2200" dirty="0" smtClean="0"/>
              <a:t> جهاز يعرف </a:t>
            </a:r>
            <a:r>
              <a:rPr lang="ar-DZ" sz="2200" dirty="0" err="1" smtClean="0"/>
              <a:t>بـ</a:t>
            </a:r>
            <a:r>
              <a:rPr lang="ar-DZ" sz="2200" dirty="0" smtClean="0"/>
              <a:t>: </a:t>
            </a:r>
            <a:r>
              <a:rPr lang="ar-DZ" sz="2200" dirty="0" err="1" smtClean="0"/>
              <a:t>بروسكوب</a:t>
            </a:r>
            <a:r>
              <a:rPr lang="ar-DZ" sz="2200" dirty="0" smtClean="0"/>
              <a:t> </a:t>
            </a:r>
            <a:r>
              <a:rPr lang="ar-DZ" sz="2200" dirty="0" err="1" smtClean="0"/>
              <a:t>نستري</a:t>
            </a:r>
            <a:r>
              <a:rPr lang="ar-DZ" sz="2200" dirty="0" smtClean="0"/>
              <a:t> هو عبارة عن حفار </a:t>
            </a:r>
            <a:r>
              <a:rPr lang="ar-DZ" sz="2200" dirty="0" err="1" smtClean="0"/>
              <a:t>إسطواني</a:t>
            </a:r>
            <a:r>
              <a:rPr lang="ar-DZ" sz="2200" dirty="0" smtClean="0"/>
              <a:t> في نهايته كاميرا تصوير فوتوغرافي وكاميرا تصوير فيديو تتصل بجهاز عرض تمكن من معرفة محتويات الحفرة أو حجرة مجوفة أو قبر، </a:t>
            </a:r>
            <a:r>
              <a:rPr lang="ar-DZ" sz="2200" dirty="0" err="1" smtClean="0"/>
              <a:t>أستعملت</a:t>
            </a:r>
            <a:r>
              <a:rPr lang="ar-DZ" sz="2200" dirty="0" smtClean="0"/>
              <a:t> هذه الطريقة في دراسة هرم خوفو من سلبياتها يمكن أن تخرب المواقع والطبقات الأثرية</a:t>
            </a:r>
            <a:endParaRPr lang="en-US" sz="2200" dirty="0" smtClean="0"/>
          </a:p>
        </p:txBody>
      </p:sp>
      <p:pic>
        <p:nvPicPr>
          <p:cNvPr id="3075" name="Picture 3" descr="C:\Users\Dr Toumi\Desktop\م29.jpg"/>
          <p:cNvPicPr>
            <a:picLocks noGrp="1" noChangeAspect="1" noChangeArrowheads="1"/>
          </p:cNvPicPr>
          <p:nvPr>
            <p:ph sz="half" idx="1"/>
          </p:nvPr>
        </p:nvPicPr>
        <p:blipFill>
          <a:blip r:embed="rId2"/>
          <a:srcRect/>
          <a:stretch>
            <a:fillRect/>
          </a:stretch>
        </p:blipFill>
        <p:spPr bwMode="auto">
          <a:xfrm>
            <a:off x="642909" y="1071546"/>
            <a:ext cx="3571901" cy="4357718"/>
          </a:xfrm>
          <a:prstGeom prst="rect">
            <a:avLst/>
          </a:prstGeom>
          <a:noFill/>
        </p:spPr>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42918"/>
            <a:ext cx="8229600" cy="5483245"/>
          </a:xfrm>
        </p:spPr>
        <p:txBody>
          <a:bodyPr>
            <a:normAutofit fontScale="85000" lnSpcReduction="10000"/>
          </a:bodyPr>
          <a:lstStyle/>
          <a:p>
            <a:r>
              <a:rPr lang="ar-DZ" b="1" dirty="0" smtClean="0"/>
              <a:t>ـ طريقة الإستشعار عن بعد</a:t>
            </a:r>
            <a:r>
              <a:rPr lang="ar-DZ" dirty="0" smtClean="0"/>
              <a:t>: تتمثل في إرسال قوة ما داخل التربة وقراءة </a:t>
            </a:r>
            <a:r>
              <a:rPr lang="ar-DZ" dirty="0" err="1" smtClean="0"/>
              <a:t>إنعكاسات</a:t>
            </a:r>
            <a:r>
              <a:rPr lang="ar-DZ" dirty="0" smtClean="0"/>
              <a:t> سير هذه القوة عبر خطوط بيانية تنشأ نتيجة </a:t>
            </a:r>
            <a:r>
              <a:rPr lang="ar-DZ" dirty="0" err="1" smtClean="0"/>
              <a:t>إصطدام</a:t>
            </a:r>
            <a:r>
              <a:rPr lang="ar-DZ" dirty="0" smtClean="0"/>
              <a:t> تلك القوة بمختلف أنواع التربة، وهي عدة أنواع أبسطها:</a:t>
            </a:r>
            <a:endParaRPr lang="en-US" dirty="0" smtClean="0"/>
          </a:p>
          <a:p>
            <a:r>
              <a:rPr lang="ar-DZ" dirty="0" smtClean="0"/>
              <a:t>..صدى الصوت </a:t>
            </a:r>
            <a:r>
              <a:rPr lang="en-US" dirty="0" smtClean="0"/>
              <a:t>eco-sanding</a:t>
            </a:r>
            <a:r>
              <a:rPr lang="ar-DZ" dirty="0" smtClean="0"/>
              <a:t>: تتم بدق التربة بمطارق خشبية أو معدنية ثم ملاحظة الصوت المرتد من داخل التربة (غير رنان = تربة طبيعية، رنان = تربة أثرية)، وبدق التربة ورصد أمواج </a:t>
            </a:r>
            <a:r>
              <a:rPr lang="ar-DZ" dirty="0" err="1" smtClean="0"/>
              <a:t>الإرتداد</a:t>
            </a:r>
            <a:r>
              <a:rPr lang="ar-DZ" dirty="0" smtClean="0"/>
              <a:t> يتم تحديد طبيعة المناطق المطروقة كالحفر والجدران  لأن موجات </a:t>
            </a:r>
            <a:r>
              <a:rPr lang="ar-DZ" dirty="0" err="1" smtClean="0"/>
              <a:t>الإرتداد</a:t>
            </a:r>
            <a:r>
              <a:rPr lang="ar-DZ" dirty="0" smtClean="0"/>
              <a:t> تكون أسرع عندما تصطدم بمواد قاسية كالحجر، وتكون بطيئة عندما تصطدم بمواد طرية كاللبن، والمطارق أنواع وأحجام بعضها وزنه حوالي 20 </a:t>
            </a:r>
            <a:r>
              <a:rPr lang="ar-DZ" dirty="0" err="1" smtClean="0"/>
              <a:t>كلغ</a:t>
            </a:r>
            <a:r>
              <a:rPr lang="ar-DZ" dirty="0" smtClean="0"/>
              <a:t> ويعمل حتى عمق 10م وأخرى حتى 100متر، ويستخدم جهاز </a:t>
            </a:r>
            <a:r>
              <a:rPr lang="ar-DZ" dirty="0" err="1" smtClean="0"/>
              <a:t>السيسموغراف</a:t>
            </a:r>
            <a:r>
              <a:rPr lang="ar-DZ" dirty="0" smtClean="0"/>
              <a:t> في قياس الترددات </a:t>
            </a:r>
            <a:r>
              <a:rPr lang="ar-DZ" dirty="0" err="1" smtClean="0"/>
              <a:t>والإنعكاسات</a:t>
            </a:r>
            <a:r>
              <a:rPr lang="ar-DZ" dirty="0" smtClean="0"/>
              <a:t> الصوتية بحيث توضع ميكروفونات أرضية </a:t>
            </a:r>
            <a:r>
              <a:rPr lang="ar-DZ" dirty="0" err="1" smtClean="0"/>
              <a:t>بإمتداد</a:t>
            </a:r>
            <a:r>
              <a:rPr lang="ar-DZ" dirty="0" smtClean="0"/>
              <a:t> أفقي ويتم إرسال الموجات الصوتية لقياس </a:t>
            </a:r>
            <a:r>
              <a:rPr lang="ar-DZ" dirty="0" err="1" smtClean="0"/>
              <a:t>الإنعكاس</a:t>
            </a:r>
            <a:r>
              <a:rPr lang="ar-DZ" dirty="0" smtClean="0"/>
              <a:t> الناتج عن المياه الجوفية أو من أقرب جسم أو مبنى</a:t>
            </a:r>
            <a:endParaRPr lang="ar-DZ"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3" name="Picture 3" descr="C:\Users\Dr Toumi\Desktop\م30.jpg"/>
          <p:cNvPicPr>
            <a:picLocks noGrp="1" noChangeAspect="1" noChangeArrowheads="1"/>
          </p:cNvPicPr>
          <p:nvPr>
            <p:ph sz="half" idx="1"/>
          </p:nvPr>
        </p:nvPicPr>
        <p:blipFill>
          <a:blip r:embed="rId2"/>
          <a:srcRect/>
          <a:stretch>
            <a:fillRect/>
          </a:stretch>
        </p:blipFill>
        <p:spPr bwMode="auto">
          <a:xfrm>
            <a:off x="785786" y="1071546"/>
            <a:ext cx="3571900" cy="4214842"/>
          </a:xfrm>
          <a:prstGeom prst="rect">
            <a:avLst/>
          </a:prstGeom>
          <a:noFill/>
        </p:spPr>
      </p:pic>
      <p:pic>
        <p:nvPicPr>
          <p:cNvPr id="5124" name="Picture 4" descr="C:\Users\Dr Toumi\Desktop\م31.jpg"/>
          <p:cNvPicPr>
            <a:picLocks noGrp="1" noChangeAspect="1" noChangeArrowheads="1"/>
          </p:cNvPicPr>
          <p:nvPr>
            <p:ph sz="half" idx="2"/>
          </p:nvPr>
        </p:nvPicPr>
        <p:blipFill>
          <a:blip r:embed="rId3"/>
          <a:srcRect/>
          <a:stretch>
            <a:fillRect/>
          </a:stretch>
        </p:blipFill>
        <p:spPr bwMode="auto">
          <a:xfrm>
            <a:off x="5143505" y="1000108"/>
            <a:ext cx="3143272" cy="4248961"/>
          </a:xfrm>
          <a:prstGeom prst="rect">
            <a:avLst/>
          </a:prstGeom>
          <a:noFill/>
        </p:spPr>
      </p:pic>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4648200" y="642918"/>
            <a:ext cx="4038600" cy="5483245"/>
          </a:xfrm>
        </p:spPr>
        <p:txBody>
          <a:bodyPr>
            <a:normAutofit fontScale="92500" lnSpcReduction="20000"/>
          </a:bodyPr>
          <a:lstStyle/>
          <a:p>
            <a:r>
              <a:rPr lang="ar-DZ" b="1" dirty="0" smtClean="0"/>
              <a:t>ـ طريقة الموجات والصدمات الكهربائية</a:t>
            </a:r>
            <a:r>
              <a:rPr lang="ar-DZ" dirty="0" smtClean="0"/>
              <a:t>: تقوم على إرسال موجات كهربائية في التربة ثم تقرأ من خلال خطوط بيانية تحدد تواجد الجدران  والفراغات وغيرها من الآثار، لأن الفراغات تكون أقل مقاومة بينما الأحجار والجدران  تكون مقاومتها أكبر</a:t>
            </a:r>
          </a:p>
          <a:p>
            <a:r>
              <a:rPr lang="ar-DZ" b="1" dirty="0" smtClean="0"/>
              <a:t>ـ طريقة</a:t>
            </a:r>
            <a:r>
              <a:rPr lang="en-US" b="1" dirty="0" smtClean="0"/>
              <a:t>  </a:t>
            </a:r>
            <a:r>
              <a:rPr lang="ar-DZ" b="1" dirty="0" err="1" smtClean="0"/>
              <a:t>الردار</a:t>
            </a:r>
            <a:r>
              <a:rPr lang="ar-DZ" b="1" dirty="0" smtClean="0"/>
              <a:t> الأرضي </a:t>
            </a:r>
            <a:r>
              <a:rPr lang="en-US" b="1" dirty="0" err="1" smtClean="0"/>
              <a:t>Georadar</a:t>
            </a:r>
            <a:r>
              <a:rPr lang="en-US" b="1" dirty="0" smtClean="0"/>
              <a:t> </a:t>
            </a:r>
            <a:r>
              <a:rPr lang="ar-DZ" b="1" dirty="0" smtClean="0"/>
              <a:t>:</a:t>
            </a:r>
            <a:r>
              <a:rPr lang="ar-DZ" dirty="0" smtClean="0"/>
              <a:t> تتمثل في إرسال موجات كهرومغناطيسية إلى التربة ويتم رصد عبر موجاتها </a:t>
            </a:r>
            <a:r>
              <a:rPr lang="ar-DZ" dirty="0" err="1" smtClean="0"/>
              <a:t>الإرتدادية</a:t>
            </a:r>
            <a:r>
              <a:rPr lang="ar-DZ" dirty="0" smtClean="0"/>
              <a:t> مناطق تواجد الطبقات والأدوات الأثرية بدقة كبيرة وعلى أعماق مختلفة</a:t>
            </a:r>
            <a:endParaRPr lang="ar-DZ" dirty="0"/>
          </a:p>
        </p:txBody>
      </p:sp>
      <p:pic>
        <p:nvPicPr>
          <p:cNvPr id="6146" name="Picture 2" descr="C:\Users\Dr Toumi\Desktop\م32.jpg"/>
          <p:cNvPicPr>
            <a:picLocks noGrp="1" noChangeAspect="1" noChangeArrowheads="1"/>
          </p:cNvPicPr>
          <p:nvPr>
            <p:ph sz="half" idx="1"/>
          </p:nvPr>
        </p:nvPicPr>
        <p:blipFill>
          <a:blip r:embed="rId2"/>
          <a:srcRect/>
          <a:stretch>
            <a:fillRect/>
          </a:stretch>
        </p:blipFill>
        <p:spPr bwMode="auto">
          <a:xfrm>
            <a:off x="785786" y="928670"/>
            <a:ext cx="3429024" cy="4500594"/>
          </a:xfrm>
          <a:prstGeom prst="rect">
            <a:avLst/>
          </a:prstGeom>
          <a:noFill/>
        </p:spPr>
      </p:pic>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4648200" y="500042"/>
            <a:ext cx="4038600" cy="5626121"/>
          </a:xfrm>
        </p:spPr>
        <p:txBody>
          <a:bodyPr>
            <a:normAutofit fontScale="85000" lnSpcReduction="20000"/>
          </a:bodyPr>
          <a:lstStyle/>
          <a:p>
            <a:r>
              <a:rPr lang="ar-DZ" b="1" dirty="0" smtClean="0"/>
              <a:t>ـ طريقة تقدير مقاومة التربة للتيار الكهربائي</a:t>
            </a:r>
            <a:r>
              <a:rPr lang="ar-DZ" dirty="0" smtClean="0"/>
              <a:t>: </a:t>
            </a:r>
            <a:r>
              <a:rPr lang="ar-DZ" dirty="0" err="1" smtClean="0"/>
              <a:t>أستخدمت</a:t>
            </a:r>
            <a:r>
              <a:rPr lang="ar-DZ" dirty="0" smtClean="0"/>
              <a:t> هذه الطريقة لأول مرة في الكشف عن الآثار عام1946م ؛ تتلخص في حفر أربعة حفر في التربة على خط مستقيم وأبعاد متساوية ووضع عمود معدني </a:t>
            </a:r>
            <a:endParaRPr lang="en-US" dirty="0" smtClean="0"/>
          </a:p>
          <a:p>
            <a:r>
              <a:rPr lang="ar-DZ" dirty="0" smtClean="0"/>
              <a:t>في كل منها، وتوضع أقطاب كهربائية في الحفرة الأولى والأخيرة وتوصل بتيار متقطع، ويقدر فارق الجهد في الحفرتين الخاليتين، إذ أن الجهاز يتناسب عكسيا مع عمق كل حفرة والمسافة بينها، وبتغيير المسافات يمكن تقدير مقاومة الأجسام غير </a:t>
            </a:r>
            <a:r>
              <a:rPr lang="ar-DZ" dirty="0" err="1" smtClean="0"/>
              <a:t>المتجأنسة</a:t>
            </a:r>
            <a:r>
              <a:rPr lang="ar-DZ" dirty="0" smtClean="0"/>
              <a:t> مع التربة وعمقها على وجه التقريب، وبتغيير المسافة بين الحفر يمكن </a:t>
            </a:r>
            <a:endParaRPr lang="ar-DZ" dirty="0"/>
          </a:p>
        </p:txBody>
      </p:sp>
      <p:pic>
        <p:nvPicPr>
          <p:cNvPr id="7170" name="Picture 2" descr="C:\Users\Dr Toumi\Desktop\م34.jpg"/>
          <p:cNvPicPr>
            <a:picLocks noGrp="1" noChangeAspect="1" noChangeArrowheads="1"/>
          </p:cNvPicPr>
          <p:nvPr>
            <p:ph sz="half" idx="1"/>
          </p:nvPr>
        </p:nvPicPr>
        <p:blipFill>
          <a:blip r:embed="rId2"/>
          <a:srcRect/>
          <a:stretch>
            <a:fillRect/>
          </a:stretch>
        </p:blipFill>
        <p:spPr bwMode="auto">
          <a:xfrm>
            <a:off x="857224" y="928670"/>
            <a:ext cx="3357586" cy="3929090"/>
          </a:xfrm>
          <a:prstGeom prst="rect">
            <a:avLst/>
          </a:prstGeom>
          <a:noFill/>
        </p:spPr>
      </p:pic>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4648200" y="571480"/>
            <a:ext cx="4038600" cy="5554683"/>
          </a:xfrm>
        </p:spPr>
        <p:txBody>
          <a:bodyPr>
            <a:normAutofit fontScale="92500" lnSpcReduction="10000"/>
          </a:bodyPr>
          <a:lstStyle/>
          <a:p>
            <a:r>
              <a:rPr lang="ar-DZ" dirty="0" smtClean="0"/>
              <a:t>تقدير المقاومة إلى أعماق مختلفة، من عيوب هذه الطريقة عدم دقة النتائج في حال </a:t>
            </a:r>
            <a:r>
              <a:rPr lang="ar-DZ" dirty="0" err="1" smtClean="0"/>
              <a:t>إختلاف</a:t>
            </a:r>
            <a:r>
              <a:rPr lang="ar-DZ" dirty="0" smtClean="0"/>
              <a:t> درجة الرطوبة في المواقع المتنوعة، لذلك يجب تسجيل مختلف القراءات؛ فالقراءة العالية تبين </a:t>
            </a:r>
            <a:r>
              <a:rPr lang="ar-DZ" dirty="0" err="1" smtClean="0"/>
              <a:t>إرتفاع</a:t>
            </a:r>
            <a:r>
              <a:rPr lang="ar-DZ" dirty="0" smtClean="0"/>
              <a:t> نسبة الرطوبة مما يبرهن عن وجود خندق أو حفرة، ولتفادي هذه الظاهرة تجرى هذه القياسات في أوقات لا تكون فيها الرطوبة عالية والجفاف شديد، تستعمل هذه الطريقة العديد من الأجهزة منها جهاز </a:t>
            </a:r>
            <a:r>
              <a:rPr lang="ar-DZ" dirty="0" err="1" smtClean="0"/>
              <a:t>ميجر</a:t>
            </a:r>
            <a:r>
              <a:rPr lang="ar-DZ" dirty="0" smtClean="0"/>
              <a:t> (</a:t>
            </a:r>
            <a:r>
              <a:rPr lang="en-US" dirty="0" err="1" smtClean="0"/>
              <a:t>Megger</a:t>
            </a:r>
            <a:r>
              <a:rPr lang="ar-DZ" dirty="0" smtClean="0"/>
              <a:t>)، وجهاز </a:t>
            </a:r>
            <a:r>
              <a:rPr lang="ar-DZ" dirty="0" err="1" smtClean="0"/>
              <a:t>بتونسيومتر</a:t>
            </a:r>
            <a:endParaRPr lang="ar-DZ" dirty="0"/>
          </a:p>
        </p:txBody>
      </p:sp>
      <p:pic>
        <p:nvPicPr>
          <p:cNvPr id="8194" name="Picture 2" descr="C:\Users\Dr Toumi\Desktop\م33.jpg"/>
          <p:cNvPicPr>
            <a:picLocks noGrp="1" noChangeAspect="1" noChangeArrowheads="1"/>
          </p:cNvPicPr>
          <p:nvPr>
            <p:ph sz="half" idx="1"/>
          </p:nvPr>
        </p:nvPicPr>
        <p:blipFill>
          <a:blip r:embed="rId2"/>
          <a:srcRect/>
          <a:stretch>
            <a:fillRect/>
          </a:stretch>
        </p:blipFill>
        <p:spPr bwMode="auto">
          <a:xfrm>
            <a:off x="785786" y="1214422"/>
            <a:ext cx="3714775" cy="4143403"/>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4648200" y="571481"/>
            <a:ext cx="4038600" cy="5357850"/>
          </a:xfrm>
        </p:spPr>
        <p:txBody>
          <a:bodyPr>
            <a:normAutofit fontScale="92500" lnSpcReduction="10000"/>
          </a:bodyPr>
          <a:lstStyle/>
          <a:p>
            <a:pPr marL="0" indent="0" algn="just">
              <a:lnSpc>
                <a:spcPct val="110000"/>
              </a:lnSpc>
              <a:spcBef>
                <a:spcPts val="0"/>
              </a:spcBef>
            </a:pPr>
            <a:r>
              <a:rPr lang="ar-DZ" dirty="0" smtClean="0"/>
              <a:t>وبالنسبة لتاريخ المسح الأثري يمكن القول أنه عرف في العصور القديمة لكن بهدف الوصف فقط؛ وقد تضمنت جل المصادر القديمة وصفا للمواقع والمعالم لا </a:t>
            </a:r>
            <a:r>
              <a:rPr lang="ar-DZ" dirty="0" err="1" smtClean="0"/>
              <a:t>سيما</a:t>
            </a:r>
            <a:r>
              <a:rPr lang="ar-DZ" dirty="0" smtClean="0"/>
              <a:t> الكتب المنزلة والمصادر الإغريقية والرومانية وما أوردته لم يكن سوى عرضا وليس غرضا لأنها تناولته لذاته، أما المصادر العربية خاصة كتب الرحالة فقد تعرضت لوصف البلدان والأقاليم والممالك والمسالك وذكر المدن القديمة والمعالم وعجائب العصر والبلدان ونقلوها عن بعضهم</a:t>
            </a:r>
            <a:endParaRPr lang="ar-DZ" dirty="0"/>
          </a:p>
        </p:txBody>
      </p:sp>
      <p:pic>
        <p:nvPicPr>
          <p:cNvPr id="4098" name="Picture 2" descr="C:\Users\Dr Toumi\Desktop\صور المطبوعة\مسح ...jpg"/>
          <p:cNvPicPr>
            <a:picLocks noGrp="1" noChangeAspect="1" noChangeArrowheads="1"/>
          </p:cNvPicPr>
          <p:nvPr>
            <p:ph sz="half" idx="1"/>
          </p:nvPr>
        </p:nvPicPr>
        <p:blipFill>
          <a:blip r:embed="rId2"/>
          <a:srcRect/>
          <a:stretch>
            <a:fillRect/>
          </a:stretch>
        </p:blipFill>
        <p:spPr bwMode="auto">
          <a:xfrm>
            <a:off x="785786" y="642918"/>
            <a:ext cx="3643338" cy="4744263"/>
          </a:xfrm>
          <a:prstGeom prst="rect">
            <a:avLst/>
          </a:prstGeom>
          <a:noFill/>
        </p:spPr>
      </p:pic>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4648200" y="642918"/>
            <a:ext cx="4038600" cy="5483245"/>
          </a:xfrm>
        </p:spPr>
        <p:txBody>
          <a:bodyPr>
            <a:normAutofit fontScale="85000" lnSpcReduction="20000"/>
          </a:bodyPr>
          <a:lstStyle/>
          <a:p>
            <a:r>
              <a:rPr lang="ar-DZ" dirty="0" smtClean="0"/>
              <a:t>(</a:t>
            </a:r>
            <a:r>
              <a:rPr lang="en-US" dirty="0" err="1" smtClean="0"/>
              <a:t>Potentiométre</a:t>
            </a:r>
            <a:r>
              <a:rPr lang="ar-DZ" dirty="0" smtClean="0"/>
              <a:t>)، وجهاز </a:t>
            </a:r>
            <a:r>
              <a:rPr lang="ar-DZ" dirty="0" err="1" smtClean="0"/>
              <a:t>الجراديومتر</a:t>
            </a:r>
            <a:r>
              <a:rPr lang="ar-DZ" dirty="0" smtClean="0"/>
              <a:t> أو </a:t>
            </a:r>
            <a:r>
              <a:rPr lang="ar-DZ" dirty="0" err="1" smtClean="0"/>
              <a:t>البليبر</a:t>
            </a:r>
            <a:r>
              <a:rPr lang="ar-DZ" dirty="0" smtClean="0"/>
              <a:t>(</a:t>
            </a:r>
            <a:r>
              <a:rPr lang="en-US" dirty="0" err="1" smtClean="0"/>
              <a:t>Gradiométre</a:t>
            </a:r>
            <a:r>
              <a:rPr lang="ar-DZ" dirty="0" smtClean="0"/>
              <a:t>)، وجهاز </a:t>
            </a:r>
            <a:r>
              <a:rPr lang="ar-DZ" dirty="0" err="1" smtClean="0"/>
              <a:t>راسيومتر</a:t>
            </a:r>
            <a:r>
              <a:rPr lang="ar-DZ" dirty="0" smtClean="0"/>
              <a:t> (</a:t>
            </a:r>
            <a:r>
              <a:rPr lang="en-US" dirty="0" err="1" smtClean="0"/>
              <a:t>Ratiométre</a:t>
            </a:r>
            <a:r>
              <a:rPr lang="ar-DZ" dirty="0" smtClean="0"/>
              <a:t>)، وجهاز </a:t>
            </a:r>
            <a:r>
              <a:rPr lang="ar-DZ" dirty="0" err="1" smtClean="0"/>
              <a:t>قلافانومتر</a:t>
            </a:r>
            <a:r>
              <a:rPr lang="ar-DZ" dirty="0" smtClean="0"/>
              <a:t> (</a:t>
            </a:r>
            <a:r>
              <a:rPr lang="en-US" dirty="0" err="1" smtClean="0"/>
              <a:t>Glavanométre</a:t>
            </a:r>
            <a:r>
              <a:rPr lang="ar-DZ" dirty="0" smtClean="0"/>
              <a:t>)، وجهاز إلكترونيك </a:t>
            </a:r>
            <a:r>
              <a:rPr lang="ar-DZ" dirty="0" err="1" smtClean="0"/>
              <a:t>ميليفولفمتر</a:t>
            </a:r>
            <a:r>
              <a:rPr lang="ar-DZ" dirty="0" smtClean="0"/>
              <a:t>(</a:t>
            </a:r>
            <a:r>
              <a:rPr lang="en-US" dirty="0" smtClean="0"/>
              <a:t>Electronic </a:t>
            </a:r>
            <a:r>
              <a:rPr lang="en-US" dirty="0" err="1" smtClean="0"/>
              <a:t>Millivoltmétre</a:t>
            </a:r>
            <a:r>
              <a:rPr lang="ar-DZ" dirty="0" smtClean="0"/>
              <a:t>)</a:t>
            </a:r>
            <a:r>
              <a:rPr lang="ar-DZ" b="1" dirty="0" smtClean="0"/>
              <a:t> </a:t>
            </a:r>
            <a:r>
              <a:rPr lang="ar-DZ" b="1" dirty="0" err="1" smtClean="0"/>
              <a:t>ـ</a:t>
            </a:r>
            <a:r>
              <a:rPr lang="ar-DZ" b="1" dirty="0" smtClean="0"/>
              <a:t> طريقة  قياس القوة المغناطيسية</a:t>
            </a:r>
            <a:r>
              <a:rPr lang="ar-DZ" dirty="0" smtClean="0"/>
              <a:t>: من أفضل الطرق المستخدمة في الكشف عن الآثار؛ تقوم على قياس الدرجة المغناطيسية للتربة بواسطة جهاز </a:t>
            </a:r>
            <a:r>
              <a:rPr lang="ar-DZ" dirty="0" err="1" smtClean="0"/>
              <a:t>الماغنيتومتر</a:t>
            </a:r>
            <a:r>
              <a:rPr lang="ar-DZ" dirty="0" smtClean="0"/>
              <a:t> (</a:t>
            </a:r>
            <a:r>
              <a:rPr lang="en-US" dirty="0" err="1" smtClean="0"/>
              <a:t>Magnétométre</a:t>
            </a:r>
            <a:r>
              <a:rPr lang="ar-DZ" dirty="0" smtClean="0"/>
              <a:t>) الدقيق في رصد المادة الأثرية خاصة المعادن والفخار من خلال قياس تذبذبات الحقل المغناطيسي للتربة وقراءة </a:t>
            </a:r>
            <a:r>
              <a:rPr lang="ar-DZ" dirty="0" err="1" smtClean="0"/>
              <a:t>إختلاف</a:t>
            </a:r>
            <a:r>
              <a:rPr lang="ar-DZ" dirty="0" smtClean="0"/>
              <a:t> الدرجة المغناطيسية </a:t>
            </a:r>
          </a:p>
          <a:p>
            <a:endParaRPr lang="ar-DZ" dirty="0"/>
          </a:p>
        </p:txBody>
      </p:sp>
      <p:pic>
        <p:nvPicPr>
          <p:cNvPr id="9218" name="Picture 2" descr="C:\Users\Dr Toumi\Desktop\م35.jpg"/>
          <p:cNvPicPr>
            <a:picLocks noGrp="1" noChangeAspect="1" noChangeArrowheads="1"/>
          </p:cNvPicPr>
          <p:nvPr>
            <p:ph sz="half" idx="1"/>
          </p:nvPr>
        </p:nvPicPr>
        <p:blipFill>
          <a:blip r:embed="rId2"/>
          <a:srcRect/>
          <a:stretch>
            <a:fillRect/>
          </a:stretch>
        </p:blipFill>
        <p:spPr bwMode="auto">
          <a:xfrm>
            <a:off x="785787" y="1285860"/>
            <a:ext cx="3571900" cy="4071966"/>
          </a:xfrm>
          <a:prstGeom prst="rect">
            <a:avLst/>
          </a:prstGeom>
          <a:noFill/>
        </p:spPr>
      </p:pic>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4648200" y="642918"/>
            <a:ext cx="4038600" cy="5483245"/>
          </a:xfrm>
        </p:spPr>
        <p:txBody>
          <a:bodyPr>
            <a:normAutofit lnSpcReduction="10000"/>
          </a:bodyPr>
          <a:lstStyle/>
          <a:p>
            <a:r>
              <a:rPr lang="ar-DZ" dirty="0" smtClean="0"/>
              <a:t>من نقطة إلى أخرى</a:t>
            </a:r>
            <a:r>
              <a:rPr lang="ar-SA" dirty="0" smtClean="0"/>
              <a:t>،</a:t>
            </a:r>
            <a:r>
              <a:rPr lang="ar-DZ" dirty="0" smtClean="0"/>
              <a:t> فإذا كانت التربة خالية من أي آثار تكون القراءات المسجلة واحدة  في كل المنطقة، أما إذا كانت هناك آثار فأن القراءات المسجلة تكون غير عادية</a:t>
            </a:r>
            <a:r>
              <a:rPr lang="ar-SA" dirty="0" smtClean="0"/>
              <a:t> ، </a:t>
            </a:r>
            <a:r>
              <a:rPr lang="ar-DZ" dirty="0" smtClean="0"/>
              <a:t>إضافة إلى هذا الجهاز </a:t>
            </a:r>
            <a:r>
              <a:rPr lang="ar-DZ" dirty="0" err="1" smtClean="0"/>
              <a:t>إخترع</a:t>
            </a:r>
            <a:r>
              <a:rPr lang="ar-DZ" dirty="0" smtClean="0"/>
              <a:t> مارتن </a:t>
            </a:r>
            <a:r>
              <a:rPr lang="ar-DZ" dirty="0" err="1" smtClean="0"/>
              <a:t>إيتكن</a:t>
            </a:r>
            <a:r>
              <a:rPr lang="ar-DZ" dirty="0" smtClean="0"/>
              <a:t> جهاز </a:t>
            </a:r>
            <a:r>
              <a:rPr lang="ar-DZ" dirty="0" err="1" smtClean="0"/>
              <a:t>الماغنيتومتر</a:t>
            </a:r>
            <a:r>
              <a:rPr lang="ar-DZ" dirty="0" smtClean="0"/>
              <a:t> </a:t>
            </a:r>
            <a:r>
              <a:rPr lang="ar-DZ" dirty="0" err="1" smtClean="0"/>
              <a:t>البروتوني</a:t>
            </a:r>
            <a:r>
              <a:rPr lang="ar-DZ" dirty="0" smtClean="0"/>
              <a:t> ونجد أيضا </a:t>
            </a:r>
            <a:r>
              <a:rPr lang="ar-DZ" dirty="0" err="1" smtClean="0"/>
              <a:t>الغارديومتر</a:t>
            </a:r>
            <a:r>
              <a:rPr lang="ar-DZ" dirty="0" smtClean="0"/>
              <a:t> </a:t>
            </a:r>
            <a:r>
              <a:rPr lang="ar-DZ" dirty="0" err="1" smtClean="0"/>
              <a:t>البروتوني</a:t>
            </a:r>
            <a:r>
              <a:rPr lang="ar-DZ" dirty="0" smtClean="0"/>
              <a:t> (</a:t>
            </a:r>
            <a:r>
              <a:rPr lang="en-US" dirty="0" err="1" smtClean="0"/>
              <a:t>Gardiométre</a:t>
            </a:r>
            <a:r>
              <a:rPr lang="en-US" dirty="0" smtClean="0"/>
              <a:t> </a:t>
            </a:r>
            <a:r>
              <a:rPr lang="en-US" dirty="0" err="1" smtClean="0"/>
              <a:t>Porton</a:t>
            </a:r>
            <a:r>
              <a:rPr lang="ar-DZ" dirty="0" smtClean="0"/>
              <a:t>)، من عيوب  هذه الطريقة عدم دقة النتائج إذا كانت هناك أية مادة لها مجال مغناطيسي قريب من الجهاز.</a:t>
            </a:r>
            <a:endParaRPr lang="ar-DZ" dirty="0"/>
          </a:p>
        </p:txBody>
      </p:sp>
      <p:pic>
        <p:nvPicPr>
          <p:cNvPr id="10242" name="Picture 2" descr="C:\Users\Dr Toumi\Desktop\م36.jpg"/>
          <p:cNvPicPr>
            <a:picLocks noGrp="1" noChangeAspect="1" noChangeArrowheads="1"/>
          </p:cNvPicPr>
          <p:nvPr>
            <p:ph sz="half" idx="1"/>
          </p:nvPr>
        </p:nvPicPr>
        <p:blipFill>
          <a:blip r:embed="rId2"/>
          <a:srcRect/>
          <a:stretch>
            <a:fillRect/>
          </a:stretch>
        </p:blipFill>
        <p:spPr bwMode="auto">
          <a:xfrm>
            <a:off x="1071539" y="1071546"/>
            <a:ext cx="2857520" cy="4357718"/>
          </a:xfrm>
          <a:prstGeom prst="rect">
            <a:avLst/>
          </a:prstGeom>
          <a:noFill/>
        </p:spPr>
      </p:pic>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4648200" y="571480"/>
            <a:ext cx="4038600" cy="5554683"/>
          </a:xfrm>
        </p:spPr>
        <p:txBody>
          <a:bodyPr/>
          <a:lstStyle/>
          <a:p>
            <a:r>
              <a:rPr lang="ar-DZ" b="1" dirty="0" smtClean="0"/>
              <a:t>ـ كاشفات المعادن</a:t>
            </a:r>
            <a:r>
              <a:rPr lang="ar-DZ" dirty="0" smtClean="0"/>
              <a:t>: أجهزة تستخدم لكشف المعادن؛ تستعمل خاصة من قبل سارقي الآثار الثمينة.</a:t>
            </a:r>
            <a:endParaRPr lang="ar-DZ" dirty="0"/>
          </a:p>
        </p:txBody>
      </p:sp>
      <p:pic>
        <p:nvPicPr>
          <p:cNvPr id="11266" name="Picture 2" descr="C:\Users\Dr Toumi\Desktop\صور المطبوعة\Best-Metal-Detector.jpg"/>
          <p:cNvPicPr>
            <a:picLocks noGrp="1" noChangeAspect="1" noChangeArrowheads="1"/>
          </p:cNvPicPr>
          <p:nvPr>
            <p:ph sz="half" idx="1"/>
          </p:nvPr>
        </p:nvPicPr>
        <p:blipFill>
          <a:blip r:embed="rId2"/>
          <a:srcRect/>
          <a:stretch>
            <a:fillRect/>
          </a:stretch>
        </p:blipFill>
        <p:spPr bwMode="auto">
          <a:xfrm>
            <a:off x="642910" y="928671"/>
            <a:ext cx="4000528" cy="4478682"/>
          </a:xfrm>
          <a:prstGeom prst="rect">
            <a:avLst/>
          </a:prstGeom>
          <a:noFill/>
        </p:spPr>
      </p:pic>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ar-DZ"/>
          </a:p>
        </p:txBody>
      </p:sp>
      <p:sp>
        <p:nvSpPr>
          <p:cNvPr id="3" name="Espace réservé du contenu 2"/>
          <p:cNvSpPr>
            <a:spLocks noGrp="1"/>
          </p:cNvSpPr>
          <p:nvPr>
            <p:ph sz="half" idx="1"/>
          </p:nvPr>
        </p:nvSpPr>
        <p:spPr/>
        <p:txBody>
          <a:bodyPr/>
          <a:lstStyle/>
          <a:p>
            <a:endParaRPr lang="ar-DZ"/>
          </a:p>
        </p:txBody>
      </p:sp>
      <p:sp>
        <p:nvSpPr>
          <p:cNvPr id="4" name="Espace réservé du contenu 3"/>
          <p:cNvSpPr>
            <a:spLocks noGrp="1"/>
          </p:cNvSpPr>
          <p:nvPr>
            <p:ph sz="half" idx="2"/>
          </p:nvPr>
        </p:nvSpPr>
        <p:spPr/>
        <p:txBody>
          <a:bodyPr/>
          <a:lstStyle/>
          <a:p>
            <a:endParaRPr lang="ar-DZ"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4648200" y="571480"/>
            <a:ext cx="4038600" cy="5554683"/>
          </a:xfrm>
        </p:spPr>
        <p:txBody>
          <a:bodyPr>
            <a:normAutofit/>
          </a:bodyPr>
          <a:lstStyle/>
          <a:p>
            <a:pPr algn="just"/>
            <a:r>
              <a:rPr lang="ar-DZ" dirty="0" smtClean="0"/>
              <a:t>وجاء وصفهم لها في إطار أنها مصدرا للتاريخ، وأقتصر الرحالة العرب على بعض الإشارات للدلالة عن عظمة الحضارات بضخامة أطلالها؛ وهذا ما جاء </a:t>
            </a:r>
            <a:r>
              <a:rPr lang="ar-DZ" dirty="0" err="1" smtClean="0"/>
              <a:t>به</a:t>
            </a:r>
            <a:r>
              <a:rPr lang="ar-DZ" dirty="0" smtClean="0"/>
              <a:t> </a:t>
            </a:r>
            <a:r>
              <a:rPr lang="ar-DZ" dirty="0" err="1" smtClean="0"/>
              <a:t>اليعقوبي</a:t>
            </a:r>
            <a:r>
              <a:rPr lang="ar-DZ" dirty="0" smtClean="0"/>
              <a:t> في كتابه البلدان، وابن حوقل في صورة الأرض، والبكري في المسالك والممالك، وابن بطوطة في تحفة النظار، والإدريسي في نزهة المشتاق في اختراق الأفاق،...وغيرهم</a:t>
            </a:r>
            <a:endParaRPr lang="ar-DZ" dirty="0"/>
          </a:p>
        </p:txBody>
      </p:sp>
      <p:pic>
        <p:nvPicPr>
          <p:cNvPr id="5122" name="Picture 2" descr="C:\Users\Dr Toumi\Desktop\م3.jpg"/>
          <p:cNvPicPr>
            <a:picLocks noGrp="1" noChangeAspect="1" noChangeArrowheads="1"/>
          </p:cNvPicPr>
          <p:nvPr>
            <p:ph sz="half" idx="1"/>
          </p:nvPr>
        </p:nvPicPr>
        <p:blipFill>
          <a:blip r:embed="rId2"/>
          <a:srcRect/>
          <a:stretch>
            <a:fillRect/>
          </a:stretch>
        </p:blipFill>
        <p:spPr bwMode="auto">
          <a:xfrm>
            <a:off x="642910" y="857232"/>
            <a:ext cx="3643337" cy="4125137"/>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4648200" y="571480"/>
            <a:ext cx="4038600" cy="5554683"/>
          </a:xfrm>
        </p:spPr>
        <p:txBody>
          <a:bodyPr>
            <a:normAutofit/>
          </a:bodyPr>
          <a:lstStyle/>
          <a:p>
            <a:pPr algn="just"/>
            <a:r>
              <a:rPr lang="ar-DZ" dirty="0" smtClean="0"/>
              <a:t>ليأتي فيما بعد الرحالة الغربيين الذين واصلو أعمال الرحالة العرب </a:t>
            </a:r>
            <a:r>
              <a:rPr lang="ar-DZ" dirty="0" err="1" smtClean="0"/>
              <a:t>وأعتمدوا</a:t>
            </a:r>
            <a:r>
              <a:rPr lang="ar-DZ" dirty="0" smtClean="0"/>
              <a:t> على ما جاءوا </a:t>
            </a:r>
            <a:r>
              <a:rPr lang="ar-DZ" dirty="0" err="1" smtClean="0"/>
              <a:t>به</a:t>
            </a:r>
            <a:r>
              <a:rPr lang="ar-DZ" dirty="0" smtClean="0"/>
              <a:t> إلا أنهم طوروا طرق الوصف ووسائل توثيق النتائج، ليظهر المسح الأثري كتخصص ضمن علم الآثار أواخر القرن التاسع عشر ويعود ذلك إلى تطور علوم الآثار، ونشاط أعمال الرحلة خلال الفترة من القرن السادس عشر إلى الثامن عشر ميلادي</a:t>
            </a:r>
            <a:endParaRPr lang="ar-DZ" dirty="0"/>
          </a:p>
        </p:txBody>
      </p:sp>
      <p:pic>
        <p:nvPicPr>
          <p:cNvPr id="6146" name="Picture 2" descr="C:\Users\Dr Toumi\Desktop\م4.jpg"/>
          <p:cNvPicPr>
            <a:picLocks noGrp="1" noChangeAspect="1" noChangeArrowheads="1"/>
          </p:cNvPicPr>
          <p:nvPr>
            <p:ph sz="half" idx="1"/>
          </p:nvPr>
        </p:nvPicPr>
        <p:blipFill>
          <a:blip r:embed="rId2"/>
          <a:srcRect/>
          <a:stretch>
            <a:fillRect/>
          </a:stretch>
        </p:blipFill>
        <p:spPr bwMode="auto">
          <a:xfrm>
            <a:off x="642910" y="857232"/>
            <a:ext cx="3714776" cy="4500594"/>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4648200" y="714356"/>
            <a:ext cx="4038600" cy="5411807"/>
          </a:xfrm>
        </p:spPr>
        <p:txBody>
          <a:bodyPr>
            <a:normAutofit fontScale="92500" lnSpcReduction="20000"/>
          </a:bodyPr>
          <a:lstStyle/>
          <a:p>
            <a:pPr algn="just"/>
            <a:r>
              <a:rPr lang="ar-DZ" dirty="0" smtClean="0"/>
              <a:t>ولقد لعب الرحالة والمستكشفين دورا </a:t>
            </a:r>
            <a:r>
              <a:rPr lang="ar-DZ" dirty="0" err="1" smtClean="0"/>
              <a:t>هأما</a:t>
            </a:r>
            <a:r>
              <a:rPr lang="ar-DZ" dirty="0" smtClean="0"/>
              <a:t> في عمليات </a:t>
            </a:r>
            <a:r>
              <a:rPr lang="ar-DZ" dirty="0" err="1" smtClean="0"/>
              <a:t>الإستكشاف</a:t>
            </a:r>
            <a:r>
              <a:rPr lang="ar-DZ" dirty="0" smtClean="0"/>
              <a:t> والبحث والمسح في المواقع الأثرية إلى حد تكليف الرحالة والباحثين من قبل بعض الدول والهيئات العلمية والمؤسسات الأخرى في الغرب القيام بحملات متعددة الأهداف شملت كامل المجالات، وتعهد كل </a:t>
            </a:r>
            <a:r>
              <a:rPr lang="ar-DZ" dirty="0" err="1" smtClean="0"/>
              <a:t>هاته</a:t>
            </a:r>
            <a:r>
              <a:rPr lang="ar-DZ" dirty="0" smtClean="0"/>
              <a:t> الجهات بإرسال بعثات متخصصة في جمع الآثار والتراث، ونمت حركة </a:t>
            </a:r>
            <a:r>
              <a:rPr lang="ar-DZ" dirty="0" err="1" smtClean="0"/>
              <a:t>الإستكشاف</a:t>
            </a:r>
            <a:r>
              <a:rPr lang="ar-DZ" dirty="0" smtClean="0"/>
              <a:t> نموا كبيرا وسارت جنبا إلى جنب مع تطور علم الآثار في الميادين الأخرى مثل العرض المتحفي والحفريات ووضع المصنفات</a:t>
            </a:r>
            <a:endParaRPr lang="ar-DZ" dirty="0"/>
          </a:p>
        </p:txBody>
      </p:sp>
      <p:pic>
        <p:nvPicPr>
          <p:cNvPr id="7170" name="Picture 2" descr="C:\Users\Dr Toumi\Desktop\م5.jpg"/>
          <p:cNvPicPr>
            <a:picLocks noGrp="1" noChangeAspect="1" noChangeArrowheads="1"/>
          </p:cNvPicPr>
          <p:nvPr>
            <p:ph sz="half" idx="1"/>
          </p:nvPr>
        </p:nvPicPr>
        <p:blipFill>
          <a:blip r:embed="rId2"/>
          <a:srcRect/>
          <a:stretch>
            <a:fillRect/>
          </a:stretch>
        </p:blipFill>
        <p:spPr bwMode="auto">
          <a:xfrm>
            <a:off x="714348" y="1000108"/>
            <a:ext cx="3643338" cy="4429156"/>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4648200" y="642918"/>
            <a:ext cx="4038600" cy="5483245"/>
          </a:xfrm>
        </p:spPr>
        <p:txBody>
          <a:bodyPr>
            <a:normAutofit lnSpcReduction="10000"/>
          </a:bodyPr>
          <a:lstStyle/>
          <a:p>
            <a:pPr algn="just"/>
            <a:r>
              <a:rPr lang="ar-DZ" dirty="0" smtClean="0"/>
              <a:t>وقد كان ضمن هذه الحملات </a:t>
            </a:r>
            <a:r>
              <a:rPr lang="ar-DZ" dirty="0" err="1" smtClean="0"/>
              <a:t>الإستكشافية</a:t>
            </a:r>
            <a:r>
              <a:rPr lang="ar-DZ" dirty="0" smtClean="0"/>
              <a:t> الجغرافيين والمهندسين والمختصين في رسم الخرائط وتحديد المعلومات الجغرافية عموما، وكانت تهدف بعض الحملات </a:t>
            </a:r>
            <a:r>
              <a:rPr lang="ar-DZ" dirty="0" err="1" smtClean="0"/>
              <a:t>إستكشاف</a:t>
            </a:r>
            <a:r>
              <a:rPr lang="ar-DZ" dirty="0" smtClean="0"/>
              <a:t> الآثار القديمة وتحديد بعض المواقع خاصة التي ورد ذكرها في المصادر القديمة، فوصف المعالم انطلق من التعرض إلى عجائب الشعوب ثم أصبح جزءا من وصف البلدان إلى وصف مواقع ولذاتها</a:t>
            </a:r>
            <a:endParaRPr lang="ar-DZ" dirty="0"/>
          </a:p>
        </p:txBody>
      </p:sp>
      <p:pic>
        <p:nvPicPr>
          <p:cNvPr id="1026" name="Picture 2" descr="C:\Users\Dr Toumi\Desktop\م6.jpg"/>
          <p:cNvPicPr>
            <a:picLocks noGrp="1" noChangeAspect="1" noChangeArrowheads="1"/>
          </p:cNvPicPr>
          <p:nvPr>
            <p:ph sz="half" idx="1"/>
          </p:nvPr>
        </p:nvPicPr>
        <p:blipFill>
          <a:blip r:embed="rId2"/>
          <a:srcRect/>
          <a:stretch>
            <a:fillRect/>
          </a:stretch>
        </p:blipFill>
        <p:spPr bwMode="auto">
          <a:xfrm>
            <a:off x="642910" y="928670"/>
            <a:ext cx="3643338" cy="4714908"/>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4648200" y="571480"/>
            <a:ext cx="4038600" cy="5554683"/>
          </a:xfrm>
        </p:spPr>
        <p:txBody>
          <a:bodyPr>
            <a:normAutofit/>
          </a:bodyPr>
          <a:lstStyle/>
          <a:p>
            <a:pPr algn="just"/>
            <a:r>
              <a:rPr lang="ar-DZ" dirty="0" smtClean="0"/>
              <a:t>وكانت نهاية هذه المرحلة مع نهاية الحرب العالمية الثانية أسفرت على وضع موسوعات ومدونات وأطالس التي </a:t>
            </a:r>
            <a:r>
              <a:rPr lang="ar-DZ" dirty="0" err="1" smtClean="0"/>
              <a:t>أهتمت</a:t>
            </a:r>
            <a:r>
              <a:rPr lang="ar-DZ" dirty="0" smtClean="0"/>
              <a:t> بالآثار الفرعونية والرومانية والمسيحية،...، لتنشط عمليات الحفر والتنقيب ويتجدد </a:t>
            </a:r>
            <a:r>
              <a:rPr lang="ar-DZ" dirty="0" err="1" smtClean="0"/>
              <a:t>الإهتمام</a:t>
            </a:r>
            <a:r>
              <a:rPr lang="ar-DZ" dirty="0" smtClean="0"/>
              <a:t> بالمسح الأثري في خمسينات القرن العشرين</a:t>
            </a:r>
            <a:endParaRPr lang="ar-DZ" dirty="0"/>
          </a:p>
        </p:txBody>
      </p:sp>
      <p:pic>
        <p:nvPicPr>
          <p:cNvPr id="2050" name="Picture 2" descr="C:\Users\Dr Toumi\Desktop\م7.jpg"/>
          <p:cNvPicPr>
            <a:picLocks noGrp="1" noChangeAspect="1" noChangeArrowheads="1"/>
          </p:cNvPicPr>
          <p:nvPr>
            <p:ph sz="half" idx="1"/>
          </p:nvPr>
        </p:nvPicPr>
        <p:blipFill>
          <a:blip r:embed="rId2"/>
          <a:srcRect/>
          <a:stretch>
            <a:fillRect/>
          </a:stretch>
        </p:blipFill>
        <p:spPr bwMode="auto">
          <a:xfrm>
            <a:off x="714348" y="785794"/>
            <a:ext cx="3500461" cy="4344212"/>
          </a:xfrm>
          <a:prstGeom prst="rect">
            <a:avLst/>
          </a:prstGeom>
          <a:noFill/>
        </p:spPr>
      </p:pic>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1776</TotalTime>
  <Words>2888</Words>
  <Application>Microsoft Office PowerPoint</Application>
  <PresentationFormat>Affichage à l'écran (4:3)</PresentationFormat>
  <Paragraphs>87</Paragraphs>
  <Slides>43</Slides>
  <Notes>0</Notes>
  <HiddenSlides>0</HiddenSlides>
  <MMClips>0</MMClips>
  <ScaleCrop>false</ScaleCrop>
  <HeadingPairs>
    <vt:vector size="4" baseType="variant">
      <vt:variant>
        <vt:lpstr>Thème</vt:lpstr>
      </vt:variant>
      <vt:variant>
        <vt:i4>1</vt:i4>
      </vt:variant>
      <vt:variant>
        <vt:lpstr>Titres des diapositives</vt:lpstr>
      </vt:variant>
      <vt:variant>
        <vt:i4>43</vt:i4>
      </vt:variant>
    </vt:vector>
  </HeadingPairs>
  <TitlesOfParts>
    <vt:vector size="44" baseType="lpstr">
      <vt:lpstr>Thème Office</vt:lpstr>
      <vt:lpstr>المسح الأثري</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lpstr>Diapositive 21</vt:lpstr>
      <vt:lpstr>Diapositive 22</vt:lpstr>
      <vt:lpstr>Diapositive 23</vt:lpstr>
      <vt:lpstr>Diapositive 24</vt:lpstr>
      <vt:lpstr>Diapositive 25</vt:lpstr>
      <vt:lpstr>Diapositive 26</vt:lpstr>
      <vt:lpstr>Diapositive 27</vt:lpstr>
      <vt:lpstr>Diapositive 28</vt:lpstr>
      <vt:lpstr>Diapositive 29</vt:lpstr>
      <vt:lpstr>Diapositive 30</vt:lpstr>
      <vt:lpstr>Diapositive 31</vt:lpstr>
      <vt:lpstr>Diapositive 32</vt:lpstr>
      <vt:lpstr>Diapositive 33</vt:lpstr>
      <vt:lpstr>Diapositive 34</vt:lpstr>
      <vt:lpstr>Diapositive 35</vt:lpstr>
      <vt:lpstr>Diapositive 36</vt:lpstr>
      <vt:lpstr>Diapositive 37</vt:lpstr>
      <vt:lpstr>Diapositive 38</vt:lpstr>
      <vt:lpstr>Diapositive 39</vt:lpstr>
      <vt:lpstr>Diapositive 40</vt:lpstr>
      <vt:lpstr>Diapositive 41</vt:lpstr>
      <vt:lpstr>Diapositive 42</vt:lpstr>
      <vt:lpstr>Diapositive 43</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تعريف علم الآثار </dc:title>
  <dc:creator>Dr Toumi</dc:creator>
  <cp:lastModifiedBy>Dr Toumi</cp:lastModifiedBy>
  <cp:revision>171</cp:revision>
  <dcterms:created xsi:type="dcterms:W3CDTF">2023-06-07T12:37:41Z</dcterms:created>
  <dcterms:modified xsi:type="dcterms:W3CDTF">2024-01-13T22:31:30Z</dcterms:modified>
</cp:coreProperties>
</file>