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88" r:id="rId3"/>
    <p:sldId id="289" r:id="rId4"/>
    <p:sldId id="298" r:id="rId5"/>
    <p:sldId id="299" r:id="rId6"/>
    <p:sldId id="300" r:id="rId7"/>
    <p:sldId id="290" r:id="rId8"/>
    <p:sldId id="301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C6DC5F-0247-80C8-CF60-A1334844DE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54692D4-D9E9-B38D-0B77-4FA99A367C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D0076E-0C12-94C7-C15B-35F1DAF38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EF72-6870-4494-AD75-48795AC763B4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E96E7F-826E-E2AD-4E17-300BC4E52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69324D-858E-1590-7EA4-97B78E291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951E2-3CDD-4ACC-B1DD-37956FAA0D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7225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8C67E6-42C9-66C9-FE61-72443327B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D3D0D1B-0759-715D-0F08-5E20E3438F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7A1850-B01F-614C-E8F4-F20DF9D7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EF72-6870-4494-AD75-48795AC763B4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08ADA4-BBD6-7E69-54F4-D6E3D5868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290FD8-E134-F045-9B55-BC9757A64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951E2-3CDD-4ACC-B1DD-37956FAA0D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414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3071E83-D9BD-AE57-63E8-20D2857213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8F6A3AB-F982-C6E4-03B1-0B05544C19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44A42D-CB64-A907-DB4E-AB9B4E6AB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EF72-6870-4494-AD75-48795AC763B4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70F044-59A1-E376-A1CA-A868E37C9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11DC67-1F4A-9858-77F0-D17395297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951E2-3CDD-4ACC-B1DD-37956FAA0D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8290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51103F-B541-F3FF-F914-13917CBF5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226BC6-E7A4-AB9E-166C-2803FE4AF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A67488-DC2A-1D8D-3720-59A6AD884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EF72-6870-4494-AD75-48795AC763B4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3F22B5-0D03-0192-2005-DC72DD4FE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CEDCFF-C320-75AF-F0D3-5C578E1FE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951E2-3CDD-4ACC-B1DD-37956FAA0D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3522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84A56F-A179-9F23-5B19-E2B904FE1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BC56F38-EF75-9FC2-1675-5F30F1574E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95C488-841B-1D5E-A2F2-6211D68B0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EF72-6870-4494-AD75-48795AC763B4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1AB868-B8DC-8792-8F0B-F1F17600E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504E038-5A58-F6DE-E534-64BEC5EE7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951E2-3CDD-4ACC-B1DD-37956FAA0D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9184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38FAF2-BC5E-3DCD-2424-A18DED1F7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7F64A2-0F39-8105-7DE7-1DB6C2A550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793EDA6-53E2-5F5A-E5E6-D9FE1B9E1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F7DD654-241B-D04D-93B3-F5E02CED0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EF72-6870-4494-AD75-48795AC763B4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0F04CC6-29DB-22CC-ABFF-B0422CAA7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4EFCB61-485D-D5AF-53ED-18E5D595D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951E2-3CDD-4ACC-B1DD-37956FAA0D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0693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1E2A6F-A69F-75A7-E0CD-521EEBA29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E031A1A-7684-E44E-5015-F576E9434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157A91A-690A-F542-F4F7-744ADD272F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724E794-CBB9-D259-82A8-BF6E9186C7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17DF7BC-9879-AEC4-6B8E-9E32730F6F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4B3F7DF-83FB-D7A7-C969-A56F0EB08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EF72-6870-4494-AD75-48795AC763B4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3BDF49F-9BE1-294F-A69A-ADFED1B02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89C7DB5-B1E7-6A5D-121C-E1B53056C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951E2-3CDD-4ACC-B1DD-37956FAA0D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2188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FDDDF6-C605-A0CE-A4E5-A20CAF9A8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B648374-649D-4FBB-5F3D-C12949776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EF72-6870-4494-AD75-48795AC763B4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857FB0A-4901-66CB-A14E-0612B7CC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124DA77-196C-8AAA-B678-31DCC1307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951E2-3CDD-4ACC-B1DD-37956FAA0D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452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52408DF-E641-1C50-B3B3-C98A263E8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EF72-6870-4494-AD75-48795AC763B4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C761EB6-536A-5920-68E1-C132D8A36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65EA796-59E7-B114-1960-EE28384D4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951E2-3CDD-4ACC-B1DD-37956FAA0D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5322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5C5D10-667B-7461-38C0-D32764FD8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9E490BA-26CF-9794-1815-2B5F2A545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CC6541E-4922-48C0-97ED-B17512EB41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91F4B8F-1CCD-E687-21DC-5648A3007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EF72-6870-4494-AD75-48795AC763B4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53BBD63-210C-BBCB-39DE-9CC61ABD6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2C1D7F0-C4AD-0C98-C7E4-ED8B3EB41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951E2-3CDD-4ACC-B1DD-37956FAA0D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3512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BDC983-F2CE-FDE4-74B4-DC0194BEC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F934A02-0F02-2965-B73C-D1E684D78A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C63F5B8-F89B-9E94-B7F6-93E29B5E44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72BFD5A-1958-4FED-7589-CFDB697E5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EF72-6870-4494-AD75-48795AC763B4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E5D9CFA-8C92-A39A-962D-BB150E973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6AF5CA1-5ABA-2258-45D0-E9DD74AC3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951E2-3CDD-4ACC-B1DD-37956FAA0D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902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FC420B3-B750-6A40-FB6D-26DFB214A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368B558-6850-0E77-895F-36E2F37EC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BC7BEB-3597-4128-B619-E0CB61E6B4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1EF72-6870-4494-AD75-48795AC763B4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3BC876-30AB-AFCE-4AFF-2C5878AD29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22EFED-9A51-5E5E-DE5A-2A8E45DCC0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951E2-3CDD-4ACC-B1DD-37956FAA0D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4859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B2D7D5-402A-E991-E2CC-6C778C5770E5}"/>
              </a:ext>
            </a:extLst>
          </p:cNvPr>
          <p:cNvSpPr txBox="1">
            <a:spLocks/>
          </p:cNvSpPr>
          <p:nvPr/>
        </p:nvSpPr>
        <p:spPr>
          <a:xfrm>
            <a:off x="2849217" y="2766218"/>
            <a:ext cx="5232952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8800" b="1" dirty="0">
                <a:solidFill>
                  <a:srgbClr val="00B050"/>
                </a:solidFill>
              </a:rPr>
              <a:t>Cours 05</a:t>
            </a:r>
          </a:p>
        </p:txBody>
      </p:sp>
    </p:spTree>
    <p:extLst>
      <p:ext uri="{BB962C8B-B14F-4D97-AF65-F5344CB8AC3E}">
        <p14:creationId xmlns:p14="http://schemas.microsoft.com/office/powerpoint/2010/main" val="3230581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Image 13">
            <a:extLst>
              <a:ext uri="{FF2B5EF4-FFF2-40B4-BE49-F238E27FC236}">
                <a16:creationId xmlns:a16="http://schemas.microsoft.com/office/drawing/2014/main" id="{A22CD2C0-1844-5159-9F26-0B17C4B8EE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513" y="1371600"/>
            <a:ext cx="3350315" cy="2776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1">
            <a:extLst>
              <a:ext uri="{FF2B5EF4-FFF2-40B4-BE49-F238E27FC236}">
                <a16:creationId xmlns:a16="http://schemas.microsoft.com/office/drawing/2014/main" id="{86AC5D7F-569C-7C9E-5BD4-92AD21216A7A}"/>
              </a:ext>
            </a:extLst>
          </p:cNvPr>
          <p:cNvGrpSpPr>
            <a:grpSpLocks/>
          </p:cNvGrpSpPr>
          <p:nvPr/>
        </p:nvGrpSpPr>
        <p:grpSpPr bwMode="auto">
          <a:xfrm>
            <a:off x="9277902" y="1291328"/>
            <a:ext cx="2060989" cy="2776330"/>
            <a:chOff x="7959" y="3036"/>
            <a:chExt cx="1433" cy="1764"/>
          </a:xfrm>
        </p:grpSpPr>
        <p:sp>
          <p:nvSpPr>
            <p:cNvPr id="7" name="Text Box 3">
              <a:extLst>
                <a:ext uri="{FF2B5EF4-FFF2-40B4-BE49-F238E27FC236}">
                  <a16:creationId xmlns:a16="http://schemas.microsoft.com/office/drawing/2014/main" id="{777DEB00-D449-C02B-BD2F-31AE40A44E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75" y="3036"/>
              <a:ext cx="817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3200" b="0" i="1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u</a:t>
              </a:r>
              <a:r>
                <a:rPr kumimoji="0" lang="fr-FR" altLang="fr-FR" sz="3200" b="0" i="1" u="none" strike="noStrike" cap="none" normalizeH="0" baseline="-3000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rep</a:t>
              </a:r>
              <a:endParaRPr kumimoji="0" lang="fr-FR" altLang="fr-FR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Text Box 2">
              <a:extLst>
                <a:ext uri="{FF2B5EF4-FFF2-40B4-BE49-F238E27FC236}">
                  <a16:creationId xmlns:a16="http://schemas.microsoft.com/office/drawing/2014/main" id="{A18EDC3B-2376-30A2-3EB8-97768221AD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59" y="4320"/>
              <a:ext cx="92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2400" b="0" i="1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moy</a:t>
              </a:r>
              <a:endPara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0" name="Rectangle 5">
            <a:extLst>
              <a:ext uri="{FF2B5EF4-FFF2-40B4-BE49-F238E27FC236}">
                <a16:creationId xmlns:a16="http://schemas.microsoft.com/office/drawing/2014/main" id="{535BA4DF-D22B-2419-BD5A-CA8471542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B6C30388-5953-0327-C03A-F14F48827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565" y="657807"/>
            <a:ext cx="79248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Fid</a:t>
            </a:r>
            <a:r>
              <a:rPr kumimoji="0" lang="fr-FR" altLang="fr-FR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lit</a:t>
            </a:r>
            <a:r>
              <a:rPr kumimoji="0" lang="fr-FR" altLang="fr-FR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(R</a:t>
            </a:r>
            <a:r>
              <a:rPr kumimoji="0" lang="fr-FR" altLang="fr-FR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kumimoji="0" lang="fr-FR" altLang="fr-FR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tabilit</a:t>
            </a:r>
            <a:r>
              <a:rPr kumimoji="0" lang="fr-FR" altLang="fr-FR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fr-FR" altLang="fr-FR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25E6795A-896F-F40B-60C0-823DA7C75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583" y="1545344"/>
            <a:ext cx="7089913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r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tabilit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est un essai rapide qui permet de 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 faire une id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de la fid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lit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l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appareil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tabilit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=±2</a:t>
            </a:r>
            <a:r>
              <a:rPr kumimoji="0" lang="fr-FR" altLang="fr-FR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urep  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6901FCAE-0C6B-4F63-14A4-508A2D06663C}"/>
                  </a:ext>
                </a:extLst>
              </p:cNvPr>
              <p:cNvSpPr txBox="1"/>
              <p:nvPr/>
            </p:nvSpPr>
            <p:spPr>
              <a:xfrm>
                <a:off x="0" y="3475893"/>
                <a:ext cx="6096000" cy="11835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i="1" smtClean="0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fr-FR" sz="2400" i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fr-FR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fr-FR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fr-FR" sz="2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fr-FR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fr-FR" sz="2400" i="0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fr-FR" sz="24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fr-FR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fr-FR" sz="24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fr-FR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fr-FR" sz="2400" i="1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  <m:r>
                                            <a:rPr lang="fr-FR" sz="2400" i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fr-FR" sz="2400" i="1">
                                                  <a:solidFill>
                                                    <a:srgbClr val="836967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fr-FR" sz="2400" i="1">
                                                  <a:latin typeface="Cambria Math" panose="02040503050406030204" pitchFamily="18" charset="0"/>
                                                </a:rPr>
                                                <m:t>𝑋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fr-FR" sz="24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fr-FR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fr-FR" sz="24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fr-FR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e>
                      </m:rad>
                      <m:r>
                        <a:rPr lang="fr-FR" sz="2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400" i="1">
                          <a:latin typeface="Cambria Math" panose="02040503050406030204" pitchFamily="18" charset="0"/>
                        </a:rPr>
                        <m:t>𝑢𝑟𝑒𝑝</m:t>
                      </m:r>
                      <m:r>
                        <a:rPr lang="fr-FR" sz="2400" i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fr-FR" sz="2400" i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fr-FR" sz="2400" i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fr-FR" sz="2400" i="0">
                          <a:latin typeface="Cambria Math" panose="02040503050406030204" pitchFamily="18" charset="0"/>
                        </a:rPr>
                        <m:t>234254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6901FCAE-0C6B-4F63-14A4-508A2D0666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475893"/>
                <a:ext cx="6096000" cy="11835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ZoneTexte 16">
            <a:extLst>
              <a:ext uri="{FF2B5EF4-FFF2-40B4-BE49-F238E27FC236}">
                <a16:creationId xmlns:a16="http://schemas.microsoft.com/office/drawing/2014/main" id="{DD08403D-BD43-5BBD-3F70-268863145B93}"/>
              </a:ext>
            </a:extLst>
          </p:cNvPr>
          <p:cNvSpPr txBox="1"/>
          <p:nvPr/>
        </p:nvSpPr>
        <p:spPr>
          <a:xfrm>
            <a:off x="589722" y="2956102"/>
            <a:ext cx="2305878" cy="468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avec </a:t>
            </a:r>
            <a:r>
              <a:rPr lang="fr-FR" sz="2400" i="1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urep</a:t>
            </a:r>
            <a:r>
              <a:rPr lang="fr-FR" sz="2400" i="1" kern="0" dirty="0">
                <a:effectLst/>
                <a:latin typeface="Times New Roman,Italic"/>
                <a:ea typeface="Calibri" panose="020F0502020204030204" pitchFamily="34" charset="0"/>
                <a:cs typeface="Times New Roman,Italic"/>
              </a:rPr>
              <a:t>=</a:t>
            </a:r>
            <a:r>
              <a:rPr lang="en-US" sz="2400" i="1" kern="0" dirty="0">
                <a:effectLst/>
                <a:latin typeface="Times New Roman,Italic"/>
                <a:ea typeface="Calibri" panose="020F0502020204030204" pitchFamily="34" charset="0"/>
                <a:cs typeface="Times New Roman,Italic"/>
              </a:rPr>
              <a:t>σ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141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AD1D8227-91ED-53CE-7847-6133222CB515}"/>
                  </a:ext>
                </a:extLst>
              </p:cNvPr>
              <p:cNvSpPr txBox="1"/>
              <p:nvPr/>
            </p:nvSpPr>
            <p:spPr>
              <a:xfrm>
                <a:off x="874642" y="586106"/>
                <a:ext cx="9342783" cy="41278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3200" b="1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2. Justesse</a:t>
                </a:r>
                <a:endParaRPr lang="fr-FR" sz="32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24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L’erreur de justesse = moyenne des mesures </a:t>
                </a:r>
                <a:endParaRPr lang="fr-FR" sz="2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24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de l’étalon - valeur étalon</a:t>
                </a:r>
                <a:endParaRPr lang="fr-FR" sz="2400" kern="1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i="1" kern="0">
                          <a:effectLst/>
                          <a:latin typeface="Cambria Math" panose="02040503050406030204" pitchFamily="18" charset="0"/>
                          <a:ea typeface="Times New Roman,Italic"/>
                          <a:cs typeface="Times New Roman,Italic"/>
                        </a:rPr>
                        <m:t>𝐽</m:t>
                      </m:r>
                      <m:r>
                        <a:rPr lang="fr-FR" sz="2400" i="1" kern="0">
                          <a:effectLst/>
                          <a:latin typeface="Cambria Math" panose="02040503050406030204" pitchFamily="18" charset="0"/>
                          <a:ea typeface="Times New Roman,Italic"/>
                          <a:cs typeface="Times New Roman,Italic"/>
                        </a:rPr>
                        <m:t>= </m:t>
                      </m:r>
                      <m:sSub>
                        <m:sSubPr>
                          <m:ctrlP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Times New Roman,Italic"/>
                              <a:cs typeface="Times New Roman,Italic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fr-FR" sz="2400" i="1" kern="0">
                                  <a:effectLst/>
                                  <a:latin typeface="Cambria Math" panose="02040503050406030204" pitchFamily="18" charset="0"/>
                                  <a:ea typeface="Times New Roman,Italic"/>
                                  <a:cs typeface="Times New Roman,Italic"/>
                                </a:rPr>
                              </m:ctrlPr>
                            </m:accPr>
                            <m:e>
                              <m:r>
                                <a:rPr lang="fr-FR" sz="2400" i="1" kern="0">
                                  <a:effectLst/>
                                  <a:latin typeface="Cambria Math" panose="02040503050406030204" pitchFamily="18" charset="0"/>
                                  <a:ea typeface="Times New Roman,Italic"/>
                                  <a:cs typeface="Times New Roman,Italic"/>
                                </a:rPr>
                                <m:t>𝑋</m:t>
                              </m:r>
                            </m:e>
                          </m:acc>
                        </m:e>
                        <m:sub>
                          <m: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Times New Roman,Italic"/>
                              <a:cs typeface="Times New Roman,Italic"/>
                            </a:rPr>
                            <m:t>𝑒𝑡𝑎𝑙𝑜𝑛</m:t>
                          </m:r>
                        </m:sub>
                      </m:sSub>
                      <m:r>
                        <a:rPr lang="fr-FR" sz="2400" i="1" kern="0">
                          <a:effectLst/>
                          <a:latin typeface="Cambria Math" panose="02040503050406030204" pitchFamily="18" charset="0"/>
                          <a:ea typeface="Times New Roman,Italic"/>
                          <a:cs typeface="Times New Roman,Italic"/>
                        </a:rPr>
                        <m:t>−</m:t>
                      </m:r>
                      <m:sSub>
                        <m:sSubPr>
                          <m:ctrlP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Times New Roman,Italic"/>
                              <a:cs typeface="Times New Roman,Italic"/>
                            </a:rPr>
                          </m:ctrlPr>
                        </m:sSubPr>
                        <m:e>
                          <m: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Times New Roman,Italic"/>
                              <a:cs typeface="Times New Roman,Italic"/>
                            </a:rPr>
                            <m:t>𝑋</m:t>
                          </m:r>
                        </m:e>
                        <m:sub>
                          <m: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Times New Roman,Italic"/>
                              <a:cs typeface="Times New Roman,Italic"/>
                            </a:rPr>
                            <m:t>𝑒𝑡𝑎𝑙𝑜𝑛</m:t>
                          </m:r>
                        </m:sub>
                      </m:sSub>
                      <m:r>
                        <a:rPr lang="fr-F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074</m:t>
                      </m:r>
                    </m:oMath>
                  </m:oMathPara>
                </a14:m>
                <a:endParaRPr lang="fr-FR" sz="2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2400" i="1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J </a:t>
                </a:r>
                <a:r>
                  <a:rPr lang="fr-FR" sz="24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n’est pas un écart type.</a:t>
                </a:r>
                <a:endParaRPr lang="fr-FR" sz="2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24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En utilisant la loi de distribution rectangulaire, on a :</a:t>
                </a:r>
                <a:endParaRPr lang="fr-FR" sz="2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Times New Roman,Italic"/>
                              <a:cs typeface="Times New Roman,Italic"/>
                            </a:rPr>
                          </m:ctrlPr>
                        </m:sSubPr>
                        <m:e>
                          <m: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Times New Roman,Italic"/>
                              <a:cs typeface="Times New Roman,Italic"/>
                            </a:rPr>
                            <m:t>𝑢</m:t>
                          </m:r>
                        </m:e>
                        <m:sub>
                          <m: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Times New Roman,Italic"/>
                              <a:cs typeface="Times New Roman,Italic"/>
                            </a:rPr>
                            <m:t>𝐽</m:t>
                          </m:r>
                        </m:sub>
                      </m:sSub>
                      <m:r>
                        <a:rPr lang="fr-FR" sz="2400" i="1" kern="0">
                          <a:effectLst/>
                          <a:latin typeface="Cambria Math" panose="02040503050406030204" pitchFamily="18" charset="0"/>
                          <a:ea typeface="Times New Roman,Italic"/>
                          <a:cs typeface="Times New Roman,Italic"/>
                        </a:rPr>
                        <m:t>= </m:t>
                      </m:r>
                      <m:f>
                        <m:fPr>
                          <m:ctrlP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Times New Roman,Italic"/>
                              <a:cs typeface="Times New Roman,Italic"/>
                            </a:rPr>
                          </m:ctrlPr>
                        </m:fPr>
                        <m:num>
                          <m: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Times New Roman,Italic"/>
                              <a:cs typeface="Times New Roman,Italic"/>
                            </a:rPr>
                            <m:t>2</m:t>
                          </m:r>
                          <m: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Times New Roman,Italic"/>
                              <a:cs typeface="Times New Roman,Italic"/>
                            </a:rPr>
                            <m:t>𝐽</m:t>
                          </m:r>
                        </m:num>
                        <m:den>
                          <m: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Times New Roman,Italic"/>
                              <a:cs typeface="Times New Roman,Italic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fr-FR" sz="2400" i="1" kern="0">
                                  <a:effectLst/>
                                  <a:latin typeface="Cambria Math" panose="02040503050406030204" pitchFamily="18" charset="0"/>
                                  <a:ea typeface="Times New Roman,Italic"/>
                                  <a:cs typeface="Times New Roman,Italic"/>
                                </a:rPr>
                              </m:ctrlPr>
                            </m:radPr>
                            <m:deg/>
                            <m:e>
                              <m:r>
                                <a:rPr lang="fr-FR" sz="2400" i="1" kern="0">
                                  <a:effectLst/>
                                  <a:latin typeface="Cambria Math" panose="02040503050406030204" pitchFamily="18" charset="0"/>
                                  <a:ea typeface="Times New Roman,Italic"/>
                                  <a:cs typeface="Times New Roman,Italic"/>
                                </a:rPr>
                                <m:t>3</m:t>
                              </m:r>
                            </m:e>
                          </m:rad>
                        </m:den>
                      </m:f>
                      <m:r>
                        <a:rPr lang="fr-F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0247</m:t>
                      </m:r>
                    </m:oMath>
                  </m:oMathPara>
                </a14:m>
                <a:endParaRPr lang="fr-FR" sz="2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AD1D8227-91ED-53CE-7847-6133222CB5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642" y="586106"/>
                <a:ext cx="9342783" cy="4127861"/>
              </a:xfrm>
              <a:prstGeom prst="rect">
                <a:avLst/>
              </a:prstGeom>
              <a:blipFill>
                <a:blip r:embed="rId2"/>
                <a:stretch>
                  <a:fillRect l="-1631" t="-206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image1.png">
            <a:extLst>
              <a:ext uri="{FF2B5EF4-FFF2-40B4-BE49-F238E27FC236}">
                <a16:creationId xmlns:a16="http://schemas.microsoft.com/office/drawing/2014/main" id="{9A0DEC1D-62ED-D3A5-330F-11F11AD1DB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271" y="793559"/>
            <a:ext cx="3737112" cy="3235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657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1AEE0A57-5C56-4805-F934-7A508048BACE}"/>
                  </a:ext>
                </a:extLst>
              </p:cNvPr>
              <p:cNvSpPr txBox="1"/>
              <p:nvPr/>
            </p:nvSpPr>
            <p:spPr>
              <a:xfrm>
                <a:off x="675861" y="370193"/>
                <a:ext cx="7792278" cy="22840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fr-FR" sz="2800" b="1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3. Incertitude étalon :</a:t>
                </a:r>
                <a:endParaRPr lang="fr-FR" sz="2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indent="18034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28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L’étalon utilisé est de = 60 ± 0.0004 à une probabilité de 95%, donc </a:t>
                </a:r>
                <a:r>
                  <a:rPr lang="fr-FR" sz="2800" i="1" kern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uet</a:t>
                </a:r>
                <a:r>
                  <a:rPr lang="fr-FR" sz="2800" i="1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28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r>
                      <a:rPr lang="fr-FR" sz="2800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fr-FR" sz="28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8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fr-FR" sz="28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fr-FR" sz="28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00004</m:t>
                        </m:r>
                      </m:num>
                      <m:den>
                        <m:r>
                          <a:rPr lang="fr-FR" sz="28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fr-FR" sz="2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2800" i="1" kern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uet</a:t>
                </a:r>
                <a:r>
                  <a:rPr lang="fr-FR" sz="2800" i="1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28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r>
                      <a:rPr lang="fr-FR" sz="2800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fr-FR" sz="2800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fr-FR" sz="2800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fr-FR" sz="2800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00002</m:t>
                    </m:r>
                  </m:oMath>
                </a14:m>
                <a:endParaRPr lang="fr-FR" sz="2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1AEE0A57-5C56-4805-F934-7A508048BA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861" y="370193"/>
                <a:ext cx="7792278" cy="2284087"/>
              </a:xfrm>
              <a:prstGeom prst="rect">
                <a:avLst/>
              </a:prstGeom>
              <a:blipFill>
                <a:blip r:embed="rId2"/>
                <a:stretch>
                  <a:fillRect l="-1643" t="-2941" r="-1565" b="-64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>
            <a:extLst>
              <a:ext uri="{FF2B5EF4-FFF2-40B4-BE49-F238E27FC236}">
                <a16:creationId xmlns:a16="http://schemas.microsoft.com/office/drawing/2014/main" id="{F611E882-9306-CFD5-5434-3DF94FAE15BE}"/>
              </a:ext>
            </a:extLst>
          </p:cNvPr>
          <p:cNvSpPr txBox="1"/>
          <p:nvPr/>
        </p:nvSpPr>
        <p:spPr>
          <a:xfrm>
            <a:off x="675861" y="2654280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4. Variation de T° de la pièce</a:t>
            </a:r>
            <a:endParaRPr lang="fr-FR" sz="2800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114B3EE-9345-B41C-9857-8F0BEF84A1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6617" y="3177500"/>
            <a:ext cx="3361469" cy="210775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1490BAEC-78FA-0213-F59C-CA756CBB67AA}"/>
                  </a:ext>
                </a:extLst>
              </p:cNvPr>
              <p:cNvSpPr txBox="1"/>
              <p:nvPr/>
            </p:nvSpPr>
            <p:spPr>
              <a:xfrm>
                <a:off x="530087" y="3327485"/>
                <a:ext cx="6930887" cy="28997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24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Une température de 20°±10°C implique une dilatation </a:t>
                </a:r>
                <a:r>
                  <a:rPr lang="en-US" sz="2400" i="1" kern="0" dirty="0">
                    <a:effectLst/>
                    <a:latin typeface="Times New Roman,Italic"/>
                    <a:ea typeface="Calibri" panose="020F0502020204030204" pitchFamily="34" charset="0"/>
                    <a:cs typeface="Times New Roman,Italic"/>
                  </a:rPr>
                  <a:t>Δ</a:t>
                </a:r>
                <a:r>
                  <a:rPr lang="fr-FR" sz="2400" i="1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L </a:t>
                </a:r>
                <a:r>
                  <a:rPr lang="fr-FR" sz="24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:</a:t>
                </a:r>
                <a:r>
                  <a:rPr lang="fr-FR" sz="24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fr-FR" sz="24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𝐿</m:t>
                      </m:r>
                      <m:r>
                        <a:rPr lang="fr-FR" sz="24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fr-FR" sz="24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𝛼</m:t>
                      </m:r>
                      <m:r>
                        <a:rPr lang="fr-FR" sz="24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fr-FR" sz="24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𝑇</m:t>
                      </m:r>
                      <m:acc>
                        <m:accPr>
                          <m:chr m:val="̅"/>
                          <m:ctrlP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𝑋</m:t>
                          </m:r>
                        </m:e>
                      </m:acc>
                    </m:oMath>
                  </m:oMathPara>
                </a14:m>
                <a:endParaRPr lang="fr-FR" sz="2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fr-FR" sz="24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𝑇</m:t>
                      </m:r>
                      <m:r>
                        <a:rPr lang="fr-FR" sz="24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78</m:t>
                          </m:r>
                          <m: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sup>
                      </m:sSup>
                      <m:r>
                        <a:rPr lang="fr-FR" sz="24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fr-FR" sz="24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10</m:t>
                      </m:r>
                      <m:r>
                        <a:rPr lang="fr-FR" sz="24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fr-FR" sz="24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59</m:t>
                      </m:r>
                      <m:r>
                        <a:rPr lang="fr-FR" sz="24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fr-FR" sz="24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535</m:t>
                      </m:r>
                      <m:r>
                        <a:rPr lang="fr-FR" sz="24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fr-FR" sz="24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fr-FR" sz="24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fr-FR" sz="24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0464</m:t>
                      </m:r>
                      <m:r>
                        <a:rPr lang="fr-FR" sz="24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𝑚𝑚</m:t>
                      </m:r>
                    </m:oMath>
                  </m:oMathPara>
                </a14:m>
                <a:endParaRPr lang="fr-FR" sz="2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fr-FR" sz="24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𝑢</m:t>
                          </m:r>
                        </m:e>
                        <m:sub>
                          <m:sSup>
                            <m:sSupPr>
                              <m:ctrlPr>
                                <a:rPr lang="fr-FR" sz="24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fr-FR" sz="24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fr-FR" sz="24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𝑜</m:t>
                              </m:r>
                            </m:sup>
                          </m:sSup>
                        </m:sub>
                      </m:sSub>
                      <m:r>
                        <a:rPr lang="fr-FR" sz="24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fr-FR" sz="24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sz="24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  <m:r>
                            <a:rPr lang="fr-FR" sz="24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∆</m:t>
                          </m:r>
                          <m:r>
                            <a:rPr lang="fr-FR" sz="24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𝐿</m:t>
                          </m:r>
                        </m:num>
                        <m:den>
                          <m:r>
                            <a:rPr lang="fr-FR" sz="24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fr-FR" sz="24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fr-FR" sz="24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  <m:r>
                        <a:rPr lang="fr-FR" sz="24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fr-FR" sz="24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0</m:t>
                      </m:r>
                      <m:r>
                        <a:rPr lang="fr-FR" sz="24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.</m:t>
                      </m:r>
                      <m:r>
                        <a:rPr lang="fr-FR" sz="24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0268</m:t>
                      </m:r>
                    </m:oMath>
                  </m:oMathPara>
                </a14:m>
                <a:endParaRPr lang="fr-FR" sz="2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1490BAEC-78FA-0213-F59C-CA756CBB67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087" y="3327485"/>
                <a:ext cx="6930887" cy="2899768"/>
              </a:xfrm>
              <a:prstGeom prst="rect">
                <a:avLst/>
              </a:prstGeom>
              <a:blipFill>
                <a:blip r:embed="rId4"/>
                <a:stretch>
                  <a:fillRect l="-1407" t="-1681" r="-131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0651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7FE8F06A-E02D-ECB2-CCBF-98D9D77BBDA3}"/>
              </a:ext>
            </a:extLst>
          </p:cNvPr>
          <p:cNvSpPr txBox="1"/>
          <p:nvPr/>
        </p:nvSpPr>
        <p:spPr>
          <a:xfrm>
            <a:off x="384313" y="430304"/>
            <a:ext cx="8375374" cy="24772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>
              <a:lnSpc>
                <a:spcPct val="107000"/>
              </a:lnSpc>
              <a:spcAft>
                <a:spcPts val="800"/>
              </a:spcAft>
            </a:pPr>
            <a:r>
              <a:rPr lang="fr-FR" sz="2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Nous nous limiterons à ces paramètres principaux, on pourrait en ajouter d’autres comme la Résolution de l’appareil … etc.</a:t>
            </a:r>
            <a:endParaRPr lang="fr-FR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Incertitude globale est la composition des écarts types (somme quadratique) :</a:t>
            </a:r>
            <a:endParaRPr lang="fr-FR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D314EC79-2D3A-54F8-0B76-5672B3B9D8EB}"/>
                  </a:ext>
                </a:extLst>
              </p:cNvPr>
              <p:cNvSpPr txBox="1"/>
              <p:nvPr/>
            </p:nvSpPr>
            <p:spPr>
              <a:xfrm>
                <a:off x="278296" y="3642198"/>
                <a:ext cx="7991061" cy="16967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kern="0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8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fr-FR" sz="28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𝐺𝑙𝑜𝑏𝑎𝑙𝑒</m:t>
                          </m:r>
                        </m:sub>
                      </m:sSub>
                      <m:r>
                        <a:rPr lang="fr-FR" sz="28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fr-FR" sz="28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fr-FR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fr-FR" sz="28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8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fr-FR" sz="28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𝑟𝑒𝑝</m:t>
                                  </m:r>
                                </m:sub>
                              </m:sSub>
                              <m:r>
                                <a:rPr lang="fr-FR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fr-FR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sz="28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fr-FR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fr-FR" sz="28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8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fr-FR" sz="28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fr-FR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fr-FR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sz="28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fr-FR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fr-FR" sz="28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8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fr-FR" sz="28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𝑒𝑡</m:t>
                                  </m:r>
                                </m:sub>
                              </m:sSub>
                              <m:r>
                                <a:rPr lang="fr-FR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fr-FR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sz="28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fr-FR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fr-FR" sz="28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8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sSup>
                                    <m:sSupPr>
                                      <m:ctrlPr>
                                        <a:rPr lang="fr-FR" sz="2800" i="1" ker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fr-FR" sz="2800" i="1" ker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𝑇</m:t>
                                      </m:r>
                                    </m:e>
                                    <m:sup>
                                      <m:r>
                                        <a:rPr lang="fr-FR" sz="2800" i="1" ker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𝑜</m:t>
                                      </m:r>
                                    </m:sup>
                                  </m:sSup>
                                </m:sub>
                              </m:sSub>
                              <m:r>
                                <a:rPr lang="fr-FR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fr-FR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fr-FR" sz="2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8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fr-FR" sz="28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𝐺𝑙𝑜𝑏𝑎𝑙𝑒</m:t>
                          </m:r>
                        </m:sub>
                      </m:sSub>
                      <m:r>
                        <a:rPr lang="fr-FR" sz="28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≈</m:t>
                      </m:r>
                      <m:r>
                        <a:rPr lang="fr-FR" sz="28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fr-FR" sz="28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fr-FR" sz="28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2396</m:t>
                      </m:r>
                    </m:oMath>
                  </m:oMathPara>
                </a14:m>
                <a:endParaRPr lang="fr-FR" sz="2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D314EC79-2D3A-54F8-0B76-5672B3B9D8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296" y="3642198"/>
                <a:ext cx="7991061" cy="16967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027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C70BD209-C80C-981A-3607-2E6B67448BF9}"/>
                  </a:ext>
                </a:extLst>
              </p:cNvPr>
              <p:cNvSpPr txBox="1"/>
              <p:nvPr/>
            </p:nvSpPr>
            <p:spPr>
              <a:xfrm>
                <a:off x="278296" y="139164"/>
                <a:ext cx="11012557" cy="30116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2400" b="1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Incertitude de mesure élargie : </a:t>
                </a:r>
                <a14:m>
                  <m:oMath xmlns:m="http://schemas.openxmlformats.org/officeDocument/2006/math">
                    <m:r>
                      <a:rPr lang="fr-FR" sz="2400" b="1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±</m:t>
                    </m:r>
                    <m:r>
                      <a:rPr lang="fr-FR" sz="2400" b="1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𝑼</m:t>
                    </m:r>
                    <m:r>
                      <a:rPr lang="fr-FR" sz="2400" b="1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fr-FR" sz="2400" b="1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𝟐</m:t>
                    </m:r>
                    <m:r>
                      <a:rPr lang="fr-FR" sz="2400" b="1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</m:t>
                    </m:r>
                    <m:sSub>
                      <m:sSubPr>
                        <m:ctrlPr>
                          <a:rPr lang="fr-FR" sz="2400" b="1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400" b="1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𝒖</m:t>
                        </m:r>
                      </m:e>
                      <m:sub>
                        <m:r>
                          <a:rPr lang="fr-FR" sz="2400" b="1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𝑮𝒍𝒐𝒃𝒂𝒍𝒆</m:t>
                        </m:r>
                      </m:sub>
                    </m:sSub>
                    <m:r>
                      <a:rPr lang="fr-FR" sz="2400" b="1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=∓</m:t>
                    </m:r>
                    <m:r>
                      <a:rPr lang="fr-FR" sz="2400" b="1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fr-FR" sz="2400" b="1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fr-FR" sz="2400" b="1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𝟒𝟕𝟗𝟐</m:t>
                    </m:r>
                    <m:r>
                      <a:rPr lang="fr-FR" sz="2400" b="1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à </m:t>
                    </m:r>
                    <m:r>
                      <a:rPr lang="fr-FR" sz="2400" b="1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𝟗𝟓</m:t>
                    </m:r>
                    <m:r>
                      <a:rPr lang="fr-FR" sz="2400" b="1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%</m:t>
                    </m:r>
                  </m:oMath>
                </a14:m>
                <a:r>
                  <a:rPr lang="fr-FR" sz="2400" b="1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(f</a:t>
                </a:r>
                <a:r>
                  <a:rPr lang="fr-FR" sz="2400" b="1" kern="0" dirty="0">
                    <a:effectLst/>
                    <a:latin typeface="Times New Roman,Bold"/>
                    <a:ea typeface="Calibri" panose="020F0502020204030204" pitchFamily="34" charset="0"/>
                    <a:cs typeface="Arial" panose="020B0604020202020204" pitchFamily="34" charset="0"/>
                  </a:rPr>
                  <a:t>acteur d</a:t>
                </a:r>
                <a:r>
                  <a:rPr lang="fr-FR" sz="2400" b="1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,Bold"/>
                  </a:rPr>
                  <a:t>’é</a:t>
                </a:r>
                <a:r>
                  <a:rPr lang="fr-FR" sz="2400" b="1" kern="0" dirty="0">
                    <a:effectLst/>
                    <a:latin typeface="Times New Roman,Bold"/>
                    <a:ea typeface="Calibri" panose="020F0502020204030204" pitchFamily="34" charset="0"/>
                    <a:cs typeface="Arial" panose="020B0604020202020204" pitchFamily="34" charset="0"/>
                  </a:rPr>
                  <a:t>largissement </a:t>
                </a:r>
                <a:r>
                  <a:rPr lang="fr-FR" sz="2400" b="1" i="1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k</a:t>
                </a:r>
                <a:r>
                  <a:rPr lang="fr-FR" sz="2400" b="1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=2)</a:t>
                </a:r>
                <a:endParaRPr lang="fr-FR" sz="2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fr-FR" sz="2400" b="1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Ecriture de l’incertitude de mesure</a:t>
                </a:r>
                <a:endParaRPr lang="fr-FR" sz="2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eaLnBrk="0" hangingPunct="0">
                  <a:spcBef>
                    <a:spcPts val="35"/>
                  </a:spcBef>
                </a:pPr>
                <a14:m>
                  <m:oMath xmlns:m="http://schemas.openxmlformats.org/officeDocument/2006/math">
                    <m:r>
                      <a:rPr lang="fr-FR" sz="2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𝑿</m:t>
                    </m:r>
                  </m:oMath>
                </a14:m>
                <a:r>
                  <a:rPr lang="fr-FR" sz="2400" b="0" spc="-535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= 59.535 mm       Mesure</a:t>
                </a:r>
                <a:endParaRPr lang="fr-FR" sz="2400" b="1" dirty="0">
                  <a:effectLst/>
                  <a:latin typeface="Arial" panose="020B0604020202020204" pitchFamily="34" charset="0"/>
                  <a:ea typeface="Calibri" panose="020F0502020204030204" pitchFamily="34" charset="0"/>
                </a:endParaRPr>
              </a:p>
              <a:p>
                <a:pPr eaLnBrk="0" hangingPunct="0">
                  <a:spcBef>
                    <a:spcPts val="35"/>
                  </a:spcBef>
                </a:pPr>
                <a:r>
                  <a:rPr lang="fr-FR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±0.479 mm             Incertitude de la mesure</a:t>
                </a:r>
                <a:endParaRPr lang="fr-FR" sz="2400" b="1" dirty="0">
                  <a:effectLst/>
                  <a:latin typeface="Arial" panose="020B0604020202020204" pitchFamily="34" charset="0"/>
                  <a:ea typeface="Calibri" panose="020F0502020204030204" pitchFamily="34" charset="0"/>
                </a:endParaRPr>
              </a:p>
              <a:p>
                <a:pPr eaLnBrk="0" hangingPunct="0">
                  <a:spcBef>
                    <a:spcPts val="35"/>
                  </a:spcBef>
                </a:pPr>
                <a:r>
                  <a:rPr lang="fr-FR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95%                        Niveau de confiance</a:t>
                </a:r>
                <a:endParaRPr lang="fr-FR" sz="2400" b="1" dirty="0">
                  <a:effectLst/>
                  <a:latin typeface="Arial" panose="020B0604020202020204" pitchFamily="34" charset="0"/>
                  <a:ea typeface="Calibri" panose="020F0502020204030204" pitchFamily="34" charset="0"/>
                </a:endParaRPr>
              </a:p>
              <a:p>
                <a:pPr eaLnBrk="0" hangingPunct="0">
                  <a:spcBef>
                    <a:spcPts val="35"/>
                  </a:spcBef>
                </a:pPr>
                <a:r>
                  <a:rPr lang="fr-FR" sz="24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La mesure est :</a:t>
                </a:r>
                <a:r>
                  <a:rPr lang="fr-FR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sz="2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𝟓𝟗</m:t>
                    </m:r>
                    <m:r>
                      <a:rPr lang="fr-FR" sz="2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fr-FR" sz="2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𝟓𝟑𝟓</m:t>
                    </m:r>
                    <m:r>
                      <a:rPr lang="fr-FR" sz="2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±</m:t>
                    </m:r>
                    <m:r>
                      <a:rPr lang="fr-FR" sz="2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fr-FR" sz="2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fr-FR" sz="2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𝟒𝟕𝟗</m:t>
                    </m:r>
                    <m:r>
                      <a:rPr lang="fr-FR" sz="2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𝒎𝒎</m:t>
                    </m:r>
                    <m:r>
                      <a:rPr lang="fr-FR" sz="2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à </m:t>
                    </m:r>
                    <m:r>
                      <a:rPr lang="fr-FR" sz="2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𝟗𝟓</m:t>
                    </m:r>
                    <m:r>
                      <a:rPr lang="fr-FR" sz="2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%</m:t>
                    </m:r>
                  </m:oMath>
                </a14:m>
                <a:endParaRPr lang="fr-FR" sz="2400" b="1" dirty="0">
                  <a:effectLst/>
                  <a:latin typeface="Arial" panose="020B0604020202020204" pitchFamily="34" charset="0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C70BD209-C80C-981A-3607-2E6B67448B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296" y="139164"/>
                <a:ext cx="11012557" cy="3011658"/>
              </a:xfrm>
              <a:prstGeom prst="rect">
                <a:avLst/>
              </a:prstGeom>
              <a:blipFill>
                <a:blip r:embed="rId2"/>
                <a:stretch>
                  <a:fillRect l="-886" t="-1619" r="-831" b="-384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>
            <a:extLst>
              <a:ext uri="{FF2B5EF4-FFF2-40B4-BE49-F238E27FC236}">
                <a16:creationId xmlns:a16="http://schemas.microsoft.com/office/drawing/2014/main" id="{F00D71EF-E5B3-21D0-0C8B-F741AA82AA00}"/>
              </a:ext>
            </a:extLst>
          </p:cNvPr>
          <p:cNvSpPr txBox="1"/>
          <p:nvPr/>
        </p:nvSpPr>
        <p:spPr>
          <a:xfrm>
            <a:off x="92765" y="3150822"/>
            <a:ext cx="11820939" cy="33112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4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3.4.3. Méthodes de type B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80340" algn="just">
              <a:lnSpc>
                <a:spcPct val="107000"/>
              </a:lnSpc>
              <a:spcAft>
                <a:spcPts val="800"/>
              </a:spcAft>
            </a:pPr>
            <a:r>
              <a:rPr lang="fr-FR" sz="2400" kern="0" dirty="0">
                <a:effectLst/>
                <a:latin typeface="Times New Roman" panose="02020603050405020304" pitchFamily="18" charset="0"/>
                <a:ea typeface="TimesNewRomanPSMT"/>
                <a:cs typeface="Arial" panose="020B0604020202020204" pitchFamily="34" charset="0"/>
              </a:rPr>
              <a:t>Elles concernent tous les moyens autres que statistiques qui permettront l’estimation des caractéristiques de l’incertitude (expérience des opérateurs, examens de résultats précédents, documentations constructeurs…). Naturellement, la détermination de l’in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certitude par des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NewRomanPSMT"/>
                <a:cs typeface="Arial" panose="020B0604020202020204" pitchFamily="34" charset="0"/>
              </a:rPr>
              <a:t>méthodes statistiques, c’est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-à-dire les 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méthodes de type A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est la seule qui donne des résultats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NewRomanPSMT"/>
                <a:cs typeface="Arial" panose="020B0604020202020204" pitchFamily="34" charset="0"/>
              </a:rPr>
              <a:t>proches de la réalité, mais c’est une méthode qui demande un grand nombre de mesures et un traitement parfois délicat de ces mesures. C’est l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raison pour laquelle il sera préférable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NewRomanPSMT"/>
                <a:cs typeface="Arial" panose="020B0604020202020204" pitchFamily="34" charset="0"/>
              </a:rPr>
              <a:t>d’employer les 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méthodes de type B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pour des raisons économiques et/ou techniques.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553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07DD9F0B-44D1-CB72-8F91-5B64EC45D24D}"/>
              </a:ext>
            </a:extLst>
          </p:cNvPr>
          <p:cNvSpPr txBox="1"/>
          <p:nvPr/>
        </p:nvSpPr>
        <p:spPr>
          <a:xfrm>
            <a:off x="185530" y="193052"/>
            <a:ext cx="11608904" cy="3888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fr-FR" sz="2400" b="1" u="sng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Application </a:t>
            </a:r>
            <a:r>
              <a:rPr lang="fr-FR" sz="2400" b="1" u="sng" kern="0" dirty="0">
                <a:effectLst/>
                <a:latin typeface="Times New Roman" panose="02020603050405020304" pitchFamily="18" charset="0"/>
                <a:ea typeface="TimesNewRomanPSMT"/>
                <a:cs typeface="Arial" panose="020B0604020202020204" pitchFamily="34" charset="0"/>
              </a:rPr>
              <a:t>: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NewRomanPSMT"/>
                <a:cs typeface="Arial" panose="020B0604020202020204" pitchFamily="34" charset="0"/>
              </a:rPr>
              <a:t> 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FR" sz="2400" kern="0" dirty="0">
                <a:effectLst/>
                <a:latin typeface="Times New Roman" panose="02020603050405020304" pitchFamily="18" charset="0"/>
                <a:ea typeface="TimesNewRomanPSMT"/>
              </a:rPr>
              <a:t>Estimation de l’incertitude type correspondant à la résolution d’un appareil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 mesure à affichage numérique. Un comparateur à amplification électronique et à affichage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NewRomanPSMT"/>
              </a:rPr>
              <a:t>numérique indique comme résultat brut d’une mesure de longueur : 20,024mm. En l’absence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 toute information complémentaire sur le fonctionnement de cet appareil, on ne peut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NewRomanPSMT"/>
              </a:rPr>
              <a:t>qu’affirmer que la grandeu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 affichée par le comparateur est comprise entre 20,023 mm et 20,025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NewRomanPSMT"/>
              </a:rPr>
              <a:t>mm, soit une étendue de la zone d’incertitude de 2 μm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ce qui donne </a:t>
            </a:r>
            <a:r>
              <a:rPr lang="fr-FR" sz="2400" kern="0" dirty="0">
                <a:effectLst/>
                <a:latin typeface="Cambria Math" panose="02040503050406030204" pitchFamily="18" charset="0"/>
                <a:ea typeface="CambriaMath"/>
                <a:cs typeface="Cambria Math" panose="02040503050406030204" pitchFamily="18" charset="0"/>
              </a:rPr>
              <a:t>𝑈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incertitude élargie,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NewRomanPSMT"/>
              </a:rPr>
              <a:t>égale à 1 μm. Dans ce cas, il est raisonnable d’assimiler la loi de distribution de l’incertit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ude de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NewRomanPSMT"/>
              </a:rPr>
              <a:t>mesure à une loi rectangulaire, c’est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-à-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NewRomanPSMT"/>
              </a:rPr>
              <a:t>dire que toutes les valeurs à l’intérieur de </a:t>
            </a:r>
            <a:r>
              <a:rPr lang="fr-FR" sz="2400" kern="0" dirty="0">
                <a:effectLst/>
                <a:latin typeface="Cambria Math" panose="02040503050406030204" pitchFamily="18" charset="0"/>
                <a:ea typeface="CambriaMath"/>
                <a:cs typeface="Cambria Math" panose="02040503050406030204" pitchFamily="18" charset="0"/>
              </a:rPr>
              <a:t>𝑈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mbriaMath"/>
              </a:rPr>
              <a:t>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ont la même probabilité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NewRomanPSMT"/>
              </a:rPr>
              <a:t>de distribution, ce qui </a:t>
            </a:r>
            <a:endParaRPr lang="fr-F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DE2C4D52-75B8-60F3-5B70-15FB9946911F}"/>
                  </a:ext>
                </a:extLst>
              </p:cNvPr>
              <p:cNvSpPr txBox="1"/>
              <p:nvPr/>
            </p:nvSpPr>
            <p:spPr>
              <a:xfrm>
                <a:off x="185530" y="4291491"/>
                <a:ext cx="10906540" cy="12586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indent="18034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2400" kern="0" dirty="0">
                    <a:effectLst/>
                    <a:latin typeface="Times New Roman" panose="02020603050405020304" pitchFamily="18" charset="0"/>
                    <a:ea typeface="TimesNewRomanPSMT"/>
                    <a:cs typeface="Arial" panose="020B0604020202020204" pitchFamily="34" charset="0"/>
                  </a:rPr>
                  <a:t>nous permettra d’estimer une valeur pour l’incertitude </a:t>
                </a:r>
                <a:r>
                  <a:rPr lang="fr-FR" sz="24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type </a:t>
                </a:r>
                <a:r>
                  <a:rPr lang="fr-FR" sz="2400" kern="0" dirty="0">
                    <a:effectLst/>
                    <a:latin typeface="Cambria Math" panose="02040503050406030204" pitchFamily="18" charset="0"/>
                    <a:ea typeface="CambriaMath"/>
                    <a:cs typeface="Cambria Math" panose="02040503050406030204" pitchFamily="18" charset="0"/>
                  </a:rPr>
                  <a:t>𝑢</a:t>
                </a:r>
                <a:r>
                  <a:rPr lang="fr-FR" sz="24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, en posant : </a:t>
                </a:r>
                <a14:m>
                  <m:oMath xmlns:m="http://schemas.openxmlformats.org/officeDocument/2006/math">
                    <m:r>
                      <a:rPr lang="fr-FR" sz="2400" i="1" kern="0">
                        <a:effectLst/>
                        <a:latin typeface="Cambria Math" panose="02040503050406030204" pitchFamily="18" charset="0"/>
                        <a:ea typeface="CambriaMath"/>
                        <a:cs typeface="Times New Roman" panose="02020603050405020304" pitchFamily="18" charset="0"/>
                      </a:rPr>
                      <m:t>𝑢</m:t>
                    </m:r>
                    <m:r>
                      <a:rPr lang="fr-FR" sz="2400" i="1" kern="0">
                        <a:effectLst/>
                        <a:latin typeface="Cambria Math" panose="02040503050406030204" pitchFamily="18" charset="0"/>
                        <a:ea typeface="Cambria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fr-FR" sz="2400" i="1" kern="0">
                            <a:effectLst/>
                            <a:latin typeface="Cambria Math" panose="02040503050406030204" pitchFamily="18" charset="0"/>
                            <a:ea typeface="Cambria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i="1" kern="0">
                            <a:effectLst/>
                            <a:latin typeface="Cambria Math" panose="02040503050406030204" pitchFamily="18" charset="0"/>
                            <a:ea typeface="Cambria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fr-FR" sz="2400" i="1" kern="0">
                                <a:effectLst/>
                                <a:latin typeface="Cambria Math" panose="02040503050406030204" pitchFamily="18" charset="0"/>
                                <a:ea typeface="CambriaMath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fr-FR" sz="2400" i="1" kern="0">
                                <a:effectLst/>
                                <a:latin typeface="Cambria Math" panose="02040503050406030204" pitchFamily="18" charset="0"/>
                                <a:ea typeface="CambriaMath"/>
                                <a:cs typeface="Times New Roman" panose="02020603050405020304" pitchFamily="18" charset="0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r>
                  <a:rPr lang="fr-FR" sz="2400" kern="0" dirty="0">
                    <a:effectLst/>
                    <a:latin typeface="Times New Roman" panose="02020603050405020304" pitchFamily="18" charset="0"/>
                    <a:ea typeface="CambriaMath"/>
                    <a:cs typeface="Arial" panose="020B0604020202020204" pitchFamily="34" charset="0"/>
                  </a:rPr>
                  <a:t> </a:t>
                </a:r>
                <a:r>
                  <a:rPr lang="fr-FR" sz="24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ce qui donnera : </a:t>
                </a:r>
                <a14:m>
                  <m:oMath xmlns:m="http://schemas.openxmlformats.org/officeDocument/2006/math">
                    <m:r>
                      <a:rPr lang="fr-FR" sz="2400" i="1" kern="0">
                        <a:effectLst/>
                        <a:latin typeface="Cambria Math" panose="02040503050406030204" pitchFamily="18" charset="0"/>
                        <a:ea typeface="CambriaMath"/>
                        <a:cs typeface="Times New Roman" panose="02020603050405020304" pitchFamily="18" charset="0"/>
                      </a:rPr>
                      <m:t>𝑢</m:t>
                    </m:r>
                    <m:r>
                      <a:rPr lang="fr-FR" sz="2400" i="1" kern="0">
                        <a:effectLst/>
                        <a:latin typeface="Cambria Math" panose="02040503050406030204" pitchFamily="18" charset="0"/>
                        <a:ea typeface="Cambria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fr-FR" sz="2400" i="1" kern="0">
                            <a:effectLst/>
                            <a:latin typeface="Cambria Math" panose="02040503050406030204" pitchFamily="18" charset="0"/>
                            <a:ea typeface="Cambria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i="1" kern="0">
                            <a:effectLst/>
                            <a:latin typeface="Cambria Math" panose="02040503050406030204" pitchFamily="18" charset="0"/>
                            <a:ea typeface="Cambria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fr-FR" sz="2400" i="1" kern="0">
                                <a:effectLst/>
                                <a:latin typeface="Cambria Math" panose="02040503050406030204" pitchFamily="18" charset="0"/>
                                <a:ea typeface="CambriaMath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fr-FR" sz="2400" i="1" kern="0">
                                <a:effectLst/>
                                <a:latin typeface="Cambria Math" panose="02040503050406030204" pitchFamily="18" charset="0"/>
                                <a:ea typeface="CambriaMath"/>
                                <a:cs typeface="Times New Roman" panose="02020603050405020304" pitchFamily="18" charset="0"/>
                              </a:rPr>
                              <m:t>3</m:t>
                            </m:r>
                          </m:e>
                        </m:rad>
                      </m:den>
                    </m:f>
                    <m:r>
                      <a:rPr lang="fr-FR" sz="2400" i="1" kern="0">
                        <a:effectLst/>
                        <a:latin typeface="Cambria Math" panose="02040503050406030204" pitchFamily="18" charset="0"/>
                        <a:ea typeface="Cambria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fr-FR" sz="2400" i="1" kern="0">
                        <a:effectLst/>
                        <a:latin typeface="Cambria Math" panose="02040503050406030204" pitchFamily="18" charset="0"/>
                        <a:ea typeface="CambriaMath"/>
                        <a:cs typeface="Times New Roman" panose="02020603050405020304" pitchFamily="18" charset="0"/>
                      </a:rPr>
                      <m:t>0</m:t>
                    </m:r>
                    <m:r>
                      <a:rPr lang="fr-FR" sz="2400" i="1" kern="0">
                        <a:effectLst/>
                        <a:latin typeface="Cambria Math" panose="02040503050406030204" pitchFamily="18" charset="0"/>
                        <a:ea typeface="CambriaMath"/>
                        <a:cs typeface="Times New Roman" panose="02020603050405020304" pitchFamily="18" charset="0"/>
                      </a:rPr>
                      <m:t>.</m:t>
                    </m:r>
                    <m:r>
                      <a:rPr lang="fr-FR" sz="2400" i="1" kern="0">
                        <a:effectLst/>
                        <a:latin typeface="Cambria Math" panose="02040503050406030204" pitchFamily="18" charset="0"/>
                        <a:ea typeface="CambriaMath"/>
                        <a:cs typeface="Times New Roman" panose="02020603050405020304" pitchFamily="18" charset="0"/>
                      </a:rPr>
                      <m:t>577</m:t>
                    </m:r>
                    <m:r>
                      <a:rPr lang="fr-FR" sz="2400" i="1" kern="0">
                        <a:effectLst/>
                        <a:latin typeface="Cambria Math" panose="02040503050406030204" pitchFamily="18" charset="0"/>
                        <a:ea typeface="CambriaMath"/>
                        <a:cs typeface="Times New Roman" panose="02020603050405020304" pitchFamily="18" charset="0"/>
                      </a:rPr>
                      <m:t>𝜇</m:t>
                    </m:r>
                    <m:r>
                      <a:rPr lang="fr-FR" sz="2400" i="1" kern="0">
                        <a:effectLst/>
                        <a:latin typeface="Cambria Math" panose="02040503050406030204" pitchFamily="18" charset="0"/>
                        <a:ea typeface="CambriaMath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r>
                  <a:rPr lang="fr-FR" sz="24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.</a:t>
                </a:r>
                <a:endParaRPr lang="fr-FR" sz="2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DE2C4D52-75B8-60F3-5B70-15FB994691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530" y="4291491"/>
                <a:ext cx="10906540" cy="1258678"/>
              </a:xfrm>
              <a:prstGeom prst="rect">
                <a:avLst/>
              </a:prstGeom>
              <a:blipFill>
                <a:blip r:embed="rId2"/>
                <a:stretch>
                  <a:fillRect l="-838" r="-838" b="-242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1293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D5EE9BF7-212C-1F9F-4D3C-10994A90C480}"/>
              </a:ext>
            </a:extLst>
          </p:cNvPr>
          <p:cNvSpPr txBox="1"/>
          <p:nvPr/>
        </p:nvSpPr>
        <p:spPr>
          <a:xfrm>
            <a:off x="185530" y="292523"/>
            <a:ext cx="11251096" cy="2520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4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4.5. 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NewRomanPS-BoldMT"/>
                <a:cs typeface="Arial" panose="020B0604020202020204" pitchFamily="34" charset="0"/>
              </a:rPr>
              <a:t>Méthodes d’évaluation des incertitudes composées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80340" algn="just">
              <a:lnSpc>
                <a:spcPct val="107000"/>
              </a:lnSpc>
              <a:spcAft>
                <a:spcPts val="800"/>
              </a:spcAft>
            </a:pPr>
            <a:r>
              <a:rPr lang="fr-FR" sz="2400" kern="0" dirty="0">
                <a:effectLst/>
                <a:latin typeface="Times New Roman" panose="02020603050405020304" pitchFamily="18" charset="0"/>
                <a:ea typeface="TimesNewRomanPSMT"/>
                <a:cs typeface="Arial" panose="020B0604020202020204" pitchFamily="34" charset="0"/>
              </a:rPr>
              <a:t>Souvent la grandeur que l’on veut mesurer n’est accessible que par l’intermédiaire de la mesure d’un certain nombre d’autres grandeurs qui la composent : par exemple la surface d’un rectangle ne peut être connue qu’à partir des mesures de sa longueur et de sa largeur. Le problème consiste dans ce cas à déterminer l’incertitude sur la grandeur résultante à partir des incertitudes connues des grandeurs composantes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00B6FEB-C505-D23F-02EA-897EB747E809}"/>
              </a:ext>
            </a:extLst>
          </p:cNvPr>
          <p:cNvSpPr txBox="1"/>
          <p:nvPr/>
        </p:nvSpPr>
        <p:spPr>
          <a:xfrm>
            <a:off x="185530" y="3203666"/>
            <a:ext cx="11542644" cy="2202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4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4.5.1. Méthode du maximum et du minimum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8034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400" kern="0" dirty="0">
                <a:effectLst/>
                <a:latin typeface="Times New Roman" panose="02020603050405020304" pitchFamily="18" charset="0"/>
                <a:ea typeface="TimesNewRomanPSMT"/>
                <a:cs typeface="Arial" panose="020B0604020202020204" pitchFamily="34" charset="0"/>
              </a:rPr>
              <a:t>C’est une méthode qui présente les avantages d’être très simple et de convenir dans tous les cas, même lorsque les étendues des incertitudes sont très grandes. Elle consiste à se placer dans les cas limites, c’est-à-dire que l’on calcule les valeurs maximales et minimales que prendrait la grandeur résultante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6957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658</Words>
  <Application>Microsoft Office PowerPoint</Application>
  <PresentationFormat>Grand écran</PresentationFormat>
  <Paragraphs>44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Times New Roman</vt:lpstr>
      <vt:lpstr>Times New Roman,Bold</vt:lpstr>
      <vt:lpstr>Times New Roman,Italic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hadef ali</dc:creator>
  <cp:lastModifiedBy>hadef ali</cp:lastModifiedBy>
  <cp:revision>1</cp:revision>
  <dcterms:created xsi:type="dcterms:W3CDTF">2023-12-03T16:25:22Z</dcterms:created>
  <dcterms:modified xsi:type="dcterms:W3CDTF">2023-12-03T16:25:26Z</dcterms:modified>
</cp:coreProperties>
</file>