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7" r:id="rId2"/>
    <p:sldId id="288" r:id="rId3"/>
    <p:sldId id="289" r:id="rId4"/>
    <p:sldId id="298" r:id="rId5"/>
    <p:sldId id="299" r:id="rId6"/>
    <p:sldId id="300" r:id="rId7"/>
    <p:sldId id="290" r:id="rId8"/>
    <p:sldId id="301" r:id="rId9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79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0C6DC5F-0247-80C8-CF60-A1334844DE6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454692D4-D9E9-B38D-0B77-4FA99A367C7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CD0076E-0C12-94C7-C15B-35F1DAF381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D1EF72-6870-4494-AD75-48795AC763B4}" type="datetimeFigureOut">
              <a:rPr lang="fr-FR" smtClean="0"/>
              <a:t>03/12/2023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CE96E7F-826E-E2AD-4E17-300BC4E525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F69324D-858E-1590-7EA4-97B78E291D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E951E2-3CDD-4ACC-B1DD-37956FAA0D3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872251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98C67E6-42C9-66C9-FE61-72443327BB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5D3D0D1B-0759-715D-0F08-5E20E3438FD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F7A1850-B01F-614C-E8F4-F20DF9D70F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D1EF72-6870-4494-AD75-48795AC763B4}" type="datetimeFigureOut">
              <a:rPr lang="fr-FR" smtClean="0"/>
              <a:t>03/12/2023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808ADA4-BBD6-7E69-54F4-D6E3D5868D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B290FD8-E134-F045-9B55-BC9757A64D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E951E2-3CDD-4ACC-B1DD-37956FAA0D3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741410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93071E83-D9BD-AE57-63E8-20D28572133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F8F6A3AB-F982-C6E4-03B1-0B05544C199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544A42D-CB64-A907-DB4E-AB9B4E6AB8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D1EF72-6870-4494-AD75-48795AC763B4}" type="datetimeFigureOut">
              <a:rPr lang="fr-FR" smtClean="0"/>
              <a:t>03/12/2023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770F044-59A1-E376-A1CA-A868E37C9D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D11DC67-1F4A-9858-77F0-D173952971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E951E2-3CDD-4ACC-B1DD-37956FAA0D3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582905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E51103F-B541-F3FF-F914-13917CBF55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7226BC6-E7A4-AB9E-166C-2803FE4AFB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FA67488-DC2A-1D8D-3720-59A6AD8843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D1EF72-6870-4494-AD75-48795AC763B4}" type="datetimeFigureOut">
              <a:rPr lang="fr-FR" smtClean="0"/>
              <a:t>03/12/2023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A3F22B5-0D03-0192-2005-DC72DD4FE2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5DCEDCFF-C320-75AF-F0D3-5C578E1FE8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E951E2-3CDD-4ACC-B1DD-37956FAA0D3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635226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D84A56F-A179-9F23-5B19-E2B904FE16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FBC56F38-EF75-9FC2-1675-5F30F1574EC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195C488-841B-1D5E-A2F2-6211D68B0C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D1EF72-6870-4494-AD75-48795AC763B4}" type="datetimeFigureOut">
              <a:rPr lang="fr-FR" smtClean="0"/>
              <a:t>03/12/2023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91AB868-B8DC-8792-8F0B-F1F17600EC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504E038-5A58-F6DE-E534-64BEC5EE78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E951E2-3CDD-4ACC-B1DD-37956FAA0D3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791842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C38FAF2-BC5E-3DCD-2424-A18DED1F76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D7F64A2-0F39-8105-7DE7-1DB6C2A550E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6793EDA6-53E2-5F5A-E5E6-D9FE1B9E1EC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4F7DD654-241B-D04D-93B3-F5E02CED0C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D1EF72-6870-4494-AD75-48795AC763B4}" type="datetimeFigureOut">
              <a:rPr lang="fr-FR" smtClean="0"/>
              <a:t>03/12/2023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90F04CC6-29DB-22CC-ABFF-B0422CAA7F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E4EFCB61-485D-D5AF-53ED-18E5D595DD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E951E2-3CDD-4ACC-B1DD-37956FAA0D3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106932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21E2A6F-A69F-75A7-E0CD-521EEBA292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CE031A1A-7684-E44E-5015-F576E943482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7157A91A-690A-F542-F4F7-744ADD272F3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4724E794-CBB9-D259-82A8-BF6E9186C7A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F17DF7BC-9879-AEC4-6B8E-9E32730F6F5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A4B3F7DF-83FB-D7A7-C969-A56F0EB08B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D1EF72-6870-4494-AD75-48795AC763B4}" type="datetimeFigureOut">
              <a:rPr lang="fr-FR" smtClean="0"/>
              <a:t>03/12/2023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43BDF49F-9BE1-294F-A69A-ADFED1B02C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089C7DB5-B1E7-6A5D-121C-E1B53056CA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E951E2-3CDD-4ACC-B1DD-37956FAA0D3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621883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3FDDDF6-C605-A0CE-A4E5-A20CAF9A80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0B648374-649D-4FBB-5F3D-C12949776F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D1EF72-6870-4494-AD75-48795AC763B4}" type="datetimeFigureOut">
              <a:rPr lang="fr-FR" smtClean="0"/>
              <a:t>03/12/2023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B857FB0A-4901-66CB-A14E-0612B7CCDA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E124DA77-196C-8AAA-B678-31DCC13074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E951E2-3CDD-4ACC-B1DD-37956FAA0D3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845288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D52408DF-E641-1C50-B3B3-C98A263E84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D1EF72-6870-4494-AD75-48795AC763B4}" type="datetimeFigureOut">
              <a:rPr lang="fr-FR" smtClean="0"/>
              <a:t>03/12/2023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1C761EB6-536A-5920-68E1-C132D8A360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465EA796-59E7-B114-1960-EE28384D43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E951E2-3CDD-4ACC-B1DD-37956FAA0D3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053220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B5C5D10-667B-7461-38C0-D32764FD83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9E490BA-26CF-9794-1815-2B5F2A5453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CCC6541E-4922-48C0-97ED-B17512EB41F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691F4B8F-1CCD-E687-21DC-5648A3007D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D1EF72-6870-4494-AD75-48795AC763B4}" type="datetimeFigureOut">
              <a:rPr lang="fr-FR" smtClean="0"/>
              <a:t>03/12/2023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353BBD63-210C-BBCB-39DE-9CC61ABD6A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82C1D7F0-C4AD-0C98-C7E4-ED8B3EB41C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E951E2-3CDD-4ACC-B1DD-37956FAA0D3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435120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4BDC983-F2CE-FDE4-74B4-DC0194BEC2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CF934A02-0F02-2965-B73C-D1E684D78A7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2C63F5B8-F89B-9E94-B7F6-93E29B5E449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272BFD5A-1958-4FED-7589-CFDB697E58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D1EF72-6870-4494-AD75-48795AC763B4}" type="datetimeFigureOut">
              <a:rPr lang="fr-FR" smtClean="0"/>
              <a:t>03/12/2023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BE5D9CFA-8C92-A39A-962D-BB150E9731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06AF5CA1-5ABA-2258-45D0-E9DD74AC3B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E951E2-3CDD-4ACC-B1DD-37956FAA0D3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29027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FFC420B3-B750-6A40-FB6D-26DFB214AD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368B558-6850-0E77-895F-36E2F37EC9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1BC7BEB-3597-4128-B619-E0CB61E6B40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D1EF72-6870-4494-AD75-48795AC763B4}" type="datetimeFigureOut">
              <a:rPr lang="fr-FR" smtClean="0"/>
              <a:t>03/12/2023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53BC876-30AB-AFCE-4AFF-2C5878AD293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B222EFED-9A51-5E5E-DE5A-2A8E45DCC07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E951E2-3CDD-4ACC-B1DD-37956FAA0D3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448591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0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200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4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AB2D7D5-402A-E991-E2CC-6C778C5770E5}"/>
              </a:ext>
            </a:extLst>
          </p:cNvPr>
          <p:cNvSpPr txBox="1">
            <a:spLocks/>
          </p:cNvSpPr>
          <p:nvPr/>
        </p:nvSpPr>
        <p:spPr>
          <a:xfrm>
            <a:off x="2849217" y="2766218"/>
            <a:ext cx="5232952" cy="1325563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8800" b="1" dirty="0">
                <a:solidFill>
                  <a:srgbClr val="00B050"/>
                </a:solidFill>
              </a:rPr>
              <a:t>Cours 05</a:t>
            </a:r>
          </a:p>
        </p:txBody>
      </p:sp>
    </p:spTree>
    <p:extLst>
      <p:ext uri="{BB962C8B-B14F-4D97-AF65-F5344CB8AC3E}">
        <p14:creationId xmlns:p14="http://schemas.microsoft.com/office/powerpoint/2010/main" val="32305818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Image 13">
            <a:extLst>
              <a:ext uri="{FF2B5EF4-FFF2-40B4-BE49-F238E27FC236}">
                <a16:creationId xmlns:a16="http://schemas.microsoft.com/office/drawing/2014/main" id="{A22CD2C0-1844-5159-9F26-0B17C4B8EED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99513" y="1371600"/>
            <a:ext cx="3350315" cy="27763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6" name="Group 1">
            <a:extLst>
              <a:ext uri="{FF2B5EF4-FFF2-40B4-BE49-F238E27FC236}">
                <a16:creationId xmlns:a16="http://schemas.microsoft.com/office/drawing/2014/main" id="{86AC5D7F-569C-7C9E-5BD4-92AD21216A7A}"/>
              </a:ext>
            </a:extLst>
          </p:cNvPr>
          <p:cNvGrpSpPr>
            <a:grpSpLocks/>
          </p:cNvGrpSpPr>
          <p:nvPr/>
        </p:nvGrpSpPr>
        <p:grpSpPr bwMode="auto">
          <a:xfrm>
            <a:off x="9277902" y="1291328"/>
            <a:ext cx="2060989" cy="2776330"/>
            <a:chOff x="7959" y="3036"/>
            <a:chExt cx="1433" cy="1764"/>
          </a:xfrm>
        </p:grpSpPr>
        <p:sp>
          <p:nvSpPr>
            <p:cNvPr id="7" name="Text Box 3">
              <a:extLst>
                <a:ext uri="{FF2B5EF4-FFF2-40B4-BE49-F238E27FC236}">
                  <a16:creationId xmlns:a16="http://schemas.microsoft.com/office/drawing/2014/main" id="{777DEB00-D449-C02B-BD2F-31AE40A44ED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575" y="3036"/>
              <a:ext cx="817" cy="4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altLang="fr-FR" sz="3200" b="0" i="1" u="none" strike="noStrike" cap="none" normalizeH="0" baseline="0" dirty="0" err="1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u</a:t>
              </a:r>
              <a:r>
                <a:rPr kumimoji="0" lang="fr-FR" altLang="fr-FR" sz="3200" b="0" i="1" u="none" strike="noStrike" cap="none" normalizeH="0" baseline="-30000" dirty="0" err="1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rep</a:t>
              </a:r>
              <a:endParaRPr kumimoji="0" lang="fr-FR" altLang="fr-FR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8" name="Text Box 2">
              <a:extLst>
                <a:ext uri="{FF2B5EF4-FFF2-40B4-BE49-F238E27FC236}">
                  <a16:creationId xmlns:a16="http://schemas.microsoft.com/office/drawing/2014/main" id="{A18EDC3B-2376-30A2-3EB8-97768221AD4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959" y="4320"/>
              <a:ext cx="922" cy="4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altLang="fr-FR" sz="2400" b="0" i="1" u="none" strike="noStrike" cap="none" normalizeH="0" baseline="0" dirty="0" err="1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moy</a:t>
              </a:r>
              <a:endParaRPr kumimoji="0" lang="fr-FR" altLang="fr-FR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</p:grpSp>
      <p:sp>
        <p:nvSpPr>
          <p:cNvPr id="10" name="Rectangle 5">
            <a:extLst>
              <a:ext uri="{FF2B5EF4-FFF2-40B4-BE49-F238E27FC236}">
                <a16:creationId xmlns:a16="http://schemas.microsoft.com/office/drawing/2014/main" id="{535BA4DF-D22B-2419-BD5A-CA8471542BDC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sp>
        <p:nvSpPr>
          <p:cNvPr id="11" name="Rectangle 6">
            <a:extLst>
              <a:ext uri="{FF2B5EF4-FFF2-40B4-BE49-F238E27FC236}">
                <a16:creationId xmlns:a16="http://schemas.microsoft.com/office/drawing/2014/main" id="{B6C30388-5953-0327-C03A-F14F4882737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7565" y="657807"/>
            <a:ext cx="7924800" cy="8617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3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1. Fid</a:t>
            </a:r>
            <a:r>
              <a:rPr kumimoji="0" lang="fr-FR" altLang="fr-FR" sz="3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é</a:t>
            </a:r>
            <a:r>
              <a:rPr kumimoji="0" lang="fr-FR" altLang="fr-FR" sz="3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lit</a:t>
            </a:r>
            <a:r>
              <a:rPr kumimoji="0" lang="fr-FR" altLang="fr-FR" sz="3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é</a:t>
            </a:r>
            <a:r>
              <a:rPr kumimoji="0" lang="fr-FR" altLang="fr-FR" sz="3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(R</a:t>
            </a:r>
            <a:r>
              <a:rPr kumimoji="0" lang="fr-FR" altLang="fr-FR" sz="3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é</a:t>
            </a:r>
            <a:r>
              <a:rPr kumimoji="0" lang="fr-FR" altLang="fr-FR" sz="3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</a:t>
            </a:r>
            <a:r>
              <a:rPr kumimoji="0" lang="fr-FR" altLang="fr-FR" sz="3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é</a:t>
            </a:r>
            <a:r>
              <a:rPr kumimoji="0" lang="fr-FR" altLang="fr-FR" sz="3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tabilit</a:t>
            </a:r>
            <a:r>
              <a:rPr kumimoji="0" lang="fr-FR" altLang="fr-FR" sz="3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é</a:t>
            </a:r>
            <a:r>
              <a:rPr kumimoji="0" lang="fr-FR" altLang="fr-FR" sz="3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  <a:endParaRPr kumimoji="0" lang="fr-FR" altLang="fr-FR" sz="3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altLang="fr-F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2" name="Rectangle 9">
            <a:extLst>
              <a:ext uri="{FF2B5EF4-FFF2-40B4-BE49-F238E27FC236}">
                <a16:creationId xmlns:a16="http://schemas.microsoft.com/office/drawing/2014/main" id="{25E6795A-896F-F40B-60C0-823DA7C751E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3583" y="1545344"/>
            <a:ext cx="7089913" cy="13849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Low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altLang="fr-FR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justLow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La r</a:t>
            </a:r>
            <a:r>
              <a:rPr kumimoji="0" lang="fr-FR" altLang="fr-FR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é</a:t>
            </a:r>
            <a:r>
              <a:rPr kumimoji="0" lang="fr-FR" altLang="fr-FR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</a:t>
            </a:r>
            <a:r>
              <a:rPr kumimoji="0" lang="fr-FR" altLang="fr-FR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é</a:t>
            </a:r>
            <a:r>
              <a:rPr kumimoji="0" lang="fr-FR" altLang="fr-FR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tabilit</a:t>
            </a:r>
            <a:r>
              <a:rPr kumimoji="0" lang="fr-FR" altLang="fr-FR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é</a:t>
            </a:r>
            <a:r>
              <a:rPr kumimoji="0" lang="fr-FR" altLang="fr-FR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est un essai rapide qui permet de </a:t>
            </a:r>
            <a:endParaRPr kumimoji="0" lang="fr-FR" altLang="fr-FR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justLow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se faire une id</a:t>
            </a:r>
            <a:r>
              <a:rPr kumimoji="0" lang="fr-FR" altLang="fr-FR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é</a:t>
            </a:r>
            <a:r>
              <a:rPr kumimoji="0" lang="fr-FR" altLang="fr-FR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 de la fid</a:t>
            </a:r>
            <a:r>
              <a:rPr kumimoji="0" lang="fr-FR" altLang="fr-FR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é</a:t>
            </a:r>
            <a:r>
              <a:rPr kumimoji="0" lang="fr-FR" altLang="fr-FR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lit</a:t>
            </a:r>
            <a:r>
              <a:rPr kumimoji="0" lang="fr-FR" altLang="fr-FR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é</a:t>
            </a:r>
            <a:r>
              <a:rPr kumimoji="0" lang="fr-FR" altLang="fr-FR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de l</a:t>
            </a:r>
            <a:r>
              <a:rPr kumimoji="0" lang="fr-FR" altLang="fr-FR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’</a:t>
            </a:r>
            <a:r>
              <a:rPr kumimoji="0" lang="fr-FR" altLang="fr-FR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appareil</a:t>
            </a:r>
            <a:endParaRPr kumimoji="0" lang="fr-FR" altLang="fr-FR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justLow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</a:t>
            </a:r>
            <a:r>
              <a:rPr kumimoji="0" lang="fr-FR" altLang="fr-FR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é</a:t>
            </a:r>
            <a:r>
              <a:rPr kumimoji="0" lang="fr-FR" altLang="fr-FR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</a:t>
            </a:r>
            <a:r>
              <a:rPr kumimoji="0" lang="fr-FR" altLang="fr-FR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é</a:t>
            </a:r>
            <a:r>
              <a:rPr kumimoji="0" lang="fr-FR" altLang="fr-FR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tabilit</a:t>
            </a:r>
            <a:r>
              <a:rPr kumimoji="0" lang="fr-FR" altLang="fr-FR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é</a:t>
            </a:r>
            <a:r>
              <a:rPr kumimoji="0" lang="fr-FR" altLang="fr-FR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=±2</a:t>
            </a:r>
            <a:r>
              <a:rPr kumimoji="0" lang="fr-FR" altLang="fr-FR" sz="24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urep  </a:t>
            </a:r>
            <a:endParaRPr kumimoji="0" lang="fr-FR" altLang="fr-FR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ZoneTexte 14">
                <a:extLst>
                  <a:ext uri="{FF2B5EF4-FFF2-40B4-BE49-F238E27FC236}">
                    <a16:creationId xmlns:a16="http://schemas.microsoft.com/office/drawing/2014/main" id="{6901FCAE-0C6B-4F63-14A4-508A2D06663C}"/>
                  </a:ext>
                </a:extLst>
              </p:cNvPr>
              <p:cNvSpPr txBox="1"/>
              <p:nvPr/>
            </p:nvSpPr>
            <p:spPr>
              <a:xfrm>
                <a:off x="0" y="3475893"/>
                <a:ext cx="6096000" cy="1183529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z="2400" i="1" smtClean="0">
                          <a:latin typeface="Cambria Math" panose="02040503050406030204" pitchFamily="18" charset="0"/>
                        </a:rPr>
                        <m:t>𝜎</m:t>
                      </m:r>
                      <m:r>
                        <a:rPr lang="fr-FR" sz="2400" i="0">
                          <a:latin typeface="Cambria Math" panose="02040503050406030204" pitchFamily="18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fr-FR" sz="2400" i="1">
                              <a:solidFill>
                                <a:srgbClr val="836967"/>
                              </a:solidFill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f>
                            <m:fPr>
                              <m:ctrlPr>
                                <a:rPr lang="fr-FR" sz="2400" i="1">
                                  <a:solidFill>
                                    <a:srgbClr val="836967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nary>
                                <m:naryPr>
                                  <m:chr m:val="∑"/>
                                  <m:limLoc m:val="undOvr"/>
                                  <m:ctrlPr>
                                    <a:rPr lang="fr-FR" sz="2400" i="1">
                                      <a:latin typeface="Cambria Math" panose="02040503050406030204" pitchFamily="18" charset="0"/>
                                    </a:rPr>
                                  </m:ctrlPr>
                                </m:naryPr>
                                <m:sub>
                                  <m:r>
                                    <a:rPr lang="fr-FR" sz="2400" i="1"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  <m:r>
                                    <a:rPr lang="fr-FR" sz="2400" i="0">
                                      <a:latin typeface="Cambria Math" panose="02040503050406030204" pitchFamily="18" charset="0"/>
                                    </a:rPr>
                                    <m:t>=</m:t>
                                  </m:r>
                                  <m:r>
                                    <a:rPr lang="fr-FR" sz="2400" i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  <m:sup>
                                  <m:r>
                                    <a:rPr lang="fr-FR" sz="2400" i="1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sup>
                                <m:e>
                                  <m:sSup>
                                    <m:sSupPr>
                                      <m:ctrlPr>
                                        <a:rPr lang="fr-FR" sz="2400" i="1">
                                          <a:solidFill>
                                            <a:srgbClr val="836967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d>
                                        <m:dPr>
                                          <m:ctrlPr>
                                            <a:rPr lang="fr-FR" sz="24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dPr>
                                        <m:e>
                                          <m:r>
                                            <a:rPr lang="fr-FR" sz="2400" i="1">
                                              <a:latin typeface="Cambria Math" panose="02040503050406030204" pitchFamily="18" charset="0"/>
                                            </a:rPr>
                                            <m:t>𝑋</m:t>
                                          </m:r>
                                          <m:r>
                                            <a:rPr lang="fr-FR" sz="2400" i="0">
                                              <a:latin typeface="Cambria Math" panose="02040503050406030204" pitchFamily="18" charset="0"/>
                                            </a:rPr>
                                            <m:t>−</m:t>
                                          </m:r>
                                          <m:acc>
                                            <m:accPr>
                                              <m:chr m:val="̅"/>
                                              <m:ctrlPr>
                                                <a:rPr lang="fr-FR" sz="2400" i="1">
                                                  <a:solidFill>
                                                    <a:srgbClr val="836967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accPr>
                                            <m:e>
                                              <m:r>
                                                <a:rPr lang="fr-FR" sz="2400" i="1">
                                                  <a:latin typeface="Cambria Math" panose="02040503050406030204" pitchFamily="18" charset="0"/>
                                                </a:rPr>
                                                <m:t>𝑋</m:t>
                                              </m:r>
                                            </m:e>
                                          </m:acc>
                                        </m:e>
                                      </m:d>
                                    </m:e>
                                    <m:sup>
                                      <m:r>
                                        <a:rPr lang="fr-FR" sz="2400" i="0"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</m:sup>
                                  </m:sSup>
                                </m:e>
                              </m:nary>
                            </m:num>
                            <m:den>
                              <m:r>
                                <a:rPr lang="fr-FR" sz="2400" i="1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  <m:r>
                                <a:rPr lang="fr-FR" sz="2400" i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fr-FR" sz="2400" i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den>
                          </m:f>
                        </m:e>
                      </m:rad>
                      <m:r>
                        <a:rPr lang="fr-FR" sz="2400" i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fr-FR" sz="2400" i="1">
                          <a:latin typeface="Cambria Math" panose="02040503050406030204" pitchFamily="18" charset="0"/>
                        </a:rPr>
                        <m:t>𝑢𝑟𝑒𝑝</m:t>
                      </m:r>
                      <m:r>
                        <a:rPr lang="fr-FR" sz="2400" i="0">
                          <a:latin typeface="Cambria Math" panose="02040503050406030204" pitchFamily="18" charset="0"/>
                        </a:rPr>
                        <m:t> =</m:t>
                      </m:r>
                      <m:r>
                        <a:rPr lang="fr-FR" sz="2400" i="0">
                          <a:latin typeface="Cambria Math" panose="02040503050406030204" pitchFamily="18" charset="0"/>
                        </a:rPr>
                        <m:t>0</m:t>
                      </m:r>
                      <m:r>
                        <a:rPr lang="fr-FR" sz="2400" i="0"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fr-FR" sz="2400" i="0">
                          <a:latin typeface="Cambria Math" panose="02040503050406030204" pitchFamily="18" charset="0"/>
                        </a:rPr>
                        <m:t>234254</m:t>
                      </m:r>
                    </m:oMath>
                  </m:oMathPara>
                </a14:m>
                <a:endParaRPr lang="fr-FR" sz="2400" dirty="0"/>
              </a:p>
            </p:txBody>
          </p:sp>
        </mc:Choice>
        <mc:Fallback xmlns="">
          <p:sp>
            <p:nvSpPr>
              <p:cNvPr id="15" name="ZoneTexte 14">
                <a:extLst>
                  <a:ext uri="{FF2B5EF4-FFF2-40B4-BE49-F238E27FC236}">
                    <a16:creationId xmlns:a16="http://schemas.microsoft.com/office/drawing/2014/main" id="{6901FCAE-0C6B-4F63-14A4-508A2D06663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3475893"/>
                <a:ext cx="6096000" cy="1183529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7" name="ZoneTexte 16">
            <a:extLst>
              <a:ext uri="{FF2B5EF4-FFF2-40B4-BE49-F238E27FC236}">
                <a16:creationId xmlns:a16="http://schemas.microsoft.com/office/drawing/2014/main" id="{DD08403D-BD43-5BBD-3F70-268863145B93}"/>
              </a:ext>
            </a:extLst>
          </p:cNvPr>
          <p:cNvSpPr txBox="1"/>
          <p:nvPr/>
        </p:nvSpPr>
        <p:spPr>
          <a:xfrm>
            <a:off x="589722" y="2956102"/>
            <a:ext cx="2305878" cy="4680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fr-FR" sz="2400" kern="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avec </a:t>
            </a:r>
            <a:r>
              <a:rPr lang="fr-FR" sz="2400" i="1" kern="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urep</a:t>
            </a:r>
            <a:r>
              <a:rPr lang="fr-FR" sz="2400" i="1" kern="0" dirty="0">
                <a:effectLst/>
                <a:latin typeface="Times New Roman,Italic"/>
                <a:ea typeface="Calibri" panose="020F0502020204030204" pitchFamily="34" charset="0"/>
                <a:cs typeface="Times New Roman,Italic"/>
              </a:rPr>
              <a:t>=</a:t>
            </a:r>
            <a:r>
              <a:rPr lang="en-US" sz="2400" i="1" kern="0" dirty="0">
                <a:effectLst/>
                <a:latin typeface="Times New Roman,Italic"/>
                <a:ea typeface="Calibri" panose="020F0502020204030204" pitchFamily="34" charset="0"/>
                <a:cs typeface="Times New Roman,Italic"/>
              </a:rPr>
              <a:t>σ</a:t>
            </a:r>
            <a:endParaRPr lang="fr-FR" sz="2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031412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ZoneTexte 2">
                <a:extLst>
                  <a:ext uri="{FF2B5EF4-FFF2-40B4-BE49-F238E27FC236}">
                    <a16:creationId xmlns:a16="http://schemas.microsoft.com/office/drawing/2014/main" id="{AD1D8227-91ED-53CE-7847-6133222CB515}"/>
                  </a:ext>
                </a:extLst>
              </p:cNvPr>
              <p:cNvSpPr txBox="1"/>
              <p:nvPr/>
            </p:nvSpPr>
            <p:spPr>
              <a:xfrm>
                <a:off x="874642" y="586106"/>
                <a:ext cx="9342783" cy="412786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fr-FR" sz="3200" b="1" kern="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Arial" panose="020B0604020202020204" pitchFamily="34" charset="0"/>
                  </a:rPr>
                  <a:t>2. Justesse</a:t>
                </a:r>
                <a:endParaRPr lang="fr-FR" sz="3200" kern="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  <a:p>
                <a:pPr algn="just"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fr-FR" sz="2400" kern="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Arial" panose="020B0604020202020204" pitchFamily="34" charset="0"/>
                  </a:rPr>
                  <a:t>L’erreur de justesse = moyenne des mesures </a:t>
                </a:r>
                <a:endParaRPr lang="fr-FR" sz="2400" kern="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  <a:p>
                <a:pPr algn="just"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fr-FR" sz="2400" kern="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Arial" panose="020B0604020202020204" pitchFamily="34" charset="0"/>
                  </a:rPr>
                  <a:t>de l’étalon - valeur étalon</a:t>
                </a:r>
                <a:endParaRPr lang="fr-FR" sz="2400" kern="100" dirty="0"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  <a:p>
                <a:pPr algn="just">
                  <a:lnSpc>
                    <a:spcPct val="107000"/>
                  </a:lnSpc>
                  <a:spcAft>
                    <a:spcPts val="8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z="2400" i="1" kern="0">
                          <a:effectLst/>
                          <a:latin typeface="Cambria Math" panose="02040503050406030204" pitchFamily="18" charset="0"/>
                          <a:ea typeface="Times New Roman,Italic"/>
                          <a:cs typeface="Times New Roman,Italic"/>
                        </a:rPr>
                        <m:t>𝐽</m:t>
                      </m:r>
                      <m:r>
                        <a:rPr lang="fr-FR" sz="2400" i="1" kern="0">
                          <a:effectLst/>
                          <a:latin typeface="Cambria Math" panose="02040503050406030204" pitchFamily="18" charset="0"/>
                          <a:ea typeface="Times New Roman,Italic"/>
                          <a:cs typeface="Times New Roman,Italic"/>
                        </a:rPr>
                        <m:t>= </m:t>
                      </m:r>
                      <m:sSub>
                        <m:sSubPr>
                          <m:ctrlPr>
                            <a:rPr lang="fr-FR" sz="2400" i="1" kern="0">
                              <a:effectLst/>
                              <a:latin typeface="Cambria Math" panose="02040503050406030204" pitchFamily="18" charset="0"/>
                              <a:ea typeface="Times New Roman,Italic"/>
                              <a:cs typeface="Times New Roman,Italic"/>
                            </a:rPr>
                          </m:ctrlPr>
                        </m:sSubPr>
                        <m:e>
                          <m:acc>
                            <m:accPr>
                              <m:chr m:val="̅"/>
                              <m:ctrlPr>
                                <a:rPr lang="fr-FR" sz="2400" i="1" kern="0">
                                  <a:effectLst/>
                                  <a:latin typeface="Cambria Math" panose="02040503050406030204" pitchFamily="18" charset="0"/>
                                  <a:ea typeface="Times New Roman,Italic"/>
                                  <a:cs typeface="Times New Roman,Italic"/>
                                </a:rPr>
                              </m:ctrlPr>
                            </m:accPr>
                            <m:e>
                              <m:r>
                                <a:rPr lang="fr-FR" sz="2400" i="1" kern="0">
                                  <a:effectLst/>
                                  <a:latin typeface="Cambria Math" panose="02040503050406030204" pitchFamily="18" charset="0"/>
                                  <a:ea typeface="Times New Roman,Italic"/>
                                  <a:cs typeface="Times New Roman,Italic"/>
                                </a:rPr>
                                <m:t>𝑋</m:t>
                              </m:r>
                            </m:e>
                          </m:acc>
                        </m:e>
                        <m:sub>
                          <m:r>
                            <a:rPr lang="fr-FR" sz="2400" i="1" kern="0">
                              <a:effectLst/>
                              <a:latin typeface="Cambria Math" panose="02040503050406030204" pitchFamily="18" charset="0"/>
                              <a:ea typeface="Times New Roman,Italic"/>
                              <a:cs typeface="Times New Roman,Italic"/>
                            </a:rPr>
                            <m:t>𝑒𝑡𝑎𝑙𝑜𝑛</m:t>
                          </m:r>
                        </m:sub>
                      </m:sSub>
                      <m:r>
                        <a:rPr lang="fr-FR" sz="2400" i="1" kern="0">
                          <a:effectLst/>
                          <a:latin typeface="Cambria Math" panose="02040503050406030204" pitchFamily="18" charset="0"/>
                          <a:ea typeface="Times New Roman,Italic"/>
                          <a:cs typeface="Times New Roman,Italic"/>
                        </a:rPr>
                        <m:t>−</m:t>
                      </m:r>
                      <m:sSub>
                        <m:sSubPr>
                          <m:ctrlPr>
                            <a:rPr lang="fr-FR" sz="2400" i="1" kern="0">
                              <a:effectLst/>
                              <a:latin typeface="Cambria Math" panose="02040503050406030204" pitchFamily="18" charset="0"/>
                              <a:ea typeface="Times New Roman,Italic"/>
                              <a:cs typeface="Times New Roman,Italic"/>
                            </a:rPr>
                          </m:ctrlPr>
                        </m:sSubPr>
                        <m:e>
                          <m:r>
                            <a:rPr lang="fr-FR" sz="2400" i="1" kern="0">
                              <a:effectLst/>
                              <a:latin typeface="Cambria Math" panose="02040503050406030204" pitchFamily="18" charset="0"/>
                              <a:ea typeface="Times New Roman,Italic"/>
                              <a:cs typeface="Times New Roman,Italic"/>
                            </a:rPr>
                            <m:t>𝑋</m:t>
                          </m:r>
                        </m:e>
                        <m:sub>
                          <m:r>
                            <a:rPr lang="fr-FR" sz="2400" i="1" kern="0">
                              <a:effectLst/>
                              <a:latin typeface="Cambria Math" panose="02040503050406030204" pitchFamily="18" charset="0"/>
                              <a:ea typeface="Times New Roman,Italic"/>
                              <a:cs typeface="Times New Roman,Italic"/>
                            </a:rPr>
                            <m:t>𝑒𝑡𝑎𝑙𝑜𝑛</m:t>
                          </m:r>
                        </m:sub>
                      </m:sSub>
                      <m:r>
                        <a:rPr lang="fr-FR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fr-FR" i="1">
                          <a:latin typeface="Cambria Math" panose="02040503050406030204" pitchFamily="18" charset="0"/>
                        </a:rPr>
                        <m:t>0</m:t>
                      </m:r>
                      <m:r>
                        <a:rPr lang="fr-FR" i="1"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fr-FR" i="1">
                          <a:latin typeface="Cambria Math" panose="02040503050406030204" pitchFamily="18" charset="0"/>
                        </a:rPr>
                        <m:t>074</m:t>
                      </m:r>
                    </m:oMath>
                  </m:oMathPara>
                </a14:m>
                <a:endParaRPr lang="fr-FR" sz="2400" kern="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fr-FR" sz="2400" i="1" kern="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Arial" panose="020B0604020202020204" pitchFamily="34" charset="0"/>
                  </a:rPr>
                  <a:t>J </a:t>
                </a:r>
                <a:r>
                  <a:rPr lang="fr-FR" sz="2400" kern="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Arial" panose="020B0604020202020204" pitchFamily="34" charset="0"/>
                  </a:rPr>
                  <a:t>n’est pas un écart type.</a:t>
                </a:r>
                <a:endParaRPr lang="fr-FR" sz="2400" kern="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  <a:p>
                <a:pPr algn="just"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fr-FR" sz="2400" kern="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Arial" panose="020B0604020202020204" pitchFamily="34" charset="0"/>
                  </a:rPr>
                  <a:t>En utilisant la loi de distribution rectangulaire, on a :</a:t>
                </a:r>
                <a:endParaRPr lang="fr-FR" sz="2400" kern="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  <a:p>
                <a:pPr algn="just">
                  <a:lnSpc>
                    <a:spcPct val="107000"/>
                  </a:lnSpc>
                  <a:spcAft>
                    <a:spcPts val="8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fr-FR" sz="2400" i="1" kern="0">
                              <a:effectLst/>
                              <a:latin typeface="Cambria Math" panose="02040503050406030204" pitchFamily="18" charset="0"/>
                              <a:ea typeface="Times New Roman,Italic"/>
                              <a:cs typeface="Times New Roman,Italic"/>
                            </a:rPr>
                          </m:ctrlPr>
                        </m:sSubPr>
                        <m:e>
                          <m:r>
                            <a:rPr lang="fr-FR" sz="2400" i="1" kern="0">
                              <a:effectLst/>
                              <a:latin typeface="Cambria Math" panose="02040503050406030204" pitchFamily="18" charset="0"/>
                              <a:ea typeface="Times New Roman,Italic"/>
                              <a:cs typeface="Times New Roman,Italic"/>
                            </a:rPr>
                            <m:t>𝑢</m:t>
                          </m:r>
                        </m:e>
                        <m:sub>
                          <m:r>
                            <a:rPr lang="fr-FR" sz="2400" i="1" kern="0">
                              <a:effectLst/>
                              <a:latin typeface="Cambria Math" panose="02040503050406030204" pitchFamily="18" charset="0"/>
                              <a:ea typeface="Times New Roman,Italic"/>
                              <a:cs typeface="Times New Roman,Italic"/>
                            </a:rPr>
                            <m:t>𝐽</m:t>
                          </m:r>
                        </m:sub>
                      </m:sSub>
                      <m:r>
                        <a:rPr lang="fr-FR" sz="2400" i="1" kern="0">
                          <a:effectLst/>
                          <a:latin typeface="Cambria Math" panose="02040503050406030204" pitchFamily="18" charset="0"/>
                          <a:ea typeface="Times New Roman,Italic"/>
                          <a:cs typeface="Times New Roman,Italic"/>
                        </a:rPr>
                        <m:t>= </m:t>
                      </m:r>
                      <m:f>
                        <m:fPr>
                          <m:ctrlPr>
                            <a:rPr lang="fr-FR" sz="2400" i="1" kern="0">
                              <a:effectLst/>
                              <a:latin typeface="Cambria Math" panose="02040503050406030204" pitchFamily="18" charset="0"/>
                              <a:ea typeface="Times New Roman,Italic"/>
                              <a:cs typeface="Times New Roman,Italic"/>
                            </a:rPr>
                          </m:ctrlPr>
                        </m:fPr>
                        <m:num>
                          <m:r>
                            <a:rPr lang="fr-FR" sz="2400" i="1" kern="0">
                              <a:effectLst/>
                              <a:latin typeface="Cambria Math" panose="02040503050406030204" pitchFamily="18" charset="0"/>
                              <a:ea typeface="Times New Roman,Italic"/>
                              <a:cs typeface="Times New Roman,Italic"/>
                            </a:rPr>
                            <m:t>2</m:t>
                          </m:r>
                          <m:r>
                            <a:rPr lang="fr-FR" sz="2400" i="1" kern="0">
                              <a:effectLst/>
                              <a:latin typeface="Cambria Math" panose="02040503050406030204" pitchFamily="18" charset="0"/>
                              <a:ea typeface="Times New Roman,Italic"/>
                              <a:cs typeface="Times New Roman,Italic"/>
                            </a:rPr>
                            <m:t>𝐽</m:t>
                          </m:r>
                        </m:num>
                        <m:den>
                          <m:r>
                            <a:rPr lang="fr-FR" sz="2400" i="1" kern="0">
                              <a:effectLst/>
                              <a:latin typeface="Cambria Math" panose="02040503050406030204" pitchFamily="18" charset="0"/>
                              <a:ea typeface="Times New Roman,Italic"/>
                              <a:cs typeface="Times New Roman,Italic"/>
                            </a:rPr>
                            <m:t>2</m:t>
                          </m:r>
                          <m:rad>
                            <m:radPr>
                              <m:degHide m:val="on"/>
                              <m:ctrlPr>
                                <a:rPr lang="fr-FR" sz="2400" i="1" kern="0">
                                  <a:effectLst/>
                                  <a:latin typeface="Cambria Math" panose="02040503050406030204" pitchFamily="18" charset="0"/>
                                  <a:ea typeface="Times New Roman,Italic"/>
                                  <a:cs typeface="Times New Roman,Italic"/>
                                </a:rPr>
                              </m:ctrlPr>
                            </m:radPr>
                            <m:deg/>
                            <m:e>
                              <m:r>
                                <a:rPr lang="fr-FR" sz="2400" i="1" kern="0">
                                  <a:effectLst/>
                                  <a:latin typeface="Cambria Math" panose="02040503050406030204" pitchFamily="18" charset="0"/>
                                  <a:ea typeface="Times New Roman,Italic"/>
                                  <a:cs typeface="Times New Roman,Italic"/>
                                </a:rPr>
                                <m:t>3</m:t>
                              </m:r>
                            </m:e>
                          </m:rad>
                        </m:den>
                      </m:f>
                      <m:r>
                        <a:rPr lang="fr-FR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fr-FR" i="1">
                          <a:latin typeface="Cambria Math" panose="02040503050406030204" pitchFamily="18" charset="0"/>
                        </a:rPr>
                        <m:t>0</m:t>
                      </m:r>
                      <m:r>
                        <a:rPr lang="fr-FR" i="1"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fr-FR" i="1">
                          <a:latin typeface="Cambria Math" panose="02040503050406030204" pitchFamily="18" charset="0"/>
                        </a:rPr>
                        <m:t>0247</m:t>
                      </m:r>
                    </m:oMath>
                  </m:oMathPara>
                </a14:m>
                <a:endParaRPr lang="fr-FR" sz="2400" kern="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" name="ZoneTexte 2">
                <a:extLst>
                  <a:ext uri="{FF2B5EF4-FFF2-40B4-BE49-F238E27FC236}">
                    <a16:creationId xmlns:a16="http://schemas.microsoft.com/office/drawing/2014/main" id="{AD1D8227-91ED-53CE-7847-6133222CB51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74642" y="586106"/>
                <a:ext cx="9342783" cy="4127861"/>
              </a:xfrm>
              <a:prstGeom prst="rect">
                <a:avLst/>
              </a:prstGeom>
              <a:blipFill>
                <a:blip r:embed="rId2"/>
                <a:stretch>
                  <a:fillRect l="-1631" t="-2068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2" name="image1.png">
            <a:extLst>
              <a:ext uri="{FF2B5EF4-FFF2-40B4-BE49-F238E27FC236}">
                <a16:creationId xmlns:a16="http://schemas.microsoft.com/office/drawing/2014/main" id="{9A0DEC1D-62ED-D3A5-330F-11F11AD1DBBC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39271" y="793559"/>
            <a:ext cx="3737112" cy="32351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326573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ZoneTexte 2">
                <a:extLst>
                  <a:ext uri="{FF2B5EF4-FFF2-40B4-BE49-F238E27FC236}">
                    <a16:creationId xmlns:a16="http://schemas.microsoft.com/office/drawing/2014/main" id="{1AEE0A57-5C56-4805-F934-7A508048BACE}"/>
                  </a:ext>
                </a:extLst>
              </p:cNvPr>
              <p:cNvSpPr txBox="1"/>
              <p:nvPr/>
            </p:nvSpPr>
            <p:spPr>
              <a:xfrm>
                <a:off x="675861" y="370193"/>
                <a:ext cx="7792278" cy="2284087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>
                  <a:lnSpc>
                    <a:spcPct val="107000"/>
                  </a:lnSpc>
                  <a:spcBef>
                    <a:spcPts val="600"/>
                  </a:spcBef>
                  <a:spcAft>
                    <a:spcPts val="600"/>
                  </a:spcAft>
                </a:pPr>
                <a:r>
                  <a:rPr lang="fr-FR" sz="2800" b="1" kern="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Arial" panose="020B0604020202020204" pitchFamily="34" charset="0"/>
                  </a:rPr>
                  <a:t>3. Incertitude étalon :</a:t>
                </a:r>
                <a:endParaRPr lang="fr-FR" sz="2800" kern="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  <a:p>
                <a:pPr indent="180340" algn="just"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fr-FR" sz="2800" kern="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Arial" panose="020B0604020202020204" pitchFamily="34" charset="0"/>
                  </a:rPr>
                  <a:t>L’étalon utilisé est de = 60 ± 0.0004 à une probabilité de 95%, donc </a:t>
                </a:r>
                <a:r>
                  <a:rPr lang="fr-FR" sz="2800" i="1" kern="0" dirty="0" err="1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Arial" panose="020B0604020202020204" pitchFamily="34" charset="0"/>
                  </a:rPr>
                  <a:t>uet</a:t>
                </a:r>
                <a:r>
                  <a:rPr lang="fr-FR" sz="2800" i="1" kern="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Arial" panose="020B0604020202020204" pitchFamily="34" charset="0"/>
                  </a:rPr>
                  <a:t> </a:t>
                </a:r>
                <a:r>
                  <a:rPr lang="fr-FR" sz="2800" kern="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Arial" panose="020B0604020202020204" pitchFamily="34" charset="0"/>
                  </a:rPr>
                  <a:t>=</a:t>
                </a:r>
                <a14:m>
                  <m:oMath xmlns:m="http://schemas.openxmlformats.org/officeDocument/2006/math">
                    <m:r>
                      <a:rPr lang="fr-FR" sz="2800" i="1" kern="0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 </m:t>
                    </m:r>
                    <m:f>
                      <m:fPr>
                        <m:ctrlPr>
                          <a:rPr lang="fr-FR" sz="2800" i="1" kern="0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fr-FR" sz="2800" i="1" kern="0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0</m:t>
                        </m:r>
                        <m:r>
                          <a:rPr lang="fr-FR" sz="2800" i="1" kern="0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,</m:t>
                        </m:r>
                        <m:r>
                          <a:rPr lang="fr-FR" sz="2800" i="1" kern="0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00004</m:t>
                        </m:r>
                      </m:num>
                      <m:den>
                        <m:r>
                          <a:rPr lang="fr-FR" sz="2800" i="1" kern="0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2</m:t>
                        </m:r>
                      </m:den>
                    </m:f>
                  </m:oMath>
                </a14:m>
                <a:endParaRPr lang="fr-FR" sz="2800" kern="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  <a:p>
                <a:pPr algn="just"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fr-FR" sz="2800" i="1" kern="0" dirty="0" err="1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Arial" panose="020B0604020202020204" pitchFamily="34" charset="0"/>
                  </a:rPr>
                  <a:t>uet</a:t>
                </a:r>
                <a:r>
                  <a:rPr lang="fr-FR" sz="2800" i="1" kern="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Arial" panose="020B0604020202020204" pitchFamily="34" charset="0"/>
                  </a:rPr>
                  <a:t> </a:t>
                </a:r>
                <a:r>
                  <a:rPr lang="fr-FR" sz="2800" kern="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Arial" panose="020B0604020202020204" pitchFamily="34" charset="0"/>
                  </a:rPr>
                  <a:t>=</a:t>
                </a:r>
                <a14:m>
                  <m:oMath xmlns:m="http://schemas.openxmlformats.org/officeDocument/2006/math">
                    <m:r>
                      <a:rPr lang="fr-FR" sz="2800" i="1" kern="0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 </m:t>
                    </m:r>
                    <m:r>
                      <a:rPr lang="fr-FR" sz="2800" i="1" kern="0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0</m:t>
                    </m:r>
                    <m:r>
                      <a:rPr lang="fr-FR" sz="2800" i="1" kern="0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.</m:t>
                    </m:r>
                    <m:r>
                      <a:rPr lang="fr-FR" sz="2800" i="1" kern="0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00002</m:t>
                    </m:r>
                  </m:oMath>
                </a14:m>
                <a:endParaRPr lang="fr-FR" sz="2800" kern="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" name="ZoneTexte 2">
                <a:extLst>
                  <a:ext uri="{FF2B5EF4-FFF2-40B4-BE49-F238E27FC236}">
                    <a16:creationId xmlns:a16="http://schemas.microsoft.com/office/drawing/2014/main" id="{1AEE0A57-5C56-4805-F934-7A508048BAC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5861" y="370193"/>
                <a:ext cx="7792278" cy="2284087"/>
              </a:xfrm>
              <a:prstGeom prst="rect">
                <a:avLst/>
              </a:prstGeom>
              <a:blipFill>
                <a:blip r:embed="rId2"/>
                <a:stretch>
                  <a:fillRect l="-1643" t="-2941" r="-1565" b="-6417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ZoneTexte 4">
            <a:extLst>
              <a:ext uri="{FF2B5EF4-FFF2-40B4-BE49-F238E27FC236}">
                <a16:creationId xmlns:a16="http://schemas.microsoft.com/office/drawing/2014/main" id="{F611E882-9306-CFD5-5434-3DF94FAE15BE}"/>
              </a:ext>
            </a:extLst>
          </p:cNvPr>
          <p:cNvSpPr txBox="1"/>
          <p:nvPr/>
        </p:nvSpPr>
        <p:spPr>
          <a:xfrm>
            <a:off x="675861" y="2654280"/>
            <a:ext cx="60960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2800" b="1" kern="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4. Variation de T° de la pièce</a:t>
            </a:r>
            <a:endParaRPr lang="fr-FR" sz="2800" dirty="0"/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8114B3EE-9345-B41C-9857-8F0BEF84A186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36617" y="3177500"/>
            <a:ext cx="3361469" cy="2107758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8" name="ZoneTexte 7">
                <a:extLst>
                  <a:ext uri="{FF2B5EF4-FFF2-40B4-BE49-F238E27FC236}">
                    <a16:creationId xmlns:a16="http://schemas.microsoft.com/office/drawing/2014/main" id="{1490BAEC-78FA-0213-F59C-CA756CBB67AA}"/>
                  </a:ext>
                </a:extLst>
              </p:cNvPr>
              <p:cNvSpPr txBox="1"/>
              <p:nvPr/>
            </p:nvSpPr>
            <p:spPr>
              <a:xfrm>
                <a:off x="530087" y="3327485"/>
                <a:ext cx="6930887" cy="2899768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just"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fr-FR" sz="2400" kern="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Arial" panose="020B0604020202020204" pitchFamily="34" charset="0"/>
                  </a:rPr>
                  <a:t>Une température de 20°±10°C implique une dilatation </a:t>
                </a:r>
                <a:r>
                  <a:rPr lang="en-US" sz="2400" i="1" kern="0" dirty="0">
                    <a:effectLst/>
                    <a:latin typeface="Times New Roman,Italic"/>
                    <a:ea typeface="Calibri" panose="020F0502020204030204" pitchFamily="34" charset="0"/>
                    <a:cs typeface="Times New Roman,Italic"/>
                  </a:rPr>
                  <a:t>Δ</a:t>
                </a:r>
                <a:r>
                  <a:rPr lang="fr-FR" sz="2400" i="1" kern="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Arial" panose="020B0604020202020204" pitchFamily="34" charset="0"/>
                  </a:rPr>
                  <a:t>L </a:t>
                </a:r>
                <a:r>
                  <a:rPr lang="fr-FR" sz="2400" kern="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Arial" panose="020B0604020202020204" pitchFamily="34" charset="0"/>
                  </a:rPr>
                  <a:t>:</a:t>
                </a:r>
                <a:r>
                  <a:rPr lang="fr-FR" sz="2400" kern="100" dirty="0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pPr algn="just">
                  <a:lnSpc>
                    <a:spcPct val="107000"/>
                  </a:lnSpc>
                  <a:spcAft>
                    <a:spcPts val="8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z="2400" i="1" kern="0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∆</m:t>
                      </m:r>
                      <m:r>
                        <a:rPr lang="fr-FR" sz="2400" i="1" kern="0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𝐿</m:t>
                      </m:r>
                      <m:r>
                        <a:rPr lang="fr-FR" sz="2400" i="1" kern="0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=</m:t>
                      </m:r>
                      <m:r>
                        <a:rPr lang="fr-FR" sz="2400" i="1" kern="0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𝛼</m:t>
                      </m:r>
                      <m:r>
                        <a:rPr lang="fr-FR" sz="2400" i="1" kern="0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∆</m:t>
                      </m:r>
                      <m:r>
                        <a:rPr lang="fr-FR" sz="2400" i="1" kern="0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𝑇</m:t>
                      </m:r>
                      <m:acc>
                        <m:accPr>
                          <m:chr m:val="̅"/>
                          <m:ctrlPr>
                            <a:rPr lang="fr-FR" sz="2400" i="1" kern="0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accPr>
                        <m:e>
                          <m:r>
                            <a:rPr lang="fr-FR" sz="2400" i="1" kern="0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𝑋</m:t>
                          </m:r>
                        </m:e>
                      </m:acc>
                    </m:oMath>
                  </m:oMathPara>
                </a14:m>
                <a:endParaRPr lang="fr-FR" sz="2400" kern="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  <a:p>
                <a:pPr algn="just">
                  <a:lnSpc>
                    <a:spcPct val="107000"/>
                  </a:lnSpc>
                  <a:spcAft>
                    <a:spcPts val="8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z="2400" i="1" kern="0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∆</m:t>
                      </m:r>
                      <m:r>
                        <a:rPr lang="fr-FR" sz="2400" i="1" kern="0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𝑇</m:t>
                      </m:r>
                      <m:r>
                        <a:rPr lang="fr-FR" sz="2400" i="1" kern="0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=</m:t>
                      </m:r>
                      <m:sSup>
                        <m:sSupPr>
                          <m:ctrlPr>
                            <a:rPr lang="fr-FR" sz="2400" i="1" kern="0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sSupPr>
                        <m:e>
                          <m:r>
                            <a:rPr lang="fr-FR" sz="2400" i="1" kern="0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78</m:t>
                          </m:r>
                          <m:r>
                            <a:rPr lang="fr-FR" sz="2400" i="1" kern="0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.</m:t>
                          </m:r>
                          <m:r>
                            <a:rPr lang="fr-FR" sz="2400" i="1" kern="0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10</m:t>
                          </m:r>
                        </m:e>
                        <m:sup>
                          <m:r>
                            <a:rPr lang="fr-FR" sz="2400" i="1" kern="0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−</m:t>
                          </m:r>
                          <m:r>
                            <a:rPr lang="fr-FR" sz="2400" i="1" kern="0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6</m:t>
                          </m:r>
                        </m:sup>
                      </m:sSup>
                      <m:r>
                        <a:rPr lang="fr-FR" sz="2400" i="1" kern="0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×</m:t>
                      </m:r>
                      <m:r>
                        <a:rPr lang="fr-FR" sz="2400" i="1" kern="0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10</m:t>
                      </m:r>
                      <m:r>
                        <a:rPr lang="fr-FR" sz="2400" i="1" kern="0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×</m:t>
                      </m:r>
                      <m:r>
                        <a:rPr lang="fr-FR" sz="2400" i="1" kern="0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59</m:t>
                      </m:r>
                      <m:r>
                        <a:rPr lang="fr-FR" sz="2400" i="1" kern="0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.</m:t>
                      </m:r>
                      <m:r>
                        <a:rPr lang="fr-FR" sz="2400" i="1" kern="0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535</m:t>
                      </m:r>
                      <m:r>
                        <a:rPr lang="fr-FR" sz="2400" i="1" kern="0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=</m:t>
                      </m:r>
                      <m:r>
                        <a:rPr lang="fr-FR" sz="2400" i="1" kern="0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0</m:t>
                      </m:r>
                      <m:r>
                        <a:rPr lang="fr-FR" sz="2400" i="1" kern="0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.</m:t>
                      </m:r>
                      <m:r>
                        <a:rPr lang="fr-FR" sz="2400" i="1" kern="0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0464</m:t>
                      </m:r>
                      <m:r>
                        <a:rPr lang="fr-FR" sz="2400" i="1" kern="0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𝑚𝑚</m:t>
                      </m:r>
                    </m:oMath>
                  </m:oMathPara>
                </a14:m>
                <a:endParaRPr lang="fr-FR" sz="2400" kern="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  <a:p>
                <a:pPr algn="just">
                  <a:lnSpc>
                    <a:spcPct val="107000"/>
                  </a:lnSpc>
                  <a:spcAft>
                    <a:spcPts val="8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fr-FR" sz="2400" i="1" kern="100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fr-FR" sz="2400" i="1" kern="100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Arial" panose="020B0604020202020204" pitchFamily="34" charset="0"/>
                            </a:rPr>
                            <m:t>𝑢</m:t>
                          </m:r>
                        </m:e>
                        <m:sub>
                          <m:sSup>
                            <m:sSupPr>
                              <m:ctrlPr>
                                <a:rPr lang="fr-FR" sz="2400" i="1" kern="100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Arial" panose="020B0604020202020204" pitchFamily="34" charset="0"/>
                                </a:rPr>
                              </m:ctrlPr>
                            </m:sSupPr>
                            <m:e>
                              <m:r>
                                <a:rPr lang="fr-FR" sz="2400" i="1" kern="100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Arial" panose="020B0604020202020204" pitchFamily="34" charset="0"/>
                                </a:rPr>
                                <m:t>𝑇</m:t>
                              </m:r>
                            </m:e>
                            <m:sup>
                              <m:r>
                                <a:rPr lang="fr-FR" sz="2400" i="1" kern="100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Arial" panose="020B0604020202020204" pitchFamily="34" charset="0"/>
                                </a:rPr>
                                <m:t>𝑜</m:t>
                              </m:r>
                            </m:sup>
                          </m:sSup>
                        </m:sub>
                      </m:sSub>
                      <m:r>
                        <a:rPr lang="fr-FR" sz="2400" i="1" kern="100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m:t>=</m:t>
                      </m:r>
                      <m:f>
                        <m:fPr>
                          <m:ctrlPr>
                            <a:rPr lang="fr-FR" sz="2400" i="1" kern="100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fr-FR" sz="2400" i="1" kern="100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Arial" panose="020B0604020202020204" pitchFamily="34" charset="0"/>
                            </a:rPr>
                            <m:t>2</m:t>
                          </m:r>
                          <m:r>
                            <a:rPr lang="fr-FR" sz="2400" i="1" kern="100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Arial" panose="020B0604020202020204" pitchFamily="34" charset="0"/>
                            </a:rPr>
                            <m:t>∆</m:t>
                          </m:r>
                          <m:r>
                            <a:rPr lang="fr-FR" sz="2400" i="1" kern="100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Arial" panose="020B0604020202020204" pitchFamily="34" charset="0"/>
                            </a:rPr>
                            <m:t>𝐿</m:t>
                          </m:r>
                        </m:num>
                        <m:den>
                          <m:r>
                            <a:rPr lang="fr-FR" sz="2400" i="1" kern="100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Arial" panose="020B0604020202020204" pitchFamily="34" charset="0"/>
                            </a:rPr>
                            <m:t>2</m:t>
                          </m:r>
                          <m:rad>
                            <m:radPr>
                              <m:degHide m:val="on"/>
                              <m:ctrlPr>
                                <a:rPr lang="fr-FR" sz="2400" i="1" kern="100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Arial" panose="020B0604020202020204" pitchFamily="34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fr-FR" sz="2400" i="1" kern="100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Arial" panose="020B0604020202020204" pitchFamily="34" charset="0"/>
                                </a:rPr>
                                <m:t>3</m:t>
                              </m:r>
                            </m:e>
                          </m:rad>
                        </m:den>
                      </m:f>
                      <m:r>
                        <a:rPr lang="fr-FR" sz="2400" i="1" kern="100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m:t>=</m:t>
                      </m:r>
                      <m:r>
                        <a:rPr lang="fr-FR" sz="2400" i="1" kern="100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m:t>0</m:t>
                      </m:r>
                      <m:r>
                        <a:rPr lang="fr-FR" sz="2400" i="1" kern="100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m:t>.</m:t>
                      </m:r>
                      <m:r>
                        <a:rPr lang="fr-FR" sz="2400" i="1" kern="100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m:t>0268</m:t>
                      </m:r>
                    </m:oMath>
                  </m:oMathPara>
                </a14:m>
                <a:endParaRPr lang="fr-FR" sz="2400" kern="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8" name="ZoneTexte 7">
                <a:extLst>
                  <a:ext uri="{FF2B5EF4-FFF2-40B4-BE49-F238E27FC236}">
                    <a16:creationId xmlns:a16="http://schemas.microsoft.com/office/drawing/2014/main" id="{1490BAEC-78FA-0213-F59C-CA756CBB67A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0087" y="3327485"/>
                <a:ext cx="6930887" cy="2899768"/>
              </a:xfrm>
              <a:prstGeom prst="rect">
                <a:avLst/>
              </a:prstGeom>
              <a:blipFill>
                <a:blip r:embed="rId4"/>
                <a:stretch>
                  <a:fillRect l="-1407" t="-1681" r="-1319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0306513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>
            <a:extLst>
              <a:ext uri="{FF2B5EF4-FFF2-40B4-BE49-F238E27FC236}">
                <a16:creationId xmlns:a16="http://schemas.microsoft.com/office/drawing/2014/main" id="{7FE8F06A-E02D-ECB2-CCBF-98D9D77BBDA3}"/>
              </a:ext>
            </a:extLst>
          </p:cNvPr>
          <p:cNvSpPr txBox="1"/>
          <p:nvPr/>
        </p:nvSpPr>
        <p:spPr>
          <a:xfrm>
            <a:off x="384313" y="430304"/>
            <a:ext cx="8375374" cy="247728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180340">
              <a:lnSpc>
                <a:spcPct val="107000"/>
              </a:lnSpc>
              <a:spcAft>
                <a:spcPts val="800"/>
              </a:spcAft>
            </a:pPr>
            <a:r>
              <a:rPr lang="fr-FR" sz="2800" kern="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Nous nous limiterons à ces paramètres principaux, on pourrait en ajouter d’autres comme la Résolution de l’appareil … etc.</a:t>
            </a:r>
            <a:endParaRPr lang="fr-FR" sz="2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fr-FR" sz="2800" kern="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Incertitude globale est la composition des écarts types (somme quadratique) :</a:t>
            </a:r>
            <a:endParaRPr lang="fr-FR" sz="2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ZoneTexte 4">
                <a:extLst>
                  <a:ext uri="{FF2B5EF4-FFF2-40B4-BE49-F238E27FC236}">
                    <a16:creationId xmlns:a16="http://schemas.microsoft.com/office/drawing/2014/main" id="{D314EC79-2D3A-54F8-0B76-5672B3B9D8EB}"/>
                  </a:ext>
                </a:extLst>
              </p:cNvPr>
              <p:cNvSpPr txBox="1"/>
              <p:nvPr/>
            </p:nvSpPr>
            <p:spPr>
              <a:xfrm>
                <a:off x="278296" y="3642198"/>
                <a:ext cx="7991061" cy="1696747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just">
                  <a:lnSpc>
                    <a:spcPct val="107000"/>
                  </a:lnSpc>
                  <a:spcAft>
                    <a:spcPts val="8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fr-FR" sz="2800" i="1" kern="0" smtClean="0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fr-FR" sz="2800" i="1" kern="0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𝑢</m:t>
                          </m:r>
                        </m:e>
                        <m:sub>
                          <m:r>
                            <a:rPr lang="fr-FR" sz="2800" i="1" kern="0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𝐺𝑙𝑜𝑏𝑎𝑙𝑒</m:t>
                          </m:r>
                        </m:sub>
                      </m:sSub>
                      <m:r>
                        <a:rPr lang="fr-FR" sz="2800" i="1" kern="0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fr-FR" sz="2800" i="1" kern="0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radPr>
                        <m:deg/>
                        <m:e>
                          <m:sSup>
                            <m:sSupPr>
                              <m:ctrlPr>
                                <a:rPr lang="fr-FR" sz="2800" i="1" kern="0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</m:ctrlPr>
                            </m:sSupPr>
                            <m:e>
                              <m:r>
                                <a:rPr lang="fr-FR" sz="2800" i="1" kern="0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(</m:t>
                              </m:r>
                              <m:sSub>
                                <m:sSubPr>
                                  <m:ctrlPr>
                                    <a:rPr lang="fr-FR" sz="2800" i="1" kern="0"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Times New Roman" panose="020206030504050203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fr-FR" sz="2800" i="1" kern="0"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Times New Roman" panose="02020603050405020304" pitchFamily="18" charset="0"/>
                                    </a:rPr>
                                    <m:t>𝑢</m:t>
                                  </m:r>
                                </m:e>
                                <m:sub>
                                  <m:r>
                                    <a:rPr lang="fr-FR" sz="2800" i="1" kern="0"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Times New Roman" panose="02020603050405020304" pitchFamily="18" charset="0"/>
                                    </a:rPr>
                                    <m:t>𝑟𝑒𝑝</m:t>
                                  </m:r>
                                </m:sub>
                              </m:sSub>
                              <m:r>
                                <a:rPr lang="fr-FR" sz="2800" i="1" kern="0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)</m:t>
                              </m:r>
                            </m:e>
                            <m:sup>
                              <m:r>
                                <a:rPr lang="fr-FR" sz="2800" i="1" kern="0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fr-FR" sz="2800" i="1" kern="0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+</m:t>
                          </m:r>
                          <m:sSup>
                            <m:sSupPr>
                              <m:ctrlPr>
                                <a:rPr lang="fr-FR" sz="2800" i="1" kern="0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</m:ctrlPr>
                            </m:sSupPr>
                            <m:e>
                              <m:r>
                                <a:rPr lang="fr-FR" sz="2800" i="1" kern="0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(</m:t>
                              </m:r>
                              <m:sSub>
                                <m:sSubPr>
                                  <m:ctrlPr>
                                    <a:rPr lang="fr-FR" sz="2800" i="1" kern="0"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Times New Roman" panose="020206030504050203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fr-FR" sz="2800" i="1" kern="0"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Times New Roman" panose="02020603050405020304" pitchFamily="18" charset="0"/>
                                    </a:rPr>
                                    <m:t>𝑢</m:t>
                                  </m:r>
                                </m:e>
                                <m:sub>
                                  <m:r>
                                    <a:rPr lang="fr-FR" sz="2800" i="1" kern="0"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Times New Roman" panose="02020603050405020304" pitchFamily="18" charset="0"/>
                                    </a:rPr>
                                    <m:t>𝑗</m:t>
                                  </m:r>
                                </m:sub>
                              </m:sSub>
                              <m:r>
                                <a:rPr lang="fr-FR" sz="2800" i="1" kern="0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)</m:t>
                              </m:r>
                            </m:e>
                            <m:sup>
                              <m:r>
                                <a:rPr lang="fr-FR" sz="2800" i="1" kern="0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fr-FR" sz="2800" i="1" kern="0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+</m:t>
                          </m:r>
                          <m:sSup>
                            <m:sSupPr>
                              <m:ctrlPr>
                                <a:rPr lang="fr-FR" sz="2800" i="1" kern="0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</m:ctrlPr>
                            </m:sSupPr>
                            <m:e>
                              <m:r>
                                <a:rPr lang="fr-FR" sz="2800" i="1" kern="0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(</m:t>
                              </m:r>
                              <m:sSub>
                                <m:sSubPr>
                                  <m:ctrlPr>
                                    <a:rPr lang="fr-FR" sz="2800" i="1" kern="0"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Times New Roman" panose="020206030504050203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fr-FR" sz="2800" i="1" kern="0"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Times New Roman" panose="02020603050405020304" pitchFamily="18" charset="0"/>
                                    </a:rPr>
                                    <m:t>𝑢</m:t>
                                  </m:r>
                                </m:e>
                                <m:sub>
                                  <m:r>
                                    <a:rPr lang="fr-FR" sz="2800" i="1" kern="0"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Times New Roman" panose="02020603050405020304" pitchFamily="18" charset="0"/>
                                    </a:rPr>
                                    <m:t>𝑒𝑡</m:t>
                                  </m:r>
                                </m:sub>
                              </m:sSub>
                              <m:r>
                                <a:rPr lang="fr-FR" sz="2800" i="1" kern="0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)</m:t>
                              </m:r>
                            </m:e>
                            <m:sup>
                              <m:r>
                                <a:rPr lang="fr-FR" sz="2800" i="1" kern="0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fr-FR" sz="2800" i="1" kern="0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+</m:t>
                          </m:r>
                          <m:sSup>
                            <m:sSupPr>
                              <m:ctrlPr>
                                <a:rPr lang="fr-FR" sz="2800" i="1" kern="0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</m:ctrlPr>
                            </m:sSupPr>
                            <m:e>
                              <m:r>
                                <a:rPr lang="fr-FR" sz="2800" i="1" kern="0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(</m:t>
                              </m:r>
                              <m:sSub>
                                <m:sSubPr>
                                  <m:ctrlPr>
                                    <a:rPr lang="fr-FR" sz="2800" i="1" kern="0"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Times New Roman" panose="020206030504050203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fr-FR" sz="2800" i="1" kern="0"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Times New Roman" panose="02020603050405020304" pitchFamily="18" charset="0"/>
                                    </a:rPr>
                                    <m:t>𝑢</m:t>
                                  </m:r>
                                </m:e>
                                <m:sub>
                                  <m:sSup>
                                    <m:sSupPr>
                                      <m:ctrlPr>
                                        <a:rPr lang="fr-FR" sz="2800" i="1" kern="0">
                                          <a:effectLst/>
                                          <a:latin typeface="Cambria Math" panose="02040503050406030204" pitchFamily="18" charset="0"/>
                                          <a:ea typeface="Calibri" panose="020F0502020204030204" pitchFamily="34" charset="0"/>
                                          <a:cs typeface="Times New Roman" panose="020206030504050203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fr-FR" sz="2800" i="1" kern="0">
                                          <a:effectLst/>
                                          <a:latin typeface="Cambria Math" panose="02040503050406030204" pitchFamily="18" charset="0"/>
                                          <a:ea typeface="Calibri" panose="020F0502020204030204" pitchFamily="34" charset="0"/>
                                          <a:cs typeface="Times New Roman" panose="02020603050405020304" pitchFamily="18" charset="0"/>
                                        </a:rPr>
                                        <m:t>𝑇</m:t>
                                      </m:r>
                                    </m:e>
                                    <m:sup>
                                      <m:r>
                                        <a:rPr lang="fr-FR" sz="2800" i="1" kern="0">
                                          <a:effectLst/>
                                          <a:latin typeface="Cambria Math" panose="02040503050406030204" pitchFamily="18" charset="0"/>
                                          <a:ea typeface="Calibri" panose="020F0502020204030204" pitchFamily="34" charset="0"/>
                                          <a:cs typeface="Times New Roman" panose="02020603050405020304" pitchFamily="18" charset="0"/>
                                        </a:rPr>
                                        <m:t>𝑜</m:t>
                                      </m:r>
                                    </m:sup>
                                  </m:sSup>
                                </m:sub>
                              </m:sSub>
                              <m:r>
                                <a:rPr lang="fr-FR" sz="2800" i="1" kern="0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)</m:t>
                              </m:r>
                            </m:e>
                            <m:sup>
                              <m:r>
                                <a:rPr lang="fr-FR" sz="2800" i="1" kern="0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2</m:t>
                              </m:r>
                            </m:sup>
                          </m:sSup>
                        </m:e>
                      </m:rad>
                    </m:oMath>
                  </m:oMathPara>
                </a14:m>
                <a:endParaRPr lang="fr-FR" sz="2800" kern="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  <a:p>
                <a:pPr algn="just">
                  <a:lnSpc>
                    <a:spcPct val="107000"/>
                  </a:lnSpc>
                  <a:spcAft>
                    <a:spcPts val="8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fr-FR" sz="2800" i="1" kern="0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fr-FR" sz="2800" i="1" kern="0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𝑢</m:t>
                          </m:r>
                        </m:e>
                        <m:sub>
                          <m:r>
                            <a:rPr lang="fr-FR" sz="2800" i="1" kern="0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𝐺𝑙𝑜𝑏𝑎𝑙𝑒</m:t>
                          </m:r>
                        </m:sub>
                      </m:sSub>
                      <m:r>
                        <a:rPr lang="fr-FR" sz="2800" i="1" kern="0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≈</m:t>
                      </m:r>
                      <m:r>
                        <a:rPr lang="fr-FR" sz="2800" i="1" kern="0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0</m:t>
                      </m:r>
                      <m:r>
                        <a:rPr lang="fr-FR" sz="2800" i="1" kern="0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.</m:t>
                      </m:r>
                      <m:r>
                        <a:rPr lang="fr-FR" sz="2800" i="1" kern="0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2396</m:t>
                      </m:r>
                    </m:oMath>
                  </m:oMathPara>
                </a14:m>
                <a:endParaRPr lang="fr-FR" sz="2800" kern="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5" name="ZoneTexte 4">
                <a:extLst>
                  <a:ext uri="{FF2B5EF4-FFF2-40B4-BE49-F238E27FC236}">
                    <a16:creationId xmlns:a16="http://schemas.microsoft.com/office/drawing/2014/main" id="{D314EC79-2D3A-54F8-0B76-5672B3B9D8E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8296" y="3642198"/>
                <a:ext cx="7991061" cy="1696747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340272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ZoneTexte 2">
                <a:extLst>
                  <a:ext uri="{FF2B5EF4-FFF2-40B4-BE49-F238E27FC236}">
                    <a16:creationId xmlns:a16="http://schemas.microsoft.com/office/drawing/2014/main" id="{C70BD209-C80C-981A-3607-2E6B67448BF9}"/>
                  </a:ext>
                </a:extLst>
              </p:cNvPr>
              <p:cNvSpPr txBox="1"/>
              <p:nvPr/>
            </p:nvSpPr>
            <p:spPr>
              <a:xfrm>
                <a:off x="278296" y="139164"/>
                <a:ext cx="11012557" cy="3011658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just"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fr-FR" sz="2400" b="1" kern="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Arial" panose="020B0604020202020204" pitchFamily="34" charset="0"/>
                  </a:rPr>
                  <a:t>Incertitude de mesure élargie : </a:t>
                </a:r>
                <a14:m>
                  <m:oMath xmlns:m="http://schemas.openxmlformats.org/officeDocument/2006/math">
                    <m:r>
                      <a:rPr lang="fr-FR" sz="2400" b="1" i="1" kern="0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±</m:t>
                    </m:r>
                    <m:r>
                      <a:rPr lang="fr-FR" sz="2400" b="1" i="1" kern="0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𝑼</m:t>
                    </m:r>
                    <m:r>
                      <a:rPr lang="fr-FR" sz="2400" b="1" i="1" kern="0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=</m:t>
                    </m:r>
                    <m:r>
                      <a:rPr lang="fr-FR" sz="2400" b="1" i="1" kern="0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𝟐</m:t>
                    </m:r>
                    <m:r>
                      <a:rPr lang="fr-FR" sz="2400" b="1" i="1" kern="0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×</m:t>
                    </m:r>
                    <m:sSub>
                      <m:sSubPr>
                        <m:ctrlPr>
                          <a:rPr lang="fr-FR" sz="2400" b="1" i="1" kern="0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fr-FR" sz="2400" b="1" i="1" kern="0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𝒖</m:t>
                        </m:r>
                      </m:e>
                      <m:sub>
                        <m:r>
                          <a:rPr lang="fr-FR" sz="2400" b="1" i="1" kern="0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𝑮𝒍𝒐𝒃𝒂𝒍𝒆</m:t>
                        </m:r>
                      </m:sub>
                    </m:sSub>
                    <m:r>
                      <a:rPr lang="fr-FR" sz="2400" b="1" i="1" kern="0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=∓</m:t>
                    </m:r>
                    <m:r>
                      <a:rPr lang="fr-FR" sz="2400" b="1" i="1" kern="0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𝟎</m:t>
                    </m:r>
                    <m:r>
                      <a:rPr lang="fr-FR" sz="2400" b="1" i="1" kern="0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.</m:t>
                    </m:r>
                    <m:r>
                      <a:rPr lang="fr-FR" sz="2400" b="1" i="1" kern="0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𝟒𝟕𝟗𝟐</m:t>
                    </m:r>
                    <m:r>
                      <a:rPr lang="fr-FR" sz="2400" b="1" i="1" kern="0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 à </m:t>
                    </m:r>
                    <m:r>
                      <a:rPr lang="fr-FR" sz="2400" b="1" i="1" kern="0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𝟗𝟓</m:t>
                    </m:r>
                    <m:r>
                      <a:rPr lang="fr-FR" sz="2400" b="1" i="1" kern="0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%</m:t>
                    </m:r>
                  </m:oMath>
                </a14:m>
                <a:r>
                  <a:rPr lang="fr-FR" sz="2400" b="1" kern="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Arial" panose="020B0604020202020204" pitchFamily="34" charset="0"/>
                  </a:rPr>
                  <a:t>(f</a:t>
                </a:r>
                <a:r>
                  <a:rPr lang="fr-FR" sz="2400" b="1" kern="0" dirty="0">
                    <a:effectLst/>
                    <a:latin typeface="Times New Roman,Bold"/>
                    <a:ea typeface="Calibri" panose="020F0502020204030204" pitchFamily="34" charset="0"/>
                    <a:cs typeface="Arial" panose="020B0604020202020204" pitchFamily="34" charset="0"/>
                  </a:rPr>
                  <a:t>acteur d</a:t>
                </a:r>
                <a:r>
                  <a:rPr lang="fr-FR" sz="2400" b="1" kern="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,Bold"/>
                  </a:rPr>
                  <a:t>’é</a:t>
                </a:r>
                <a:r>
                  <a:rPr lang="fr-FR" sz="2400" b="1" kern="0" dirty="0">
                    <a:effectLst/>
                    <a:latin typeface="Times New Roman,Bold"/>
                    <a:ea typeface="Calibri" panose="020F0502020204030204" pitchFamily="34" charset="0"/>
                    <a:cs typeface="Arial" panose="020B0604020202020204" pitchFamily="34" charset="0"/>
                  </a:rPr>
                  <a:t>largissement </a:t>
                </a:r>
                <a:r>
                  <a:rPr lang="fr-FR" sz="2400" b="1" i="1" kern="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Arial" panose="020B0604020202020204" pitchFamily="34" charset="0"/>
                  </a:rPr>
                  <a:t>k</a:t>
                </a:r>
                <a:r>
                  <a:rPr lang="fr-FR" sz="2400" b="1" kern="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Arial" panose="020B0604020202020204" pitchFamily="34" charset="0"/>
                  </a:rPr>
                  <a:t>=2)</a:t>
                </a:r>
                <a:endParaRPr lang="fr-FR" sz="2400" kern="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  <a:p>
                <a:pPr algn="just">
                  <a:lnSpc>
                    <a:spcPct val="107000"/>
                  </a:lnSpc>
                  <a:spcBef>
                    <a:spcPts val="600"/>
                  </a:spcBef>
                  <a:spcAft>
                    <a:spcPts val="600"/>
                  </a:spcAft>
                </a:pPr>
                <a:r>
                  <a:rPr lang="fr-FR" sz="2400" b="1" kern="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Arial" panose="020B0604020202020204" pitchFamily="34" charset="0"/>
                  </a:rPr>
                  <a:t>Ecriture de l’incertitude de mesure</a:t>
                </a:r>
                <a:endParaRPr lang="fr-FR" sz="2400" kern="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  <a:p>
                <a:pPr eaLnBrk="0" hangingPunct="0">
                  <a:spcBef>
                    <a:spcPts val="35"/>
                  </a:spcBef>
                </a:pPr>
                <a14:m>
                  <m:oMath xmlns:m="http://schemas.openxmlformats.org/officeDocument/2006/math">
                    <m:r>
                      <a:rPr lang="fr-FR" sz="2400" b="1" i="1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𝑿</m:t>
                    </m:r>
                  </m:oMath>
                </a14:m>
                <a:r>
                  <a:rPr lang="fr-FR" sz="2400" b="0" spc="-535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 </a:t>
                </a:r>
                <a:r>
                  <a:rPr lang="fr-FR" sz="2400" b="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= 59.535 mm       Mesure</a:t>
                </a:r>
                <a:endParaRPr lang="fr-FR" sz="2400" b="1" dirty="0">
                  <a:effectLst/>
                  <a:latin typeface="Arial" panose="020B0604020202020204" pitchFamily="34" charset="0"/>
                  <a:ea typeface="Calibri" panose="020F0502020204030204" pitchFamily="34" charset="0"/>
                </a:endParaRPr>
              </a:p>
              <a:p>
                <a:pPr eaLnBrk="0" hangingPunct="0">
                  <a:spcBef>
                    <a:spcPts val="35"/>
                  </a:spcBef>
                </a:pPr>
                <a:r>
                  <a:rPr lang="fr-FR" sz="2400" b="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±0.479 mm             Incertitude de la mesure</a:t>
                </a:r>
                <a:endParaRPr lang="fr-FR" sz="2400" b="1" dirty="0">
                  <a:effectLst/>
                  <a:latin typeface="Arial" panose="020B0604020202020204" pitchFamily="34" charset="0"/>
                  <a:ea typeface="Calibri" panose="020F0502020204030204" pitchFamily="34" charset="0"/>
                </a:endParaRPr>
              </a:p>
              <a:p>
                <a:pPr eaLnBrk="0" hangingPunct="0">
                  <a:spcBef>
                    <a:spcPts val="35"/>
                  </a:spcBef>
                </a:pPr>
                <a:r>
                  <a:rPr lang="fr-FR" sz="2400" b="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95%                        Niveau de confiance</a:t>
                </a:r>
                <a:endParaRPr lang="fr-FR" sz="2400" b="1" dirty="0">
                  <a:effectLst/>
                  <a:latin typeface="Arial" panose="020B0604020202020204" pitchFamily="34" charset="0"/>
                  <a:ea typeface="Calibri" panose="020F0502020204030204" pitchFamily="34" charset="0"/>
                </a:endParaRPr>
              </a:p>
              <a:p>
                <a:pPr eaLnBrk="0" hangingPunct="0">
                  <a:spcBef>
                    <a:spcPts val="35"/>
                  </a:spcBef>
                </a:pPr>
                <a:r>
                  <a:rPr lang="fr-FR" sz="2400" b="1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La mesure est :</a:t>
                </a:r>
                <a:r>
                  <a:rPr lang="fr-FR" sz="2400" b="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fr-FR" sz="2400" b="1" i="1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𝟓𝟗</m:t>
                    </m:r>
                    <m:r>
                      <a:rPr lang="fr-FR" sz="2400" b="1" i="1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.</m:t>
                    </m:r>
                    <m:r>
                      <a:rPr lang="fr-FR" sz="2400" b="1" i="1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𝟓𝟑𝟓</m:t>
                    </m:r>
                    <m:r>
                      <a:rPr lang="fr-FR" sz="2400" b="1" i="1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±</m:t>
                    </m:r>
                    <m:r>
                      <a:rPr lang="fr-FR" sz="2400" b="1" i="1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𝟎</m:t>
                    </m:r>
                    <m:r>
                      <a:rPr lang="fr-FR" sz="2400" b="1" i="1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.</m:t>
                    </m:r>
                    <m:r>
                      <a:rPr lang="fr-FR" sz="2400" b="1" i="1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𝟒𝟕𝟗</m:t>
                    </m:r>
                    <m:r>
                      <a:rPr lang="fr-FR" sz="2400" b="1" i="1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𝒎𝒎</m:t>
                    </m:r>
                    <m:r>
                      <a:rPr lang="fr-FR" sz="2400" b="1" i="1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 à </m:t>
                    </m:r>
                    <m:r>
                      <a:rPr lang="fr-FR" sz="2400" b="1" i="1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𝟗𝟓</m:t>
                    </m:r>
                    <m:r>
                      <a:rPr lang="fr-FR" sz="2400" b="1" i="1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%</m:t>
                    </m:r>
                  </m:oMath>
                </a14:m>
                <a:endParaRPr lang="fr-FR" sz="2400" b="1" dirty="0">
                  <a:effectLst/>
                  <a:latin typeface="Arial" panose="020B0604020202020204" pitchFamily="34" charset="0"/>
                  <a:ea typeface="Calibri" panose="020F0502020204030204" pitchFamily="34" charset="0"/>
                </a:endParaRPr>
              </a:p>
            </p:txBody>
          </p:sp>
        </mc:Choice>
        <mc:Fallback xmlns="">
          <p:sp>
            <p:nvSpPr>
              <p:cNvPr id="3" name="ZoneTexte 2">
                <a:extLst>
                  <a:ext uri="{FF2B5EF4-FFF2-40B4-BE49-F238E27FC236}">
                    <a16:creationId xmlns:a16="http://schemas.microsoft.com/office/drawing/2014/main" id="{C70BD209-C80C-981A-3607-2E6B67448BF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8296" y="139164"/>
                <a:ext cx="11012557" cy="3011658"/>
              </a:xfrm>
              <a:prstGeom prst="rect">
                <a:avLst/>
              </a:prstGeom>
              <a:blipFill>
                <a:blip r:embed="rId2"/>
                <a:stretch>
                  <a:fillRect l="-886" t="-1619" r="-831" b="-3846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ZoneTexte 4">
            <a:extLst>
              <a:ext uri="{FF2B5EF4-FFF2-40B4-BE49-F238E27FC236}">
                <a16:creationId xmlns:a16="http://schemas.microsoft.com/office/drawing/2014/main" id="{F00D71EF-E5B3-21D0-0C8B-F741AA82AA00}"/>
              </a:ext>
            </a:extLst>
          </p:cNvPr>
          <p:cNvSpPr txBox="1"/>
          <p:nvPr/>
        </p:nvSpPr>
        <p:spPr>
          <a:xfrm>
            <a:off x="92765" y="3150822"/>
            <a:ext cx="11820939" cy="331122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Bef>
                <a:spcPts val="600"/>
              </a:spcBef>
              <a:spcAft>
                <a:spcPts val="600"/>
              </a:spcAft>
            </a:pPr>
            <a:r>
              <a:rPr lang="fr-FR" sz="2400" b="1" kern="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3.4.3. Méthodes de type B</a:t>
            </a:r>
            <a:endParaRPr lang="fr-FR" sz="2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indent="180340" algn="just">
              <a:lnSpc>
                <a:spcPct val="107000"/>
              </a:lnSpc>
              <a:spcAft>
                <a:spcPts val="800"/>
              </a:spcAft>
            </a:pPr>
            <a:r>
              <a:rPr lang="fr-FR" sz="2400" kern="0" dirty="0">
                <a:effectLst/>
                <a:latin typeface="Times New Roman" panose="02020603050405020304" pitchFamily="18" charset="0"/>
                <a:ea typeface="TimesNewRomanPSMT"/>
                <a:cs typeface="Arial" panose="020B0604020202020204" pitchFamily="34" charset="0"/>
              </a:rPr>
              <a:t>Elles concernent tous les moyens autres que statistiques qui permettront l’estimation des caractéristiques de l’incertitude (expérience des opérateurs, examens de résultats précédents, documentations constructeurs…). Naturellement, la détermination de l’in</a:t>
            </a:r>
            <a:r>
              <a:rPr lang="fr-FR" sz="2400" kern="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certitude par des </a:t>
            </a:r>
            <a:r>
              <a:rPr lang="fr-FR" sz="2400" kern="0" dirty="0">
                <a:effectLst/>
                <a:latin typeface="Times New Roman" panose="02020603050405020304" pitchFamily="18" charset="0"/>
                <a:ea typeface="TimesNewRomanPSMT"/>
                <a:cs typeface="Arial" panose="020B0604020202020204" pitchFamily="34" charset="0"/>
              </a:rPr>
              <a:t>méthodes statistiques, c’est</a:t>
            </a:r>
            <a:r>
              <a:rPr lang="fr-FR" sz="2400" kern="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-à-dire les </a:t>
            </a:r>
            <a:r>
              <a:rPr lang="fr-FR" sz="2400" b="1" kern="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méthodes de type A</a:t>
            </a:r>
            <a:r>
              <a:rPr lang="fr-FR" sz="2400" kern="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, est la seule qui donne des résultats </a:t>
            </a:r>
            <a:r>
              <a:rPr lang="fr-FR" sz="2400" kern="0" dirty="0">
                <a:effectLst/>
                <a:latin typeface="Times New Roman" panose="02020603050405020304" pitchFamily="18" charset="0"/>
                <a:ea typeface="TimesNewRomanPSMT"/>
                <a:cs typeface="Arial" panose="020B0604020202020204" pitchFamily="34" charset="0"/>
              </a:rPr>
              <a:t>proches de la réalité, mais c’est une méthode qui demande un grand nombre de mesures et un traitement parfois délicat de ces mesures. C’est l</a:t>
            </a:r>
            <a:r>
              <a:rPr lang="fr-FR" sz="2400" kern="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a raison pour laquelle il sera préférable </a:t>
            </a:r>
            <a:r>
              <a:rPr lang="fr-FR" sz="2400" kern="0" dirty="0">
                <a:effectLst/>
                <a:latin typeface="Times New Roman" panose="02020603050405020304" pitchFamily="18" charset="0"/>
                <a:ea typeface="TimesNewRomanPSMT"/>
                <a:cs typeface="Arial" panose="020B0604020202020204" pitchFamily="34" charset="0"/>
              </a:rPr>
              <a:t>d’employer les </a:t>
            </a:r>
            <a:r>
              <a:rPr lang="fr-FR" sz="2400" b="1" kern="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méthodes de type B </a:t>
            </a:r>
            <a:r>
              <a:rPr lang="fr-FR" sz="2400" kern="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pour des raisons économiques et/ou techniques.</a:t>
            </a:r>
            <a:endParaRPr lang="fr-FR" sz="2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555533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>
            <a:extLst>
              <a:ext uri="{FF2B5EF4-FFF2-40B4-BE49-F238E27FC236}">
                <a16:creationId xmlns:a16="http://schemas.microsoft.com/office/drawing/2014/main" id="{07DD9F0B-44D1-CB72-8F91-5B64EC45D24D}"/>
              </a:ext>
            </a:extLst>
          </p:cNvPr>
          <p:cNvSpPr txBox="1"/>
          <p:nvPr/>
        </p:nvSpPr>
        <p:spPr>
          <a:xfrm>
            <a:off x="185530" y="193052"/>
            <a:ext cx="11608904" cy="388843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600"/>
              </a:spcAft>
            </a:pPr>
            <a:r>
              <a:rPr lang="fr-FR" sz="2400" b="1" u="sng" kern="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Application </a:t>
            </a:r>
            <a:r>
              <a:rPr lang="fr-FR" sz="2400" b="1" u="sng" kern="0" dirty="0">
                <a:effectLst/>
                <a:latin typeface="Times New Roman" panose="02020603050405020304" pitchFamily="18" charset="0"/>
                <a:ea typeface="TimesNewRomanPSMT"/>
                <a:cs typeface="Arial" panose="020B0604020202020204" pitchFamily="34" charset="0"/>
              </a:rPr>
              <a:t>:</a:t>
            </a:r>
            <a:r>
              <a:rPr lang="fr-FR" sz="2400" kern="0" dirty="0">
                <a:effectLst/>
                <a:latin typeface="Times New Roman" panose="02020603050405020304" pitchFamily="18" charset="0"/>
                <a:ea typeface="TimesNewRomanPSMT"/>
                <a:cs typeface="Arial" panose="020B0604020202020204" pitchFamily="34" charset="0"/>
              </a:rPr>
              <a:t> </a:t>
            </a:r>
            <a:endParaRPr lang="fr-FR" sz="2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r>
              <a:rPr lang="fr-FR" sz="2400" kern="0" dirty="0">
                <a:effectLst/>
                <a:latin typeface="Times New Roman" panose="02020603050405020304" pitchFamily="18" charset="0"/>
                <a:ea typeface="TimesNewRomanPSMT"/>
              </a:rPr>
              <a:t>Estimation de l’incertitude type correspondant à la résolution d’un appareil </a:t>
            </a:r>
            <a:r>
              <a:rPr lang="fr-FR" sz="2400" kern="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de mesure à affichage numérique. Un comparateur à amplification électronique et à affichage </a:t>
            </a:r>
            <a:r>
              <a:rPr lang="fr-FR" sz="2400" kern="0" dirty="0">
                <a:effectLst/>
                <a:latin typeface="Times New Roman" panose="02020603050405020304" pitchFamily="18" charset="0"/>
                <a:ea typeface="TimesNewRomanPSMT"/>
              </a:rPr>
              <a:t>numérique indique comme résultat brut d’une mesure de longueur : 20,024mm. En l’absence </a:t>
            </a:r>
            <a:r>
              <a:rPr lang="fr-FR" sz="2400" kern="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de toute information complémentaire sur le fonctionnement de cet appareil, on ne peut </a:t>
            </a:r>
            <a:r>
              <a:rPr lang="fr-FR" sz="2400" kern="0" dirty="0">
                <a:effectLst/>
                <a:latin typeface="Times New Roman" panose="02020603050405020304" pitchFamily="18" charset="0"/>
                <a:ea typeface="TimesNewRomanPSMT"/>
              </a:rPr>
              <a:t>qu’affirmer que la grandeu</a:t>
            </a:r>
            <a:r>
              <a:rPr lang="fr-FR" sz="2400" kern="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r affichée par le comparateur est comprise entre 20,023 mm et 20,025 </a:t>
            </a:r>
            <a:r>
              <a:rPr lang="fr-FR" sz="2400" kern="0" dirty="0">
                <a:effectLst/>
                <a:latin typeface="Times New Roman" panose="02020603050405020304" pitchFamily="18" charset="0"/>
                <a:ea typeface="TimesNewRomanPSMT"/>
              </a:rPr>
              <a:t>mm, soit une étendue de la zone d’incertitude de 2 μm</a:t>
            </a:r>
            <a:r>
              <a:rPr lang="fr-FR" sz="2400" kern="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ce qui donne </a:t>
            </a:r>
            <a:r>
              <a:rPr lang="fr-FR" sz="2400" kern="0" dirty="0">
                <a:effectLst/>
                <a:latin typeface="Cambria Math" panose="02040503050406030204" pitchFamily="18" charset="0"/>
                <a:ea typeface="CambriaMath"/>
                <a:cs typeface="Cambria Math" panose="02040503050406030204" pitchFamily="18" charset="0"/>
              </a:rPr>
              <a:t>𝑈</a:t>
            </a:r>
            <a:r>
              <a:rPr lang="fr-FR" sz="2400" kern="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incertitude élargie, </a:t>
            </a:r>
            <a:r>
              <a:rPr lang="fr-FR" sz="2400" kern="0" dirty="0">
                <a:effectLst/>
                <a:latin typeface="Times New Roman" panose="02020603050405020304" pitchFamily="18" charset="0"/>
                <a:ea typeface="TimesNewRomanPSMT"/>
              </a:rPr>
              <a:t>égale à 1 μm. Dans ce cas, il est raisonnable d’assimiler la loi de distribution de l’incertit</a:t>
            </a:r>
            <a:r>
              <a:rPr lang="fr-FR" sz="2400" kern="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ude de </a:t>
            </a:r>
            <a:r>
              <a:rPr lang="fr-FR" sz="2400" kern="0" dirty="0">
                <a:effectLst/>
                <a:latin typeface="Times New Roman" panose="02020603050405020304" pitchFamily="18" charset="0"/>
                <a:ea typeface="TimesNewRomanPSMT"/>
              </a:rPr>
              <a:t>mesure à une loi rectangulaire, c’est</a:t>
            </a:r>
            <a:r>
              <a:rPr lang="fr-FR" sz="2400" kern="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-à-</a:t>
            </a:r>
            <a:r>
              <a:rPr lang="fr-FR" sz="2400" kern="0" dirty="0">
                <a:effectLst/>
                <a:latin typeface="Times New Roman" panose="02020603050405020304" pitchFamily="18" charset="0"/>
                <a:ea typeface="TimesNewRomanPSMT"/>
              </a:rPr>
              <a:t>dire que toutes les valeurs à l’intérieur de </a:t>
            </a:r>
            <a:r>
              <a:rPr lang="fr-FR" sz="2400" kern="0" dirty="0">
                <a:effectLst/>
                <a:latin typeface="Cambria Math" panose="02040503050406030204" pitchFamily="18" charset="0"/>
                <a:ea typeface="CambriaMath"/>
                <a:cs typeface="Cambria Math" panose="02040503050406030204" pitchFamily="18" charset="0"/>
              </a:rPr>
              <a:t>𝑈</a:t>
            </a:r>
            <a:r>
              <a:rPr lang="fr-FR" sz="2400" kern="0" dirty="0">
                <a:effectLst/>
                <a:latin typeface="Times New Roman" panose="02020603050405020304" pitchFamily="18" charset="0"/>
                <a:ea typeface="CambriaMath"/>
              </a:rPr>
              <a:t> </a:t>
            </a:r>
            <a:r>
              <a:rPr lang="fr-FR" sz="2400" kern="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ont la même probabilité </a:t>
            </a:r>
            <a:r>
              <a:rPr lang="fr-FR" sz="2400" kern="0" dirty="0">
                <a:effectLst/>
                <a:latin typeface="Times New Roman" panose="02020603050405020304" pitchFamily="18" charset="0"/>
                <a:ea typeface="TimesNewRomanPSMT"/>
              </a:rPr>
              <a:t>de distribution, ce qui </a:t>
            </a:r>
            <a:endParaRPr lang="fr-FR" sz="24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ZoneTexte 6">
                <a:extLst>
                  <a:ext uri="{FF2B5EF4-FFF2-40B4-BE49-F238E27FC236}">
                    <a16:creationId xmlns:a16="http://schemas.microsoft.com/office/drawing/2014/main" id="{DE2C4D52-75B8-60F3-5B70-15FB9946911F}"/>
                  </a:ext>
                </a:extLst>
              </p:cNvPr>
              <p:cNvSpPr txBox="1"/>
              <p:nvPr/>
            </p:nvSpPr>
            <p:spPr>
              <a:xfrm>
                <a:off x="185530" y="4291491"/>
                <a:ext cx="10906540" cy="1258678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indent="180340" algn="just"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fr-FR" sz="2400" kern="0" dirty="0">
                    <a:effectLst/>
                    <a:latin typeface="Times New Roman" panose="02020603050405020304" pitchFamily="18" charset="0"/>
                    <a:ea typeface="TimesNewRomanPSMT"/>
                    <a:cs typeface="Arial" panose="020B0604020202020204" pitchFamily="34" charset="0"/>
                  </a:rPr>
                  <a:t>nous permettra d’estimer une valeur pour l’incertitude </a:t>
                </a:r>
                <a:r>
                  <a:rPr lang="fr-FR" sz="2400" kern="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Arial" panose="020B0604020202020204" pitchFamily="34" charset="0"/>
                  </a:rPr>
                  <a:t>type </a:t>
                </a:r>
                <a:r>
                  <a:rPr lang="fr-FR" sz="2400" kern="0" dirty="0">
                    <a:effectLst/>
                    <a:latin typeface="Cambria Math" panose="02040503050406030204" pitchFamily="18" charset="0"/>
                    <a:ea typeface="CambriaMath"/>
                    <a:cs typeface="Cambria Math" panose="02040503050406030204" pitchFamily="18" charset="0"/>
                  </a:rPr>
                  <a:t>𝑢</a:t>
                </a:r>
                <a:r>
                  <a:rPr lang="fr-FR" sz="2400" kern="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Arial" panose="020B0604020202020204" pitchFamily="34" charset="0"/>
                  </a:rPr>
                  <a:t>, en posant : </a:t>
                </a:r>
                <a14:m>
                  <m:oMath xmlns:m="http://schemas.openxmlformats.org/officeDocument/2006/math">
                    <m:r>
                      <a:rPr lang="fr-FR" sz="2400" i="1" kern="0">
                        <a:effectLst/>
                        <a:latin typeface="Cambria Math" panose="02040503050406030204" pitchFamily="18" charset="0"/>
                        <a:ea typeface="CambriaMath"/>
                        <a:cs typeface="Times New Roman" panose="02020603050405020304" pitchFamily="18" charset="0"/>
                      </a:rPr>
                      <m:t>𝑢</m:t>
                    </m:r>
                    <m:r>
                      <a:rPr lang="fr-FR" sz="2400" i="1" kern="0">
                        <a:effectLst/>
                        <a:latin typeface="Cambria Math" panose="02040503050406030204" pitchFamily="18" charset="0"/>
                        <a:ea typeface="CambriaMath"/>
                        <a:cs typeface="Times New Roman" panose="02020603050405020304" pitchFamily="18" charset="0"/>
                      </a:rPr>
                      <m:t>=</m:t>
                    </m:r>
                    <m:f>
                      <m:fPr>
                        <m:ctrlPr>
                          <a:rPr lang="fr-FR" sz="2400" i="1" kern="0">
                            <a:effectLst/>
                            <a:latin typeface="Cambria Math" panose="02040503050406030204" pitchFamily="18" charset="0"/>
                            <a:ea typeface="CambriaMath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fr-FR" sz="2400" i="1" kern="0">
                            <a:effectLst/>
                            <a:latin typeface="Cambria Math" panose="02040503050406030204" pitchFamily="18" charset="0"/>
                            <a:ea typeface="CambriaMath"/>
                            <a:cs typeface="Times New Roman" panose="02020603050405020304" pitchFamily="18" charset="0"/>
                          </a:rPr>
                          <m:t>1</m:t>
                        </m:r>
                      </m:num>
                      <m:den>
                        <m:rad>
                          <m:radPr>
                            <m:degHide m:val="on"/>
                            <m:ctrlPr>
                              <a:rPr lang="fr-FR" sz="2400" i="1" kern="0">
                                <a:effectLst/>
                                <a:latin typeface="Cambria Math" panose="02040503050406030204" pitchFamily="18" charset="0"/>
                                <a:ea typeface="CambriaMath"/>
                                <a:cs typeface="Times New Roman" panose="020206030504050203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fr-FR" sz="2400" i="1" kern="0">
                                <a:effectLst/>
                                <a:latin typeface="Cambria Math" panose="02040503050406030204" pitchFamily="18" charset="0"/>
                                <a:ea typeface="CambriaMath"/>
                                <a:cs typeface="Times New Roman" panose="02020603050405020304" pitchFamily="18" charset="0"/>
                              </a:rPr>
                              <m:t>3</m:t>
                            </m:r>
                          </m:e>
                        </m:rad>
                      </m:den>
                    </m:f>
                  </m:oMath>
                </a14:m>
                <a:r>
                  <a:rPr lang="fr-FR" sz="2400" kern="0" dirty="0">
                    <a:effectLst/>
                    <a:latin typeface="Times New Roman" panose="02020603050405020304" pitchFamily="18" charset="0"/>
                    <a:ea typeface="CambriaMath"/>
                    <a:cs typeface="Arial" panose="020B0604020202020204" pitchFamily="34" charset="0"/>
                  </a:rPr>
                  <a:t> </a:t>
                </a:r>
                <a:r>
                  <a:rPr lang="fr-FR" sz="2400" kern="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Arial" panose="020B0604020202020204" pitchFamily="34" charset="0"/>
                  </a:rPr>
                  <a:t>ce qui donnera : </a:t>
                </a:r>
                <a14:m>
                  <m:oMath xmlns:m="http://schemas.openxmlformats.org/officeDocument/2006/math">
                    <m:r>
                      <a:rPr lang="fr-FR" sz="2400" i="1" kern="0">
                        <a:effectLst/>
                        <a:latin typeface="Cambria Math" panose="02040503050406030204" pitchFamily="18" charset="0"/>
                        <a:ea typeface="CambriaMath"/>
                        <a:cs typeface="Times New Roman" panose="02020603050405020304" pitchFamily="18" charset="0"/>
                      </a:rPr>
                      <m:t>𝑢</m:t>
                    </m:r>
                    <m:r>
                      <a:rPr lang="fr-FR" sz="2400" i="1" kern="0">
                        <a:effectLst/>
                        <a:latin typeface="Cambria Math" panose="02040503050406030204" pitchFamily="18" charset="0"/>
                        <a:ea typeface="CambriaMath"/>
                        <a:cs typeface="Times New Roman" panose="02020603050405020304" pitchFamily="18" charset="0"/>
                      </a:rPr>
                      <m:t>=</m:t>
                    </m:r>
                    <m:f>
                      <m:fPr>
                        <m:ctrlPr>
                          <a:rPr lang="fr-FR" sz="2400" i="1" kern="0">
                            <a:effectLst/>
                            <a:latin typeface="Cambria Math" panose="02040503050406030204" pitchFamily="18" charset="0"/>
                            <a:ea typeface="CambriaMath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fr-FR" sz="2400" i="1" kern="0">
                            <a:effectLst/>
                            <a:latin typeface="Cambria Math" panose="02040503050406030204" pitchFamily="18" charset="0"/>
                            <a:ea typeface="CambriaMath"/>
                            <a:cs typeface="Times New Roman" panose="02020603050405020304" pitchFamily="18" charset="0"/>
                          </a:rPr>
                          <m:t>1</m:t>
                        </m:r>
                      </m:num>
                      <m:den>
                        <m:rad>
                          <m:radPr>
                            <m:degHide m:val="on"/>
                            <m:ctrlPr>
                              <a:rPr lang="fr-FR" sz="2400" i="1" kern="0">
                                <a:effectLst/>
                                <a:latin typeface="Cambria Math" panose="02040503050406030204" pitchFamily="18" charset="0"/>
                                <a:ea typeface="CambriaMath"/>
                                <a:cs typeface="Times New Roman" panose="020206030504050203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fr-FR" sz="2400" i="1" kern="0">
                                <a:effectLst/>
                                <a:latin typeface="Cambria Math" panose="02040503050406030204" pitchFamily="18" charset="0"/>
                                <a:ea typeface="CambriaMath"/>
                                <a:cs typeface="Times New Roman" panose="02020603050405020304" pitchFamily="18" charset="0"/>
                              </a:rPr>
                              <m:t>3</m:t>
                            </m:r>
                          </m:e>
                        </m:rad>
                      </m:den>
                    </m:f>
                    <m:r>
                      <a:rPr lang="fr-FR" sz="2400" i="1" kern="0">
                        <a:effectLst/>
                        <a:latin typeface="Cambria Math" panose="02040503050406030204" pitchFamily="18" charset="0"/>
                        <a:ea typeface="CambriaMath"/>
                        <a:cs typeface="Times New Roman" panose="02020603050405020304" pitchFamily="18" charset="0"/>
                      </a:rPr>
                      <m:t>=</m:t>
                    </m:r>
                    <m:r>
                      <a:rPr lang="fr-FR" sz="2400" i="1" kern="0">
                        <a:effectLst/>
                        <a:latin typeface="Cambria Math" panose="02040503050406030204" pitchFamily="18" charset="0"/>
                        <a:ea typeface="CambriaMath"/>
                        <a:cs typeface="Times New Roman" panose="02020603050405020304" pitchFamily="18" charset="0"/>
                      </a:rPr>
                      <m:t>0</m:t>
                    </m:r>
                    <m:r>
                      <a:rPr lang="fr-FR" sz="2400" i="1" kern="0">
                        <a:effectLst/>
                        <a:latin typeface="Cambria Math" panose="02040503050406030204" pitchFamily="18" charset="0"/>
                        <a:ea typeface="CambriaMath"/>
                        <a:cs typeface="Times New Roman" panose="02020603050405020304" pitchFamily="18" charset="0"/>
                      </a:rPr>
                      <m:t>.</m:t>
                    </m:r>
                    <m:r>
                      <a:rPr lang="fr-FR" sz="2400" i="1" kern="0">
                        <a:effectLst/>
                        <a:latin typeface="Cambria Math" panose="02040503050406030204" pitchFamily="18" charset="0"/>
                        <a:ea typeface="CambriaMath"/>
                        <a:cs typeface="Times New Roman" panose="02020603050405020304" pitchFamily="18" charset="0"/>
                      </a:rPr>
                      <m:t>577</m:t>
                    </m:r>
                    <m:r>
                      <a:rPr lang="fr-FR" sz="2400" i="1" kern="0">
                        <a:effectLst/>
                        <a:latin typeface="Cambria Math" panose="02040503050406030204" pitchFamily="18" charset="0"/>
                        <a:ea typeface="CambriaMath"/>
                        <a:cs typeface="Times New Roman" panose="02020603050405020304" pitchFamily="18" charset="0"/>
                      </a:rPr>
                      <m:t>𝜇</m:t>
                    </m:r>
                    <m:r>
                      <a:rPr lang="fr-FR" sz="2400" i="1" kern="0">
                        <a:effectLst/>
                        <a:latin typeface="Cambria Math" panose="02040503050406030204" pitchFamily="18" charset="0"/>
                        <a:ea typeface="CambriaMath"/>
                        <a:cs typeface="Times New Roman" panose="02020603050405020304" pitchFamily="18" charset="0"/>
                      </a:rPr>
                      <m:t>𝑚</m:t>
                    </m:r>
                  </m:oMath>
                </a14:m>
                <a:r>
                  <a:rPr lang="fr-FR" sz="2400" kern="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Arial" panose="020B0604020202020204" pitchFamily="34" charset="0"/>
                  </a:rPr>
                  <a:t>.</a:t>
                </a:r>
                <a:endParaRPr lang="fr-FR" sz="2400" kern="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7" name="ZoneTexte 6">
                <a:extLst>
                  <a:ext uri="{FF2B5EF4-FFF2-40B4-BE49-F238E27FC236}">
                    <a16:creationId xmlns:a16="http://schemas.microsoft.com/office/drawing/2014/main" id="{DE2C4D52-75B8-60F3-5B70-15FB9946911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5530" y="4291491"/>
                <a:ext cx="10906540" cy="1258678"/>
              </a:xfrm>
              <a:prstGeom prst="rect">
                <a:avLst/>
              </a:prstGeom>
              <a:blipFill>
                <a:blip r:embed="rId2"/>
                <a:stretch>
                  <a:fillRect l="-838" r="-838" b="-2427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96129306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>
            <a:extLst>
              <a:ext uri="{FF2B5EF4-FFF2-40B4-BE49-F238E27FC236}">
                <a16:creationId xmlns:a16="http://schemas.microsoft.com/office/drawing/2014/main" id="{D5EE9BF7-212C-1F9F-4D3C-10994A90C480}"/>
              </a:ext>
            </a:extLst>
          </p:cNvPr>
          <p:cNvSpPr txBox="1"/>
          <p:nvPr/>
        </p:nvSpPr>
        <p:spPr>
          <a:xfrm>
            <a:off x="185530" y="292523"/>
            <a:ext cx="11251096" cy="252088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Bef>
                <a:spcPts val="600"/>
              </a:spcBef>
              <a:spcAft>
                <a:spcPts val="600"/>
              </a:spcAft>
            </a:pPr>
            <a:r>
              <a:rPr lang="fr-FR" sz="2400" b="1" kern="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4.5. </a:t>
            </a:r>
            <a:r>
              <a:rPr lang="fr-FR" sz="2400" b="1" kern="0" dirty="0">
                <a:effectLst/>
                <a:latin typeface="Times New Roman" panose="02020603050405020304" pitchFamily="18" charset="0"/>
                <a:ea typeface="TimesNewRomanPS-BoldMT"/>
                <a:cs typeface="Arial" panose="020B0604020202020204" pitchFamily="34" charset="0"/>
              </a:rPr>
              <a:t>Méthodes d’évaluation des incertitudes composées</a:t>
            </a:r>
            <a:endParaRPr lang="fr-FR" sz="2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indent="180340" algn="just">
              <a:lnSpc>
                <a:spcPct val="107000"/>
              </a:lnSpc>
              <a:spcAft>
                <a:spcPts val="800"/>
              </a:spcAft>
            </a:pPr>
            <a:r>
              <a:rPr lang="fr-FR" sz="2400" kern="0" dirty="0">
                <a:effectLst/>
                <a:latin typeface="Times New Roman" panose="02020603050405020304" pitchFamily="18" charset="0"/>
                <a:ea typeface="TimesNewRomanPSMT"/>
                <a:cs typeface="Arial" panose="020B0604020202020204" pitchFamily="34" charset="0"/>
              </a:rPr>
              <a:t>Souvent la grandeur que l’on veut mesurer n’est accessible que par l’intermédiaire de la mesure d’un certain nombre d’autres grandeurs qui la composent : par exemple la surface d’un rectangle ne peut être connue qu’à partir des mesures de sa longueur et de sa largeur. Le problème consiste dans ce cas à déterminer l’incertitude sur la grandeur résultante à partir des incertitudes connues des grandeurs composantes</a:t>
            </a:r>
            <a:endParaRPr lang="fr-FR" sz="2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000B6FEB-C505-D23F-02EA-897EB747E809}"/>
              </a:ext>
            </a:extLst>
          </p:cNvPr>
          <p:cNvSpPr txBox="1"/>
          <p:nvPr/>
        </p:nvSpPr>
        <p:spPr>
          <a:xfrm>
            <a:off x="185530" y="3203666"/>
            <a:ext cx="11542644" cy="22026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Bef>
                <a:spcPts val="600"/>
              </a:spcBef>
              <a:spcAft>
                <a:spcPts val="600"/>
              </a:spcAft>
            </a:pPr>
            <a:r>
              <a:rPr lang="fr-FR" sz="2400" b="1" kern="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4.5.1. Méthode du maximum et du minimum</a:t>
            </a:r>
            <a:endParaRPr lang="fr-FR" sz="2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indent="180340" algn="just">
              <a:lnSpc>
                <a:spcPct val="107000"/>
              </a:lnSpc>
              <a:spcBef>
                <a:spcPts val="600"/>
              </a:spcBef>
              <a:spcAft>
                <a:spcPts val="600"/>
              </a:spcAft>
            </a:pPr>
            <a:r>
              <a:rPr lang="fr-FR" sz="2400" kern="0" dirty="0">
                <a:effectLst/>
                <a:latin typeface="Times New Roman" panose="02020603050405020304" pitchFamily="18" charset="0"/>
                <a:ea typeface="TimesNewRomanPSMT"/>
                <a:cs typeface="Arial" panose="020B0604020202020204" pitchFamily="34" charset="0"/>
              </a:rPr>
              <a:t>C’est une méthode qui présente les avantages d’être très simple et de convenir dans tous les cas, même lorsque les étendues des incertitudes sont très grandes. Elle consiste à se placer dans les cas limites, c’est-à-dire que l’on calcule les valeurs maximales et minimales que prendrait la grandeur résultante</a:t>
            </a:r>
            <a:endParaRPr lang="fr-FR" sz="2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73695784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658</Words>
  <Application>Microsoft Office PowerPoint</Application>
  <PresentationFormat>Grand écran</PresentationFormat>
  <Paragraphs>44</Paragraphs>
  <Slides>8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7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8</vt:i4>
      </vt:variant>
    </vt:vector>
  </HeadingPairs>
  <TitlesOfParts>
    <vt:vector size="16" baseType="lpstr">
      <vt:lpstr>Arial</vt:lpstr>
      <vt:lpstr>Calibri</vt:lpstr>
      <vt:lpstr>Calibri Light</vt:lpstr>
      <vt:lpstr>Cambria Math</vt:lpstr>
      <vt:lpstr>Times New Roman</vt:lpstr>
      <vt:lpstr>Times New Roman,Bold</vt:lpstr>
      <vt:lpstr>Times New Roman,Italic</vt:lpstr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hadef ali</dc:creator>
  <cp:lastModifiedBy>hadef ali</cp:lastModifiedBy>
  <cp:revision>1</cp:revision>
  <dcterms:created xsi:type="dcterms:W3CDTF">2023-12-03T16:25:22Z</dcterms:created>
  <dcterms:modified xsi:type="dcterms:W3CDTF">2023-12-03T16:25:26Z</dcterms:modified>
</cp:coreProperties>
</file>