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6"/>
  </p:notesMasterIdLst>
  <p:handoutMasterIdLst>
    <p:handoutMasterId r:id="rId17"/>
  </p:handoutMasterIdLst>
  <p:sldIdLst>
    <p:sldId id="324" r:id="rId2"/>
    <p:sldId id="259" r:id="rId3"/>
    <p:sldId id="282" r:id="rId4"/>
    <p:sldId id="365" r:id="rId5"/>
    <p:sldId id="316" r:id="rId6"/>
    <p:sldId id="378" r:id="rId7"/>
    <p:sldId id="393" r:id="rId8"/>
    <p:sldId id="394" r:id="rId9"/>
    <p:sldId id="395" r:id="rId10"/>
    <p:sldId id="396" r:id="rId11"/>
    <p:sldId id="397" r:id="rId12"/>
    <p:sldId id="398" r:id="rId13"/>
    <p:sldId id="399" r:id="rId14"/>
    <p:sldId id="313"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27/09/2023</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27/09/2023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s://www.open.edu/openlearn/money-business/organisations-and-management-accounting/content-section--glossary#idm45728809750800"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ec.europa.eu/eurostat/statistics-explained/index.php?title=Glossary:Enterpris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8" name="Arrondir un rectangle avec un coin diagonal 7"/>
          <p:cNvSpPr/>
          <p:nvPr/>
        </p:nvSpPr>
        <p:spPr>
          <a:xfrm>
            <a:off x="467544" y="1484784"/>
            <a:ext cx="8136904" cy="352839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dirty="0" smtClean="0">
                <a:solidFill>
                  <a:schemeClr val="tx1"/>
                </a:solidFill>
              </a:rPr>
              <a:t>	</a:t>
            </a:r>
            <a:r>
              <a:rPr lang="fr-FR" sz="2000" dirty="0">
                <a:solidFill>
                  <a:schemeClr val="tx1"/>
                </a:solidFill>
              </a:rPr>
              <a:t>The </a:t>
            </a:r>
            <a:r>
              <a:rPr lang="fr-FR" sz="2000" dirty="0" err="1">
                <a:solidFill>
                  <a:schemeClr val="tx1"/>
                </a:solidFill>
              </a:rPr>
              <a:t>Purchasing</a:t>
            </a:r>
            <a:r>
              <a:rPr lang="fr-FR" sz="2000" dirty="0">
                <a:solidFill>
                  <a:schemeClr val="tx1"/>
                </a:solidFill>
              </a:rPr>
              <a:t> </a:t>
            </a:r>
            <a:r>
              <a:rPr lang="fr-FR" sz="2000" dirty="0" err="1">
                <a:solidFill>
                  <a:schemeClr val="tx1"/>
                </a:solidFill>
              </a:rPr>
              <a:t>function</a:t>
            </a:r>
            <a:r>
              <a:rPr lang="fr-FR" sz="2000" dirty="0">
                <a:solidFill>
                  <a:schemeClr val="tx1"/>
                </a:solidFill>
              </a:rPr>
              <a:t> </a:t>
            </a:r>
            <a:r>
              <a:rPr lang="fr-FR" sz="2000" dirty="0" err="1">
                <a:solidFill>
                  <a:schemeClr val="tx1"/>
                </a:solidFill>
              </a:rPr>
              <a:t>is</a:t>
            </a:r>
            <a:r>
              <a:rPr lang="fr-FR" sz="2000" dirty="0">
                <a:solidFill>
                  <a:schemeClr val="tx1"/>
                </a:solidFill>
              </a:rPr>
              <a:t> </a:t>
            </a:r>
            <a:r>
              <a:rPr lang="fr-FR" sz="2000" dirty="0" err="1">
                <a:solidFill>
                  <a:schemeClr val="tx1"/>
                </a:solidFill>
              </a:rPr>
              <a:t>concerned</a:t>
            </a:r>
            <a:r>
              <a:rPr lang="fr-FR" sz="2000" dirty="0">
                <a:solidFill>
                  <a:schemeClr val="tx1"/>
                </a:solidFill>
              </a:rPr>
              <a:t> </a:t>
            </a:r>
            <a:r>
              <a:rPr lang="fr-FR" sz="2000" dirty="0" err="1">
                <a:solidFill>
                  <a:schemeClr val="tx1"/>
                </a:solidFill>
              </a:rPr>
              <a:t>with</a:t>
            </a:r>
            <a:r>
              <a:rPr lang="fr-FR" sz="2000" dirty="0">
                <a:solidFill>
                  <a:schemeClr val="tx1"/>
                </a:solidFill>
              </a:rPr>
              <a:t> </a:t>
            </a:r>
            <a:r>
              <a:rPr lang="fr-FR" sz="2000" dirty="0" err="1">
                <a:solidFill>
                  <a:schemeClr val="tx1"/>
                </a:solidFill>
              </a:rPr>
              <a:t>acquiring</a:t>
            </a:r>
            <a:r>
              <a:rPr lang="fr-FR" sz="2000" dirty="0">
                <a:solidFill>
                  <a:schemeClr val="tx1"/>
                </a:solidFill>
              </a:rPr>
              <a:t> </a:t>
            </a:r>
            <a:r>
              <a:rPr lang="fr-FR" sz="2000" dirty="0" err="1">
                <a:solidFill>
                  <a:schemeClr val="tx1"/>
                </a:solidFill>
              </a:rPr>
              <a:t>goods</a:t>
            </a:r>
            <a:r>
              <a:rPr lang="fr-FR" sz="2000" dirty="0">
                <a:solidFill>
                  <a:schemeClr val="tx1"/>
                </a:solidFill>
              </a:rPr>
              <a:t> and services for use by the organisation. </a:t>
            </a:r>
            <a:r>
              <a:rPr lang="fr-FR" sz="2000" dirty="0" err="1">
                <a:solidFill>
                  <a:schemeClr val="tx1"/>
                </a:solidFill>
              </a:rPr>
              <a:t>These</a:t>
            </a:r>
            <a:r>
              <a:rPr lang="fr-FR" sz="2000" dirty="0">
                <a:solidFill>
                  <a:schemeClr val="tx1"/>
                </a:solidFill>
              </a:rPr>
              <a:t> </a:t>
            </a:r>
            <a:r>
              <a:rPr lang="fr-FR" sz="2000" dirty="0" err="1">
                <a:solidFill>
                  <a:schemeClr val="tx1"/>
                </a:solidFill>
              </a:rPr>
              <a:t>will</a:t>
            </a:r>
            <a:r>
              <a:rPr lang="fr-FR" sz="2000" dirty="0">
                <a:solidFill>
                  <a:schemeClr val="tx1"/>
                </a:solidFill>
              </a:rPr>
              <a:t> </a:t>
            </a:r>
            <a:r>
              <a:rPr lang="fr-FR" sz="2000" dirty="0" err="1">
                <a:solidFill>
                  <a:schemeClr val="tx1"/>
                </a:solidFill>
              </a:rPr>
              <a:t>include</a:t>
            </a:r>
            <a:r>
              <a:rPr lang="fr-FR" sz="2000" dirty="0">
                <a:solidFill>
                  <a:schemeClr val="tx1"/>
                </a:solidFill>
              </a:rPr>
              <a:t>, for </a:t>
            </a:r>
            <a:r>
              <a:rPr lang="fr-FR" sz="2000" dirty="0" err="1">
                <a:solidFill>
                  <a:schemeClr val="tx1"/>
                </a:solidFill>
              </a:rPr>
              <a:t>example</a:t>
            </a:r>
            <a:r>
              <a:rPr lang="fr-FR" sz="2000" dirty="0">
                <a:solidFill>
                  <a:schemeClr val="tx1"/>
                </a:solidFill>
              </a:rPr>
              <a:t>, </a:t>
            </a:r>
            <a:r>
              <a:rPr lang="fr-FR" sz="2000" dirty="0" err="1">
                <a:solidFill>
                  <a:schemeClr val="tx1"/>
                </a:solidFill>
              </a:rPr>
              <a:t>raw</a:t>
            </a:r>
            <a:r>
              <a:rPr lang="fr-FR" sz="2000" dirty="0">
                <a:solidFill>
                  <a:schemeClr val="tx1"/>
                </a:solidFill>
              </a:rPr>
              <a:t> </a:t>
            </a:r>
            <a:r>
              <a:rPr lang="fr-FR" sz="2000" dirty="0" err="1">
                <a:solidFill>
                  <a:schemeClr val="tx1"/>
                </a:solidFill>
              </a:rPr>
              <a:t>materials</a:t>
            </a:r>
            <a:r>
              <a:rPr lang="fr-FR" sz="2000" dirty="0">
                <a:solidFill>
                  <a:schemeClr val="tx1"/>
                </a:solidFill>
              </a:rPr>
              <a:t> and components for </a:t>
            </a:r>
            <a:r>
              <a:rPr lang="fr-FR" sz="2000" dirty="0" err="1">
                <a:solidFill>
                  <a:schemeClr val="tx1"/>
                </a:solidFill>
              </a:rPr>
              <a:t>manufacturing</a:t>
            </a:r>
            <a:r>
              <a:rPr lang="fr-FR" sz="2000" dirty="0">
                <a:solidFill>
                  <a:schemeClr val="tx1"/>
                </a:solidFill>
              </a:rPr>
              <a:t> and </a:t>
            </a:r>
            <a:r>
              <a:rPr lang="fr-FR" sz="2000" dirty="0" err="1">
                <a:solidFill>
                  <a:schemeClr val="tx1"/>
                </a:solidFill>
              </a:rPr>
              <a:t>also</a:t>
            </a:r>
            <a:r>
              <a:rPr lang="fr-FR" sz="2000" dirty="0">
                <a:solidFill>
                  <a:schemeClr val="tx1"/>
                </a:solidFill>
              </a:rPr>
              <a:t> production </a:t>
            </a:r>
            <a:r>
              <a:rPr lang="fr-FR" sz="2000" dirty="0" err="1">
                <a:solidFill>
                  <a:schemeClr val="tx1"/>
                </a:solidFill>
              </a:rPr>
              <a:t>equipment</a:t>
            </a:r>
            <a:r>
              <a:rPr lang="fr-FR" sz="2000" dirty="0">
                <a:solidFill>
                  <a:schemeClr val="tx1"/>
                </a:solidFill>
              </a:rPr>
              <a:t>. The </a:t>
            </a:r>
            <a:r>
              <a:rPr lang="fr-FR" sz="2000" dirty="0" err="1">
                <a:solidFill>
                  <a:schemeClr val="tx1"/>
                </a:solidFill>
              </a:rPr>
              <a:t>responsibilities</a:t>
            </a:r>
            <a:r>
              <a:rPr lang="fr-FR" sz="2000" dirty="0">
                <a:solidFill>
                  <a:schemeClr val="tx1"/>
                </a:solidFill>
              </a:rPr>
              <a:t> of </a:t>
            </a:r>
            <a:r>
              <a:rPr lang="fr-FR" sz="2000" dirty="0" err="1">
                <a:solidFill>
                  <a:schemeClr val="tx1"/>
                </a:solidFill>
              </a:rPr>
              <a:t>this</a:t>
            </a:r>
            <a:r>
              <a:rPr lang="fr-FR" sz="2000" dirty="0">
                <a:solidFill>
                  <a:schemeClr val="tx1"/>
                </a:solidFill>
              </a:rPr>
              <a:t> </a:t>
            </a:r>
            <a:r>
              <a:rPr lang="fr-FR" sz="2000" dirty="0" err="1">
                <a:solidFill>
                  <a:schemeClr val="tx1"/>
                </a:solidFill>
              </a:rPr>
              <a:t>function</a:t>
            </a:r>
            <a:r>
              <a:rPr lang="fr-FR" sz="2000" dirty="0">
                <a:solidFill>
                  <a:schemeClr val="tx1"/>
                </a:solidFill>
              </a:rPr>
              <a:t> </a:t>
            </a:r>
            <a:r>
              <a:rPr lang="fr-FR" sz="2000" dirty="0" err="1">
                <a:solidFill>
                  <a:schemeClr val="tx1"/>
                </a:solidFill>
              </a:rPr>
              <a:t>usually</a:t>
            </a:r>
            <a:r>
              <a:rPr lang="fr-FR" sz="2000" dirty="0">
                <a:solidFill>
                  <a:schemeClr val="tx1"/>
                </a:solidFill>
              </a:rPr>
              <a:t> </a:t>
            </a:r>
            <a:r>
              <a:rPr lang="fr-FR" sz="2000" dirty="0" err="1">
                <a:solidFill>
                  <a:schemeClr val="tx1"/>
                </a:solidFill>
              </a:rPr>
              <a:t>extend</a:t>
            </a:r>
            <a:r>
              <a:rPr lang="fr-FR" sz="2000" dirty="0">
                <a:solidFill>
                  <a:schemeClr val="tx1"/>
                </a:solidFill>
              </a:rPr>
              <a:t> to </a:t>
            </a:r>
            <a:r>
              <a:rPr lang="fr-FR" sz="2000" dirty="0" err="1">
                <a:solidFill>
                  <a:schemeClr val="tx1"/>
                </a:solidFill>
              </a:rPr>
              <a:t>buying</a:t>
            </a:r>
            <a:r>
              <a:rPr lang="fr-FR" sz="2000" dirty="0">
                <a:solidFill>
                  <a:schemeClr val="tx1"/>
                </a:solidFill>
              </a:rPr>
              <a:t> </a:t>
            </a:r>
            <a:r>
              <a:rPr lang="fr-FR" sz="2000" dirty="0" err="1">
                <a:solidFill>
                  <a:schemeClr val="tx1"/>
                </a:solidFill>
              </a:rPr>
              <a:t>goods</a:t>
            </a:r>
            <a:r>
              <a:rPr lang="fr-FR" sz="2000" dirty="0">
                <a:solidFill>
                  <a:schemeClr val="tx1"/>
                </a:solidFill>
              </a:rPr>
              <a:t> and services for the </a:t>
            </a:r>
            <a:r>
              <a:rPr lang="fr-FR" sz="2000" dirty="0" err="1">
                <a:solidFill>
                  <a:schemeClr val="tx1"/>
                </a:solidFill>
              </a:rPr>
              <a:t>entire</a:t>
            </a:r>
            <a:r>
              <a:rPr lang="fr-FR" sz="2000" dirty="0">
                <a:solidFill>
                  <a:schemeClr val="tx1"/>
                </a:solidFill>
              </a:rPr>
              <a:t> organisation (not </a:t>
            </a:r>
            <a:r>
              <a:rPr lang="fr-FR" sz="2000" dirty="0" err="1">
                <a:solidFill>
                  <a:schemeClr val="tx1"/>
                </a:solidFill>
              </a:rPr>
              <a:t>just</a:t>
            </a:r>
            <a:r>
              <a:rPr lang="fr-FR" sz="2000" dirty="0">
                <a:solidFill>
                  <a:schemeClr val="tx1"/>
                </a:solidFill>
              </a:rPr>
              <a:t> the Production </a:t>
            </a:r>
            <a:r>
              <a:rPr lang="fr-FR" sz="2000" dirty="0" err="1">
                <a:solidFill>
                  <a:schemeClr val="tx1"/>
                </a:solidFill>
              </a:rPr>
              <a:t>function</a:t>
            </a:r>
            <a:r>
              <a:rPr lang="fr-FR" sz="2000" dirty="0">
                <a:solidFill>
                  <a:schemeClr val="tx1"/>
                </a:solidFill>
              </a:rPr>
              <a:t>), </a:t>
            </a:r>
            <a:r>
              <a:rPr lang="fr-FR" sz="2000" dirty="0" err="1">
                <a:solidFill>
                  <a:schemeClr val="tx1"/>
                </a:solidFill>
              </a:rPr>
              <a:t>including</a:t>
            </a:r>
            <a:r>
              <a:rPr lang="fr-FR" sz="2000" dirty="0">
                <a:solidFill>
                  <a:schemeClr val="tx1"/>
                </a:solidFill>
              </a:rPr>
              <a:t>, for </a:t>
            </a:r>
            <a:r>
              <a:rPr lang="fr-FR" sz="2000" dirty="0" err="1">
                <a:solidFill>
                  <a:schemeClr val="tx1"/>
                </a:solidFill>
              </a:rPr>
              <a:t>example</a:t>
            </a:r>
            <a:r>
              <a:rPr lang="fr-FR" sz="2000" dirty="0">
                <a:solidFill>
                  <a:schemeClr val="tx1"/>
                </a:solidFill>
              </a:rPr>
              <a:t>, office </a:t>
            </a:r>
            <a:r>
              <a:rPr lang="fr-FR" sz="2000" dirty="0" err="1">
                <a:solidFill>
                  <a:schemeClr val="tx1"/>
                </a:solidFill>
              </a:rPr>
              <a:t>equipment</a:t>
            </a:r>
            <a:r>
              <a:rPr lang="fr-FR" sz="2000" dirty="0">
                <a:solidFill>
                  <a:schemeClr val="tx1"/>
                </a:solidFill>
              </a:rPr>
              <a:t>, </a:t>
            </a:r>
            <a:r>
              <a:rPr lang="fr-FR" sz="2000" dirty="0" err="1">
                <a:solidFill>
                  <a:schemeClr val="tx1"/>
                </a:solidFill>
              </a:rPr>
              <a:t>furniture</a:t>
            </a:r>
            <a:r>
              <a:rPr lang="fr-FR" sz="2000" dirty="0">
                <a:solidFill>
                  <a:schemeClr val="tx1"/>
                </a:solidFill>
              </a:rPr>
              <a:t>, computer </a:t>
            </a:r>
            <a:r>
              <a:rPr lang="fr-FR" sz="2000" dirty="0" err="1">
                <a:solidFill>
                  <a:schemeClr val="tx1"/>
                </a:solidFill>
              </a:rPr>
              <a:t>equipment</a:t>
            </a:r>
            <a:r>
              <a:rPr lang="fr-FR" sz="2000" dirty="0">
                <a:solidFill>
                  <a:schemeClr val="tx1"/>
                </a:solidFill>
              </a:rPr>
              <a:t> and </a:t>
            </a:r>
            <a:r>
              <a:rPr lang="fr-FR" sz="2000" dirty="0" err="1">
                <a:solidFill>
                  <a:schemeClr val="tx1"/>
                </a:solidFill>
              </a:rPr>
              <a:t>stationery</a:t>
            </a:r>
            <a:r>
              <a:rPr lang="fr-FR" sz="2000" dirty="0">
                <a:solidFill>
                  <a:schemeClr val="tx1"/>
                </a:solidFill>
              </a:rPr>
              <a:t>. In </a:t>
            </a:r>
            <a:r>
              <a:rPr lang="fr-FR" sz="2000" dirty="0" err="1">
                <a:solidFill>
                  <a:schemeClr val="tx1"/>
                </a:solidFill>
              </a:rPr>
              <a:t>buying</a:t>
            </a:r>
            <a:r>
              <a:rPr lang="fr-FR" sz="2000" dirty="0">
                <a:solidFill>
                  <a:schemeClr val="tx1"/>
                </a:solidFill>
              </a:rPr>
              <a:t> </a:t>
            </a:r>
            <a:r>
              <a:rPr lang="fr-FR" sz="2000" dirty="0" err="1">
                <a:solidFill>
                  <a:schemeClr val="tx1"/>
                </a:solidFill>
              </a:rPr>
              <a:t>goods</a:t>
            </a:r>
            <a:r>
              <a:rPr lang="fr-FR" sz="2000" dirty="0">
                <a:solidFill>
                  <a:schemeClr val="tx1"/>
                </a:solidFill>
              </a:rPr>
              <a:t> and services, </a:t>
            </a:r>
            <a:r>
              <a:rPr lang="fr-FR" sz="2000" dirty="0" err="1">
                <a:solidFill>
                  <a:schemeClr val="tx1"/>
                </a:solidFill>
              </a:rPr>
              <a:t>purchasing</a:t>
            </a:r>
            <a:r>
              <a:rPr lang="fr-FR" sz="2000" dirty="0">
                <a:solidFill>
                  <a:schemeClr val="tx1"/>
                </a:solidFill>
              </a:rPr>
              <a:t> managers must </a:t>
            </a:r>
            <a:r>
              <a:rPr lang="fr-FR" sz="2000" dirty="0" err="1">
                <a:solidFill>
                  <a:schemeClr val="tx1"/>
                </a:solidFill>
              </a:rPr>
              <a:t>take</a:t>
            </a:r>
            <a:r>
              <a:rPr lang="fr-FR" sz="2000" dirty="0">
                <a:solidFill>
                  <a:schemeClr val="tx1"/>
                </a:solidFill>
              </a:rPr>
              <a:t> </a:t>
            </a:r>
            <a:r>
              <a:rPr lang="fr-FR" sz="2000" dirty="0" err="1">
                <a:solidFill>
                  <a:schemeClr val="tx1"/>
                </a:solidFill>
              </a:rPr>
              <a:t>into</a:t>
            </a:r>
            <a:r>
              <a:rPr lang="fr-FR" sz="2000" dirty="0">
                <a:solidFill>
                  <a:schemeClr val="tx1"/>
                </a:solidFill>
              </a:rPr>
              <a:t> </a:t>
            </a:r>
            <a:r>
              <a:rPr lang="fr-FR" sz="2000" dirty="0" err="1">
                <a:solidFill>
                  <a:schemeClr val="tx1"/>
                </a:solidFill>
              </a:rPr>
              <a:t>account</a:t>
            </a:r>
            <a:r>
              <a:rPr lang="fr-FR" sz="2000" dirty="0">
                <a:solidFill>
                  <a:schemeClr val="tx1"/>
                </a:solidFill>
              </a:rPr>
              <a:t> a </a:t>
            </a:r>
            <a:r>
              <a:rPr lang="fr-FR" sz="2000" dirty="0" err="1">
                <a:solidFill>
                  <a:schemeClr val="tx1"/>
                </a:solidFill>
              </a:rPr>
              <a:t>number</a:t>
            </a:r>
            <a:r>
              <a:rPr lang="fr-FR" sz="2000" dirty="0">
                <a:solidFill>
                  <a:schemeClr val="tx1"/>
                </a:solidFill>
              </a:rPr>
              <a:t> of </a:t>
            </a:r>
            <a:r>
              <a:rPr lang="fr-FR" sz="2000" dirty="0" err="1">
                <a:solidFill>
                  <a:schemeClr val="tx1"/>
                </a:solidFill>
              </a:rPr>
              <a:t>factors</a:t>
            </a:r>
            <a:r>
              <a:rPr lang="fr-FR" sz="2000" dirty="0">
                <a:solidFill>
                  <a:schemeClr val="tx1"/>
                </a:solidFill>
              </a:rPr>
              <a:t> – </a:t>
            </a:r>
            <a:r>
              <a:rPr lang="fr-FR" sz="2000" dirty="0" err="1">
                <a:solidFill>
                  <a:schemeClr val="tx1"/>
                </a:solidFill>
              </a:rPr>
              <a:t>collectively</a:t>
            </a:r>
            <a:r>
              <a:rPr lang="fr-FR" sz="2000" dirty="0">
                <a:solidFill>
                  <a:schemeClr val="tx1"/>
                </a:solidFill>
              </a:rPr>
              <a:t> </a:t>
            </a:r>
            <a:r>
              <a:rPr lang="fr-FR" sz="2000" dirty="0" err="1">
                <a:solidFill>
                  <a:schemeClr val="tx1"/>
                </a:solidFill>
              </a:rPr>
              <a:t>referred</a:t>
            </a:r>
            <a:r>
              <a:rPr lang="fr-FR" sz="2000" dirty="0">
                <a:solidFill>
                  <a:schemeClr val="tx1"/>
                </a:solidFill>
              </a:rPr>
              <a:t> to as ‘the </a:t>
            </a:r>
            <a:r>
              <a:rPr lang="fr-FR" sz="2000" b="1" dirty="0" err="1">
                <a:solidFill>
                  <a:schemeClr val="tx1"/>
                </a:solidFill>
                <a:hlinkClick r:id="rId3" tooltip="The combination of factors which purchasing managers take into account when procuring goods or servi..."/>
              </a:rPr>
              <a:t>Purchasing</a:t>
            </a:r>
            <a:r>
              <a:rPr lang="fr-FR" sz="2000" b="1" dirty="0">
                <a:solidFill>
                  <a:schemeClr val="tx1"/>
                </a:solidFill>
                <a:hlinkClick r:id="rId3" tooltip="The combination of factors which purchasing managers take into account when procuring goods or servi..."/>
              </a:rPr>
              <a:t> Mix</a:t>
            </a:r>
            <a:r>
              <a:rPr lang="fr-FR" sz="2000" dirty="0">
                <a:solidFill>
                  <a:schemeClr val="tx1"/>
                </a:solidFill>
              </a:rPr>
              <a:t>’, </a:t>
            </a:r>
            <a:r>
              <a:rPr lang="fr-FR" sz="2000" dirty="0" err="1">
                <a:solidFill>
                  <a:schemeClr val="tx1"/>
                </a:solidFill>
              </a:rPr>
              <a:t>namely</a:t>
            </a:r>
            <a:r>
              <a:rPr lang="fr-FR" sz="2000" dirty="0">
                <a:solidFill>
                  <a:schemeClr val="tx1"/>
                </a:solidFill>
              </a:rPr>
              <a:t>, </a:t>
            </a:r>
            <a:r>
              <a:rPr lang="fr-FR" sz="2000" dirty="0" err="1">
                <a:solidFill>
                  <a:schemeClr val="tx1"/>
                </a:solidFill>
              </a:rPr>
              <a:t>Quantity</a:t>
            </a:r>
            <a:r>
              <a:rPr lang="fr-FR" sz="2000" dirty="0">
                <a:solidFill>
                  <a:schemeClr val="tx1"/>
                </a:solidFill>
              </a:rPr>
              <a:t>, </a:t>
            </a:r>
            <a:r>
              <a:rPr lang="fr-FR" sz="2000" dirty="0" err="1">
                <a:solidFill>
                  <a:schemeClr val="tx1"/>
                </a:solidFill>
              </a:rPr>
              <a:t>Quality</a:t>
            </a:r>
            <a:r>
              <a:rPr lang="fr-FR" sz="2000" dirty="0">
                <a:solidFill>
                  <a:schemeClr val="tx1"/>
                </a:solidFill>
              </a:rPr>
              <a:t>, Price and Delivery.</a:t>
            </a:r>
          </a:p>
        </p:txBody>
      </p:sp>
      <p:sp>
        <p:nvSpPr>
          <p:cNvPr id="5" name="Rectangle 4"/>
          <p:cNvSpPr/>
          <p:nvPr/>
        </p:nvSpPr>
        <p:spPr>
          <a:xfrm>
            <a:off x="2185179" y="192328"/>
            <a:ext cx="5976664" cy="8836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b="1" dirty="0"/>
              <a:t>The Purchasing function</a:t>
            </a:r>
            <a:endParaRPr lang="fr-FR" b="1" dirty="0"/>
          </a:p>
          <a:p>
            <a:pPr algn="ctr"/>
            <a:endParaRPr lang="fr-FR" dirty="0"/>
          </a:p>
        </p:txBody>
      </p:sp>
    </p:spTree>
    <p:extLst>
      <p:ext uri="{BB962C8B-B14F-4D97-AF65-F5344CB8AC3E}">
        <p14:creationId xmlns:p14="http://schemas.microsoft.com/office/powerpoint/2010/main" val="4259429682"/>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8" name="Arrondir un rectangle avec un coin diagonal 7"/>
          <p:cNvSpPr/>
          <p:nvPr/>
        </p:nvSpPr>
        <p:spPr>
          <a:xfrm>
            <a:off x="467544" y="1484784"/>
            <a:ext cx="8136904" cy="453650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dirty="0" smtClean="0">
                <a:solidFill>
                  <a:schemeClr val="tx1"/>
                </a:solidFill>
              </a:rPr>
              <a:t>	</a:t>
            </a:r>
            <a:r>
              <a:rPr lang="fr-FR" sz="2000" dirty="0">
                <a:solidFill>
                  <a:schemeClr val="tx1"/>
                </a:solidFill>
              </a:rPr>
              <a:t>Marketing </a:t>
            </a:r>
            <a:r>
              <a:rPr lang="fr-FR" sz="2000" dirty="0" err="1">
                <a:solidFill>
                  <a:schemeClr val="tx1"/>
                </a:solidFill>
              </a:rPr>
              <a:t>is</a:t>
            </a:r>
            <a:r>
              <a:rPr lang="fr-FR" sz="2000" dirty="0">
                <a:solidFill>
                  <a:schemeClr val="tx1"/>
                </a:solidFill>
              </a:rPr>
              <a:t> </a:t>
            </a:r>
            <a:r>
              <a:rPr lang="fr-FR" sz="2000" dirty="0" err="1">
                <a:solidFill>
                  <a:schemeClr val="tx1"/>
                </a:solidFill>
              </a:rPr>
              <a:t>concerned</a:t>
            </a:r>
            <a:r>
              <a:rPr lang="fr-FR" sz="2000" dirty="0">
                <a:solidFill>
                  <a:schemeClr val="tx1"/>
                </a:solidFill>
              </a:rPr>
              <a:t> </a:t>
            </a:r>
            <a:r>
              <a:rPr lang="fr-FR" sz="2000" dirty="0" err="1">
                <a:solidFill>
                  <a:schemeClr val="tx1"/>
                </a:solidFill>
              </a:rPr>
              <a:t>with</a:t>
            </a:r>
            <a:r>
              <a:rPr lang="fr-FR" sz="2000" dirty="0">
                <a:solidFill>
                  <a:schemeClr val="tx1"/>
                </a:solidFill>
              </a:rPr>
              <a:t> </a:t>
            </a:r>
            <a:r>
              <a:rPr lang="fr-FR" sz="2000" dirty="0" err="1">
                <a:solidFill>
                  <a:schemeClr val="tx1"/>
                </a:solidFill>
              </a:rPr>
              <a:t>identifying</a:t>
            </a:r>
            <a:r>
              <a:rPr lang="fr-FR" sz="2000" dirty="0">
                <a:solidFill>
                  <a:schemeClr val="tx1"/>
                </a:solidFill>
              </a:rPr>
              <a:t> and </a:t>
            </a:r>
            <a:r>
              <a:rPr lang="fr-FR" sz="2000" dirty="0" err="1">
                <a:solidFill>
                  <a:schemeClr val="tx1"/>
                </a:solidFill>
              </a:rPr>
              <a:t>satisfying</a:t>
            </a:r>
            <a:r>
              <a:rPr lang="fr-FR" sz="2000" dirty="0">
                <a:solidFill>
                  <a:schemeClr val="tx1"/>
                </a:solidFill>
              </a:rPr>
              <a:t> </a:t>
            </a:r>
            <a:r>
              <a:rPr lang="fr-FR" sz="2000" dirty="0" err="1">
                <a:solidFill>
                  <a:schemeClr val="tx1"/>
                </a:solidFill>
              </a:rPr>
              <a:t>customers</a:t>
            </a:r>
            <a:r>
              <a:rPr lang="fr-FR" sz="2000" dirty="0">
                <a:solidFill>
                  <a:schemeClr val="tx1"/>
                </a:solidFill>
              </a:rPr>
              <a:t> </a:t>
            </a:r>
            <a:r>
              <a:rPr lang="fr-FR" sz="2000" dirty="0" err="1">
                <a:solidFill>
                  <a:schemeClr val="tx1"/>
                </a:solidFill>
              </a:rPr>
              <a:t>needs</a:t>
            </a:r>
            <a:r>
              <a:rPr lang="fr-FR" sz="2000" dirty="0">
                <a:solidFill>
                  <a:schemeClr val="tx1"/>
                </a:solidFill>
              </a:rPr>
              <a:t> at the right </a:t>
            </a:r>
            <a:r>
              <a:rPr lang="fr-FR" sz="2000" dirty="0" err="1">
                <a:solidFill>
                  <a:schemeClr val="tx1"/>
                </a:solidFill>
              </a:rPr>
              <a:t>price</a:t>
            </a:r>
            <a:r>
              <a:rPr lang="fr-FR" sz="2000" dirty="0">
                <a:solidFill>
                  <a:schemeClr val="tx1"/>
                </a:solidFill>
              </a:rPr>
              <a:t>. Marketing </a:t>
            </a:r>
            <a:r>
              <a:rPr lang="fr-FR" sz="2000" dirty="0" err="1">
                <a:solidFill>
                  <a:schemeClr val="tx1"/>
                </a:solidFill>
              </a:rPr>
              <a:t>involves</a:t>
            </a:r>
            <a:r>
              <a:rPr lang="fr-FR" sz="2000" dirty="0">
                <a:solidFill>
                  <a:schemeClr val="tx1"/>
                </a:solidFill>
              </a:rPr>
              <a:t> </a:t>
            </a:r>
            <a:r>
              <a:rPr lang="fr-FR" sz="2000" dirty="0" err="1">
                <a:solidFill>
                  <a:schemeClr val="tx1"/>
                </a:solidFill>
              </a:rPr>
              <a:t>researching</a:t>
            </a:r>
            <a:r>
              <a:rPr lang="fr-FR" sz="2000" dirty="0">
                <a:solidFill>
                  <a:schemeClr val="tx1"/>
                </a:solidFill>
              </a:rPr>
              <a:t> </a:t>
            </a:r>
            <a:r>
              <a:rPr lang="fr-FR" sz="2000" dirty="0" err="1">
                <a:solidFill>
                  <a:schemeClr val="tx1"/>
                </a:solidFill>
              </a:rPr>
              <a:t>what</a:t>
            </a:r>
            <a:r>
              <a:rPr lang="fr-FR" sz="2000" dirty="0">
                <a:solidFill>
                  <a:schemeClr val="tx1"/>
                </a:solidFill>
              </a:rPr>
              <a:t> </a:t>
            </a:r>
            <a:r>
              <a:rPr lang="fr-FR" sz="2000" dirty="0" err="1">
                <a:solidFill>
                  <a:schemeClr val="tx1"/>
                </a:solidFill>
              </a:rPr>
              <a:t>customers</a:t>
            </a:r>
            <a:r>
              <a:rPr lang="fr-FR" sz="2000" dirty="0">
                <a:solidFill>
                  <a:schemeClr val="tx1"/>
                </a:solidFill>
              </a:rPr>
              <a:t> </a:t>
            </a:r>
            <a:r>
              <a:rPr lang="fr-FR" sz="2000" dirty="0" err="1">
                <a:solidFill>
                  <a:schemeClr val="tx1"/>
                </a:solidFill>
              </a:rPr>
              <a:t>want</a:t>
            </a:r>
            <a:r>
              <a:rPr lang="fr-FR" sz="2000" dirty="0">
                <a:solidFill>
                  <a:schemeClr val="tx1"/>
                </a:solidFill>
              </a:rPr>
              <a:t> and </a:t>
            </a:r>
            <a:r>
              <a:rPr lang="fr-FR" sz="2000" dirty="0" err="1">
                <a:solidFill>
                  <a:schemeClr val="tx1"/>
                </a:solidFill>
              </a:rPr>
              <a:t>analysing</a:t>
            </a:r>
            <a:r>
              <a:rPr lang="fr-FR" sz="2000" dirty="0">
                <a:solidFill>
                  <a:schemeClr val="tx1"/>
                </a:solidFill>
              </a:rPr>
              <a:t> how the organisation </a:t>
            </a:r>
            <a:r>
              <a:rPr lang="fr-FR" sz="2000" dirty="0" err="1">
                <a:solidFill>
                  <a:schemeClr val="tx1"/>
                </a:solidFill>
              </a:rPr>
              <a:t>can</a:t>
            </a:r>
            <a:r>
              <a:rPr lang="fr-FR" sz="2000" dirty="0">
                <a:solidFill>
                  <a:schemeClr val="tx1"/>
                </a:solidFill>
              </a:rPr>
              <a:t> </a:t>
            </a:r>
            <a:r>
              <a:rPr lang="fr-FR" sz="2000" dirty="0" err="1">
                <a:solidFill>
                  <a:schemeClr val="tx1"/>
                </a:solidFill>
              </a:rPr>
              <a:t>satisfy</a:t>
            </a:r>
            <a:r>
              <a:rPr lang="fr-FR" sz="2000" dirty="0">
                <a:solidFill>
                  <a:schemeClr val="tx1"/>
                </a:solidFill>
              </a:rPr>
              <a:t> </a:t>
            </a:r>
            <a:r>
              <a:rPr lang="fr-FR" sz="2000" dirty="0" err="1">
                <a:solidFill>
                  <a:schemeClr val="tx1"/>
                </a:solidFill>
              </a:rPr>
              <a:t>these</a:t>
            </a:r>
            <a:r>
              <a:rPr lang="fr-FR" sz="2000" dirty="0">
                <a:solidFill>
                  <a:schemeClr val="tx1"/>
                </a:solidFill>
              </a:rPr>
              <a:t> </a:t>
            </a:r>
            <a:r>
              <a:rPr lang="fr-FR" sz="2000" dirty="0" err="1">
                <a:solidFill>
                  <a:schemeClr val="tx1"/>
                </a:solidFill>
              </a:rPr>
              <a:t>wants</a:t>
            </a:r>
            <a:r>
              <a:rPr lang="fr-FR" sz="2000" dirty="0">
                <a:solidFill>
                  <a:schemeClr val="tx1"/>
                </a:solidFill>
              </a:rPr>
              <a:t>. Marketing </a:t>
            </a:r>
            <a:r>
              <a:rPr lang="fr-FR" sz="2000" dirty="0" err="1">
                <a:solidFill>
                  <a:schemeClr val="tx1"/>
                </a:solidFill>
              </a:rPr>
              <a:t>activities</a:t>
            </a:r>
            <a:r>
              <a:rPr lang="fr-FR" sz="2000" dirty="0">
                <a:solidFill>
                  <a:schemeClr val="tx1"/>
                </a:solidFill>
              </a:rPr>
              <a:t> range </a:t>
            </a:r>
            <a:r>
              <a:rPr lang="fr-FR" sz="2000" dirty="0" err="1">
                <a:solidFill>
                  <a:schemeClr val="tx1"/>
                </a:solidFill>
              </a:rPr>
              <a:t>from</a:t>
            </a:r>
            <a:r>
              <a:rPr lang="fr-FR" sz="2000" dirty="0">
                <a:solidFill>
                  <a:schemeClr val="tx1"/>
                </a:solidFill>
              </a:rPr>
              <a:t> the ‘</a:t>
            </a:r>
            <a:r>
              <a:rPr lang="fr-FR" sz="2000" dirty="0" err="1">
                <a:solidFill>
                  <a:schemeClr val="tx1"/>
                </a:solidFill>
              </a:rPr>
              <a:t>strategic</a:t>
            </a:r>
            <a:r>
              <a:rPr lang="fr-FR" sz="2000" dirty="0">
                <a:solidFill>
                  <a:schemeClr val="tx1"/>
                </a:solidFill>
              </a:rPr>
              <a:t>’, </a:t>
            </a:r>
            <a:r>
              <a:rPr lang="fr-FR" sz="2000" dirty="0" err="1">
                <a:solidFill>
                  <a:schemeClr val="tx1"/>
                </a:solidFill>
              </a:rPr>
              <a:t>concerned</a:t>
            </a:r>
            <a:r>
              <a:rPr lang="fr-FR" sz="2000" dirty="0">
                <a:solidFill>
                  <a:schemeClr val="tx1"/>
                </a:solidFill>
              </a:rPr>
              <a:t> </a:t>
            </a:r>
            <a:r>
              <a:rPr lang="fr-FR" sz="2000" dirty="0" err="1">
                <a:solidFill>
                  <a:schemeClr val="tx1"/>
                </a:solidFill>
              </a:rPr>
              <a:t>with</a:t>
            </a:r>
            <a:r>
              <a:rPr lang="fr-FR" sz="2000" dirty="0">
                <a:solidFill>
                  <a:schemeClr val="tx1"/>
                </a:solidFill>
              </a:rPr>
              <a:t> the </a:t>
            </a:r>
            <a:r>
              <a:rPr lang="fr-FR" sz="2000" dirty="0" err="1">
                <a:solidFill>
                  <a:schemeClr val="tx1"/>
                </a:solidFill>
              </a:rPr>
              <a:t>choice</a:t>
            </a:r>
            <a:r>
              <a:rPr lang="fr-FR" sz="2000" dirty="0">
                <a:solidFill>
                  <a:schemeClr val="tx1"/>
                </a:solidFill>
              </a:rPr>
              <a:t> of </a:t>
            </a:r>
            <a:r>
              <a:rPr lang="fr-FR" sz="2000" dirty="0" err="1">
                <a:solidFill>
                  <a:schemeClr val="tx1"/>
                </a:solidFill>
              </a:rPr>
              <a:t>product</a:t>
            </a:r>
            <a:r>
              <a:rPr lang="fr-FR" sz="2000" dirty="0">
                <a:solidFill>
                  <a:schemeClr val="tx1"/>
                </a:solidFill>
              </a:rPr>
              <a:t> </a:t>
            </a:r>
            <a:r>
              <a:rPr lang="fr-FR" sz="2000" dirty="0" err="1">
                <a:solidFill>
                  <a:schemeClr val="tx1"/>
                </a:solidFill>
              </a:rPr>
              <a:t>markets</a:t>
            </a:r>
            <a:r>
              <a:rPr lang="fr-FR" sz="2000" dirty="0">
                <a:solidFill>
                  <a:schemeClr val="tx1"/>
                </a:solidFill>
              </a:rPr>
              <a:t> (and how to </a:t>
            </a:r>
            <a:r>
              <a:rPr lang="fr-FR" sz="2000" dirty="0" err="1">
                <a:solidFill>
                  <a:schemeClr val="tx1"/>
                </a:solidFill>
              </a:rPr>
              <a:t>compete</a:t>
            </a:r>
            <a:r>
              <a:rPr lang="fr-FR" sz="2000" dirty="0">
                <a:solidFill>
                  <a:schemeClr val="tx1"/>
                </a:solidFill>
              </a:rPr>
              <a:t> in </a:t>
            </a:r>
            <a:r>
              <a:rPr lang="fr-FR" sz="2000" dirty="0" err="1">
                <a:solidFill>
                  <a:schemeClr val="tx1"/>
                </a:solidFill>
              </a:rPr>
              <a:t>them</a:t>
            </a:r>
            <a:r>
              <a:rPr lang="fr-FR" sz="2000" dirty="0">
                <a:solidFill>
                  <a:schemeClr val="tx1"/>
                </a:solidFill>
              </a:rPr>
              <a:t>, for </a:t>
            </a:r>
            <a:r>
              <a:rPr lang="fr-FR" sz="2000" dirty="0" err="1">
                <a:solidFill>
                  <a:schemeClr val="tx1"/>
                </a:solidFill>
              </a:rPr>
              <a:t>example</a:t>
            </a:r>
            <a:r>
              <a:rPr lang="fr-FR" sz="2000" dirty="0">
                <a:solidFill>
                  <a:schemeClr val="tx1"/>
                </a:solidFill>
              </a:rPr>
              <a:t>, on </a:t>
            </a:r>
            <a:r>
              <a:rPr lang="fr-FR" sz="2000" dirty="0" err="1">
                <a:solidFill>
                  <a:schemeClr val="tx1"/>
                </a:solidFill>
              </a:rPr>
              <a:t>price</a:t>
            </a:r>
            <a:r>
              <a:rPr lang="fr-FR" sz="2000" dirty="0">
                <a:solidFill>
                  <a:schemeClr val="tx1"/>
                </a:solidFill>
              </a:rPr>
              <a:t> or </a:t>
            </a:r>
            <a:r>
              <a:rPr lang="fr-FR" sz="2000" dirty="0" err="1">
                <a:solidFill>
                  <a:schemeClr val="tx1"/>
                </a:solidFill>
              </a:rPr>
              <a:t>product</a:t>
            </a:r>
            <a:r>
              <a:rPr lang="fr-FR" sz="2000" dirty="0">
                <a:solidFill>
                  <a:schemeClr val="tx1"/>
                </a:solidFill>
              </a:rPr>
              <a:t> </a:t>
            </a:r>
            <a:r>
              <a:rPr lang="fr-FR" sz="2000" dirty="0" err="1">
                <a:solidFill>
                  <a:schemeClr val="tx1"/>
                </a:solidFill>
              </a:rPr>
              <a:t>differentiation</a:t>
            </a:r>
            <a:r>
              <a:rPr lang="fr-FR" sz="2000" dirty="0">
                <a:solidFill>
                  <a:schemeClr val="tx1"/>
                </a:solidFill>
              </a:rPr>
              <a:t>) to the </a:t>
            </a:r>
            <a:r>
              <a:rPr lang="fr-FR" sz="2000" dirty="0" err="1">
                <a:solidFill>
                  <a:schemeClr val="tx1"/>
                </a:solidFill>
              </a:rPr>
              <a:t>operational</a:t>
            </a:r>
            <a:r>
              <a:rPr lang="fr-FR" sz="2000" dirty="0">
                <a:solidFill>
                  <a:schemeClr val="tx1"/>
                </a:solidFill>
              </a:rPr>
              <a:t>, </a:t>
            </a:r>
            <a:r>
              <a:rPr lang="fr-FR" sz="2000" dirty="0" err="1">
                <a:solidFill>
                  <a:schemeClr val="tx1"/>
                </a:solidFill>
              </a:rPr>
              <a:t>arranging</a:t>
            </a:r>
            <a:r>
              <a:rPr lang="fr-FR" sz="2000" dirty="0">
                <a:solidFill>
                  <a:schemeClr val="tx1"/>
                </a:solidFill>
              </a:rPr>
              <a:t> sales promotions (</a:t>
            </a:r>
            <a:r>
              <a:rPr lang="fr-FR" sz="2000" dirty="0" err="1">
                <a:solidFill>
                  <a:schemeClr val="tx1"/>
                </a:solidFill>
              </a:rPr>
              <a:t>e.g</a:t>
            </a:r>
            <a:r>
              <a:rPr lang="fr-FR" sz="2000" dirty="0">
                <a:solidFill>
                  <a:schemeClr val="tx1"/>
                </a:solidFill>
              </a:rPr>
              <a:t>., </a:t>
            </a:r>
            <a:r>
              <a:rPr lang="fr-FR" sz="2000" dirty="0" err="1">
                <a:solidFill>
                  <a:schemeClr val="tx1"/>
                </a:solidFill>
              </a:rPr>
              <a:t>offering</a:t>
            </a:r>
            <a:r>
              <a:rPr lang="fr-FR" sz="2000" dirty="0">
                <a:solidFill>
                  <a:schemeClr val="tx1"/>
                </a:solidFill>
              </a:rPr>
              <a:t> a 25 per cent discount), </a:t>
            </a:r>
            <a:r>
              <a:rPr lang="fr-FR" sz="2000" dirty="0" err="1">
                <a:solidFill>
                  <a:schemeClr val="tx1"/>
                </a:solidFill>
              </a:rPr>
              <a:t>producing</a:t>
            </a:r>
            <a:r>
              <a:rPr lang="fr-FR" sz="2000" dirty="0">
                <a:solidFill>
                  <a:schemeClr val="tx1"/>
                </a:solidFill>
              </a:rPr>
              <a:t> </a:t>
            </a:r>
            <a:r>
              <a:rPr lang="fr-FR" sz="2000" dirty="0" err="1">
                <a:solidFill>
                  <a:schemeClr val="tx1"/>
                </a:solidFill>
              </a:rPr>
              <a:t>literature</a:t>
            </a:r>
            <a:r>
              <a:rPr lang="fr-FR" sz="2000" dirty="0">
                <a:solidFill>
                  <a:schemeClr val="tx1"/>
                </a:solidFill>
              </a:rPr>
              <a:t> </a:t>
            </a:r>
            <a:r>
              <a:rPr lang="fr-FR" sz="2000" dirty="0" err="1">
                <a:solidFill>
                  <a:schemeClr val="tx1"/>
                </a:solidFill>
              </a:rPr>
              <a:t>such</a:t>
            </a:r>
            <a:r>
              <a:rPr lang="fr-FR" sz="2000" dirty="0">
                <a:solidFill>
                  <a:schemeClr val="tx1"/>
                </a:solidFill>
              </a:rPr>
              <a:t> as </a:t>
            </a:r>
            <a:r>
              <a:rPr lang="fr-FR" sz="2000" dirty="0" err="1">
                <a:solidFill>
                  <a:schemeClr val="tx1"/>
                </a:solidFill>
              </a:rPr>
              <a:t>product</a:t>
            </a:r>
            <a:r>
              <a:rPr lang="fr-FR" sz="2000" dirty="0">
                <a:solidFill>
                  <a:schemeClr val="tx1"/>
                </a:solidFill>
              </a:rPr>
              <a:t> catalogues and brochures, </a:t>
            </a:r>
            <a:r>
              <a:rPr lang="fr-FR" sz="2000" dirty="0" err="1">
                <a:solidFill>
                  <a:schemeClr val="tx1"/>
                </a:solidFill>
              </a:rPr>
              <a:t>placing</a:t>
            </a:r>
            <a:r>
              <a:rPr lang="fr-FR" sz="2000" dirty="0">
                <a:solidFill>
                  <a:schemeClr val="tx1"/>
                </a:solidFill>
              </a:rPr>
              <a:t> </a:t>
            </a:r>
            <a:r>
              <a:rPr lang="fr-FR" sz="2000" dirty="0" err="1">
                <a:solidFill>
                  <a:schemeClr val="tx1"/>
                </a:solidFill>
              </a:rPr>
              <a:t>advertisements</a:t>
            </a:r>
            <a:r>
              <a:rPr lang="fr-FR" sz="2000" dirty="0">
                <a:solidFill>
                  <a:schemeClr val="tx1"/>
                </a:solidFill>
              </a:rPr>
              <a:t> in the </a:t>
            </a:r>
            <a:r>
              <a:rPr lang="fr-FR" sz="2000" dirty="0" err="1">
                <a:solidFill>
                  <a:schemeClr val="tx1"/>
                </a:solidFill>
              </a:rPr>
              <a:t>appropriate</a:t>
            </a:r>
            <a:r>
              <a:rPr lang="fr-FR" sz="2000" dirty="0">
                <a:solidFill>
                  <a:schemeClr val="tx1"/>
                </a:solidFill>
              </a:rPr>
              <a:t> media and </a:t>
            </a:r>
            <a:r>
              <a:rPr lang="fr-FR" sz="2000" dirty="0" err="1">
                <a:solidFill>
                  <a:schemeClr val="tx1"/>
                </a:solidFill>
              </a:rPr>
              <a:t>so</a:t>
            </a:r>
            <a:r>
              <a:rPr lang="fr-FR" sz="2000" dirty="0">
                <a:solidFill>
                  <a:schemeClr val="tx1"/>
                </a:solidFill>
              </a:rPr>
              <a:t> on. A </a:t>
            </a:r>
            <a:r>
              <a:rPr lang="fr-FR" sz="2000" dirty="0" err="1">
                <a:solidFill>
                  <a:schemeClr val="tx1"/>
                </a:solidFill>
              </a:rPr>
              <a:t>fundamental</a:t>
            </a:r>
            <a:r>
              <a:rPr lang="fr-FR" sz="2000" dirty="0">
                <a:solidFill>
                  <a:schemeClr val="tx1"/>
                </a:solidFill>
              </a:rPr>
              <a:t> </a:t>
            </a:r>
            <a:r>
              <a:rPr lang="fr-FR" sz="2000" dirty="0" err="1">
                <a:solidFill>
                  <a:schemeClr val="tx1"/>
                </a:solidFill>
              </a:rPr>
              <a:t>activity</a:t>
            </a:r>
            <a:r>
              <a:rPr lang="fr-FR" sz="2000" dirty="0">
                <a:solidFill>
                  <a:schemeClr val="tx1"/>
                </a:solidFill>
              </a:rPr>
              <a:t> in marketing </a:t>
            </a:r>
            <a:r>
              <a:rPr lang="fr-FR" sz="2000" dirty="0" err="1">
                <a:solidFill>
                  <a:schemeClr val="tx1"/>
                </a:solidFill>
              </a:rPr>
              <a:t>is</a:t>
            </a:r>
            <a:r>
              <a:rPr lang="fr-FR" sz="2000" dirty="0">
                <a:solidFill>
                  <a:schemeClr val="tx1"/>
                </a:solidFill>
              </a:rPr>
              <a:t> </a:t>
            </a:r>
            <a:r>
              <a:rPr lang="fr-FR" sz="2000" dirty="0" err="1">
                <a:solidFill>
                  <a:schemeClr val="tx1"/>
                </a:solidFill>
              </a:rPr>
              <a:t>managing</a:t>
            </a:r>
            <a:r>
              <a:rPr lang="fr-FR" sz="2000" dirty="0">
                <a:solidFill>
                  <a:schemeClr val="tx1"/>
                </a:solidFill>
              </a:rPr>
              <a:t> the Marketing Mix </a:t>
            </a:r>
            <a:r>
              <a:rPr lang="fr-FR" sz="2000" dirty="0" err="1">
                <a:solidFill>
                  <a:schemeClr val="tx1"/>
                </a:solidFill>
              </a:rPr>
              <a:t>consisting</a:t>
            </a:r>
            <a:r>
              <a:rPr lang="fr-FR" sz="2000" dirty="0">
                <a:solidFill>
                  <a:schemeClr val="tx1"/>
                </a:solidFill>
              </a:rPr>
              <a:t> of the ‘4Ps’: Product, Price, Promotion and Place.</a:t>
            </a:r>
          </a:p>
        </p:txBody>
      </p:sp>
      <p:sp>
        <p:nvSpPr>
          <p:cNvPr id="5" name="Rectangle 4"/>
          <p:cNvSpPr/>
          <p:nvPr/>
        </p:nvSpPr>
        <p:spPr>
          <a:xfrm>
            <a:off x="2185179" y="192328"/>
            <a:ext cx="5976664" cy="8836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000" b="1" dirty="0"/>
              <a:t>The Marketing function</a:t>
            </a:r>
            <a:endParaRPr lang="fr-FR" sz="2000" b="1" dirty="0"/>
          </a:p>
          <a:p>
            <a:pPr algn="ctr"/>
            <a:endParaRPr lang="fr-FR" sz="2000" dirty="0"/>
          </a:p>
        </p:txBody>
      </p:sp>
    </p:spTree>
    <p:extLst>
      <p:ext uri="{BB962C8B-B14F-4D97-AF65-F5344CB8AC3E}">
        <p14:creationId xmlns:p14="http://schemas.microsoft.com/office/powerpoint/2010/main" val="1642509239"/>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2" name="Rectangle à coins arrondis 1"/>
          <p:cNvSpPr/>
          <p:nvPr/>
        </p:nvSpPr>
        <p:spPr>
          <a:xfrm>
            <a:off x="2195736" y="184115"/>
            <a:ext cx="4680520" cy="900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400" b="1" dirty="0"/>
              <a:t>The Human Resources function</a:t>
            </a:r>
            <a:endParaRPr lang="fr-FR" sz="2400" b="1" dirty="0"/>
          </a:p>
        </p:txBody>
      </p:sp>
      <p:sp>
        <p:nvSpPr>
          <p:cNvPr id="3" name="Arrondir un rectangle avec un coin diagonal 2"/>
          <p:cNvSpPr/>
          <p:nvPr/>
        </p:nvSpPr>
        <p:spPr>
          <a:xfrm>
            <a:off x="212513" y="1422898"/>
            <a:ext cx="3351376"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i="1" dirty="0">
                <a:solidFill>
                  <a:schemeClr val="tx1"/>
                </a:solidFill>
              </a:rPr>
              <a:t>Recruitment and selection</a:t>
            </a:r>
            <a:endParaRPr lang="fr-FR" sz="2000" dirty="0">
              <a:solidFill>
                <a:schemeClr val="tx1"/>
              </a:solidFill>
            </a:endParaRPr>
          </a:p>
        </p:txBody>
      </p:sp>
      <p:sp>
        <p:nvSpPr>
          <p:cNvPr id="4" name="Flèche vers le bas 3"/>
          <p:cNvSpPr/>
          <p:nvPr/>
        </p:nvSpPr>
        <p:spPr>
          <a:xfrm>
            <a:off x="3994471" y="1084215"/>
            <a:ext cx="232316"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Arrondir un rectangle avec un coin diagonal 7"/>
          <p:cNvSpPr/>
          <p:nvPr/>
        </p:nvSpPr>
        <p:spPr>
          <a:xfrm>
            <a:off x="4292456" y="1443181"/>
            <a:ext cx="3351378"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i="1" dirty="0">
                <a:solidFill>
                  <a:schemeClr val="tx1"/>
                </a:solidFill>
              </a:rPr>
              <a:t>Training and development</a:t>
            </a:r>
            <a:endParaRPr lang="fr-FR" sz="2000" dirty="0">
              <a:solidFill>
                <a:schemeClr val="tx1"/>
              </a:solidFill>
            </a:endParaRPr>
          </a:p>
        </p:txBody>
      </p:sp>
      <p:sp>
        <p:nvSpPr>
          <p:cNvPr id="9" name="Arrondir un rectangle avec un coin diagonal 8"/>
          <p:cNvSpPr/>
          <p:nvPr/>
        </p:nvSpPr>
        <p:spPr>
          <a:xfrm>
            <a:off x="227471" y="3802208"/>
            <a:ext cx="7272805"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i="1" dirty="0">
                <a:solidFill>
                  <a:schemeClr val="tx1"/>
                </a:solidFill>
              </a:rPr>
              <a:t>Grievance procedures and disciplinary matters</a:t>
            </a:r>
            <a:endParaRPr lang="fr-FR" sz="2000" dirty="0">
              <a:solidFill>
                <a:schemeClr val="tx1"/>
              </a:solidFill>
            </a:endParaRPr>
          </a:p>
        </p:txBody>
      </p:sp>
      <p:sp>
        <p:nvSpPr>
          <p:cNvPr id="11" name="Arrondir un rectangle avec un coin diagonal 10"/>
          <p:cNvSpPr/>
          <p:nvPr/>
        </p:nvSpPr>
        <p:spPr>
          <a:xfrm>
            <a:off x="118230" y="2661446"/>
            <a:ext cx="3372793"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i="1" dirty="0">
                <a:solidFill>
                  <a:schemeClr val="tx1"/>
                </a:solidFill>
              </a:rPr>
              <a:t>Employee relations</a:t>
            </a:r>
            <a:endParaRPr lang="fr-FR" sz="2000" dirty="0">
              <a:solidFill>
                <a:schemeClr val="tx1"/>
              </a:solidFill>
            </a:endParaRPr>
          </a:p>
        </p:txBody>
      </p:sp>
      <p:sp>
        <p:nvSpPr>
          <p:cNvPr id="12" name="Arrondir un rectangle avec un coin diagonal 11"/>
          <p:cNvSpPr/>
          <p:nvPr/>
        </p:nvSpPr>
        <p:spPr>
          <a:xfrm>
            <a:off x="4205360" y="2563615"/>
            <a:ext cx="3438474"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i="1" dirty="0">
                <a:solidFill>
                  <a:schemeClr val="tx1"/>
                </a:solidFill>
              </a:rPr>
              <a:t>Health and Safety matters</a:t>
            </a:r>
            <a:r>
              <a:rPr lang="en-US" sz="2000" dirty="0">
                <a:solidFill>
                  <a:schemeClr val="tx1"/>
                </a:solidFill>
              </a:rPr>
              <a:t> </a:t>
            </a:r>
            <a:endParaRPr lang="fr-FR" sz="2000" dirty="0">
              <a:solidFill>
                <a:schemeClr val="tx1"/>
              </a:solidFill>
            </a:endParaRPr>
          </a:p>
        </p:txBody>
      </p:sp>
      <p:sp>
        <p:nvSpPr>
          <p:cNvPr id="13" name="Arrondir un rectangle avec un coin diagonal 12"/>
          <p:cNvSpPr/>
          <p:nvPr/>
        </p:nvSpPr>
        <p:spPr>
          <a:xfrm>
            <a:off x="316933" y="5085184"/>
            <a:ext cx="7272805"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i="1" dirty="0">
                <a:solidFill>
                  <a:schemeClr val="tx1"/>
                </a:solidFill>
              </a:rPr>
              <a:t>Redundancy procedures</a:t>
            </a:r>
            <a:r>
              <a:rPr lang="en-US" sz="2000" dirty="0">
                <a:solidFill>
                  <a:schemeClr val="tx1"/>
                </a:solidFill>
              </a:rPr>
              <a:t> </a:t>
            </a:r>
            <a:endParaRPr lang="fr-FR" sz="2000" dirty="0">
              <a:solidFill>
                <a:schemeClr val="tx1"/>
              </a:solidFill>
            </a:endParaRPr>
          </a:p>
        </p:txBody>
      </p:sp>
    </p:spTree>
    <p:extLst>
      <p:ext uri="{BB962C8B-B14F-4D97-AF65-F5344CB8AC3E}">
        <p14:creationId xmlns:p14="http://schemas.microsoft.com/office/powerpoint/2010/main" val="1808629724"/>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2" name="Rectangle à coins arrondis 1"/>
          <p:cNvSpPr/>
          <p:nvPr/>
        </p:nvSpPr>
        <p:spPr>
          <a:xfrm>
            <a:off x="2195736" y="184115"/>
            <a:ext cx="4680520" cy="900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400" b="1" dirty="0"/>
              <a:t>The Accounting and Finance function</a:t>
            </a:r>
            <a:endParaRPr lang="fr-FR" sz="2400" b="1" dirty="0"/>
          </a:p>
        </p:txBody>
      </p:sp>
      <p:sp>
        <p:nvSpPr>
          <p:cNvPr id="3" name="Arrondir un rectangle avec un coin diagonal 2"/>
          <p:cNvSpPr/>
          <p:nvPr/>
        </p:nvSpPr>
        <p:spPr>
          <a:xfrm>
            <a:off x="212513" y="1422898"/>
            <a:ext cx="3351376"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i="1" dirty="0">
                <a:solidFill>
                  <a:schemeClr val="tx1"/>
                </a:solidFill>
              </a:rPr>
              <a:t>Financial record </a:t>
            </a:r>
            <a:endParaRPr lang="fr-FR" sz="2000" dirty="0">
              <a:solidFill>
                <a:schemeClr val="tx1"/>
              </a:solidFill>
            </a:endParaRPr>
          </a:p>
        </p:txBody>
      </p:sp>
      <p:sp>
        <p:nvSpPr>
          <p:cNvPr id="4" name="Flèche vers le bas 3"/>
          <p:cNvSpPr/>
          <p:nvPr/>
        </p:nvSpPr>
        <p:spPr>
          <a:xfrm>
            <a:off x="3994471" y="1084215"/>
            <a:ext cx="232316"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Arrondir un rectangle avec un coin diagonal 7"/>
          <p:cNvSpPr/>
          <p:nvPr/>
        </p:nvSpPr>
        <p:spPr>
          <a:xfrm>
            <a:off x="4292456" y="1443181"/>
            <a:ext cx="3351378"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dirty="0">
                <a:solidFill>
                  <a:schemeClr val="tx1"/>
                </a:solidFill>
              </a:rPr>
              <a:t>Preparing </a:t>
            </a:r>
            <a:r>
              <a:rPr lang="en-US" sz="2000" i="1" dirty="0">
                <a:solidFill>
                  <a:schemeClr val="tx1"/>
                </a:solidFill>
              </a:rPr>
              <a:t>financial statements</a:t>
            </a:r>
            <a:r>
              <a:rPr lang="en-US" sz="2000" dirty="0">
                <a:solidFill>
                  <a:schemeClr val="tx1"/>
                </a:solidFill>
              </a:rPr>
              <a:t> </a:t>
            </a:r>
            <a:endParaRPr lang="fr-FR" sz="2000" dirty="0">
              <a:solidFill>
                <a:schemeClr val="tx1"/>
              </a:solidFill>
            </a:endParaRPr>
          </a:p>
        </p:txBody>
      </p:sp>
      <p:sp>
        <p:nvSpPr>
          <p:cNvPr id="9" name="Arrondir un rectangle avec un coin diagonal 8"/>
          <p:cNvSpPr/>
          <p:nvPr/>
        </p:nvSpPr>
        <p:spPr>
          <a:xfrm>
            <a:off x="227471" y="3802208"/>
            <a:ext cx="7272805"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i="1" dirty="0">
                <a:solidFill>
                  <a:schemeClr val="tx1"/>
                </a:solidFill>
              </a:rPr>
              <a:t>Preparing management accounting information and analysis</a:t>
            </a:r>
            <a:r>
              <a:rPr lang="en-US" sz="2000" dirty="0">
                <a:solidFill>
                  <a:schemeClr val="tx1"/>
                </a:solidFill>
              </a:rPr>
              <a:t> </a:t>
            </a:r>
            <a:endParaRPr lang="fr-FR" sz="2000" dirty="0">
              <a:solidFill>
                <a:schemeClr val="tx1"/>
              </a:solidFill>
            </a:endParaRPr>
          </a:p>
        </p:txBody>
      </p:sp>
      <p:sp>
        <p:nvSpPr>
          <p:cNvPr id="11" name="Arrondir un rectangle avec un coin diagonal 10"/>
          <p:cNvSpPr/>
          <p:nvPr/>
        </p:nvSpPr>
        <p:spPr>
          <a:xfrm>
            <a:off x="2177476" y="2699730"/>
            <a:ext cx="3372793"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i="1" dirty="0">
                <a:solidFill>
                  <a:schemeClr val="tx1"/>
                </a:solidFill>
              </a:rPr>
              <a:t>Payroll administration</a:t>
            </a:r>
            <a:r>
              <a:rPr lang="en-US" sz="2000" dirty="0">
                <a:solidFill>
                  <a:schemeClr val="tx1"/>
                </a:solidFill>
              </a:rPr>
              <a:t> </a:t>
            </a:r>
            <a:endParaRPr lang="fr-FR" sz="2000" dirty="0">
              <a:solidFill>
                <a:schemeClr val="tx1"/>
              </a:solidFill>
            </a:endParaRPr>
          </a:p>
        </p:txBody>
      </p:sp>
    </p:spTree>
    <p:extLst>
      <p:ext uri="{BB962C8B-B14F-4D97-AF65-F5344CB8AC3E}">
        <p14:creationId xmlns:p14="http://schemas.microsoft.com/office/powerpoint/2010/main" val="490146016"/>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1500166" y="2786058"/>
            <a:ext cx="6240463" cy="147796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a:t>
            </a:r>
            <a:r>
              <a:rPr lang="en-US" sz="2800" b="1" dirty="0">
                <a:solidFill>
                  <a:schemeClr val="tx1"/>
                </a:solidFill>
              </a:rPr>
              <a:t>Level: 3</a:t>
            </a:r>
            <a:r>
              <a:rPr lang="en-US" sz="2800" b="1" baseline="30000" dirty="0">
                <a:solidFill>
                  <a:schemeClr val="tx1"/>
                </a:solidFill>
              </a:rPr>
              <a:t>rd</a:t>
            </a:r>
            <a:r>
              <a:rPr lang="en-US" sz="2800" b="1" dirty="0">
                <a:solidFill>
                  <a:schemeClr val="tx1"/>
                </a:solidFill>
              </a:rPr>
              <a:t> Year. Option:  </a:t>
            </a:r>
            <a:r>
              <a:rPr lang="en-US" sz="2800" b="1" dirty="0" smtClean="0">
                <a:solidFill>
                  <a:schemeClr val="tx1"/>
                </a:solidFill>
              </a:rPr>
              <a:t>Management</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dirty="0" err="1" smtClean="0">
                <a:solidFill>
                  <a:schemeClr val="accent4">
                    <a:lumMod val="10000"/>
                  </a:schemeClr>
                </a:solidFill>
              </a:rPr>
              <a:t>professsor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143116"/>
            <a:ext cx="1785950" cy="857256"/>
          </a:xfrm>
          <a:prstGeom prst="rect">
            <a:avLst/>
          </a:prstGeom>
          <a:noFill/>
        </p:spPr>
      </p:pic>
      <p:sp>
        <p:nvSpPr>
          <p:cNvPr id="2" name="Ellipse 1"/>
          <p:cNvSpPr/>
          <p:nvPr/>
        </p:nvSpPr>
        <p:spPr>
          <a:xfrm>
            <a:off x="357158" y="3000372"/>
            <a:ext cx="7815242" cy="18687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smtClean="0">
                <a:solidFill>
                  <a:schemeClr val="accent3"/>
                </a:solidFill>
              </a:rPr>
              <a:t>Course II:</a:t>
            </a:r>
          </a:p>
          <a:p>
            <a:pPr algn="ctr"/>
            <a:r>
              <a:rPr lang="en-US" sz="3200" b="1" i="1" dirty="0" smtClean="0">
                <a:solidFill>
                  <a:schemeClr val="accent3"/>
                </a:solidFill>
              </a:rPr>
              <a:t> Business’ Functions</a:t>
            </a:r>
            <a:endParaRPr lang="fr-FR" sz="2800" dirty="0">
              <a:solidFill>
                <a:schemeClr val="accent3"/>
              </a:solidFill>
            </a:endParaRPr>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r>
              <a:rPr lang="fr-FR" sz="2400" b="1" dirty="0" smtClean="0">
                <a:solidFill>
                  <a:schemeClr val="accent4">
                    <a:lumMod val="10000"/>
                  </a:schemeClr>
                </a:solidFill>
              </a:rPr>
              <a:t>Business </a:t>
            </a:r>
            <a:r>
              <a:rPr lang="fr-FR" sz="2400" b="1" dirty="0" err="1" smtClean="0">
                <a:solidFill>
                  <a:schemeClr val="accent4">
                    <a:lumMod val="10000"/>
                  </a:schemeClr>
                </a:solidFill>
              </a:rPr>
              <a:t>Functions</a:t>
            </a:r>
            <a:r>
              <a:rPr lang="fr-FR" sz="2400" b="1" dirty="0" smtClean="0">
                <a:solidFill>
                  <a:schemeClr val="accent4">
                    <a:lumMod val="10000"/>
                  </a:schemeClr>
                </a:solidFill>
              </a:rPr>
              <a:t> :</a:t>
            </a:r>
          </a:p>
          <a:p>
            <a:pPr algn="just">
              <a:buFont typeface="Wingdings" pitchFamily="2" charset="2"/>
              <a:buChar char="v"/>
            </a:pPr>
            <a:r>
              <a:rPr lang="fr-FR" sz="2000" b="1" dirty="0" smtClean="0">
                <a:solidFill>
                  <a:schemeClr val="accent4">
                    <a:lumMod val="10000"/>
                  </a:schemeClr>
                </a:solidFill>
              </a:rPr>
              <a:t> </a:t>
            </a:r>
            <a:r>
              <a:rPr lang="fr-FR" sz="2000" b="1" dirty="0">
                <a:solidFill>
                  <a:schemeClr val="accent4">
                    <a:lumMod val="10000"/>
                  </a:schemeClr>
                </a:solidFill>
              </a:rPr>
              <a:t>T</a:t>
            </a:r>
            <a:r>
              <a:rPr lang="fr-FR" sz="2000" b="1" dirty="0" smtClean="0">
                <a:solidFill>
                  <a:schemeClr val="accent4">
                    <a:lumMod val="10000"/>
                  </a:schemeClr>
                </a:solidFill>
              </a:rPr>
              <a:t>ypes of business </a:t>
            </a:r>
            <a:r>
              <a:rPr lang="fr-FR" sz="2000" b="1" dirty="0" err="1" smtClean="0">
                <a:solidFill>
                  <a:schemeClr val="accent4">
                    <a:lumMod val="10000"/>
                  </a:schemeClr>
                </a:solidFill>
              </a:rPr>
              <a:t>functions</a:t>
            </a:r>
            <a:r>
              <a:rPr lang="fr-FR" sz="2000" b="1" dirty="0" smtClean="0">
                <a:solidFill>
                  <a:schemeClr val="accent4">
                    <a:lumMod val="10000"/>
                  </a:schemeClr>
                </a:solidFill>
              </a:rPr>
              <a:t>;</a:t>
            </a:r>
          </a:p>
          <a:p>
            <a:pPr algn="just">
              <a:buFont typeface="Wingdings" pitchFamily="2" charset="2"/>
              <a:buChar char="v"/>
            </a:pPr>
            <a:r>
              <a:rPr lang="fr-FR" sz="2000" b="1" dirty="0">
                <a:solidFill>
                  <a:schemeClr val="tx1"/>
                </a:solidFill>
              </a:rPr>
              <a:t> </a:t>
            </a:r>
            <a:r>
              <a:rPr lang="en-US" sz="2000" b="1" dirty="0">
                <a:solidFill>
                  <a:schemeClr val="tx1"/>
                </a:solidFill>
              </a:rPr>
              <a:t>Typical business </a:t>
            </a:r>
            <a:r>
              <a:rPr lang="en-US" sz="2000" b="1" dirty="0" err="1">
                <a:solidFill>
                  <a:schemeClr val="tx1"/>
                </a:solidFill>
              </a:rPr>
              <a:t>organisation</a:t>
            </a:r>
            <a:r>
              <a:rPr lang="en-US" sz="2000" b="1" dirty="0">
                <a:solidFill>
                  <a:schemeClr val="tx1"/>
                </a:solidFill>
              </a:rPr>
              <a:t> departments </a:t>
            </a:r>
            <a:r>
              <a:rPr lang="en-US" sz="2000" b="1" dirty="0"/>
              <a:t>and functions</a:t>
            </a:r>
            <a:endParaRPr lang="fr-FR" sz="2000" b="1" dirty="0"/>
          </a:p>
          <a:p>
            <a:pPr algn="just">
              <a:buFont typeface="Wingdings" pitchFamily="2" charset="2"/>
              <a:buChar char="v"/>
            </a:pPr>
            <a:endParaRPr lang="fr-FR" sz="2000" b="1" dirty="0" smtClean="0">
              <a:solidFill>
                <a:schemeClr val="accent4">
                  <a:lumMod val="10000"/>
                </a:schemeClr>
              </a:solidFill>
            </a:endParaRPr>
          </a:p>
          <a:p>
            <a:pPr algn="just">
              <a:buFont typeface="Wingdings" pitchFamily="2" charset="2"/>
              <a:buChar char="v"/>
            </a:pPr>
            <a:endParaRPr lang="fr-FR" sz="2000" b="1" dirty="0" smtClean="0">
              <a:solidFill>
                <a:schemeClr val="accent4">
                  <a:lumMod val="10000"/>
                </a:schemeClr>
              </a:solidFill>
            </a:endParaRPr>
          </a:p>
          <a:p>
            <a:pPr algn="just">
              <a:buFont typeface="Wingdings" pitchFamily="2" charset="2"/>
              <a:buChar char="v"/>
            </a:pPr>
            <a:endParaRPr lang="fr-FR" sz="2400" dirty="0" smtClean="0">
              <a:solidFill>
                <a:schemeClr val="accent4">
                  <a:lumMod val="10000"/>
                </a:schemeClr>
              </a:solidFill>
            </a:endParaRPr>
          </a:p>
          <a:p>
            <a:pPr algn="just"/>
            <a:r>
              <a:rPr lang="fr-FR" sz="2400" dirty="0" smtClean="0">
                <a:solidFill>
                  <a:schemeClr val="accent4">
                    <a:lumMod val="10000"/>
                  </a:schemeClr>
                </a:solidFill>
              </a:rPr>
              <a:t> </a:t>
            </a:r>
          </a:p>
          <a:p>
            <a:pPr algn="ctr">
              <a:buFontTx/>
              <a:buChar char="-"/>
            </a:pPr>
            <a:endParaRPr lang="fr-FR" sz="2400" dirty="0">
              <a:solidFill>
                <a:schemeClr val="accent4">
                  <a:lumMod val="10000"/>
                </a:schemeClr>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1643042" y="634165"/>
            <a:ext cx="5929354" cy="911164"/>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err="1" smtClean="0">
                <a:solidFill>
                  <a:schemeClr val="accent4">
                    <a:lumMod val="10000"/>
                  </a:schemeClr>
                </a:solidFill>
              </a:rPr>
              <a:t>Definition</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14" name="Arrondir un rectangle avec un coin diagonal 13"/>
          <p:cNvSpPr/>
          <p:nvPr/>
        </p:nvSpPr>
        <p:spPr>
          <a:xfrm>
            <a:off x="500034" y="2132856"/>
            <a:ext cx="8215370" cy="345638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tx1"/>
                </a:solidFill>
              </a:rPr>
              <a:t>	</a:t>
            </a:r>
            <a:r>
              <a:rPr lang="fr-FR" sz="2400" b="1" dirty="0">
                <a:solidFill>
                  <a:schemeClr val="tx1"/>
                </a:solidFill>
              </a:rPr>
              <a:t>Business </a:t>
            </a:r>
            <a:r>
              <a:rPr lang="fr-FR" sz="2400" b="1" dirty="0" err="1">
                <a:solidFill>
                  <a:schemeClr val="tx1"/>
                </a:solidFill>
              </a:rPr>
              <a:t>functions</a:t>
            </a:r>
            <a:r>
              <a:rPr lang="fr-FR" sz="2400" dirty="0">
                <a:solidFill>
                  <a:schemeClr val="tx1"/>
                </a:solidFill>
              </a:rPr>
              <a:t> are the </a:t>
            </a:r>
            <a:r>
              <a:rPr lang="fr-FR" sz="2400" dirty="0" err="1">
                <a:solidFill>
                  <a:schemeClr val="tx1"/>
                </a:solidFill>
              </a:rPr>
              <a:t>activities</a:t>
            </a:r>
            <a:r>
              <a:rPr lang="fr-FR" sz="2400" dirty="0">
                <a:solidFill>
                  <a:schemeClr val="tx1"/>
                </a:solidFill>
              </a:rPr>
              <a:t> </a:t>
            </a:r>
            <a:r>
              <a:rPr lang="fr-FR" sz="2400" dirty="0" err="1">
                <a:solidFill>
                  <a:schemeClr val="tx1"/>
                </a:solidFill>
              </a:rPr>
              <a:t>carried</a:t>
            </a:r>
            <a:r>
              <a:rPr lang="fr-FR" sz="2400" dirty="0">
                <a:solidFill>
                  <a:schemeClr val="tx1"/>
                </a:solidFill>
              </a:rPr>
              <a:t> out by an </a:t>
            </a:r>
            <a:r>
              <a:rPr lang="fr-FR" sz="2400" u="sng" dirty="0" err="1">
                <a:solidFill>
                  <a:schemeClr val="tx1"/>
                </a:solidFill>
                <a:hlinkClick r:id="rId3"/>
              </a:rPr>
              <a:t>enterprise</a:t>
            </a:r>
            <a:r>
              <a:rPr lang="fr-FR" sz="2400" dirty="0">
                <a:solidFill>
                  <a:schemeClr val="tx1"/>
                </a:solidFill>
              </a:rPr>
              <a:t>; </a:t>
            </a:r>
            <a:r>
              <a:rPr lang="fr-FR" sz="2400" dirty="0" err="1">
                <a:solidFill>
                  <a:schemeClr val="tx1"/>
                </a:solidFill>
              </a:rPr>
              <a:t>they</a:t>
            </a:r>
            <a:r>
              <a:rPr lang="fr-FR" sz="2400" dirty="0">
                <a:solidFill>
                  <a:schemeClr val="tx1"/>
                </a:solidFill>
              </a:rPr>
              <a:t> </a:t>
            </a:r>
            <a:r>
              <a:rPr lang="fr-FR" sz="2400" dirty="0" err="1">
                <a:solidFill>
                  <a:schemeClr val="tx1"/>
                </a:solidFill>
              </a:rPr>
              <a:t>can</a:t>
            </a:r>
            <a:r>
              <a:rPr lang="fr-FR" sz="2400" dirty="0">
                <a:solidFill>
                  <a:schemeClr val="tx1"/>
                </a:solidFill>
              </a:rPr>
              <a:t> </a:t>
            </a:r>
            <a:r>
              <a:rPr lang="fr-FR" sz="2400" dirty="0" err="1">
                <a:solidFill>
                  <a:schemeClr val="tx1"/>
                </a:solidFill>
              </a:rPr>
              <a:t>be</a:t>
            </a:r>
            <a:r>
              <a:rPr lang="fr-FR" sz="2400" dirty="0">
                <a:solidFill>
                  <a:schemeClr val="tx1"/>
                </a:solidFill>
              </a:rPr>
              <a:t> </a:t>
            </a:r>
            <a:r>
              <a:rPr lang="fr-FR" sz="2400" dirty="0" err="1">
                <a:solidFill>
                  <a:schemeClr val="tx1"/>
                </a:solidFill>
              </a:rPr>
              <a:t>divided</a:t>
            </a:r>
            <a:r>
              <a:rPr lang="fr-FR" sz="2400" dirty="0">
                <a:solidFill>
                  <a:schemeClr val="tx1"/>
                </a:solidFill>
              </a:rPr>
              <a:t> </a:t>
            </a:r>
            <a:r>
              <a:rPr lang="fr-FR" sz="2400" dirty="0" err="1">
                <a:solidFill>
                  <a:schemeClr val="tx1"/>
                </a:solidFill>
              </a:rPr>
              <a:t>into</a:t>
            </a:r>
            <a:r>
              <a:rPr lang="fr-FR" sz="2400" dirty="0">
                <a:solidFill>
                  <a:schemeClr val="tx1"/>
                </a:solidFill>
              </a:rPr>
              <a:t> </a:t>
            </a:r>
            <a:r>
              <a:rPr lang="fr-FR" sz="2400" dirty="0" err="1">
                <a:solidFill>
                  <a:schemeClr val="tx1"/>
                </a:solidFill>
              </a:rPr>
              <a:t>core</a:t>
            </a:r>
            <a:r>
              <a:rPr lang="fr-FR" sz="2400" dirty="0">
                <a:solidFill>
                  <a:schemeClr val="tx1"/>
                </a:solidFill>
              </a:rPr>
              <a:t> </a:t>
            </a:r>
            <a:r>
              <a:rPr lang="fr-FR" sz="2400" dirty="0" err="1">
                <a:solidFill>
                  <a:schemeClr val="tx1"/>
                </a:solidFill>
              </a:rPr>
              <a:t>functions</a:t>
            </a:r>
            <a:r>
              <a:rPr lang="fr-FR" sz="2400" dirty="0">
                <a:solidFill>
                  <a:schemeClr val="tx1"/>
                </a:solidFill>
              </a:rPr>
              <a:t> and support </a:t>
            </a:r>
            <a:r>
              <a:rPr lang="fr-FR" sz="2400" dirty="0" err="1">
                <a:solidFill>
                  <a:schemeClr val="tx1"/>
                </a:solidFill>
              </a:rPr>
              <a:t>functions</a:t>
            </a:r>
            <a:r>
              <a:rPr lang="fr-FR" sz="2400" dirty="0">
                <a:solidFill>
                  <a:schemeClr val="tx1"/>
                </a:solidFill>
              </a:rPr>
              <a:t>.</a:t>
            </a:r>
          </a:p>
          <a:p>
            <a:pPr algn="just"/>
            <a:endParaRPr lang="ar-DZ" sz="2400" b="1" dirty="0" smtClean="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10" name="Ruban vers le bas 9"/>
          <p:cNvSpPr/>
          <p:nvPr/>
        </p:nvSpPr>
        <p:spPr>
          <a:xfrm>
            <a:off x="0" y="239481"/>
            <a:ext cx="8861676" cy="671683"/>
          </a:xfrm>
          <a:prstGeom prst="ribbon">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accent4">
                    <a:lumMod val="10000"/>
                  </a:schemeClr>
                </a:solidFill>
              </a:rPr>
              <a:t>Types of business </a:t>
            </a:r>
            <a:r>
              <a:rPr lang="fr-FR" sz="2400" b="1" dirty="0" err="1" smtClean="0">
                <a:solidFill>
                  <a:schemeClr val="accent4">
                    <a:lumMod val="10000"/>
                  </a:schemeClr>
                </a:solidFill>
              </a:rPr>
              <a:t>Functions</a:t>
            </a:r>
            <a:endParaRPr lang="fr-FR" sz="2400" dirty="0"/>
          </a:p>
        </p:txBody>
      </p:sp>
      <p:sp>
        <p:nvSpPr>
          <p:cNvPr id="2" name="Rectangle à coins arrondis 1"/>
          <p:cNvSpPr/>
          <p:nvPr/>
        </p:nvSpPr>
        <p:spPr>
          <a:xfrm>
            <a:off x="320202" y="1556792"/>
            <a:ext cx="8538148" cy="2304256"/>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000" b="1" dirty="0" err="1">
                <a:solidFill>
                  <a:schemeClr val="tx1"/>
                </a:solidFill>
              </a:rPr>
              <a:t>Core</a:t>
            </a:r>
            <a:r>
              <a:rPr lang="fr-FR" sz="2000" b="1" dirty="0">
                <a:solidFill>
                  <a:schemeClr val="tx1"/>
                </a:solidFill>
              </a:rPr>
              <a:t> business </a:t>
            </a:r>
            <a:r>
              <a:rPr lang="fr-FR" sz="2000" b="1" dirty="0" err="1">
                <a:solidFill>
                  <a:schemeClr val="tx1"/>
                </a:solidFill>
              </a:rPr>
              <a:t>functions</a:t>
            </a:r>
            <a:r>
              <a:rPr lang="fr-FR" sz="2000" dirty="0">
                <a:solidFill>
                  <a:schemeClr val="tx1"/>
                </a:solidFill>
              </a:rPr>
              <a:t> are </a:t>
            </a:r>
            <a:r>
              <a:rPr lang="fr-FR" sz="2000" dirty="0" err="1">
                <a:solidFill>
                  <a:schemeClr val="tx1"/>
                </a:solidFill>
              </a:rPr>
              <a:t>activities</a:t>
            </a:r>
            <a:r>
              <a:rPr lang="fr-FR" sz="2000" dirty="0">
                <a:solidFill>
                  <a:schemeClr val="tx1"/>
                </a:solidFill>
              </a:rPr>
              <a:t> of an </a:t>
            </a:r>
            <a:r>
              <a:rPr lang="fr-FR" sz="2000" dirty="0" err="1">
                <a:solidFill>
                  <a:schemeClr val="tx1"/>
                </a:solidFill>
              </a:rPr>
              <a:t>enterprise</a:t>
            </a:r>
            <a:r>
              <a:rPr lang="fr-FR" sz="2000" dirty="0">
                <a:solidFill>
                  <a:schemeClr val="tx1"/>
                </a:solidFill>
              </a:rPr>
              <a:t> </a:t>
            </a:r>
            <a:r>
              <a:rPr lang="fr-FR" sz="2000" dirty="0" err="1">
                <a:solidFill>
                  <a:schemeClr val="tx1"/>
                </a:solidFill>
              </a:rPr>
              <a:t>yielding</a:t>
            </a:r>
            <a:r>
              <a:rPr lang="fr-FR" sz="2000" dirty="0">
                <a:solidFill>
                  <a:schemeClr val="tx1"/>
                </a:solidFill>
              </a:rPr>
              <a:t> </a:t>
            </a:r>
            <a:r>
              <a:rPr lang="fr-FR" sz="2000" dirty="0" err="1">
                <a:solidFill>
                  <a:schemeClr val="tx1"/>
                </a:solidFill>
              </a:rPr>
              <a:t>income</a:t>
            </a:r>
            <a:r>
              <a:rPr lang="fr-FR" sz="2000" dirty="0">
                <a:solidFill>
                  <a:schemeClr val="tx1"/>
                </a:solidFill>
              </a:rPr>
              <a:t>: the production of final </a:t>
            </a:r>
            <a:r>
              <a:rPr lang="fr-FR" sz="2000" dirty="0" err="1">
                <a:solidFill>
                  <a:schemeClr val="tx1"/>
                </a:solidFill>
              </a:rPr>
              <a:t>goods</a:t>
            </a:r>
            <a:r>
              <a:rPr lang="fr-FR" sz="2000" dirty="0">
                <a:solidFill>
                  <a:schemeClr val="tx1"/>
                </a:solidFill>
              </a:rPr>
              <a:t> or services </a:t>
            </a:r>
            <a:r>
              <a:rPr lang="fr-FR" sz="2000" dirty="0" err="1">
                <a:solidFill>
                  <a:schemeClr val="tx1"/>
                </a:solidFill>
              </a:rPr>
              <a:t>intended</a:t>
            </a:r>
            <a:r>
              <a:rPr lang="fr-FR" sz="2000" dirty="0">
                <a:solidFill>
                  <a:schemeClr val="tx1"/>
                </a:solidFill>
              </a:rPr>
              <a:t> for the </a:t>
            </a:r>
            <a:r>
              <a:rPr lang="fr-FR" sz="2000" dirty="0" err="1">
                <a:solidFill>
                  <a:schemeClr val="tx1"/>
                </a:solidFill>
              </a:rPr>
              <a:t>market</a:t>
            </a:r>
            <a:r>
              <a:rPr lang="fr-FR" sz="2000" dirty="0">
                <a:solidFill>
                  <a:schemeClr val="tx1"/>
                </a:solidFill>
              </a:rPr>
              <a:t> or for </a:t>
            </a:r>
            <a:r>
              <a:rPr lang="fr-FR" sz="2000" dirty="0" err="1">
                <a:solidFill>
                  <a:schemeClr val="tx1"/>
                </a:solidFill>
              </a:rPr>
              <a:t>third</a:t>
            </a:r>
            <a:r>
              <a:rPr lang="fr-FR" sz="2000" dirty="0">
                <a:solidFill>
                  <a:schemeClr val="tx1"/>
                </a:solidFill>
              </a:rPr>
              <a:t> parties. </a:t>
            </a:r>
            <a:r>
              <a:rPr lang="fr-FR" sz="2000" dirty="0" err="1">
                <a:solidFill>
                  <a:schemeClr val="tx1"/>
                </a:solidFill>
              </a:rPr>
              <a:t>Usually</a:t>
            </a:r>
            <a:r>
              <a:rPr lang="fr-FR" sz="2000" dirty="0">
                <a:solidFill>
                  <a:schemeClr val="tx1"/>
                </a:solidFill>
              </a:rPr>
              <a:t> the </a:t>
            </a:r>
            <a:r>
              <a:rPr lang="fr-FR" sz="2000" dirty="0" err="1">
                <a:solidFill>
                  <a:schemeClr val="tx1"/>
                </a:solidFill>
              </a:rPr>
              <a:t>core</a:t>
            </a:r>
            <a:r>
              <a:rPr lang="fr-FR" sz="2000" dirty="0">
                <a:solidFill>
                  <a:schemeClr val="tx1"/>
                </a:solidFill>
              </a:rPr>
              <a:t> business </a:t>
            </a:r>
            <a:r>
              <a:rPr lang="fr-FR" sz="2000" dirty="0" err="1">
                <a:solidFill>
                  <a:schemeClr val="tx1"/>
                </a:solidFill>
              </a:rPr>
              <a:t>functions</a:t>
            </a:r>
            <a:r>
              <a:rPr lang="fr-FR" sz="2000" dirty="0">
                <a:solidFill>
                  <a:schemeClr val="tx1"/>
                </a:solidFill>
              </a:rPr>
              <a:t> </a:t>
            </a:r>
            <a:r>
              <a:rPr lang="fr-FR" sz="2000" dirty="0" err="1">
                <a:solidFill>
                  <a:schemeClr val="tx1"/>
                </a:solidFill>
              </a:rPr>
              <a:t>make</a:t>
            </a:r>
            <a:r>
              <a:rPr lang="fr-FR" sz="2000" dirty="0">
                <a:solidFill>
                  <a:schemeClr val="tx1"/>
                </a:solidFill>
              </a:rPr>
              <a:t> up the </a:t>
            </a:r>
            <a:r>
              <a:rPr lang="fr-FR" sz="2000" dirty="0" err="1">
                <a:solidFill>
                  <a:schemeClr val="tx1"/>
                </a:solidFill>
              </a:rPr>
              <a:t>primary</a:t>
            </a:r>
            <a:r>
              <a:rPr lang="fr-FR" sz="2000" dirty="0">
                <a:solidFill>
                  <a:schemeClr val="tx1"/>
                </a:solidFill>
              </a:rPr>
              <a:t> </a:t>
            </a:r>
            <a:r>
              <a:rPr lang="fr-FR" sz="2000" dirty="0" err="1">
                <a:solidFill>
                  <a:schemeClr val="tx1"/>
                </a:solidFill>
              </a:rPr>
              <a:t>activity</a:t>
            </a:r>
            <a:r>
              <a:rPr lang="fr-FR" sz="2000" dirty="0">
                <a:solidFill>
                  <a:schemeClr val="tx1"/>
                </a:solidFill>
              </a:rPr>
              <a:t> of the </a:t>
            </a:r>
            <a:r>
              <a:rPr lang="fr-FR" sz="2000" dirty="0" err="1">
                <a:solidFill>
                  <a:schemeClr val="tx1"/>
                </a:solidFill>
              </a:rPr>
              <a:t>enterprise</a:t>
            </a:r>
            <a:r>
              <a:rPr lang="fr-FR" sz="2000" dirty="0">
                <a:solidFill>
                  <a:schemeClr val="tx1"/>
                </a:solidFill>
              </a:rPr>
              <a:t>, but </a:t>
            </a:r>
            <a:r>
              <a:rPr lang="fr-FR" sz="2000" dirty="0" err="1">
                <a:solidFill>
                  <a:schemeClr val="tx1"/>
                </a:solidFill>
              </a:rPr>
              <a:t>they</a:t>
            </a:r>
            <a:r>
              <a:rPr lang="fr-FR" sz="2000" dirty="0">
                <a:solidFill>
                  <a:schemeClr val="tx1"/>
                </a:solidFill>
              </a:rPr>
              <a:t> </a:t>
            </a:r>
            <a:r>
              <a:rPr lang="fr-FR" sz="2000" dirty="0" err="1">
                <a:solidFill>
                  <a:schemeClr val="tx1"/>
                </a:solidFill>
              </a:rPr>
              <a:t>may</a:t>
            </a:r>
            <a:r>
              <a:rPr lang="fr-FR" sz="2000" dirty="0">
                <a:solidFill>
                  <a:schemeClr val="tx1"/>
                </a:solidFill>
              </a:rPr>
              <a:t> </a:t>
            </a:r>
            <a:r>
              <a:rPr lang="fr-FR" sz="2000" dirty="0" err="1">
                <a:solidFill>
                  <a:schemeClr val="tx1"/>
                </a:solidFill>
              </a:rPr>
              <a:t>also</a:t>
            </a:r>
            <a:r>
              <a:rPr lang="fr-FR" sz="2000" dirty="0">
                <a:solidFill>
                  <a:schemeClr val="tx1"/>
                </a:solidFill>
              </a:rPr>
              <a:t> </a:t>
            </a:r>
            <a:r>
              <a:rPr lang="fr-FR" sz="2000" dirty="0" err="1">
                <a:solidFill>
                  <a:schemeClr val="tx1"/>
                </a:solidFill>
              </a:rPr>
              <a:t>include</a:t>
            </a:r>
            <a:r>
              <a:rPr lang="fr-FR" sz="2000" dirty="0">
                <a:solidFill>
                  <a:schemeClr val="tx1"/>
                </a:solidFill>
              </a:rPr>
              <a:t> </a:t>
            </a:r>
            <a:r>
              <a:rPr lang="fr-FR" sz="2000" dirty="0" err="1">
                <a:solidFill>
                  <a:schemeClr val="tx1"/>
                </a:solidFill>
              </a:rPr>
              <a:t>other</a:t>
            </a:r>
            <a:r>
              <a:rPr lang="fr-FR" sz="2000" dirty="0">
                <a:solidFill>
                  <a:schemeClr val="tx1"/>
                </a:solidFill>
              </a:rPr>
              <a:t> (</a:t>
            </a:r>
            <a:r>
              <a:rPr lang="fr-FR" sz="2000" dirty="0" err="1">
                <a:solidFill>
                  <a:schemeClr val="tx1"/>
                </a:solidFill>
              </a:rPr>
              <a:t>secondary</a:t>
            </a:r>
            <a:r>
              <a:rPr lang="fr-FR" sz="2000" dirty="0">
                <a:solidFill>
                  <a:schemeClr val="tx1"/>
                </a:solidFill>
              </a:rPr>
              <a:t>) </a:t>
            </a:r>
            <a:r>
              <a:rPr lang="fr-FR" sz="2000" dirty="0" err="1">
                <a:solidFill>
                  <a:schemeClr val="tx1"/>
                </a:solidFill>
              </a:rPr>
              <a:t>activities</a:t>
            </a:r>
            <a:r>
              <a:rPr lang="fr-FR" sz="2000" dirty="0">
                <a:solidFill>
                  <a:schemeClr val="tx1"/>
                </a:solidFill>
              </a:rPr>
              <a:t> if the </a:t>
            </a:r>
            <a:r>
              <a:rPr lang="fr-FR" sz="2000" dirty="0" err="1">
                <a:solidFill>
                  <a:schemeClr val="tx1"/>
                </a:solidFill>
              </a:rPr>
              <a:t>enterprise</a:t>
            </a:r>
            <a:r>
              <a:rPr lang="fr-FR" sz="2000" dirty="0">
                <a:solidFill>
                  <a:schemeClr val="tx1"/>
                </a:solidFill>
              </a:rPr>
              <a:t> </a:t>
            </a:r>
            <a:r>
              <a:rPr lang="fr-FR" sz="2000" dirty="0" err="1">
                <a:solidFill>
                  <a:schemeClr val="tx1"/>
                </a:solidFill>
              </a:rPr>
              <a:t>considers</a:t>
            </a:r>
            <a:r>
              <a:rPr lang="fr-FR" sz="2000" dirty="0">
                <a:solidFill>
                  <a:schemeClr val="tx1"/>
                </a:solidFill>
              </a:rPr>
              <a:t> </a:t>
            </a:r>
            <a:r>
              <a:rPr lang="fr-FR" sz="2000" dirty="0" err="1">
                <a:solidFill>
                  <a:schemeClr val="tx1"/>
                </a:solidFill>
              </a:rPr>
              <a:t>these</a:t>
            </a:r>
            <a:r>
              <a:rPr lang="fr-FR" sz="2000" dirty="0">
                <a:solidFill>
                  <a:schemeClr val="tx1"/>
                </a:solidFill>
              </a:rPr>
              <a:t> as part of </a:t>
            </a:r>
            <a:r>
              <a:rPr lang="fr-FR" sz="2000" dirty="0" err="1">
                <a:solidFill>
                  <a:schemeClr val="tx1"/>
                </a:solidFill>
              </a:rPr>
              <a:t>its</a:t>
            </a:r>
            <a:r>
              <a:rPr lang="fr-FR" sz="2000" dirty="0">
                <a:solidFill>
                  <a:schemeClr val="tx1"/>
                </a:solidFill>
              </a:rPr>
              <a:t> </a:t>
            </a:r>
            <a:r>
              <a:rPr lang="fr-FR" sz="2000" dirty="0" err="1">
                <a:solidFill>
                  <a:schemeClr val="tx1"/>
                </a:solidFill>
              </a:rPr>
              <a:t>core</a:t>
            </a:r>
            <a:r>
              <a:rPr lang="fr-FR" sz="2000" dirty="0">
                <a:solidFill>
                  <a:schemeClr val="tx1"/>
                </a:solidFill>
              </a:rPr>
              <a:t> </a:t>
            </a:r>
            <a:r>
              <a:rPr lang="fr-FR" sz="2000" dirty="0" err="1">
                <a:solidFill>
                  <a:schemeClr val="tx1"/>
                </a:solidFill>
              </a:rPr>
              <a:t>functions</a:t>
            </a:r>
            <a:r>
              <a:rPr lang="fr-FR" sz="2000" dirty="0">
                <a:solidFill>
                  <a:schemeClr val="tx1"/>
                </a:solidFill>
              </a:rPr>
              <a:t>.</a:t>
            </a:r>
          </a:p>
          <a:p>
            <a:pPr algn="ctr"/>
            <a:endParaRPr lang="fr-FR" sz="2000" dirty="0"/>
          </a:p>
        </p:txBody>
      </p:sp>
      <p:sp>
        <p:nvSpPr>
          <p:cNvPr id="8" name="Rectangle à coins arrondis 7"/>
          <p:cNvSpPr/>
          <p:nvPr/>
        </p:nvSpPr>
        <p:spPr>
          <a:xfrm>
            <a:off x="323528" y="4520706"/>
            <a:ext cx="8538148" cy="2089697"/>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fr-FR" sz="2000" b="1" dirty="0" smtClean="0">
              <a:solidFill>
                <a:schemeClr val="tx1"/>
              </a:solidFill>
            </a:endParaRPr>
          </a:p>
          <a:p>
            <a:pPr algn="just"/>
            <a:r>
              <a:rPr lang="fr-FR" sz="2000" b="1" dirty="0" smtClean="0">
                <a:solidFill>
                  <a:schemeClr val="tx1"/>
                </a:solidFill>
              </a:rPr>
              <a:t>Support </a:t>
            </a:r>
            <a:r>
              <a:rPr lang="fr-FR" sz="2000" b="1" dirty="0">
                <a:solidFill>
                  <a:schemeClr val="tx1"/>
                </a:solidFill>
              </a:rPr>
              <a:t>business </a:t>
            </a:r>
            <a:r>
              <a:rPr lang="fr-FR" sz="2000" b="1" dirty="0" err="1">
                <a:solidFill>
                  <a:schemeClr val="tx1"/>
                </a:solidFill>
              </a:rPr>
              <a:t>functions</a:t>
            </a:r>
            <a:r>
              <a:rPr lang="fr-FR" sz="2000" dirty="0">
                <a:solidFill>
                  <a:schemeClr val="tx1"/>
                </a:solidFill>
              </a:rPr>
              <a:t> are </a:t>
            </a:r>
            <a:r>
              <a:rPr lang="fr-FR" sz="2000" dirty="0" err="1">
                <a:solidFill>
                  <a:schemeClr val="tx1"/>
                </a:solidFill>
              </a:rPr>
              <a:t>ancillary</a:t>
            </a:r>
            <a:r>
              <a:rPr lang="fr-FR" sz="2000" dirty="0">
                <a:solidFill>
                  <a:schemeClr val="tx1"/>
                </a:solidFill>
              </a:rPr>
              <a:t> (</a:t>
            </a:r>
            <a:r>
              <a:rPr lang="fr-FR" sz="2000" dirty="0" err="1">
                <a:solidFill>
                  <a:schemeClr val="tx1"/>
                </a:solidFill>
              </a:rPr>
              <a:t>supporting</a:t>
            </a:r>
            <a:r>
              <a:rPr lang="fr-FR" sz="2000" dirty="0">
                <a:solidFill>
                  <a:schemeClr val="tx1"/>
                </a:solidFill>
              </a:rPr>
              <a:t>) </a:t>
            </a:r>
            <a:r>
              <a:rPr lang="fr-FR" sz="2000" dirty="0" err="1">
                <a:solidFill>
                  <a:schemeClr val="tx1"/>
                </a:solidFill>
              </a:rPr>
              <a:t>activities</a:t>
            </a:r>
            <a:r>
              <a:rPr lang="fr-FR" sz="2000" dirty="0">
                <a:solidFill>
                  <a:schemeClr val="tx1"/>
                </a:solidFill>
              </a:rPr>
              <a:t> </a:t>
            </a:r>
            <a:r>
              <a:rPr lang="fr-FR" sz="2000" dirty="0" err="1">
                <a:solidFill>
                  <a:schemeClr val="tx1"/>
                </a:solidFill>
              </a:rPr>
              <a:t>carried</a:t>
            </a:r>
            <a:r>
              <a:rPr lang="fr-FR" sz="2000" dirty="0">
                <a:solidFill>
                  <a:schemeClr val="tx1"/>
                </a:solidFill>
              </a:rPr>
              <a:t> out by the </a:t>
            </a:r>
            <a:r>
              <a:rPr lang="fr-FR" sz="2000" dirty="0" err="1">
                <a:solidFill>
                  <a:schemeClr val="tx1"/>
                </a:solidFill>
              </a:rPr>
              <a:t>enterprise</a:t>
            </a:r>
            <a:r>
              <a:rPr lang="fr-FR" sz="2000" dirty="0">
                <a:solidFill>
                  <a:schemeClr val="tx1"/>
                </a:solidFill>
              </a:rPr>
              <a:t> in </a:t>
            </a:r>
            <a:r>
              <a:rPr lang="fr-FR" sz="2000" dirty="0" err="1">
                <a:solidFill>
                  <a:schemeClr val="tx1"/>
                </a:solidFill>
              </a:rPr>
              <a:t>order</a:t>
            </a:r>
            <a:r>
              <a:rPr lang="fr-FR" sz="2000" dirty="0">
                <a:solidFill>
                  <a:schemeClr val="tx1"/>
                </a:solidFill>
              </a:rPr>
              <a:t> to permit or to </a:t>
            </a:r>
            <a:r>
              <a:rPr lang="fr-FR" sz="2000" dirty="0" err="1">
                <a:solidFill>
                  <a:schemeClr val="tx1"/>
                </a:solidFill>
              </a:rPr>
              <a:t>facilitate</a:t>
            </a:r>
            <a:r>
              <a:rPr lang="fr-FR" sz="2000" dirty="0">
                <a:solidFill>
                  <a:schemeClr val="tx1"/>
                </a:solidFill>
              </a:rPr>
              <a:t> the </a:t>
            </a:r>
            <a:r>
              <a:rPr lang="fr-FR" sz="2000" dirty="0" err="1">
                <a:solidFill>
                  <a:schemeClr val="tx1"/>
                </a:solidFill>
              </a:rPr>
              <a:t>core</a:t>
            </a:r>
            <a:r>
              <a:rPr lang="fr-FR" sz="2000" dirty="0">
                <a:solidFill>
                  <a:schemeClr val="tx1"/>
                </a:solidFill>
              </a:rPr>
              <a:t> business </a:t>
            </a:r>
            <a:r>
              <a:rPr lang="fr-FR" sz="2000" dirty="0" err="1">
                <a:solidFill>
                  <a:schemeClr val="tx1"/>
                </a:solidFill>
              </a:rPr>
              <a:t>functions</a:t>
            </a:r>
            <a:r>
              <a:rPr lang="fr-FR" sz="2000" dirty="0">
                <a:solidFill>
                  <a:schemeClr val="tx1"/>
                </a:solidFill>
              </a:rPr>
              <a:t>, </a:t>
            </a:r>
            <a:r>
              <a:rPr lang="fr-FR" sz="2000" dirty="0" err="1">
                <a:solidFill>
                  <a:schemeClr val="tx1"/>
                </a:solidFill>
              </a:rPr>
              <a:t>its</a:t>
            </a:r>
            <a:r>
              <a:rPr lang="fr-FR" sz="2000" dirty="0">
                <a:solidFill>
                  <a:schemeClr val="tx1"/>
                </a:solidFill>
              </a:rPr>
              <a:t> production </a:t>
            </a:r>
            <a:r>
              <a:rPr lang="fr-FR" sz="2000" dirty="0" err="1">
                <a:solidFill>
                  <a:schemeClr val="tx1"/>
                </a:solidFill>
              </a:rPr>
              <a:t>activity</a:t>
            </a:r>
            <a:r>
              <a:rPr lang="fr-FR" sz="2000" dirty="0">
                <a:solidFill>
                  <a:schemeClr val="tx1"/>
                </a:solidFill>
              </a:rPr>
              <a:t>. The outputs (</a:t>
            </a:r>
            <a:r>
              <a:rPr lang="fr-FR" sz="2000" dirty="0" err="1">
                <a:solidFill>
                  <a:schemeClr val="tx1"/>
                </a:solidFill>
              </a:rPr>
              <a:t>results</a:t>
            </a:r>
            <a:r>
              <a:rPr lang="fr-FR" sz="2000" dirty="0">
                <a:solidFill>
                  <a:schemeClr val="tx1"/>
                </a:solidFill>
              </a:rPr>
              <a:t>) of support business </a:t>
            </a:r>
            <a:r>
              <a:rPr lang="fr-FR" sz="2000" dirty="0" err="1">
                <a:solidFill>
                  <a:schemeClr val="tx1"/>
                </a:solidFill>
              </a:rPr>
              <a:t>functions</a:t>
            </a:r>
            <a:r>
              <a:rPr lang="fr-FR" sz="2000" dirty="0">
                <a:solidFill>
                  <a:schemeClr val="tx1"/>
                </a:solidFill>
              </a:rPr>
              <a:t> are not </a:t>
            </a:r>
            <a:r>
              <a:rPr lang="fr-FR" sz="2000" dirty="0" err="1">
                <a:solidFill>
                  <a:schemeClr val="tx1"/>
                </a:solidFill>
              </a:rPr>
              <a:t>themselves</a:t>
            </a:r>
            <a:r>
              <a:rPr lang="fr-FR" sz="2000" dirty="0">
                <a:solidFill>
                  <a:schemeClr val="tx1"/>
                </a:solidFill>
              </a:rPr>
              <a:t> </a:t>
            </a:r>
            <a:r>
              <a:rPr lang="fr-FR" sz="2000" dirty="0" err="1">
                <a:solidFill>
                  <a:schemeClr val="tx1"/>
                </a:solidFill>
              </a:rPr>
              <a:t>intended</a:t>
            </a:r>
            <a:r>
              <a:rPr lang="fr-FR" sz="2000" dirty="0">
                <a:solidFill>
                  <a:schemeClr val="tx1"/>
                </a:solidFill>
              </a:rPr>
              <a:t> </a:t>
            </a:r>
            <a:r>
              <a:rPr lang="fr-FR" sz="2000" dirty="0" err="1">
                <a:solidFill>
                  <a:schemeClr val="tx1"/>
                </a:solidFill>
              </a:rPr>
              <a:t>directly</a:t>
            </a:r>
            <a:r>
              <a:rPr lang="fr-FR" sz="2000" dirty="0">
                <a:solidFill>
                  <a:schemeClr val="tx1"/>
                </a:solidFill>
              </a:rPr>
              <a:t> for the </a:t>
            </a:r>
            <a:r>
              <a:rPr lang="fr-FR" sz="2000" dirty="0" err="1">
                <a:solidFill>
                  <a:schemeClr val="tx1"/>
                </a:solidFill>
              </a:rPr>
              <a:t>market</a:t>
            </a:r>
            <a:r>
              <a:rPr lang="fr-FR" sz="2000" dirty="0">
                <a:solidFill>
                  <a:schemeClr val="tx1"/>
                </a:solidFill>
              </a:rPr>
              <a:t> or for </a:t>
            </a:r>
            <a:r>
              <a:rPr lang="fr-FR" sz="2000" dirty="0" err="1">
                <a:solidFill>
                  <a:schemeClr val="tx1"/>
                </a:solidFill>
              </a:rPr>
              <a:t>third</a:t>
            </a:r>
            <a:r>
              <a:rPr lang="fr-FR" sz="2000" dirty="0">
                <a:solidFill>
                  <a:schemeClr val="tx1"/>
                </a:solidFill>
              </a:rPr>
              <a:t> parties.</a:t>
            </a:r>
          </a:p>
          <a:p>
            <a:pPr algn="just"/>
            <a:endParaRPr lang="fr-FR" sz="2000" dirty="0">
              <a:solidFill>
                <a:schemeClr val="tx1"/>
              </a:solidFill>
            </a:endParaRPr>
          </a:p>
        </p:txBody>
      </p:sp>
      <p:sp>
        <p:nvSpPr>
          <p:cNvPr id="3" name="Rectangle à coins arrondis 2"/>
          <p:cNvSpPr/>
          <p:nvPr/>
        </p:nvSpPr>
        <p:spPr>
          <a:xfrm>
            <a:off x="323528" y="911164"/>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1</a:t>
            </a:r>
            <a:endParaRPr lang="fr-FR" dirty="0"/>
          </a:p>
        </p:txBody>
      </p:sp>
      <p:sp>
        <p:nvSpPr>
          <p:cNvPr id="11" name="Rectangle à coins arrondis 10"/>
          <p:cNvSpPr/>
          <p:nvPr/>
        </p:nvSpPr>
        <p:spPr>
          <a:xfrm>
            <a:off x="323528" y="3847766"/>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2</a:t>
            </a:r>
          </a:p>
        </p:txBody>
      </p:sp>
    </p:spTree>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2" name="Rectangle à coins arrondis 1"/>
          <p:cNvSpPr/>
          <p:nvPr/>
        </p:nvSpPr>
        <p:spPr>
          <a:xfrm>
            <a:off x="642910" y="2132856"/>
            <a:ext cx="7601498" cy="4536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a:buFont typeface="Wingdings" panose="05000000000000000000" pitchFamily="2" charset="2"/>
              <a:buChar char="Ø"/>
            </a:pPr>
            <a:r>
              <a:rPr lang="en-US" sz="2400" dirty="0"/>
              <a:t>D</a:t>
            </a:r>
            <a:r>
              <a:rPr lang="en-US" sz="2400" dirty="0" smtClean="0"/>
              <a:t>istribution </a:t>
            </a:r>
            <a:r>
              <a:rPr lang="en-US" sz="2400" dirty="0"/>
              <a:t>and </a:t>
            </a:r>
            <a:r>
              <a:rPr lang="en-US" sz="2400" dirty="0" smtClean="0"/>
              <a:t>logistics.</a:t>
            </a:r>
          </a:p>
          <a:p>
            <a:pPr marL="342900" indent="-342900" algn="just">
              <a:buFont typeface="Wingdings" panose="05000000000000000000" pitchFamily="2" charset="2"/>
              <a:buChar char="Ø"/>
            </a:pPr>
            <a:r>
              <a:rPr lang="en-US" sz="2400" dirty="0"/>
              <a:t>I</a:t>
            </a:r>
            <a:r>
              <a:rPr lang="en-US" sz="2400" dirty="0" smtClean="0"/>
              <a:t>nformation </a:t>
            </a:r>
            <a:r>
              <a:rPr lang="en-US" sz="2400" dirty="0"/>
              <a:t>and communication technology (ICT) </a:t>
            </a:r>
            <a:r>
              <a:rPr lang="en-US" sz="2400" dirty="0" smtClean="0"/>
              <a:t>services</a:t>
            </a:r>
          </a:p>
          <a:p>
            <a:pPr marL="342900" indent="-342900" algn="just">
              <a:buFont typeface="Wingdings" panose="05000000000000000000" pitchFamily="2" charset="2"/>
              <a:buChar char="Ø"/>
            </a:pPr>
            <a:r>
              <a:rPr lang="en-US" sz="2400" dirty="0"/>
              <a:t>A</a:t>
            </a:r>
            <a:r>
              <a:rPr lang="en-US" sz="2400" dirty="0" smtClean="0"/>
              <a:t>dministrative </a:t>
            </a:r>
            <a:r>
              <a:rPr lang="en-US" sz="2400" dirty="0"/>
              <a:t>and management functions: </a:t>
            </a:r>
            <a:endParaRPr lang="en-US" sz="2400" dirty="0" smtClean="0"/>
          </a:p>
          <a:p>
            <a:pPr marL="342900" indent="-342900" algn="just">
              <a:buFont typeface="Wingdings" panose="05000000000000000000" pitchFamily="2" charset="2"/>
              <a:buChar char="Ø"/>
            </a:pPr>
            <a:r>
              <a:rPr lang="en-US" sz="2400" dirty="0"/>
              <a:t>E</a:t>
            </a:r>
            <a:r>
              <a:rPr lang="en-US" sz="2400" dirty="0" smtClean="0"/>
              <a:t>ngineering </a:t>
            </a:r>
            <a:r>
              <a:rPr lang="en-US" sz="2400" dirty="0"/>
              <a:t>and related technical </a:t>
            </a:r>
            <a:r>
              <a:rPr lang="en-US" sz="2400" dirty="0" smtClean="0"/>
              <a:t>services</a:t>
            </a:r>
          </a:p>
          <a:p>
            <a:pPr marL="342900" indent="-342900" algn="just">
              <a:buFont typeface="Wingdings" panose="05000000000000000000" pitchFamily="2" charset="2"/>
              <a:buChar char="Ø"/>
            </a:pPr>
            <a:r>
              <a:rPr lang="en-US" sz="2400" dirty="0"/>
              <a:t>R</a:t>
            </a:r>
            <a:r>
              <a:rPr lang="en-US" sz="2400" dirty="0" smtClean="0"/>
              <a:t>esearch </a:t>
            </a:r>
            <a:r>
              <a:rPr lang="en-US" sz="2400" dirty="0"/>
              <a:t>&amp; development (R &amp; D): </a:t>
            </a:r>
            <a:endParaRPr lang="fr-FR" sz="2400" dirty="0">
              <a:solidFill>
                <a:schemeClr val="bg1"/>
              </a:solidFill>
            </a:endParaRPr>
          </a:p>
        </p:txBody>
      </p:sp>
      <p:sp>
        <p:nvSpPr>
          <p:cNvPr id="3" name="Rectangle 2"/>
          <p:cNvSpPr/>
          <p:nvPr/>
        </p:nvSpPr>
        <p:spPr>
          <a:xfrm>
            <a:off x="467544" y="188640"/>
            <a:ext cx="7776864" cy="1728192"/>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Support business functions</a:t>
            </a:r>
            <a:r>
              <a:rPr lang="en-US" sz="2400" dirty="0">
                <a:solidFill>
                  <a:schemeClr val="tx1"/>
                </a:solidFill>
              </a:rPr>
              <a:t> can be further subdivided into</a:t>
            </a:r>
            <a:endParaRPr lang="fr-FR" sz="2400" dirty="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2" name="Rectangle à coins arrondis 1"/>
          <p:cNvSpPr/>
          <p:nvPr/>
        </p:nvSpPr>
        <p:spPr>
          <a:xfrm>
            <a:off x="985565" y="634165"/>
            <a:ext cx="7601498" cy="13906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Typical business </a:t>
            </a:r>
            <a:r>
              <a:rPr lang="en-US" sz="2400" b="1" dirty="0" err="1"/>
              <a:t>organisation</a:t>
            </a:r>
            <a:r>
              <a:rPr lang="en-US" sz="2400" b="1" dirty="0"/>
              <a:t> departments and functions</a:t>
            </a:r>
            <a:endParaRPr lang="fr-FR" sz="2400" b="1" dirty="0"/>
          </a:p>
        </p:txBody>
      </p:sp>
      <p:sp>
        <p:nvSpPr>
          <p:cNvPr id="3" name="Arrondir un rectangle avec un coin diagonal 2"/>
          <p:cNvSpPr/>
          <p:nvPr/>
        </p:nvSpPr>
        <p:spPr>
          <a:xfrm>
            <a:off x="1187624" y="2763293"/>
            <a:ext cx="7056784" cy="4094707"/>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2300" dirty="0">
                <a:solidFill>
                  <a:schemeClr val="tx1"/>
                </a:solidFill>
              </a:rPr>
              <a:t>•	Production</a:t>
            </a:r>
          </a:p>
          <a:p>
            <a:pPr lvl="1"/>
            <a:r>
              <a:rPr lang="en-US" sz="2300" dirty="0">
                <a:solidFill>
                  <a:schemeClr val="tx1"/>
                </a:solidFill>
              </a:rPr>
              <a:t>•	Research and Development (often abbreviated to R&amp;D)</a:t>
            </a:r>
          </a:p>
          <a:p>
            <a:pPr lvl="1"/>
            <a:r>
              <a:rPr lang="en-US" sz="2300" dirty="0">
                <a:solidFill>
                  <a:schemeClr val="tx1"/>
                </a:solidFill>
              </a:rPr>
              <a:t>•	Purchasing</a:t>
            </a:r>
          </a:p>
          <a:p>
            <a:pPr lvl="1"/>
            <a:r>
              <a:rPr lang="en-US" sz="2300" dirty="0">
                <a:solidFill>
                  <a:schemeClr val="tx1"/>
                </a:solidFill>
              </a:rPr>
              <a:t>•	Marketing (including the selling function)</a:t>
            </a:r>
          </a:p>
          <a:p>
            <a:pPr lvl="1"/>
            <a:r>
              <a:rPr lang="en-US" sz="2300" dirty="0">
                <a:solidFill>
                  <a:schemeClr val="tx1"/>
                </a:solidFill>
              </a:rPr>
              <a:t>•	Human Resource Management</a:t>
            </a:r>
          </a:p>
          <a:p>
            <a:pPr lvl="1"/>
            <a:r>
              <a:rPr lang="en-US" sz="2300" dirty="0">
                <a:solidFill>
                  <a:schemeClr val="tx1"/>
                </a:solidFill>
              </a:rPr>
              <a:t>•	Accounting and Finance</a:t>
            </a:r>
          </a:p>
          <a:p>
            <a:pPr lvl="1"/>
            <a:endParaRPr lang="fr-FR" sz="2300" dirty="0">
              <a:solidFill>
                <a:schemeClr val="tx1"/>
              </a:solidFill>
            </a:endParaRPr>
          </a:p>
        </p:txBody>
      </p:sp>
      <p:sp>
        <p:nvSpPr>
          <p:cNvPr id="4" name="Flèche vers le bas 3"/>
          <p:cNvSpPr/>
          <p:nvPr/>
        </p:nvSpPr>
        <p:spPr>
          <a:xfrm>
            <a:off x="4599791" y="2115221"/>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108089022"/>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2" name="Rectangle à coins arrondis 1"/>
          <p:cNvSpPr/>
          <p:nvPr/>
        </p:nvSpPr>
        <p:spPr>
          <a:xfrm>
            <a:off x="2195736" y="184115"/>
            <a:ext cx="4680520" cy="900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400" b="1" dirty="0"/>
              <a:t>The Production function</a:t>
            </a:r>
            <a:endParaRPr lang="fr-FR" sz="2400" b="1" dirty="0"/>
          </a:p>
        </p:txBody>
      </p:sp>
      <p:sp>
        <p:nvSpPr>
          <p:cNvPr id="3" name="Arrondir un rectangle avec un coin diagonal 2"/>
          <p:cNvSpPr/>
          <p:nvPr/>
        </p:nvSpPr>
        <p:spPr>
          <a:xfrm>
            <a:off x="212512" y="1422898"/>
            <a:ext cx="7239807"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dirty="0">
                <a:solidFill>
                  <a:schemeClr val="tx1"/>
                </a:solidFill>
              </a:rPr>
              <a:t>production planning and scheduling</a:t>
            </a:r>
            <a:endParaRPr lang="fr-FR" sz="2000" dirty="0">
              <a:solidFill>
                <a:schemeClr val="tx1"/>
              </a:solidFill>
            </a:endParaRPr>
          </a:p>
        </p:txBody>
      </p:sp>
      <p:sp>
        <p:nvSpPr>
          <p:cNvPr id="4" name="Flèche vers le bas 3"/>
          <p:cNvSpPr/>
          <p:nvPr/>
        </p:nvSpPr>
        <p:spPr>
          <a:xfrm>
            <a:off x="4444276" y="1084215"/>
            <a:ext cx="232316"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Arrondir un rectangle avec un coin diagonal 7"/>
          <p:cNvSpPr/>
          <p:nvPr/>
        </p:nvSpPr>
        <p:spPr>
          <a:xfrm>
            <a:off x="212511" y="2475962"/>
            <a:ext cx="7239807"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dirty="0">
                <a:solidFill>
                  <a:schemeClr val="tx1"/>
                </a:solidFill>
              </a:rPr>
              <a:t>control and supervision of the production workforce</a:t>
            </a:r>
            <a:endParaRPr lang="fr-FR" sz="2000" dirty="0">
              <a:solidFill>
                <a:schemeClr val="tx1"/>
              </a:solidFill>
            </a:endParaRPr>
          </a:p>
        </p:txBody>
      </p:sp>
      <p:sp>
        <p:nvSpPr>
          <p:cNvPr id="9" name="Arrondir un rectangle avec un coin diagonal 8"/>
          <p:cNvSpPr/>
          <p:nvPr/>
        </p:nvSpPr>
        <p:spPr>
          <a:xfrm>
            <a:off x="179511" y="4671471"/>
            <a:ext cx="7272805"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dirty="0">
                <a:solidFill>
                  <a:schemeClr val="tx1"/>
                </a:solidFill>
              </a:rPr>
              <a:t>maintenance of plant and equipment</a:t>
            </a:r>
            <a:endParaRPr lang="fr-FR" sz="2000" dirty="0">
              <a:solidFill>
                <a:schemeClr val="tx1"/>
              </a:solidFill>
            </a:endParaRPr>
          </a:p>
        </p:txBody>
      </p:sp>
      <p:sp>
        <p:nvSpPr>
          <p:cNvPr id="11" name="Arrondir un rectangle avec un coin diagonal 10"/>
          <p:cNvSpPr/>
          <p:nvPr/>
        </p:nvSpPr>
        <p:spPr>
          <a:xfrm>
            <a:off x="191096" y="3563560"/>
            <a:ext cx="7261221"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dirty="0">
                <a:solidFill>
                  <a:schemeClr val="tx1"/>
                </a:solidFill>
              </a:rPr>
              <a:t>managing product quality (including process control and monitoring</a:t>
            </a:r>
            <a:endParaRPr lang="fr-FR" sz="2000" dirty="0">
              <a:solidFill>
                <a:schemeClr val="tx1"/>
              </a:solidFill>
            </a:endParaRPr>
          </a:p>
        </p:txBody>
      </p:sp>
      <p:sp>
        <p:nvSpPr>
          <p:cNvPr id="12" name="Arrondir un rectangle avec un coin diagonal 11"/>
          <p:cNvSpPr/>
          <p:nvPr/>
        </p:nvSpPr>
        <p:spPr>
          <a:xfrm>
            <a:off x="125415" y="5750075"/>
            <a:ext cx="7272805"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dirty="0">
                <a:solidFill>
                  <a:schemeClr val="tx1"/>
                </a:solidFill>
              </a:rPr>
              <a:t>deciding the best production methods and factory layout.</a:t>
            </a:r>
            <a:endParaRPr lang="fr-FR" sz="2000" dirty="0">
              <a:solidFill>
                <a:schemeClr val="tx1"/>
              </a:solidFill>
            </a:endParaRPr>
          </a:p>
        </p:txBody>
      </p:sp>
    </p:spTree>
    <p:extLst>
      <p:ext uri="{BB962C8B-B14F-4D97-AF65-F5344CB8AC3E}">
        <p14:creationId xmlns:p14="http://schemas.microsoft.com/office/powerpoint/2010/main" val="3734824791"/>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8" name="Arrondir un rectangle avec un coin diagonal 7"/>
          <p:cNvSpPr/>
          <p:nvPr/>
        </p:nvSpPr>
        <p:spPr>
          <a:xfrm>
            <a:off x="467544" y="1484784"/>
            <a:ext cx="8136904" cy="352839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000" dirty="0" smtClean="0">
                <a:solidFill>
                  <a:schemeClr val="tx1"/>
                </a:solidFill>
              </a:rPr>
              <a:t>	The </a:t>
            </a:r>
            <a:r>
              <a:rPr lang="fr-FR" sz="2000" dirty="0" err="1">
                <a:solidFill>
                  <a:schemeClr val="tx1"/>
                </a:solidFill>
              </a:rPr>
              <a:t>Research</a:t>
            </a:r>
            <a:r>
              <a:rPr lang="fr-FR" sz="2000" dirty="0">
                <a:solidFill>
                  <a:schemeClr val="tx1"/>
                </a:solidFill>
              </a:rPr>
              <a:t> and </a:t>
            </a:r>
            <a:r>
              <a:rPr lang="fr-FR" sz="2000" dirty="0" err="1">
                <a:solidFill>
                  <a:schemeClr val="tx1"/>
                </a:solidFill>
              </a:rPr>
              <a:t>Development</a:t>
            </a:r>
            <a:r>
              <a:rPr lang="fr-FR" sz="2000" dirty="0">
                <a:solidFill>
                  <a:schemeClr val="tx1"/>
                </a:solidFill>
              </a:rPr>
              <a:t> (R&amp;D) </a:t>
            </a:r>
            <a:r>
              <a:rPr lang="fr-FR" sz="2000" dirty="0" err="1">
                <a:solidFill>
                  <a:schemeClr val="tx1"/>
                </a:solidFill>
              </a:rPr>
              <a:t>function</a:t>
            </a:r>
            <a:r>
              <a:rPr lang="fr-FR" sz="2000" dirty="0">
                <a:solidFill>
                  <a:schemeClr val="tx1"/>
                </a:solidFill>
              </a:rPr>
              <a:t> </a:t>
            </a:r>
            <a:r>
              <a:rPr lang="fr-FR" sz="2000" dirty="0" err="1">
                <a:solidFill>
                  <a:schemeClr val="tx1"/>
                </a:solidFill>
              </a:rPr>
              <a:t>is</a:t>
            </a:r>
            <a:r>
              <a:rPr lang="fr-FR" sz="2000" dirty="0">
                <a:solidFill>
                  <a:schemeClr val="tx1"/>
                </a:solidFill>
              </a:rPr>
              <a:t> </a:t>
            </a:r>
            <a:r>
              <a:rPr lang="fr-FR" sz="2000" dirty="0" err="1">
                <a:solidFill>
                  <a:schemeClr val="tx1"/>
                </a:solidFill>
              </a:rPr>
              <a:t>concerned</a:t>
            </a:r>
            <a:r>
              <a:rPr lang="fr-FR" sz="2000" dirty="0">
                <a:solidFill>
                  <a:schemeClr val="tx1"/>
                </a:solidFill>
              </a:rPr>
              <a:t> </a:t>
            </a:r>
            <a:r>
              <a:rPr lang="fr-FR" sz="2000" dirty="0" err="1">
                <a:solidFill>
                  <a:schemeClr val="tx1"/>
                </a:solidFill>
              </a:rPr>
              <a:t>with</a:t>
            </a:r>
            <a:r>
              <a:rPr lang="fr-FR" sz="2000" dirty="0">
                <a:solidFill>
                  <a:schemeClr val="tx1"/>
                </a:solidFill>
              </a:rPr>
              <a:t> </a:t>
            </a:r>
            <a:r>
              <a:rPr lang="fr-FR" sz="2000" dirty="0" err="1">
                <a:solidFill>
                  <a:schemeClr val="tx1"/>
                </a:solidFill>
              </a:rPr>
              <a:t>developing</a:t>
            </a:r>
            <a:r>
              <a:rPr lang="fr-FR" sz="2000" dirty="0">
                <a:solidFill>
                  <a:schemeClr val="tx1"/>
                </a:solidFill>
              </a:rPr>
              <a:t> new </a:t>
            </a:r>
            <a:r>
              <a:rPr lang="fr-FR" sz="2000" dirty="0" err="1">
                <a:solidFill>
                  <a:schemeClr val="tx1"/>
                </a:solidFill>
              </a:rPr>
              <a:t>products</a:t>
            </a:r>
            <a:r>
              <a:rPr lang="fr-FR" sz="2000" dirty="0">
                <a:solidFill>
                  <a:schemeClr val="tx1"/>
                </a:solidFill>
              </a:rPr>
              <a:t> or </a:t>
            </a:r>
            <a:r>
              <a:rPr lang="fr-FR" sz="2000" dirty="0" err="1">
                <a:solidFill>
                  <a:schemeClr val="tx1"/>
                </a:solidFill>
              </a:rPr>
              <a:t>processes</a:t>
            </a:r>
            <a:r>
              <a:rPr lang="fr-FR" sz="2000" dirty="0">
                <a:solidFill>
                  <a:schemeClr val="tx1"/>
                </a:solidFill>
              </a:rPr>
              <a:t> and </a:t>
            </a:r>
            <a:r>
              <a:rPr lang="fr-FR" sz="2000" dirty="0" err="1">
                <a:solidFill>
                  <a:schemeClr val="tx1"/>
                </a:solidFill>
              </a:rPr>
              <a:t>improving</a:t>
            </a:r>
            <a:r>
              <a:rPr lang="fr-FR" sz="2000" dirty="0">
                <a:solidFill>
                  <a:schemeClr val="tx1"/>
                </a:solidFill>
              </a:rPr>
              <a:t> </a:t>
            </a:r>
            <a:r>
              <a:rPr lang="fr-FR" sz="2000" dirty="0" err="1">
                <a:solidFill>
                  <a:schemeClr val="tx1"/>
                </a:solidFill>
              </a:rPr>
              <a:t>existing</a:t>
            </a:r>
            <a:r>
              <a:rPr lang="fr-FR" sz="2000" dirty="0">
                <a:solidFill>
                  <a:schemeClr val="tx1"/>
                </a:solidFill>
              </a:rPr>
              <a:t> </a:t>
            </a:r>
            <a:r>
              <a:rPr lang="fr-FR" sz="2000" dirty="0" err="1">
                <a:solidFill>
                  <a:schemeClr val="tx1"/>
                </a:solidFill>
              </a:rPr>
              <a:t>products</a:t>
            </a:r>
            <a:r>
              <a:rPr lang="fr-FR" sz="2000" dirty="0">
                <a:solidFill>
                  <a:schemeClr val="tx1"/>
                </a:solidFill>
              </a:rPr>
              <a:t>/</a:t>
            </a:r>
            <a:r>
              <a:rPr lang="fr-FR" sz="2000" dirty="0" err="1">
                <a:solidFill>
                  <a:schemeClr val="tx1"/>
                </a:solidFill>
              </a:rPr>
              <a:t>processes</a:t>
            </a:r>
            <a:r>
              <a:rPr lang="fr-FR" sz="2000" dirty="0">
                <a:solidFill>
                  <a:schemeClr val="tx1"/>
                </a:solidFill>
              </a:rPr>
              <a:t>. R&amp;D </a:t>
            </a:r>
            <a:r>
              <a:rPr lang="fr-FR" sz="2000" dirty="0" err="1">
                <a:solidFill>
                  <a:schemeClr val="tx1"/>
                </a:solidFill>
              </a:rPr>
              <a:t>activities</a:t>
            </a:r>
            <a:r>
              <a:rPr lang="fr-FR" sz="2000" dirty="0">
                <a:solidFill>
                  <a:schemeClr val="tx1"/>
                </a:solidFill>
              </a:rPr>
              <a:t> must </a:t>
            </a:r>
            <a:r>
              <a:rPr lang="fr-FR" sz="2000" dirty="0" err="1">
                <a:solidFill>
                  <a:schemeClr val="tx1"/>
                </a:solidFill>
              </a:rPr>
              <a:t>be</a:t>
            </a:r>
            <a:r>
              <a:rPr lang="fr-FR" sz="2000" dirty="0">
                <a:solidFill>
                  <a:schemeClr val="tx1"/>
                </a:solidFill>
              </a:rPr>
              <a:t> </a:t>
            </a:r>
            <a:r>
              <a:rPr lang="fr-FR" sz="2000" dirty="0" err="1">
                <a:solidFill>
                  <a:schemeClr val="tx1"/>
                </a:solidFill>
              </a:rPr>
              <a:t>closely</a:t>
            </a:r>
            <a:r>
              <a:rPr lang="fr-FR" sz="2000" dirty="0">
                <a:solidFill>
                  <a:schemeClr val="tx1"/>
                </a:solidFill>
              </a:rPr>
              <a:t> </a:t>
            </a:r>
            <a:r>
              <a:rPr lang="fr-FR" sz="2000" dirty="0" err="1">
                <a:solidFill>
                  <a:schemeClr val="tx1"/>
                </a:solidFill>
              </a:rPr>
              <a:t>coordinated</a:t>
            </a:r>
            <a:r>
              <a:rPr lang="fr-FR" sz="2000" dirty="0">
                <a:solidFill>
                  <a:schemeClr val="tx1"/>
                </a:solidFill>
              </a:rPr>
              <a:t> </a:t>
            </a:r>
            <a:r>
              <a:rPr lang="fr-FR" sz="2000" dirty="0" err="1">
                <a:solidFill>
                  <a:schemeClr val="tx1"/>
                </a:solidFill>
              </a:rPr>
              <a:t>with</a:t>
            </a:r>
            <a:r>
              <a:rPr lang="fr-FR" sz="2000" dirty="0">
                <a:solidFill>
                  <a:schemeClr val="tx1"/>
                </a:solidFill>
              </a:rPr>
              <a:t> the </a:t>
            </a:r>
            <a:r>
              <a:rPr lang="fr-FR" sz="2000" dirty="0" err="1">
                <a:solidFill>
                  <a:schemeClr val="tx1"/>
                </a:solidFill>
              </a:rPr>
              <a:t>organisation’s</a:t>
            </a:r>
            <a:r>
              <a:rPr lang="fr-FR" sz="2000" dirty="0">
                <a:solidFill>
                  <a:schemeClr val="tx1"/>
                </a:solidFill>
              </a:rPr>
              <a:t> marketing </a:t>
            </a:r>
            <a:r>
              <a:rPr lang="fr-FR" sz="2000" dirty="0" err="1">
                <a:solidFill>
                  <a:schemeClr val="tx1"/>
                </a:solidFill>
              </a:rPr>
              <a:t>activities</a:t>
            </a:r>
            <a:r>
              <a:rPr lang="fr-FR" sz="2000" dirty="0">
                <a:solidFill>
                  <a:schemeClr val="tx1"/>
                </a:solidFill>
              </a:rPr>
              <a:t> to </a:t>
            </a:r>
            <a:r>
              <a:rPr lang="fr-FR" sz="2000" dirty="0" err="1">
                <a:solidFill>
                  <a:schemeClr val="tx1"/>
                </a:solidFill>
              </a:rPr>
              <a:t>ensure</a:t>
            </a:r>
            <a:r>
              <a:rPr lang="fr-FR" sz="2000" dirty="0">
                <a:solidFill>
                  <a:schemeClr val="tx1"/>
                </a:solidFill>
              </a:rPr>
              <a:t> </a:t>
            </a:r>
            <a:r>
              <a:rPr lang="fr-FR" sz="2000" dirty="0" err="1">
                <a:solidFill>
                  <a:schemeClr val="tx1"/>
                </a:solidFill>
              </a:rPr>
              <a:t>that</a:t>
            </a:r>
            <a:r>
              <a:rPr lang="fr-FR" sz="2000" dirty="0">
                <a:solidFill>
                  <a:schemeClr val="tx1"/>
                </a:solidFill>
              </a:rPr>
              <a:t> the organisation </a:t>
            </a:r>
            <a:r>
              <a:rPr lang="fr-FR" sz="2000" dirty="0" err="1">
                <a:solidFill>
                  <a:schemeClr val="tx1"/>
                </a:solidFill>
              </a:rPr>
              <a:t>is</a:t>
            </a:r>
            <a:r>
              <a:rPr lang="fr-FR" sz="2000" dirty="0">
                <a:solidFill>
                  <a:schemeClr val="tx1"/>
                </a:solidFill>
              </a:rPr>
              <a:t> </a:t>
            </a:r>
            <a:r>
              <a:rPr lang="fr-FR" sz="2000" dirty="0" err="1">
                <a:solidFill>
                  <a:schemeClr val="tx1"/>
                </a:solidFill>
              </a:rPr>
              <a:t>providing</a:t>
            </a:r>
            <a:r>
              <a:rPr lang="fr-FR" sz="2000" dirty="0">
                <a:solidFill>
                  <a:schemeClr val="tx1"/>
                </a:solidFill>
              </a:rPr>
              <a:t> </a:t>
            </a:r>
            <a:r>
              <a:rPr lang="fr-FR" sz="2000" dirty="0" err="1">
                <a:solidFill>
                  <a:schemeClr val="tx1"/>
                </a:solidFill>
              </a:rPr>
              <a:t>exactly</a:t>
            </a:r>
            <a:r>
              <a:rPr lang="fr-FR" sz="2000" dirty="0">
                <a:solidFill>
                  <a:schemeClr val="tx1"/>
                </a:solidFill>
              </a:rPr>
              <a:t> </a:t>
            </a:r>
            <a:r>
              <a:rPr lang="fr-FR" sz="2000" dirty="0" err="1">
                <a:solidFill>
                  <a:schemeClr val="tx1"/>
                </a:solidFill>
              </a:rPr>
              <a:t>what</a:t>
            </a:r>
            <a:r>
              <a:rPr lang="fr-FR" sz="2000" dirty="0">
                <a:solidFill>
                  <a:schemeClr val="tx1"/>
                </a:solidFill>
              </a:rPr>
              <a:t> </a:t>
            </a:r>
            <a:r>
              <a:rPr lang="fr-FR" sz="2000" dirty="0" err="1">
                <a:solidFill>
                  <a:schemeClr val="tx1"/>
                </a:solidFill>
              </a:rPr>
              <a:t>its</a:t>
            </a:r>
            <a:r>
              <a:rPr lang="fr-FR" sz="2000" dirty="0">
                <a:solidFill>
                  <a:schemeClr val="tx1"/>
                </a:solidFill>
              </a:rPr>
              <a:t> </a:t>
            </a:r>
            <a:r>
              <a:rPr lang="fr-FR" sz="2000" dirty="0" err="1">
                <a:solidFill>
                  <a:schemeClr val="tx1"/>
                </a:solidFill>
              </a:rPr>
              <a:t>customers</a:t>
            </a:r>
            <a:r>
              <a:rPr lang="fr-FR" sz="2000" dirty="0">
                <a:solidFill>
                  <a:schemeClr val="tx1"/>
                </a:solidFill>
              </a:rPr>
              <a:t> </a:t>
            </a:r>
            <a:r>
              <a:rPr lang="fr-FR" sz="2000" dirty="0" err="1">
                <a:solidFill>
                  <a:schemeClr val="tx1"/>
                </a:solidFill>
              </a:rPr>
              <a:t>want</a:t>
            </a:r>
            <a:r>
              <a:rPr lang="fr-FR" sz="2000" dirty="0">
                <a:solidFill>
                  <a:schemeClr val="tx1"/>
                </a:solidFill>
              </a:rPr>
              <a:t> in the </a:t>
            </a:r>
            <a:r>
              <a:rPr lang="fr-FR" sz="2000" dirty="0" err="1">
                <a:solidFill>
                  <a:schemeClr val="tx1"/>
                </a:solidFill>
              </a:rPr>
              <a:t>most</a:t>
            </a:r>
            <a:r>
              <a:rPr lang="fr-FR" sz="2000" dirty="0">
                <a:solidFill>
                  <a:schemeClr val="tx1"/>
                </a:solidFill>
              </a:rPr>
              <a:t> efficient, effective and </a:t>
            </a:r>
            <a:r>
              <a:rPr lang="fr-FR" sz="2000" dirty="0" err="1">
                <a:solidFill>
                  <a:schemeClr val="tx1"/>
                </a:solidFill>
              </a:rPr>
              <a:t>economical</a:t>
            </a:r>
            <a:r>
              <a:rPr lang="fr-FR" sz="2000" dirty="0">
                <a:solidFill>
                  <a:schemeClr val="tx1"/>
                </a:solidFill>
              </a:rPr>
              <a:t> </a:t>
            </a:r>
            <a:r>
              <a:rPr lang="fr-FR" sz="2000" dirty="0" err="1">
                <a:solidFill>
                  <a:schemeClr val="tx1"/>
                </a:solidFill>
              </a:rPr>
              <a:t>way</a:t>
            </a:r>
            <a:r>
              <a:rPr lang="fr-FR" sz="2000" dirty="0">
                <a:solidFill>
                  <a:schemeClr val="tx1"/>
                </a:solidFill>
              </a:rPr>
              <a:t>.</a:t>
            </a:r>
          </a:p>
        </p:txBody>
      </p:sp>
      <p:sp>
        <p:nvSpPr>
          <p:cNvPr id="5" name="Rectangle 4"/>
          <p:cNvSpPr/>
          <p:nvPr/>
        </p:nvSpPr>
        <p:spPr>
          <a:xfrm>
            <a:off x="2185179" y="192328"/>
            <a:ext cx="5976664" cy="8836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b="1" dirty="0"/>
              <a:t>The Research and Development function</a:t>
            </a:r>
            <a:endParaRPr lang="fr-FR" b="1" dirty="0"/>
          </a:p>
          <a:p>
            <a:pPr algn="ctr"/>
            <a:endParaRPr lang="fr-FR" dirty="0"/>
          </a:p>
        </p:txBody>
      </p:sp>
    </p:spTree>
    <p:extLst>
      <p:ext uri="{BB962C8B-B14F-4D97-AF65-F5344CB8AC3E}">
        <p14:creationId xmlns:p14="http://schemas.microsoft.com/office/powerpoint/2010/main" val="848606533"/>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9285</TotalTime>
  <Words>799</Words>
  <Application>Microsoft Office PowerPoint</Application>
  <PresentationFormat>Affichage à l'écran (4:3)</PresentationFormat>
  <Paragraphs>114</Paragraphs>
  <Slides>14</Slides>
  <Notes>13</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1203</cp:revision>
  <dcterms:created xsi:type="dcterms:W3CDTF">2008-12-20T18:29:40Z</dcterms:created>
  <dcterms:modified xsi:type="dcterms:W3CDTF">2023-09-27T10:16:55Z</dcterms:modified>
</cp:coreProperties>
</file>