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A4C39-9730-4911-BD99-E50922E3F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228B23-383A-4010-8ED4-130B3D18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544FDA-2114-4CD1-94A5-7F51C2FA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932B77-C3D2-4091-8AA8-D6B5F8CB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CE08A8-2DEA-4AD3-9A14-38430294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2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3457C-EE4B-46C9-9C8E-C3B825B0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4D708D-66A0-4704-A241-B5EF492A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89AD4-6E0C-4E59-ACBD-050A8A31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FB9BC2-C70F-4EED-A4DC-B6E58DBD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220F2-8820-41C3-9CFA-D849C5E5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7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F916FE-EC89-49CD-9763-F7AF628C1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F1BFA8-9FAC-4DD8-B435-B799D71A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3FAA6E-9847-49E5-A87D-5830FE9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CFA3E-32AE-4557-8A34-E478A8A7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0E1D5-6493-4500-A4D8-A0F9B0CD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4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4B5A0-5E44-4F4A-AE2C-9CB8F78A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A314C-555F-4F49-AFA2-746963FE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F5DB5-2575-4B1F-B6E1-3BF95C39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A3B78-A6E0-4E85-9ADA-C3EB5786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5F60E1-C5CD-46A0-9523-342364EE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F5461-A1AE-4129-A1F0-35C3BEA9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A4F40-9414-402E-8D16-E57CB81B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DF726-6A41-40A3-BD4B-E2ADCB05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42D41-E548-4EEC-8B60-2851C3B8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CCE21-6307-4AE6-9284-96948AC3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63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D588A-58F4-4F4A-8BB9-AED7DA30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54425-5718-4666-AA17-93ACDF301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0DA436-3AC3-49C9-B5C0-6CB5E7BBE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0D4E4-D18D-47CC-BE6A-9A065314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C80E38-C9F4-4400-843E-37B36163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0C53C-4BD7-4DC8-9F5E-8865A446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5D7FA-714F-430A-ADF2-FDFE083F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6013D-8A80-48B9-AE37-15C8C161E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ACD2E-2427-4C43-8E50-10F999C19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7C3A0F-B23D-4C04-8CD5-FC3BB9B2E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637FA5-16C5-4EC5-8B4C-5C74CC76A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AC6166-7DAE-40C6-9AE9-E18C1790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5D904E-A566-42E2-B783-C6DE90F8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6D1649-48FF-4084-8563-8A8B30AE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19B43-AD06-4066-8F9D-205655E8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45F74F-7A29-4C9D-BB7C-7FE9C8E6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E17C68-43C1-48E6-A41F-76731149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53C712-E083-4FDB-8B7A-4F8DB0A5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5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CA9573-0443-45BE-B9A5-D5F4DB8E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A7BC46-EC5A-42FA-B53E-93CD8A76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7638F6-E26E-4AC4-922A-76E0B0EC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01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58197-7AF2-4D9C-BF6F-6E0831C3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17CDA-B391-451E-89B5-312512C1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8DAA65-3A62-439F-A6D5-B56058C91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7B2635-6DD5-4943-A65C-169E0075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48069E-053E-4D8F-B195-AA50530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BBFFD1-18CC-43EA-9D72-1470731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2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F53E2-1895-4DB1-8DF5-E5097A38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22DF44-508C-4FDA-90C8-5E4E59F0B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9A929F-B672-4D9A-89AC-127D1AA1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4C43FE-5086-428A-BD9B-84F218B5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A33A4B-BA45-4DEC-9791-28D1599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60D101-26ED-4A3B-AD01-272AC5D0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15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4ADC3E-C1B5-4338-B009-FF3F955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81685-98E8-4B13-B482-D84BBAAF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D5ED8B-CB65-4BE3-8C0E-2BC90CD0D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7F47-D80A-465A-AE7C-24144087BE75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34910-A2A3-4676-8DAF-F2FC40DB4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D0240-843C-4EC3-AD39-091122B89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0F2B-EC02-43D5-A058-07BB0EA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8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6.png"/><Relationship Id="rId9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3.jpg"/><Relationship Id="rId7" Type="http://schemas.openxmlformats.org/officeDocument/2006/relationships/image" Target="../media/image5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09D04-D619-4665-9407-4F0054EE5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Concepts of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Crystallography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7078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13DDB745-0BB0-4CC4-BAE9-7B1F338B3EF8}"/>
              </a:ext>
            </a:extLst>
          </p:cNvPr>
          <p:cNvSpPr txBox="1"/>
          <p:nvPr/>
        </p:nvSpPr>
        <p:spPr>
          <a:xfrm>
            <a:off x="1166191" y="538686"/>
            <a:ext cx="961578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95425" marR="2521585" indent="-6350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Crystallographic Directions </a:t>
            </a:r>
            <a:endParaRPr lang="fr-FR" sz="3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46095D8-9621-4F0A-9501-3C436ABCC3F8}"/>
              </a:ext>
            </a:extLst>
          </p:cNvPr>
          <p:cNvSpPr txBox="1"/>
          <p:nvPr/>
        </p:nvSpPr>
        <p:spPr>
          <a:xfrm>
            <a:off x="1901686" y="1437758"/>
            <a:ext cx="8388627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1815" marR="1336040" indent="-733425" algn="just">
              <a:lnSpc>
                <a:spcPct val="95000"/>
              </a:lnSpc>
              <a:spcAft>
                <a:spcPts val="154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connecting the coordinate origin and a specific point of a  unit cell. In crystallography such vector is defined by 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directional indices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Picture 342">
            <a:extLst>
              <a:ext uri="{FF2B5EF4-FFF2-40B4-BE49-F238E27FC236}">
                <a16:creationId xmlns:a16="http://schemas.microsoft.com/office/drawing/2014/main" id="{20C4CA5D-5376-44BE-8D2B-36E546459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9302" y="2546696"/>
            <a:ext cx="2988945" cy="2771775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:a16="http://schemas.microsoft.com/office/drawing/2014/main" id="{AB7B12FF-7CE4-4432-8676-89EC1A868959}"/>
              </a:ext>
            </a:extLst>
          </p:cNvPr>
          <p:cNvSpPr txBox="1"/>
          <p:nvPr/>
        </p:nvSpPr>
        <p:spPr>
          <a:xfrm>
            <a:off x="4688247" y="2587057"/>
            <a:ext cx="6093724" cy="3348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28930" lvl="0" indent="-342900" rtl="0" fontAlgn="base">
              <a:lnSpc>
                <a:spcPct val="103000"/>
              </a:lnSpc>
              <a:spcAft>
                <a:spcPts val="11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vector of desired length is positioned that it pass through the origin of the coordinate system. 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 it through a crystal lattice if needed!!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328930" lvl="0" indent="-342900" fontAlgn="base">
              <a:lnSpc>
                <a:spcPct val="103000"/>
              </a:lnSpc>
              <a:spcAft>
                <a:spcPts val="11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length of the vector projection on each  axis are determined again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terms of unit cell  dimensions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(a, b, c)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328930" lvl="0" indent="-342900" fontAlgn="base">
              <a:lnSpc>
                <a:spcPct val="103000"/>
              </a:lnSpc>
              <a:spcAft>
                <a:spcPts val="8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 three numbers are multiplied or  divided by a common factor to reduce them to 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integer values (e.g. u 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328930" lvl="0" indent="-342900" fontAlgn="base">
              <a:lnSpc>
                <a:spcPct val="103000"/>
              </a:lnSpc>
              <a:spcAft>
                <a:spcPts val="11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Notation in 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square bracket [u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 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w]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defines  the desired crystallographic direction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28">
            <a:extLst>
              <a:ext uri="{FF2B5EF4-FFF2-40B4-BE49-F238E27FC236}">
                <a16:creationId xmlns:a16="http://schemas.microsoft.com/office/drawing/2014/main" id="{8208214D-C23D-49F3-BE1E-8CB232C7339C}"/>
              </a:ext>
            </a:extLst>
          </p:cNvPr>
          <p:cNvGrpSpPr/>
          <p:nvPr/>
        </p:nvGrpSpPr>
        <p:grpSpPr>
          <a:xfrm>
            <a:off x="675322" y="590867"/>
            <a:ext cx="10841355" cy="5676269"/>
            <a:chOff x="61897" y="256438"/>
            <a:chExt cx="10841646" cy="5676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D44B49-3829-4C70-837C-AF2A8518CE74}"/>
                </a:ext>
              </a:extLst>
            </p:cNvPr>
            <p:cNvSpPr/>
            <p:nvPr/>
          </p:nvSpPr>
          <p:spPr>
            <a:xfrm>
              <a:off x="674393" y="362544"/>
              <a:ext cx="10229150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Indexing Crystallographic Directions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A5F159-7C35-4AC8-BC9A-A95E865138E7}"/>
                </a:ext>
              </a:extLst>
            </p:cNvPr>
            <p:cNvSpPr/>
            <p:nvPr/>
          </p:nvSpPr>
          <p:spPr>
            <a:xfrm>
              <a:off x="8368713" y="256438"/>
              <a:ext cx="152633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30">
              <a:extLst>
                <a:ext uri="{FF2B5EF4-FFF2-40B4-BE49-F238E27FC236}">
                  <a16:creationId xmlns:a16="http://schemas.microsoft.com/office/drawing/2014/main" id="{29EBFA1E-05C3-41A3-AC72-DBCC8932AFA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897" y="1117114"/>
              <a:ext cx="3474720" cy="24079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96FB89-FE78-49EC-9859-3D218269DEAB}"/>
                </a:ext>
              </a:extLst>
            </p:cNvPr>
            <p:cNvSpPr/>
            <p:nvPr/>
          </p:nvSpPr>
          <p:spPr>
            <a:xfrm>
              <a:off x="4161965" y="1230618"/>
              <a:ext cx="17451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𝑢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C1F041-F933-4230-99E0-E4F4196A8D8F}"/>
                </a:ext>
              </a:extLst>
            </p:cNvPr>
            <p:cNvSpPr/>
            <p:nvPr/>
          </p:nvSpPr>
          <p:spPr>
            <a:xfrm>
              <a:off x="4363134" y="1230618"/>
              <a:ext cx="227116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00B324-9BD5-482E-8FF7-CC70F1D56E0C}"/>
                </a:ext>
              </a:extLst>
            </p:cNvPr>
            <p:cNvSpPr/>
            <p:nvPr/>
          </p:nvSpPr>
          <p:spPr>
            <a:xfrm>
              <a:off x="4597830" y="1230618"/>
              <a:ext cx="17451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𝑛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hape 434">
              <a:extLst>
                <a:ext uri="{FF2B5EF4-FFF2-40B4-BE49-F238E27FC236}">
                  <a16:creationId xmlns:a16="http://schemas.microsoft.com/office/drawing/2014/main" id="{A2FD49DF-8138-4828-9F27-56DEE1CBCDD0}"/>
                </a:ext>
              </a:extLst>
            </p:cNvPr>
            <p:cNvSpPr/>
            <p:nvPr/>
          </p:nvSpPr>
          <p:spPr>
            <a:xfrm>
              <a:off x="5613322" y="1117092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6477" y="0"/>
                  </a:moveTo>
                  <a:cubicBezTo>
                    <a:pt x="27940" y="16764"/>
                    <a:pt x="46736" y="44323"/>
                    <a:pt x="62738" y="82550"/>
                  </a:cubicBezTo>
                  <a:cubicBezTo>
                    <a:pt x="78740" y="120777"/>
                    <a:pt x="86741" y="168402"/>
                    <a:pt x="86741" y="225679"/>
                  </a:cubicBezTo>
                  <a:cubicBezTo>
                    <a:pt x="86741" y="283083"/>
                    <a:pt x="78740" y="330835"/>
                    <a:pt x="62738" y="369062"/>
                  </a:cubicBezTo>
                  <a:cubicBezTo>
                    <a:pt x="46736" y="407289"/>
                    <a:pt x="27940" y="434721"/>
                    <a:pt x="6477" y="451612"/>
                  </a:cubicBezTo>
                  <a:lnTo>
                    <a:pt x="0" y="444119"/>
                  </a:lnTo>
                  <a:cubicBezTo>
                    <a:pt x="18796" y="426720"/>
                    <a:pt x="34417" y="399669"/>
                    <a:pt x="46609" y="362839"/>
                  </a:cubicBezTo>
                  <a:cubicBezTo>
                    <a:pt x="58928" y="326136"/>
                    <a:pt x="65024" y="280416"/>
                    <a:pt x="65024" y="225806"/>
                  </a:cubicBezTo>
                  <a:cubicBezTo>
                    <a:pt x="65024" y="171196"/>
                    <a:pt x="58928" y="125476"/>
                    <a:pt x="46609" y="88773"/>
                  </a:cubicBezTo>
                  <a:cubicBezTo>
                    <a:pt x="34417" y="51943"/>
                    <a:pt x="18796" y="24892"/>
                    <a:pt x="0" y="7493"/>
                  </a:cubicBezTo>
                  <a:lnTo>
                    <a:pt x="64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435">
              <a:extLst>
                <a:ext uri="{FF2B5EF4-FFF2-40B4-BE49-F238E27FC236}">
                  <a16:creationId xmlns:a16="http://schemas.microsoft.com/office/drawing/2014/main" id="{9BC0E9B0-6D81-401B-8448-5B4B90F6C726}"/>
                </a:ext>
              </a:extLst>
            </p:cNvPr>
            <p:cNvSpPr/>
            <p:nvPr/>
          </p:nvSpPr>
          <p:spPr>
            <a:xfrm>
              <a:off x="4789854" y="1117092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80264" y="0"/>
                  </a:moveTo>
                  <a:lnTo>
                    <a:pt x="86741" y="7493"/>
                  </a:lnTo>
                  <a:cubicBezTo>
                    <a:pt x="67945" y="24892"/>
                    <a:pt x="52324" y="51943"/>
                    <a:pt x="40132" y="88773"/>
                  </a:cubicBezTo>
                  <a:cubicBezTo>
                    <a:pt x="27813" y="125476"/>
                    <a:pt x="21717" y="171196"/>
                    <a:pt x="21717" y="225806"/>
                  </a:cubicBezTo>
                  <a:cubicBezTo>
                    <a:pt x="21717" y="280416"/>
                    <a:pt x="27813" y="326136"/>
                    <a:pt x="40132" y="362839"/>
                  </a:cubicBezTo>
                  <a:cubicBezTo>
                    <a:pt x="52324" y="399669"/>
                    <a:pt x="67945" y="426720"/>
                    <a:pt x="86741" y="444119"/>
                  </a:cubicBezTo>
                  <a:lnTo>
                    <a:pt x="80264" y="451612"/>
                  </a:lnTo>
                  <a:cubicBezTo>
                    <a:pt x="58801" y="434721"/>
                    <a:pt x="40005" y="407289"/>
                    <a:pt x="24003" y="369062"/>
                  </a:cubicBezTo>
                  <a:cubicBezTo>
                    <a:pt x="8001" y="330835"/>
                    <a:pt x="0" y="283083"/>
                    <a:pt x="0" y="225679"/>
                  </a:cubicBezTo>
                  <a:cubicBezTo>
                    <a:pt x="0" y="168402"/>
                    <a:pt x="8001" y="120777"/>
                    <a:pt x="24003" y="82550"/>
                  </a:cubicBezTo>
                  <a:cubicBezTo>
                    <a:pt x="40005" y="44323"/>
                    <a:pt x="58801" y="16764"/>
                    <a:pt x="802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8DEFED-61C0-4180-9BB8-3425C6012BDC}"/>
                </a:ext>
              </a:extLst>
            </p:cNvPr>
            <p:cNvSpPr/>
            <p:nvPr/>
          </p:nvSpPr>
          <p:spPr>
            <a:xfrm>
              <a:off x="4884596" y="1056882"/>
              <a:ext cx="16174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𝑥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D6D4B0-7A23-4E69-B3A9-4310200C9421}"/>
                </a:ext>
              </a:extLst>
            </p:cNvPr>
            <p:cNvSpPr/>
            <p:nvPr/>
          </p:nvSpPr>
          <p:spPr>
            <a:xfrm>
              <a:off x="5004992" y="1151542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49DABD-71C3-452C-9E0E-F787FFAE4351}"/>
                </a:ext>
              </a:extLst>
            </p:cNvPr>
            <p:cNvSpPr/>
            <p:nvPr/>
          </p:nvSpPr>
          <p:spPr>
            <a:xfrm>
              <a:off x="5161963" y="1056882"/>
              <a:ext cx="22711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−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C12BB1-3F08-4AEF-8C23-F2DFBB36B2A1}"/>
                </a:ext>
              </a:extLst>
            </p:cNvPr>
            <p:cNvSpPr/>
            <p:nvPr/>
          </p:nvSpPr>
          <p:spPr>
            <a:xfrm>
              <a:off x="5384468" y="1056882"/>
              <a:ext cx="16174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𝑥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161216-C582-4A1A-9FE8-B4F39B34BB40}"/>
                </a:ext>
              </a:extLst>
            </p:cNvPr>
            <p:cNvSpPr/>
            <p:nvPr/>
          </p:nvSpPr>
          <p:spPr>
            <a:xfrm>
              <a:off x="5500292" y="1151542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F2D34C-518C-44D6-8277-3F37889C4833}"/>
                </a:ext>
              </a:extLst>
            </p:cNvPr>
            <p:cNvSpPr/>
            <p:nvPr/>
          </p:nvSpPr>
          <p:spPr>
            <a:xfrm>
              <a:off x="5178728" y="1383018"/>
              <a:ext cx="169349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𝑎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Shape 15579">
              <a:extLst>
                <a:ext uri="{FF2B5EF4-FFF2-40B4-BE49-F238E27FC236}">
                  <a16:creationId xmlns:a16="http://schemas.microsoft.com/office/drawing/2014/main" id="{E27F8B81-278A-4320-B24B-FE0840B7BD4A}"/>
                </a:ext>
              </a:extLst>
            </p:cNvPr>
            <p:cNvSpPr/>
            <p:nvPr/>
          </p:nvSpPr>
          <p:spPr>
            <a:xfrm>
              <a:off x="4883707" y="1335024"/>
              <a:ext cx="720852" cy="15240"/>
            </a:xfrm>
            <a:custGeom>
              <a:avLst/>
              <a:gdLst/>
              <a:ahLst/>
              <a:cxnLst/>
              <a:rect l="0" t="0" r="0" b="0"/>
              <a:pathLst>
                <a:path w="720852" h="15240">
                  <a:moveTo>
                    <a:pt x="0" y="0"/>
                  </a:moveTo>
                  <a:lnTo>
                    <a:pt x="720852" y="0"/>
                  </a:lnTo>
                  <a:lnTo>
                    <a:pt x="720852" y="15240"/>
                  </a:lnTo>
                  <a:lnTo>
                    <a:pt x="0" y="152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8441FA-4DAF-4ECF-AE0A-BDBC60EF37CD}"/>
                </a:ext>
              </a:extLst>
            </p:cNvPr>
            <p:cNvSpPr/>
            <p:nvPr/>
          </p:nvSpPr>
          <p:spPr>
            <a:xfrm>
              <a:off x="5718224" y="1236980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67ADFA-B729-4EF8-B0DB-C9AC6DF94FEA}"/>
                </a:ext>
              </a:extLst>
            </p:cNvPr>
            <p:cNvSpPr/>
            <p:nvPr/>
          </p:nvSpPr>
          <p:spPr>
            <a:xfrm>
              <a:off x="4192700" y="1959090"/>
              <a:ext cx="16539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𝑣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74A345-EA7D-4F7B-A30A-47B4EB0D5B19}"/>
                </a:ext>
              </a:extLst>
            </p:cNvPr>
            <p:cNvSpPr/>
            <p:nvPr/>
          </p:nvSpPr>
          <p:spPr>
            <a:xfrm>
              <a:off x="4387772" y="1959090"/>
              <a:ext cx="227116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FF72FC-F0C4-40EE-8150-56423CA0208D}"/>
                </a:ext>
              </a:extLst>
            </p:cNvPr>
            <p:cNvSpPr/>
            <p:nvPr/>
          </p:nvSpPr>
          <p:spPr>
            <a:xfrm>
              <a:off x="4622722" y="1959090"/>
              <a:ext cx="17451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𝑛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Shape 447">
              <a:extLst>
                <a:ext uri="{FF2B5EF4-FFF2-40B4-BE49-F238E27FC236}">
                  <a16:creationId xmlns:a16="http://schemas.microsoft.com/office/drawing/2014/main" id="{42A789EA-2AB2-4F95-B9C1-925FE51C2920}"/>
                </a:ext>
              </a:extLst>
            </p:cNvPr>
            <p:cNvSpPr/>
            <p:nvPr/>
          </p:nvSpPr>
          <p:spPr>
            <a:xfrm>
              <a:off x="5639611" y="1845183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6477" y="0"/>
                  </a:moveTo>
                  <a:cubicBezTo>
                    <a:pt x="27940" y="16764"/>
                    <a:pt x="46736" y="44323"/>
                    <a:pt x="62738" y="82550"/>
                  </a:cubicBezTo>
                  <a:cubicBezTo>
                    <a:pt x="78740" y="120777"/>
                    <a:pt x="86741" y="168402"/>
                    <a:pt x="86741" y="225679"/>
                  </a:cubicBezTo>
                  <a:cubicBezTo>
                    <a:pt x="86741" y="283083"/>
                    <a:pt x="78740" y="330835"/>
                    <a:pt x="62738" y="369062"/>
                  </a:cubicBezTo>
                  <a:cubicBezTo>
                    <a:pt x="46736" y="407289"/>
                    <a:pt x="27940" y="434848"/>
                    <a:pt x="6477" y="451612"/>
                  </a:cubicBezTo>
                  <a:lnTo>
                    <a:pt x="0" y="444119"/>
                  </a:lnTo>
                  <a:cubicBezTo>
                    <a:pt x="18796" y="426720"/>
                    <a:pt x="34290" y="399669"/>
                    <a:pt x="46609" y="362839"/>
                  </a:cubicBezTo>
                  <a:cubicBezTo>
                    <a:pt x="58928" y="326136"/>
                    <a:pt x="65024" y="280416"/>
                    <a:pt x="65024" y="225806"/>
                  </a:cubicBezTo>
                  <a:cubicBezTo>
                    <a:pt x="65024" y="171196"/>
                    <a:pt x="58928" y="125476"/>
                    <a:pt x="46609" y="88773"/>
                  </a:cubicBezTo>
                  <a:cubicBezTo>
                    <a:pt x="34290" y="51943"/>
                    <a:pt x="18796" y="24892"/>
                    <a:pt x="0" y="7493"/>
                  </a:cubicBezTo>
                  <a:lnTo>
                    <a:pt x="64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448">
              <a:extLst>
                <a:ext uri="{FF2B5EF4-FFF2-40B4-BE49-F238E27FC236}">
                  <a16:creationId xmlns:a16="http://schemas.microsoft.com/office/drawing/2014/main" id="{CAE86A2D-0575-4F62-B94F-C7537ADB79E5}"/>
                </a:ext>
              </a:extLst>
            </p:cNvPr>
            <p:cNvSpPr/>
            <p:nvPr/>
          </p:nvSpPr>
          <p:spPr>
            <a:xfrm>
              <a:off x="4814619" y="1845183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80264" y="0"/>
                  </a:moveTo>
                  <a:lnTo>
                    <a:pt x="86741" y="7493"/>
                  </a:lnTo>
                  <a:cubicBezTo>
                    <a:pt x="67945" y="24892"/>
                    <a:pt x="52324" y="51943"/>
                    <a:pt x="40132" y="88773"/>
                  </a:cubicBezTo>
                  <a:cubicBezTo>
                    <a:pt x="27813" y="125476"/>
                    <a:pt x="21717" y="171196"/>
                    <a:pt x="21717" y="225806"/>
                  </a:cubicBezTo>
                  <a:cubicBezTo>
                    <a:pt x="21717" y="280416"/>
                    <a:pt x="27813" y="326136"/>
                    <a:pt x="40132" y="362839"/>
                  </a:cubicBezTo>
                  <a:cubicBezTo>
                    <a:pt x="52324" y="399669"/>
                    <a:pt x="67945" y="426720"/>
                    <a:pt x="86741" y="444119"/>
                  </a:cubicBezTo>
                  <a:lnTo>
                    <a:pt x="80264" y="451612"/>
                  </a:lnTo>
                  <a:cubicBezTo>
                    <a:pt x="58801" y="434848"/>
                    <a:pt x="40005" y="407289"/>
                    <a:pt x="24003" y="369062"/>
                  </a:cubicBezTo>
                  <a:cubicBezTo>
                    <a:pt x="8001" y="330835"/>
                    <a:pt x="0" y="283083"/>
                    <a:pt x="0" y="225679"/>
                  </a:cubicBezTo>
                  <a:cubicBezTo>
                    <a:pt x="0" y="168402"/>
                    <a:pt x="8001" y="120777"/>
                    <a:pt x="24003" y="82550"/>
                  </a:cubicBezTo>
                  <a:cubicBezTo>
                    <a:pt x="40005" y="44323"/>
                    <a:pt x="58801" y="16764"/>
                    <a:pt x="802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A79935-DC3F-4AF5-B7A7-51139CA2CAE7}"/>
                </a:ext>
              </a:extLst>
            </p:cNvPr>
            <p:cNvSpPr/>
            <p:nvPr/>
          </p:nvSpPr>
          <p:spPr>
            <a:xfrm>
              <a:off x="4909234" y="1785100"/>
              <a:ext cx="170261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𝑦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1886CD-908B-4697-B54D-D0F4225CF9EF}"/>
                </a:ext>
              </a:extLst>
            </p:cNvPr>
            <p:cNvSpPr/>
            <p:nvPr/>
          </p:nvSpPr>
          <p:spPr>
            <a:xfrm>
              <a:off x="5029630" y="1879760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D0EED6-0964-4EF9-8A7E-68CEF76B5024}"/>
                </a:ext>
              </a:extLst>
            </p:cNvPr>
            <p:cNvSpPr/>
            <p:nvPr/>
          </p:nvSpPr>
          <p:spPr>
            <a:xfrm>
              <a:off x="5188126" y="1785100"/>
              <a:ext cx="227116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−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0573A6-9D32-478A-9371-BA68280D27F2}"/>
                </a:ext>
              </a:extLst>
            </p:cNvPr>
            <p:cNvSpPr/>
            <p:nvPr/>
          </p:nvSpPr>
          <p:spPr>
            <a:xfrm>
              <a:off x="5410630" y="1785100"/>
              <a:ext cx="170261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𝑦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DC8151-8615-487A-BE8B-5784D3FE1383}"/>
                </a:ext>
              </a:extLst>
            </p:cNvPr>
            <p:cNvSpPr/>
            <p:nvPr/>
          </p:nvSpPr>
          <p:spPr>
            <a:xfrm>
              <a:off x="5526454" y="1879760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4225CA-4D0F-4A26-8D0E-5C1B2A8987F3}"/>
                </a:ext>
              </a:extLst>
            </p:cNvPr>
            <p:cNvSpPr/>
            <p:nvPr/>
          </p:nvSpPr>
          <p:spPr>
            <a:xfrm>
              <a:off x="5206413" y="2111490"/>
              <a:ext cx="163876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𝑏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15580">
              <a:extLst>
                <a:ext uri="{FF2B5EF4-FFF2-40B4-BE49-F238E27FC236}">
                  <a16:creationId xmlns:a16="http://schemas.microsoft.com/office/drawing/2014/main" id="{4A43E691-E124-4256-9E83-BAA9F691058A}"/>
                </a:ext>
              </a:extLst>
            </p:cNvPr>
            <p:cNvSpPr/>
            <p:nvPr/>
          </p:nvSpPr>
          <p:spPr>
            <a:xfrm>
              <a:off x="4908472" y="2063115"/>
              <a:ext cx="723900" cy="15240"/>
            </a:xfrm>
            <a:custGeom>
              <a:avLst/>
              <a:gdLst/>
              <a:ahLst/>
              <a:cxnLst/>
              <a:rect l="0" t="0" r="0" b="0"/>
              <a:pathLst>
                <a:path w="723900" h="15240">
                  <a:moveTo>
                    <a:pt x="0" y="0"/>
                  </a:moveTo>
                  <a:lnTo>
                    <a:pt x="723900" y="0"/>
                  </a:lnTo>
                  <a:lnTo>
                    <a:pt x="723900" y="15240"/>
                  </a:lnTo>
                  <a:lnTo>
                    <a:pt x="0" y="152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613223-9878-4910-84B0-A72B2BD1818A}"/>
                </a:ext>
              </a:extLst>
            </p:cNvPr>
            <p:cNvSpPr/>
            <p:nvPr/>
          </p:nvSpPr>
          <p:spPr>
            <a:xfrm>
              <a:off x="5745910" y="1965452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12AC57-C848-4A0C-9378-46BB5F938BAD}"/>
                </a:ext>
              </a:extLst>
            </p:cNvPr>
            <p:cNvSpPr/>
            <p:nvPr/>
          </p:nvSpPr>
          <p:spPr>
            <a:xfrm>
              <a:off x="4194224" y="2602599"/>
              <a:ext cx="224684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𝑤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CEFC96-08D1-45DF-8AC4-76BA3EB508F5}"/>
                </a:ext>
              </a:extLst>
            </p:cNvPr>
            <p:cNvSpPr/>
            <p:nvPr/>
          </p:nvSpPr>
          <p:spPr>
            <a:xfrm>
              <a:off x="4432222" y="2602599"/>
              <a:ext cx="227116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593317-A251-404A-9C22-FB8A6A27DA2A}"/>
                </a:ext>
              </a:extLst>
            </p:cNvPr>
            <p:cNvSpPr/>
            <p:nvPr/>
          </p:nvSpPr>
          <p:spPr>
            <a:xfrm>
              <a:off x="4666918" y="2602599"/>
              <a:ext cx="17451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𝑛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460">
              <a:extLst>
                <a:ext uri="{FF2B5EF4-FFF2-40B4-BE49-F238E27FC236}">
                  <a16:creationId xmlns:a16="http://schemas.microsoft.com/office/drawing/2014/main" id="{EF2F8D06-91C0-4324-919E-40A5E50DF1C2}"/>
                </a:ext>
              </a:extLst>
            </p:cNvPr>
            <p:cNvSpPr/>
            <p:nvPr/>
          </p:nvSpPr>
          <p:spPr>
            <a:xfrm>
              <a:off x="5653326" y="2488692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6477" y="0"/>
                  </a:moveTo>
                  <a:cubicBezTo>
                    <a:pt x="27940" y="16764"/>
                    <a:pt x="46736" y="44323"/>
                    <a:pt x="62738" y="82550"/>
                  </a:cubicBezTo>
                  <a:cubicBezTo>
                    <a:pt x="78740" y="120777"/>
                    <a:pt x="86741" y="168402"/>
                    <a:pt x="86741" y="225679"/>
                  </a:cubicBezTo>
                  <a:cubicBezTo>
                    <a:pt x="86741" y="283083"/>
                    <a:pt x="78740" y="330835"/>
                    <a:pt x="62738" y="369062"/>
                  </a:cubicBezTo>
                  <a:cubicBezTo>
                    <a:pt x="46736" y="407289"/>
                    <a:pt x="27940" y="434721"/>
                    <a:pt x="6477" y="451612"/>
                  </a:cubicBezTo>
                  <a:lnTo>
                    <a:pt x="0" y="444119"/>
                  </a:lnTo>
                  <a:cubicBezTo>
                    <a:pt x="18796" y="426720"/>
                    <a:pt x="34290" y="399669"/>
                    <a:pt x="46609" y="362839"/>
                  </a:cubicBezTo>
                  <a:cubicBezTo>
                    <a:pt x="58928" y="326136"/>
                    <a:pt x="65024" y="280416"/>
                    <a:pt x="65024" y="225806"/>
                  </a:cubicBezTo>
                  <a:cubicBezTo>
                    <a:pt x="65024" y="171196"/>
                    <a:pt x="58928" y="125476"/>
                    <a:pt x="46609" y="88773"/>
                  </a:cubicBezTo>
                  <a:cubicBezTo>
                    <a:pt x="34290" y="51943"/>
                    <a:pt x="18796" y="24892"/>
                    <a:pt x="0" y="7493"/>
                  </a:cubicBezTo>
                  <a:lnTo>
                    <a:pt x="64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Shape 461">
              <a:extLst>
                <a:ext uri="{FF2B5EF4-FFF2-40B4-BE49-F238E27FC236}">
                  <a16:creationId xmlns:a16="http://schemas.microsoft.com/office/drawing/2014/main" id="{2D4ACEFE-9828-462E-9740-EEAEAF58BBF6}"/>
                </a:ext>
              </a:extLst>
            </p:cNvPr>
            <p:cNvSpPr/>
            <p:nvPr/>
          </p:nvSpPr>
          <p:spPr>
            <a:xfrm>
              <a:off x="4858815" y="2488692"/>
              <a:ext cx="86741" cy="451612"/>
            </a:xfrm>
            <a:custGeom>
              <a:avLst/>
              <a:gdLst/>
              <a:ahLst/>
              <a:cxnLst/>
              <a:rect l="0" t="0" r="0" b="0"/>
              <a:pathLst>
                <a:path w="86741" h="451612">
                  <a:moveTo>
                    <a:pt x="80264" y="0"/>
                  </a:moveTo>
                  <a:lnTo>
                    <a:pt x="86741" y="7493"/>
                  </a:lnTo>
                  <a:cubicBezTo>
                    <a:pt x="67945" y="24892"/>
                    <a:pt x="52324" y="51943"/>
                    <a:pt x="40132" y="88773"/>
                  </a:cubicBezTo>
                  <a:cubicBezTo>
                    <a:pt x="27813" y="125476"/>
                    <a:pt x="21717" y="171196"/>
                    <a:pt x="21717" y="225806"/>
                  </a:cubicBezTo>
                  <a:cubicBezTo>
                    <a:pt x="21717" y="280416"/>
                    <a:pt x="27813" y="326136"/>
                    <a:pt x="40132" y="362839"/>
                  </a:cubicBezTo>
                  <a:cubicBezTo>
                    <a:pt x="52324" y="399669"/>
                    <a:pt x="67945" y="426720"/>
                    <a:pt x="86741" y="444119"/>
                  </a:cubicBezTo>
                  <a:lnTo>
                    <a:pt x="80264" y="451612"/>
                  </a:lnTo>
                  <a:cubicBezTo>
                    <a:pt x="58801" y="434721"/>
                    <a:pt x="40005" y="407289"/>
                    <a:pt x="24003" y="369062"/>
                  </a:cubicBezTo>
                  <a:cubicBezTo>
                    <a:pt x="8001" y="330835"/>
                    <a:pt x="0" y="283083"/>
                    <a:pt x="0" y="225679"/>
                  </a:cubicBezTo>
                  <a:cubicBezTo>
                    <a:pt x="0" y="168402"/>
                    <a:pt x="8001" y="120777"/>
                    <a:pt x="24003" y="82550"/>
                  </a:cubicBezTo>
                  <a:cubicBezTo>
                    <a:pt x="40005" y="44323"/>
                    <a:pt x="58801" y="16764"/>
                    <a:pt x="802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BEB814-DE93-4BC3-8745-AA2CE3DEC366}"/>
                </a:ext>
              </a:extLst>
            </p:cNvPr>
            <p:cNvSpPr/>
            <p:nvPr/>
          </p:nvSpPr>
          <p:spPr>
            <a:xfrm>
              <a:off x="4953430" y="2428863"/>
              <a:ext cx="146850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𝑧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18FF8A-843C-406B-8FBB-3999B2ADCE4B}"/>
                </a:ext>
              </a:extLst>
            </p:cNvPr>
            <p:cNvSpPr/>
            <p:nvPr/>
          </p:nvSpPr>
          <p:spPr>
            <a:xfrm>
              <a:off x="5058586" y="2523523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F207C7-1A24-44E5-8785-A2AB84F7DE1B}"/>
                </a:ext>
              </a:extLst>
            </p:cNvPr>
            <p:cNvSpPr/>
            <p:nvPr/>
          </p:nvSpPr>
          <p:spPr>
            <a:xfrm>
              <a:off x="5217082" y="2428863"/>
              <a:ext cx="22711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−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E85311-1820-41E9-8F90-24D88AB51023}"/>
                </a:ext>
              </a:extLst>
            </p:cNvPr>
            <p:cNvSpPr/>
            <p:nvPr/>
          </p:nvSpPr>
          <p:spPr>
            <a:xfrm>
              <a:off x="5439586" y="2428863"/>
              <a:ext cx="146850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𝑧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585157-EC01-4F6C-8C3D-E0CA8076519C}"/>
                </a:ext>
              </a:extLst>
            </p:cNvPr>
            <p:cNvSpPr/>
            <p:nvPr/>
          </p:nvSpPr>
          <p:spPr>
            <a:xfrm>
              <a:off x="5540169" y="2523523"/>
              <a:ext cx="129094" cy="22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30EF65-4EAA-4F4B-9E96-24E32D41ADB0}"/>
                </a:ext>
              </a:extLst>
            </p:cNvPr>
            <p:cNvSpPr/>
            <p:nvPr/>
          </p:nvSpPr>
          <p:spPr>
            <a:xfrm>
              <a:off x="5242990" y="2754999"/>
              <a:ext cx="13985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𝑐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Shape 15581">
              <a:extLst>
                <a:ext uri="{FF2B5EF4-FFF2-40B4-BE49-F238E27FC236}">
                  <a16:creationId xmlns:a16="http://schemas.microsoft.com/office/drawing/2014/main" id="{B29827D5-9BE1-45A6-9FFD-6229E558B0DF}"/>
                </a:ext>
              </a:extLst>
            </p:cNvPr>
            <p:cNvSpPr/>
            <p:nvPr/>
          </p:nvSpPr>
          <p:spPr>
            <a:xfrm>
              <a:off x="4952668" y="2706624"/>
              <a:ext cx="691896" cy="15240"/>
            </a:xfrm>
            <a:custGeom>
              <a:avLst/>
              <a:gdLst/>
              <a:ahLst/>
              <a:cxnLst/>
              <a:rect l="0" t="0" r="0" b="0"/>
              <a:pathLst>
                <a:path w="691896" h="15240">
                  <a:moveTo>
                    <a:pt x="0" y="0"/>
                  </a:moveTo>
                  <a:lnTo>
                    <a:pt x="691896" y="0"/>
                  </a:lnTo>
                  <a:lnTo>
                    <a:pt x="691896" y="15240"/>
                  </a:lnTo>
                  <a:lnTo>
                    <a:pt x="0" y="152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10E7FD-36A4-4BE7-9CA7-9E03B91847A4}"/>
                </a:ext>
              </a:extLst>
            </p:cNvPr>
            <p:cNvSpPr/>
            <p:nvPr/>
          </p:nvSpPr>
          <p:spPr>
            <a:xfrm>
              <a:off x="5759626" y="260896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9273595-6DF9-4AB1-9178-D39D220E4148}"/>
                </a:ext>
              </a:extLst>
            </p:cNvPr>
            <p:cNvSpPr/>
            <p:nvPr/>
          </p:nvSpPr>
          <p:spPr>
            <a:xfrm>
              <a:off x="3420032" y="1125728"/>
              <a:ext cx="30677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CAAC55-1298-4DF8-B77E-2EA2085D925C}"/>
                </a:ext>
              </a:extLst>
            </p:cNvPr>
            <p:cNvSpPr/>
            <p:nvPr/>
          </p:nvSpPr>
          <p:spPr>
            <a:xfrm>
              <a:off x="3650156" y="112572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7" name="Picture 473">
              <a:extLst>
                <a:ext uri="{FF2B5EF4-FFF2-40B4-BE49-F238E27FC236}">
                  <a16:creationId xmlns:a16="http://schemas.microsoft.com/office/drawing/2014/main" id="{F098051B-E983-4E87-9FB3-78FE1D70C0B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5426" y="3525067"/>
              <a:ext cx="3474720" cy="2407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03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2">
            <a:extLst>
              <a:ext uri="{FF2B5EF4-FFF2-40B4-BE49-F238E27FC236}">
                <a16:creationId xmlns:a16="http://schemas.microsoft.com/office/drawing/2014/main" id="{409CAB0F-E855-487A-BAAD-800FD0B4C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1647" y="1876107"/>
            <a:ext cx="3457575" cy="31057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A5132B-CE4A-4E8D-8B6E-E4891C462BD7}"/>
              </a:ext>
            </a:extLst>
          </p:cNvPr>
          <p:cNvSpPr txBox="1"/>
          <p:nvPr/>
        </p:nvSpPr>
        <p:spPr>
          <a:xfrm>
            <a:off x="-238539" y="725930"/>
            <a:ext cx="1150889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279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Crystallographic Directions: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 Crystals </a:t>
            </a:r>
            <a:endParaRPr lang="fr-FR" sz="3600" b="1" i="1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02790"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A4251F-54DE-4D6F-A443-6F1C5DD195DC}"/>
              </a:ext>
            </a:extLst>
          </p:cNvPr>
          <p:cNvSpPr txBox="1"/>
          <p:nvPr/>
        </p:nvSpPr>
        <p:spPr>
          <a:xfrm>
            <a:off x="4625009" y="1603194"/>
            <a:ext cx="6096000" cy="500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575" marR="1652270" indent="-6350">
              <a:lnSpc>
                <a:spcPct val="103000"/>
              </a:lnSpc>
              <a:spcAft>
                <a:spcPts val="4165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convenient to use a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four- axis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(Miller-Bravais) coordinate system: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,a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,a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axes lay in one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basal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plain and located at 120</a:t>
            </a:r>
            <a:r>
              <a:rPr lang="fr-FR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each other, while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axis is perpendicular to the basal plane.  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rules determine in this case four indices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w]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635" marR="347980" indent="-6350">
              <a:lnSpc>
                <a:spcPct val="108000"/>
              </a:lnSpc>
              <a:spcAft>
                <a:spcPts val="2325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convention the first three pertain to projections in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en-US" sz="20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axes 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635" marR="347980" indent="-6350">
              <a:lnSpc>
                <a:spcPct val="108000"/>
              </a:lnSpc>
              <a:spcAft>
                <a:spcPts val="835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u` 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` w`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→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w]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conversion: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1285" marR="594995" algn="r">
              <a:lnSpc>
                <a:spcPct val="107000"/>
              </a:lnSpc>
              <a:spcBef>
                <a:spcPts val="165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factor required to reduce indices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5575" marR="1652270" indent="-6350">
              <a:lnSpc>
                <a:spcPct val="103000"/>
              </a:lnSpc>
              <a:spcAft>
                <a:spcPts val="4165"/>
              </a:spcAft>
            </a:pP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8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19">
            <a:extLst>
              <a:ext uri="{FF2B5EF4-FFF2-40B4-BE49-F238E27FC236}">
                <a16:creationId xmlns:a16="http://schemas.microsoft.com/office/drawing/2014/main" id="{473D0784-4669-4282-A6FD-291B301A3252}"/>
              </a:ext>
            </a:extLst>
          </p:cNvPr>
          <p:cNvGrpSpPr/>
          <p:nvPr/>
        </p:nvGrpSpPr>
        <p:grpSpPr>
          <a:xfrm>
            <a:off x="1932325" y="725359"/>
            <a:ext cx="8324858" cy="4375643"/>
            <a:chOff x="-10775" y="-1096828"/>
            <a:chExt cx="8324858" cy="4375862"/>
          </a:xfrm>
        </p:grpSpPr>
        <p:pic>
          <p:nvPicPr>
            <p:cNvPr id="3" name="Picture 981">
              <a:extLst>
                <a:ext uri="{FF2B5EF4-FFF2-40B4-BE49-F238E27FC236}">
                  <a16:creationId xmlns:a16="http://schemas.microsoft.com/office/drawing/2014/main" id="{B5237AF6-F85F-42CD-B1C4-4437FC00740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1200"/>
              <a:ext cx="1828800" cy="1143000"/>
            </a:xfrm>
            <a:prstGeom prst="rect">
              <a:avLst/>
            </a:prstGeom>
          </p:spPr>
        </p:pic>
        <p:pic>
          <p:nvPicPr>
            <p:cNvPr id="5" name="Picture 985">
              <a:extLst>
                <a:ext uri="{FF2B5EF4-FFF2-40B4-BE49-F238E27FC236}">
                  <a16:creationId xmlns:a16="http://schemas.microsoft.com/office/drawing/2014/main" id="{23668532-60BD-49E8-8B43-1F661A6D765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60236" y="0"/>
              <a:ext cx="701040" cy="10088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9D96BD-C1CE-4259-BDE6-5BD8A06BA9C5}"/>
                </a:ext>
              </a:extLst>
            </p:cNvPr>
            <p:cNvSpPr/>
            <p:nvPr/>
          </p:nvSpPr>
          <p:spPr>
            <a:xfrm>
              <a:off x="1517955" y="-1096828"/>
              <a:ext cx="6796128" cy="619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Reciprocal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and Real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Spaces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D7FAED-A446-4653-8E6B-D55BC00118EF}"/>
                </a:ext>
              </a:extLst>
            </p:cNvPr>
            <p:cNvSpPr/>
            <p:nvPr/>
          </p:nvSpPr>
          <p:spPr>
            <a:xfrm>
              <a:off x="6743954" y="230150"/>
              <a:ext cx="137517" cy="619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989">
              <a:extLst>
                <a:ext uri="{FF2B5EF4-FFF2-40B4-BE49-F238E27FC236}">
                  <a16:creationId xmlns:a16="http://schemas.microsoft.com/office/drawing/2014/main" id="{922D4DEA-6369-4713-98F5-B3885E7F915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2286000"/>
              <a:ext cx="2743200" cy="685800"/>
            </a:xfrm>
            <a:prstGeom prst="rect">
              <a:avLst/>
            </a:prstGeom>
          </p:spPr>
        </p:pic>
        <p:pic>
          <p:nvPicPr>
            <p:cNvPr id="9" name="Picture 991">
              <a:extLst>
                <a:ext uri="{FF2B5EF4-FFF2-40B4-BE49-F238E27FC236}">
                  <a16:creationId xmlns:a16="http://schemas.microsoft.com/office/drawing/2014/main" id="{D151DB82-9FFA-49C4-8D84-4B470C826125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0775" y="224425"/>
              <a:ext cx="7050765" cy="561365"/>
            </a:xfrm>
            <a:prstGeom prst="rect">
              <a:avLst/>
            </a:prstGeom>
          </p:spPr>
        </p:pic>
        <p:pic>
          <p:nvPicPr>
            <p:cNvPr id="10" name="Picture 994">
              <a:extLst>
                <a:ext uri="{FF2B5EF4-FFF2-40B4-BE49-F238E27FC236}">
                  <a16:creationId xmlns:a16="http://schemas.microsoft.com/office/drawing/2014/main" id="{24EF44EE-74D1-495A-BEBC-2194979381F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1371587"/>
              <a:ext cx="2743200" cy="2216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183262-461A-4ED9-B4DC-F9CAEE60806A}"/>
                </a:ext>
              </a:extLst>
            </p:cNvPr>
            <p:cNvSpPr/>
            <p:nvPr/>
          </p:nvSpPr>
          <p:spPr>
            <a:xfrm>
              <a:off x="167640" y="1736094"/>
              <a:ext cx="1601709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Using equations: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D96127-4DFE-4EDD-9033-04F2A93E500B}"/>
                </a:ext>
              </a:extLst>
            </p:cNvPr>
            <p:cNvSpPr/>
            <p:nvPr/>
          </p:nvSpPr>
          <p:spPr>
            <a:xfrm>
              <a:off x="1374902" y="1736094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DBCA1-82CA-4BD4-8B95-685C6795D5A6}"/>
                </a:ext>
              </a:extLst>
            </p:cNvPr>
            <p:cNvSpPr/>
            <p:nvPr/>
          </p:nvSpPr>
          <p:spPr>
            <a:xfrm>
              <a:off x="167640" y="1949455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5B6B9B-B576-4D7D-9BCF-EFE7A2C1DFA8}"/>
                </a:ext>
              </a:extLst>
            </p:cNvPr>
            <p:cNvSpPr/>
            <p:nvPr/>
          </p:nvSpPr>
          <p:spPr>
            <a:xfrm>
              <a:off x="167640" y="2162815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F726DB-B020-423A-833F-E552DEBCE56E}"/>
                </a:ext>
              </a:extLst>
            </p:cNvPr>
            <p:cNvSpPr/>
            <p:nvPr/>
          </p:nvSpPr>
          <p:spPr>
            <a:xfrm>
              <a:off x="167640" y="2376174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D7C5D1-41D9-4788-90AF-2D75E53B014C}"/>
                </a:ext>
              </a:extLst>
            </p:cNvPr>
            <p:cNvSpPr/>
            <p:nvPr/>
          </p:nvSpPr>
          <p:spPr>
            <a:xfrm>
              <a:off x="167640" y="2589535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BF6126-299C-4096-8756-4A891424F1AE}"/>
                </a:ext>
              </a:extLst>
            </p:cNvPr>
            <p:cNvSpPr/>
            <p:nvPr/>
          </p:nvSpPr>
          <p:spPr>
            <a:xfrm>
              <a:off x="167640" y="2802877"/>
              <a:ext cx="59389" cy="2629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524236-16F8-4512-8180-1B8C0A841E18}"/>
                </a:ext>
              </a:extLst>
            </p:cNvPr>
            <p:cNvSpPr/>
            <p:nvPr/>
          </p:nvSpPr>
          <p:spPr>
            <a:xfrm>
              <a:off x="167640" y="3016509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052">
              <a:extLst>
                <a:ext uri="{FF2B5EF4-FFF2-40B4-BE49-F238E27FC236}">
                  <a16:creationId xmlns:a16="http://schemas.microsoft.com/office/drawing/2014/main" id="{5E988CB2-A0F9-4D1C-86A4-35FEFE03AEC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890651"/>
              <a:ext cx="1939163" cy="221018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028B41-BE95-4CE9-A8A8-001CCB4E5FA8}"/>
                </a:ext>
              </a:extLst>
            </p:cNvPr>
            <p:cNvSpPr/>
            <p:nvPr/>
          </p:nvSpPr>
          <p:spPr>
            <a:xfrm>
              <a:off x="6683629" y="1923796"/>
              <a:ext cx="30008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A7A330-1918-46F9-836A-983E465B3D2B}"/>
                </a:ext>
              </a:extLst>
            </p:cNvPr>
            <p:cNvSpPr/>
            <p:nvPr/>
          </p:nvSpPr>
          <p:spPr>
            <a:xfrm>
              <a:off x="6909182" y="1923796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Shape 1055">
              <a:extLst>
                <a:ext uri="{FF2B5EF4-FFF2-40B4-BE49-F238E27FC236}">
                  <a16:creationId xmlns:a16="http://schemas.microsoft.com/office/drawing/2014/main" id="{1DFF0828-A796-4F2C-8939-A445C587CED5}"/>
                </a:ext>
              </a:extLst>
            </p:cNvPr>
            <p:cNvSpPr/>
            <p:nvPr/>
          </p:nvSpPr>
          <p:spPr>
            <a:xfrm>
              <a:off x="7178294" y="838200"/>
              <a:ext cx="0" cy="367411"/>
            </a:xfrm>
            <a:custGeom>
              <a:avLst/>
              <a:gdLst/>
              <a:ahLst/>
              <a:cxnLst/>
              <a:rect l="0" t="0" r="0" b="0"/>
              <a:pathLst>
                <a:path h="367411">
                  <a:moveTo>
                    <a:pt x="0" y="367411"/>
                  </a:moveTo>
                  <a:lnTo>
                    <a:pt x="0" y="0"/>
                  </a:lnTo>
                </a:path>
              </a:pathLst>
            </a:custGeom>
            <a:ln w="9525" cap="flat">
              <a:custDash>
                <a:ds d="300000" sp="22500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1056">
              <a:extLst>
                <a:ext uri="{FF2B5EF4-FFF2-40B4-BE49-F238E27FC236}">
                  <a16:creationId xmlns:a16="http://schemas.microsoft.com/office/drawing/2014/main" id="{8E5F071E-618A-4AD8-9E53-7801B71F4473}"/>
                </a:ext>
              </a:extLst>
            </p:cNvPr>
            <p:cNvSpPr/>
            <p:nvPr/>
          </p:nvSpPr>
          <p:spPr>
            <a:xfrm>
              <a:off x="7088124" y="2832989"/>
              <a:ext cx="0" cy="367411"/>
            </a:xfrm>
            <a:custGeom>
              <a:avLst/>
              <a:gdLst/>
              <a:ahLst/>
              <a:cxnLst/>
              <a:rect l="0" t="0" r="0" b="0"/>
              <a:pathLst>
                <a:path h="367411">
                  <a:moveTo>
                    <a:pt x="0" y="367411"/>
                  </a:moveTo>
                  <a:lnTo>
                    <a:pt x="0" y="0"/>
                  </a:lnTo>
                </a:path>
              </a:pathLst>
            </a:custGeom>
            <a:ln w="9525" cap="flat">
              <a:custDash>
                <a:ds d="300000" sp="22500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1057">
              <a:extLst>
                <a:ext uri="{FF2B5EF4-FFF2-40B4-BE49-F238E27FC236}">
                  <a16:creationId xmlns:a16="http://schemas.microsoft.com/office/drawing/2014/main" id="{1BF059FE-8621-45F0-AAA6-13FB2C5AE126}"/>
                </a:ext>
              </a:extLst>
            </p:cNvPr>
            <p:cNvSpPr/>
            <p:nvPr/>
          </p:nvSpPr>
          <p:spPr>
            <a:xfrm>
              <a:off x="6772529" y="1993011"/>
              <a:ext cx="270510" cy="367538"/>
            </a:xfrm>
            <a:custGeom>
              <a:avLst/>
              <a:gdLst/>
              <a:ahLst/>
              <a:cxnLst/>
              <a:rect l="0" t="0" r="0" b="0"/>
              <a:pathLst>
                <a:path w="270510" h="367538">
                  <a:moveTo>
                    <a:pt x="270510" y="0"/>
                  </a:moveTo>
                  <a:lnTo>
                    <a:pt x="0" y="367538"/>
                  </a:lnTo>
                </a:path>
              </a:pathLst>
            </a:custGeom>
            <a:ln w="9525" cap="flat">
              <a:custDash>
                <a:ds d="300000" sp="22500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1058">
              <a:extLst>
                <a:ext uri="{FF2B5EF4-FFF2-40B4-BE49-F238E27FC236}">
                  <a16:creationId xmlns:a16="http://schemas.microsoft.com/office/drawing/2014/main" id="{5D62E4BC-07C6-4435-AE5C-8BCAA88F0FEE}"/>
                </a:ext>
              </a:extLst>
            </p:cNvPr>
            <p:cNvSpPr/>
            <p:nvPr/>
          </p:nvSpPr>
          <p:spPr>
            <a:xfrm>
              <a:off x="7674483" y="1835531"/>
              <a:ext cx="631317" cy="0"/>
            </a:xfrm>
            <a:custGeom>
              <a:avLst/>
              <a:gdLst/>
              <a:ahLst/>
              <a:cxnLst/>
              <a:rect l="0" t="0" r="0" b="0"/>
              <a:pathLst>
                <a:path w="631317">
                  <a:moveTo>
                    <a:pt x="0" y="0"/>
                  </a:moveTo>
                  <a:lnTo>
                    <a:pt x="631317" y="0"/>
                  </a:lnTo>
                </a:path>
              </a:pathLst>
            </a:custGeom>
            <a:ln w="9525" cap="flat">
              <a:custDash>
                <a:ds d="300000" sp="22500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BF25C0-8299-4243-A699-E10697559844}"/>
                </a:ext>
              </a:extLst>
            </p:cNvPr>
            <p:cNvSpPr/>
            <p:nvPr/>
          </p:nvSpPr>
          <p:spPr>
            <a:xfrm>
              <a:off x="7767194" y="1607693"/>
              <a:ext cx="30008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B711F2-4C40-4BEA-BF7F-C1C935C6DE3A}"/>
                </a:ext>
              </a:extLst>
            </p:cNvPr>
            <p:cNvSpPr/>
            <p:nvPr/>
          </p:nvSpPr>
          <p:spPr>
            <a:xfrm>
              <a:off x="7992745" y="160769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22DD3B-4599-4AC1-892F-FAD4629EDCF6}"/>
                </a:ext>
              </a:extLst>
            </p:cNvPr>
            <p:cNvSpPr/>
            <p:nvPr/>
          </p:nvSpPr>
          <p:spPr>
            <a:xfrm>
              <a:off x="7316089" y="978535"/>
              <a:ext cx="30008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a3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DAF3EA-F921-41D9-A02D-FE06A4777297}"/>
                </a:ext>
              </a:extLst>
            </p:cNvPr>
            <p:cNvSpPr/>
            <p:nvPr/>
          </p:nvSpPr>
          <p:spPr>
            <a:xfrm>
              <a:off x="7541641" y="978535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73007E-69AC-4271-8E75-4E01AA1150B4}"/>
                </a:ext>
              </a:extLst>
            </p:cNvPr>
            <p:cNvSpPr/>
            <p:nvPr/>
          </p:nvSpPr>
          <p:spPr>
            <a:xfrm>
              <a:off x="7039991" y="1843786"/>
              <a:ext cx="126097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C3205B-F00A-4DF5-9A85-FD330BA1F3B2}"/>
                </a:ext>
              </a:extLst>
            </p:cNvPr>
            <p:cNvSpPr/>
            <p:nvPr/>
          </p:nvSpPr>
          <p:spPr>
            <a:xfrm>
              <a:off x="7134479" y="1843786"/>
              <a:ext cx="106734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43BA02-1F50-4447-8E2C-B2BBA69632EB}"/>
                </a:ext>
              </a:extLst>
            </p:cNvPr>
            <p:cNvSpPr/>
            <p:nvPr/>
          </p:nvSpPr>
          <p:spPr>
            <a:xfrm>
              <a:off x="7174103" y="1056259"/>
              <a:ext cx="126097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90A609-4919-45C8-BC4F-F4ECE1B43B59}"/>
                </a:ext>
              </a:extLst>
            </p:cNvPr>
            <p:cNvSpPr/>
            <p:nvPr/>
          </p:nvSpPr>
          <p:spPr>
            <a:xfrm>
              <a:off x="7268591" y="1056259"/>
              <a:ext cx="106734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D9587-9312-4D85-9FC7-E84B025EADB1}"/>
                </a:ext>
              </a:extLst>
            </p:cNvPr>
            <p:cNvSpPr/>
            <p:nvPr/>
          </p:nvSpPr>
          <p:spPr>
            <a:xfrm>
              <a:off x="7669403" y="1685290"/>
              <a:ext cx="126097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3CFB6A-9192-4B88-B3EA-6226281440BB}"/>
                </a:ext>
              </a:extLst>
            </p:cNvPr>
            <p:cNvSpPr/>
            <p:nvPr/>
          </p:nvSpPr>
          <p:spPr>
            <a:xfrm>
              <a:off x="7763891" y="1685290"/>
              <a:ext cx="106734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56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43">
            <a:extLst>
              <a:ext uri="{FF2B5EF4-FFF2-40B4-BE49-F238E27FC236}">
                <a16:creationId xmlns:a16="http://schemas.microsoft.com/office/drawing/2014/main" id="{94DAC9EC-AC1B-4A3D-9FB4-B67011F13E9E}"/>
              </a:ext>
            </a:extLst>
          </p:cNvPr>
          <p:cNvGrpSpPr/>
          <p:nvPr/>
        </p:nvGrpSpPr>
        <p:grpSpPr>
          <a:xfrm>
            <a:off x="1676400" y="752792"/>
            <a:ext cx="8839200" cy="5429249"/>
            <a:chOff x="0" y="0"/>
            <a:chExt cx="8839200" cy="5429303"/>
          </a:xfrm>
        </p:grpSpPr>
        <p:pic>
          <p:nvPicPr>
            <p:cNvPr id="4" name="Picture 1389">
              <a:extLst>
                <a:ext uri="{FF2B5EF4-FFF2-40B4-BE49-F238E27FC236}">
                  <a16:creationId xmlns:a16="http://schemas.microsoft.com/office/drawing/2014/main" id="{82704FE2-2524-45FA-A0B2-B2FE27E6C07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41236" y="0"/>
              <a:ext cx="701040" cy="10088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A9143D-B053-4AC2-9911-74E9DBE7DB25}"/>
                </a:ext>
              </a:extLst>
            </p:cNvPr>
            <p:cNvSpPr/>
            <p:nvPr/>
          </p:nvSpPr>
          <p:spPr>
            <a:xfrm>
              <a:off x="1936071" y="43754"/>
              <a:ext cx="6795858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Reciprocal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and Real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Spaces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938252-B785-4719-8785-861D0EE8DB96}"/>
                </a:ext>
              </a:extLst>
            </p:cNvPr>
            <p:cNvSpPr/>
            <p:nvPr/>
          </p:nvSpPr>
          <p:spPr>
            <a:xfrm>
              <a:off x="7124954" y="230124"/>
              <a:ext cx="137425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1393">
              <a:extLst>
                <a:ext uri="{FF2B5EF4-FFF2-40B4-BE49-F238E27FC236}">
                  <a16:creationId xmlns:a16="http://schemas.microsoft.com/office/drawing/2014/main" id="{6E51CBC5-BD9F-4C49-A7AF-A415DDC7076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66800"/>
              <a:ext cx="2743200" cy="2752598"/>
            </a:xfrm>
            <a:prstGeom prst="rect">
              <a:avLst/>
            </a:prstGeom>
          </p:spPr>
        </p:pic>
        <p:pic>
          <p:nvPicPr>
            <p:cNvPr id="8" name="Picture 1395">
              <a:extLst>
                <a:ext uri="{FF2B5EF4-FFF2-40B4-BE49-F238E27FC236}">
                  <a16:creationId xmlns:a16="http://schemas.microsoft.com/office/drawing/2014/main" id="{5C0EBA3F-459B-433E-B610-AEF9D1A49FA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838187"/>
              <a:ext cx="6400800" cy="1203084"/>
            </a:xfrm>
            <a:prstGeom prst="rect">
              <a:avLst/>
            </a:prstGeom>
          </p:spPr>
        </p:pic>
        <p:pic>
          <p:nvPicPr>
            <p:cNvPr id="9" name="Picture 1397">
              <a:extLst>
                <a:ext uri="{FF2B5EF4-FFF2-40B4-BE49-F238E27FC236}">
                  <a16:creationId xmlns:a16="http://schemas.microsoft.com/office/drawing/2014/main" id="{86825D59-82D6-4376-9575-299749765EB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2057349"/>
              <a:ext cx="1828800" cy="973125"/>
            </a:xfrm>
            <a:prstGeom prst="rect">
              <a:avLst/>
            </a:prstGeom>
          </p:spPr>
        </p:pic>
        <p:pic>
          <p:nvPicPr>
            <p:cNvPr id="10" name="Picture 1400">
              <a:extLst>
                <a:ext uri="{FF2B5EF4-FFF2-40B4-BE49-F238E27FC236}">
                  <a16:creationId xmlns:a16="http://schemas.microsoft.com/office/drawing/2014/main" id="{DA7E759C-8F00-4528-99EA-5C728979236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648200" y="2667000"/>
              <a:ext cx="1371600" cy="368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BCA5F5-7680-49A4-8D65-8B91B19A1A43}"/>
                </a:ext>
              </a:extLst>
            </p:cNvPr>
            <p:cNvSpPr/>
            <p:nvPr/>
          </p:nvSpPr>
          <p:spPr>
            <a:xfrm>
              <a:off x="4664075" y="2136140"/>
              <a:ext cx="191830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using equations: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9EED17-906C-4773-8E2A-04FED6E8EDC9}"/>
                </a:ext>
              </a:extLst>
            </p:cNvPr>
            <p:cNvSpPr/>
            <p:nvPr/>
          </p:nvSpPr>
          <p:spPr>
            <a:xfrm>
              <a:off x="6109081" y="2136140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404">
              <a:extLst>
                <a:ext uri="{FF2B5EF4-FFF2-40B4-BE49-F238E27FC236}">
                  <a16:creationId xmlns:a16="http://schemas.microsoft.com/office/drawing/2014/main" id="{FEC5AD85-9E3F-42F3-A894-8BB5CDA0FA2E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648200" y="2362149"/>
              <a:ext cx="1828800" cy="323901"/>
            </a:xfrm>
            <a:prstGeom prst="rect">
              <a:avLst/>
            </a:prstGeom>
          </p:spPr>
        </p:pic>
        <p:sp>
          <p:nvSpPr>
            <p:cNvPr id="14" name="Shape 1405">
              <a:extLst>
                <a:ext uri="{FF2B5EF4-FFF2-40B4-BE49-F238E27FC236}">
                  <a16:creationId xmlns:a16="http://schemas.microsoft.com/office/drawing/2014/main" id="{DA819210-26D0-41D3-8307-D8E3322BC655}"/>
                </a:ext>
              </a:extLst>
            </p:cNvPr>
            <p:cNvSpPr/>
            <p:nvPr/>
          </p:nvSpPr>
          <p:spPr>
            <a:xfrm>
              <a:off x="2743200" y="3352762"/>
              <a:ext cx="1484757" cy="830999"/>
            </a:xfrm>
            <a:custGeom>
              <a:avLst/>
              <a:gdLst/>
              <a:ahLst/>
              <a:cxnLst/>
              <a:rect l="0" t="0" r="0" b="0"/>
              <a:pathLst>
                <a:path w="1484757" h="830999">
                  <a:moveTo>
                    <a:pt x="0" y="830999"/>
                  </a:moveTo>
                  <a:lnTo>
                    <a:pt x="1484757" y="830999"/>
                  </a:lnTo>
                  <a:lnTo>
                    <a:pt x="1484757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6981CC-9E06-4A20-B6B7-4F34E1FE47DB}"/>
                </a:ext>
              </a:extLst>
            </p:cNvPr>
            <p:cNvSpPr/>
            <p:nvPr/>
          </p:nvSpPr>
          <p:spPr>
            <a:xfrm>
              <a:off x="2834894" y="3439414"/>
              <a:ext cx="17010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3089A0-99DE-4E07-A07B-E5817C4F2D40}"/>
                </a:ext>
              </a:extLst>
            </p:cNvPr>
            <p:cNvSpPr/>
            <p:nvPr/>
          </p:nvSpPr>
          <p:spPr>
            <a:xfrm>
              <a:off x="2963291" y="3454161"/>
              <a:ext cx="441842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∙AB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99AA68-8A05-4340-870D-F79B933A295B}"/>
                </a:ext>
              </a:extLst>
            </p:cNvPr>
            <p:cNvSpPr/>
            <p:nvPr/>
          </p:nvSpPr>
          <p:spPr>
            <a:xfrm>
              <a:off x="3409841" y="3450895"/>
              <a:ext cx="339132" cy="245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k∙y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DA5B91-19FF-45A1-903B-30CDA433AF16}"/>
                </a:ext>
              </a:extLst>
            </p:cNvPr>
            <p:cNvSpPr/>
            <p:nvPr/>
          </p:nvSpPr>
          <p:spPr>
            <a:xfrm>
              <a:off x="3295523" y="3450895"/>
              <a:ext cx="152043" cy="245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8DB7C4-2BED-4A81-8AE8-C3740553B41B}"/>
                </a:ext>
              </a:extLst>
            </p:cNvPr>
            <p:cNvSpPr/>
            <p:nvPr/>
          </p:nvSpPr>
          <p:spPr>
            <a:xfrm>
              <a:off x="3664331" y="3519350"/>
              <a:ext cx="90198" cy="1996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24868C-49EF-468C-B51B-132D9C58319A}"/>
                </a:ext>
              </a:extLst>
            </p:cNvPr>
            <p:cNvSpPr/>
            <p:nvPr/>
          </p:nvSpPr>
          <p:spPr>
            <a:xfrm>
              <a:off x="3731387" y="3410835"/>
              <a:ext cx="89773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8674D8-730F-40B5-8F9E-990B08F24CB3}"/>
                </a:ext>
              </a:extLst>
            </p:cNvPr>
            <p:cNvSpPr/>
            <p:nvPr/>
          </p:nvSpPr>
          <p:spPr>
            <a:xfrm>
              <a:off x="3798443" y="3450895"/>
              <a:ext cx="339132" cy="245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h∙x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E78F94-CBE9-4614-A8A4-ADE45F10827A}"/>
                </a:ext>
              </a:extLst>
            </p:cNvPr>
            <p:cNvSpPr/>
            <p:nvPr/>
          </p:nvSpPr>
          <p:spPr>
            <a:xfrm>
              <a:off x="4054475" y="3519350"/>
              <a:ext cx="90198" cy="1996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1F45AF-5D3F-4B26-B43F-67590878E627}"/>
                </a:ext>
              </a:extLst>
            </p:cNvPr>
            <p:cNvSpPr/>
            <p:nvPr/>
          </p:nvSpPr>
          <p:spPr>
            <a:xfrm>
              <a:off x="4121531" y="3519350"/>
              <a:ext cx="45099" cy="1996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6FD8B4-DF7E-4BE9-A4DC-9FC37CFAD52A}"/>
                </a:ext>
              </a:extLst>
            </p:cNvPr>
            <p:cNvSpPr/>
            <p:nvPr/>
          </p:nvSpPr>
          <p:spPr>
            <a:xfrm>
              <a:off x="2834894" y="3683254"/>
              <a:ext cx="17010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13FB1D-0D59-4E72-AC44-F3E5D580AE65}"/>
                </a:ext>
              </a:extLst>
            </p:cNvPr>
            <p:cNvSpPr/>
            <p:nvPr/>
          </p:nvSpPr>
          <p:spPr>
            <a:xfrm>
              <a:off x="2963291" y="3698001"/>
              <a:ext cx="441842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∙BC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EB7C60-7261-4556-8895-BF0572DA0D44}"/>
                </a:ext>
              </a:extLst>
            </p:cNvPr>
            <p:cNvSpPr/>
            <p:nvPr/>
          </p:nvSpPr>
          <p:spPr>
            <a:xfrm>
              <a:off x="3295523" y="3654675"/>
              <a:ext cx="152034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821855-7312-4F84-98C9-04DFA7AA1679}"/>
                </a:ext>
              </a:extLst>
            </p:cNvPr>
            <p:cNvSpPr/>
            <p:nvPr/>
          </p:nvSpPr>
          <p:spPr>
            <a:xfrm>
              <a:off x="3409823" y="3654675"/>
              <a:ext cx="74898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l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D02ED3-4FA6-4424-9F80-522235749465}"/>
                </a:ext>
              </a:extLst>
            </p:cNvPr>
            <p:cNvSpPr/>
            <p:nvPr/>
          </p:nvSpPr>
          <p:spPr>
            <a:xfrm>
              <a:off x="3466211" y="3694735"/>
              <a:ext cx="188609" cy="245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∙z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A365A3-C692-44F3-9D1B-43972C2103B2}"/>
                </a:ext>
              </a:extLst>
            </p:cNvPr>
            <p:cNvSpPr/>
            <p:nvPr/>
          </p:nvSpPr>
          <p:spPr>
            <a:xfrm>
              <a:off x="3607943" y="3763189"/>
              <a:ext cx="90198" cy="1996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5DAEF-6C52-4698-9FDA-0A01CCE85785}"/>
                </a:ext>
              </a:extLst>
            </p:cNvPr>
            <p:cNvSpPr/>
            <p:nvPr/>
          </p:nvSpPr>
          <p:spPr>
            <a:xfrm>
              <a:off x="3674999" y="3654675"/>
              <a:ext cx="89773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F0A8C3-5E8E-4815-A5D5-70ED2A283CFF}"/>
                </a:ext>
              </a:extLst>
            </p:cNvPr>
            <p:cNvSpPr/>
            <p:nvPr/>
          </p:nvSpPr>
          <p:spPr>
            <a:xfrm>
              <a:off x="3742055" y="3694735"/>
              <a:ext cx="339132" cy="245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k∙y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0B1356-B327-42FD-B9F0-59D03B2D34CD}"/>
                </a:ext>
              </a:extLst>
            </p:cNvPr>
            <p:cNvSpPr/>
            <p:nvPr/>
          </p:nvSpPr>
          <p:spPr>
            <a:xfrm>
              <a:off x="3996563" y="3763189"/>
              <a:ext cx="90198" cy="1996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37CD72A-2CF9-4E7F-A7BE-A92FA90C3CBD}"/>
                </a:ext>
              </a:extLst>
            </p:cNvPr>
            <p:cNvSpPr/>
            <p:nvPr/>
          </p:nvSpPr>
          <p:spPr>
            <a:xfrm>
              <a:off x="4063619" y="3763189"/>
              <a:ext cx="45099" cy="1996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F3149E-9F06-4CF5-A6C3-712C878899A2}"/>
                </a:ext>
              </a:extLst>
            </p:cNvPr>
            <p:cNvSpPr/>
            <p:nvPr/>
          </p:nvSpPr>
          <p:spPr>
            <a:xfrm>
              <a:off x="2834894" y="3927094"/>
              <a:ext cx="17010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3551D11-FF30-414C-9FC6-E9C65CD70C24}"/>
                </a:ext>
              </a:extLst>
            </p:cNvPr>
            <p:cNvSpPr/>
            <p:nvPr/>
          </p:nvSpPr>
          <p:spPr>
            <a:xfrm>
              <a:off x="2963291" y="3941841"/>
              <a:ext cx="45666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∙AC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14A8B6-F991-48EB-B75A-015FAE2DAB27}"/>
                </a:ext>
              </a:extLst>
            </p:cNvPr>
            <p:cNvSpPr/>
            <p:nvPr/>
          </p:nvSpPr>
          <p:spPr>
            <a:xfrm>
              <a:off x="3306191" y="3898514"/>
              <a:ext cx="152034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5DD2D3-F39F-480E-B95A-22FC7D01EDE7}"/>
                </a:ext>
              </a:extLst>
            </p:cNvPr>
            <p:cNvSpPr/>
            <p:nvPr/>
          </p:nvSpPr>
          <p:spPr>
            <a:xfrm>
              <a:off x="3420491" y="3898514"/>
              <a:ext cx="74898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l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563B70-FFB5-4CA5-9D10-1BFE49EE761B}"/>
                </a:ext>
              </a:extLst>
            </p:cNvPr>
            <p:cNvSpPr/>
            <p:nvPr/>
          </p:nvSpPr>
          <p:spPr>
            <a:xfrm>
              <a:off x="3476879" y="3938575"/>
              <a:ext cx="188609" cy="245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∙z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FE1B70-7114-4C95-B207-4F09CAB25355}"/>
                </a:ext>
              </a:extLst>
            </p:cNvPr>
            <p:cNvSpPr/>
            <p:nvPr/>
          </p:nvSpPr>
          <p:spPr>
            <a:xfrm>
              <a:off x="3618611" y="4007029"/>
              <a:ext cx="90198" cy="1996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FA44A0-9028-4E2D-9EFD-148E872FDABA}"/>
                </a:ext>
              </a:extLst>
            </p:cNvPr>
            <p:cNvSpPr/>
            <p:nvPr/>
          </p:nvSpPr>
          <p:spPr>
            <a:xfrm>
              <a:off x="3685667" y="3898514"/>
              <a:ext cx="89773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E830C1-9489-4FB1-AF93-4A9017F4D939}"/>
                </a:ext>
              </a:extLst>
            </p:cNvPr>
            <p:cNvSpPr/>
            <p:nvPr/>
          </p:nvSpPr>
          <p:spPr>
            <a:xfrm>
              <a:off x="3752723" y="3938575"/>
              <a:ext cx="339132" cy="245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h∙x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6DA540-947D-4382-A9C2-835F209CD367}"/>
                </a:ext>
              </a:extLst>
            </p:cNvPr>
            <p:cNvSpPr/>
            <p:nvPr/>
          </p:nvSpPr>
          <p:spPr>
            <a:xfrm>
              <a:off x="4008755" y="4007029"/>
              <a:ext cx="90198" cy="1996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619477-E2D5-4942-B7F9-DDC2B9E1B23E}"/>
                </a:ext>
              </a:extLst>
            </p:cNvPr>
            <p:cNvSpPr/>
            <p:nvPr/>
          </p:nvSpPr>
          <p:spPr>
            <a:xfrm>
              <a:off x="4075811" y="392709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9D5852-C338-4521-B783-EA289030ACD3}"/>
                </a:ext>
              </a:extLst>
            </p:cNvPr>
            <p:cNvSpPr/>
            <p:nvPr/>
          </p:nvSpPr>
          <p:spPr>
            <a:xfrm>
              <a:off x="2758694" y="3050565"/>
              <a:ext cx="443182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 can be shown that scalar products of vector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C2C3E9-0C7D-49E1-9B15-EDF6D14C64C2}"/>
                </a:ext>
              </a:extLst>
            </p:cNvPr>
            <p:cNvSpPr/>
            <p:nvPr/>
          </p:nvSpPr>
          <p:spPr>
            <a:xfrm>
              <a:off x="6092317" y="3050565"/>
              <a:ext cx="14989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432517-1B4C-4987-A3A6-F2F8E400523E}"/>
                </a:ext>
              </a:extLst>
            </p:cNvPr>
            <p:cNvSpPr/>
            <p:nvPr/>
          </p:nvSpPr>
          <p:spPr>
            <a:xfrm>
              <a:off x="6205093" y="3050565"/>
              <a:ext cx="5368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B612A1-8229-412B-8B5D-3AF3481E3141}"/>
                </a:ext>
              </a:extLst>
            </p:cNvPr>
            <p:cNvSpPr/>
            <p:nvPr/>
          </p:nvSpPr>
          <p:spPr>
            <a:xfrm>
              <a:off x="6244717" y="3050565"/>
              <a:ext cx="414296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345FF1-B7FE-4573-BE7F-AC4F13C3367F}"/>
                </a:ext>
              </a:extLst>
            </p:cNvPr>
            <p:cNvSpPr/>
            <p:nvPr/>
          </p:nvSpPr>
          <p:spPr>
            <a:xfrm>
              <a:off x="6557137" y="3050565"/>
              <a:ext cx="927890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AB,BC,AC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4BA982-CD25-49BD-9E3A-492F8E417663}"/>
                </a:ext>
              </a:extLst>
            </p:cNvPr>
            <p:cNvSpPr/>
            <p:nvPr/>
          </p:nvSpPr>
          <p:spPr>
            <a:xfrm>
              <a:off x="7255510" y="3050565"/>
              <a:ext cx="5368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CEB853D-BCBA-4D5E-BEAF-EDF5C874E174}"/>
                </a:ext>
              </a:extLst>
            </p:cNvPr>
            <p:cNvSpPr/>
            <p:nvPr/>
          </p:nvSpPr>
          <p:spPr>
            <a:xfrm>
              <a:off x="7290562" y="3050565"/>
              <a:ext cx="596739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equal: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5A4E7A-E1D1-4F13-B934-34F0477A025B}"/>
                </a:ext>
              </a:extLst>
            </p:cNvPr>
            <p:cNvSpPr/>
            <p:nvPr/>
          </p:nvSpPr>
          <p:spPr>
            <a:xfrm>
              <a:off x="7738619" y="3050565"/>
              <a:ext cx="5368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Picture 1445">
              <a:extLst>
                <a:ext uri="{FF2B5EF4-FFF2-40B4-BE49-F238E27FC236}">
                  <a16:creationId xmlns:a16="http://schemas.microsoft.com/office/drawing/2014/main" id="{E6228065-1568-4AFC-8807-BA888820E64D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3429000"/>
              <a:ext cx="1828800" cy="1455420"/>
            </a:xfrm>
            <a:prstGeom prst="rect">
              <a:avLst/>
            </a:prstGeom>
          </p:spPr>
        </p:pic>
        <p:sp>
          <p:nvSpPr>
            <p:cNvPr id="53" name="Shape 1446">
              <a:extLst>
                <a:ext uri="{FF2B5EF4-FFF2-40B4-BE49-F238E27FC236}">
                  <a16:creationId xmlns:a16="http://schemas.microsoft.com/office/drawing/2014/main" id="{393DE42D-068D-4D8E-A738-4F650DE7A1B6}"/>
                </a:ext>
              </a:extLst>
            </p:cNvPr>
            <p:cNvSpPr/>
            <p:nvPr/>
          </p:nvSpPr>
          <p:spPr>
            <a:xfrm>
              <a:off x="4795774" y="3424174"/>
              <a:ext cx="1838325" cy="1464945"/>
            </a:xfrm>
            <a:custGeom>
              <a:avLst/>
              <a:gdLst/>
              <a:ahLst/>
              <a:cxnLst/>
              <a:rect l="0" t="0" r="0" b="0"/>
              <a:pathLst>
                <a:path w="1838325" h="1464945">
                  <a:moveTo>
                    <a:pt x="0" y="1464945"/>
                  </a:moveTo>
                  <a:lnTo>
                    <a:pt x="1838325" y="1464945"/>
                  </a:lnTo>
                  <a:lnTo>
                    <a:pt x="1838325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49D1F7-B548-4AE2-814F-41ED10374D33}"/>
                </a:ext>
              </a:extLst>
            </p:cNvPr>
            <p:cNvSpPr/>
            <p:nvPr/>
          </p:nvSpPr>
          <p:spPr>
            <a:xfrm>
              <a:off x="2911475" y="5119624"/>
              <a:ext cx="246909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scalar products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ECDBE3-7693-42B6-9AA5-227857810380}"/>
                </a:ext>
              </a:extLst>
            </p:cNvPr>
            <p:cNvSpPr/>
            <p:nvPr/>
          </p:nvSpPr>
          <p:spPr>
            <a:xfrm>
              <a:off x="4769231" y="5119624"/>
              <a:ext cx="19184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1465FA-660A-416B-A2B0-C7D8CD4CC1AB}"/>
                </a:ext>
              </a:extLst>
            </p:cNvPr>
            <p:cNvSpPr/>
            <p:nvPr/>
          </p:nvSpPr>
          <p:spPr>
            <a:xfrm>
              <a:off x="4914265" y="5136256"/>
              <a:ext cx="49740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∙AB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4F32ED-6836-47FD-8746-3A603260EE27}"/>
                </a:ext>
              </a:extLst>
            </p:cNvPr>
            <p:cNvSpPr/>
            <p:nvPr/>
          </p:nvSpPr>
          <p:spPr>
            <a:xfrm>
              <a:off x="5287645" y="5087392"/>
              <a:ext cx="17146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ACD79BD-ED9C-4F77-BB5A-F102AEB6FDA4}"/>
                </a:ext>
              </a:extLst>
            </p:cNvPr>
            <p:cNvSpPr/>
            <p:nvPr/>
          </p:nvSpPr>
          <p:spPr>
            <a:xfrm>
              <a:off x="5417185" y="5119624"/>
              <a:ext cx="19184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07DC9F7-5ADF-475E-80F8-2307121D1580}"/>
                </a:ext>
              </a:extLst>
            </p:cNvPr>
            <p:cNvSpPr/>
            <p:nvPr/>
          </p:nvSpPr>
          <p:spPr>
            <a:xfrm>
              <a:off x="5561965" y="5136256"/>
              <a:ext cx="49740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∙BC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A3D484F-CDE8-4BDC-ACC6-60F3E029BBA2}"/>
                </a:ext>
              </a:extLst>
            </p:cNvPr>
            <p:cNvSpPr/>
            <p:nvPr/>
          </p:nvSpPr>
          <p:spPr>
            <a:xfrm>
              <a:off x="5935345" y="5087392"/>
              <a:ext cx="17146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8C7BA9-FC96-4508-A411-08C8BE897D0A}"/>
                </a:ext>
              </a:extLst>
            </p:cNvPr>
            <p:cNvSpPr/>
            <p:nvPr/>
          </p:nvSpPr>
          <p:spPr>
            <a:xfrm>
              <a:off x="6064885" y="5119624"/>
              <a:ext cx="19184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636955-559F-4BA0-9A4D-F309D15DEA3B}"/>
                </a:ext>
              </a:extLst>
            </p:cNvPr>
            <p:cNvSpPr/>
            <p:nvPr/>
          </p:nvSpPr>
          <p:spPr>
            <a:xfrm>
              <a:off x="6209665" y="5136256"/>
              <a:ext cx="51412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∙AC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409A08-A274-4131-9AAA-AF80CCD47CCF}"/>
                </a:ext>
              </a:extLst>
            </p:cNvPr>
            <p:cNvSpPr/>
            <p:nvPr/>
          </p:nvSpPr>
          <p:spPr>
            <a:xfrm>
              <a:off x="6595237" y="5087392"/>
              <a:ext cx="32430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=0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9B42FAE-52A3-4F42-9B1B-5D15B11781E1}"/>
                </a:ext>
              </a:extLst>
            </p:cNvPr>
            <p:cNvSpPr/>
            <p:nvPr/>
          </p:nvSpPr>
          <p:spPr>
            <a:xfrm>
              <a:off x="6839458" y="5087392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9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863">
            <a:extLst>
              <a:ext uri="{FF2B5EF4-FFF2-40B4-BE49-F238E27FC236}">
                <a16:creationId xmlns:a16="http://schemas.microsoft.com/office/drawing/2014/main" id="{0EDEF0A4-12C0-409D-99DF-938C0069C90B}"/>
              </a:ext>
            </a:extLst>
          </p:cNvPr>
          <p:cNvGrpSpPr/>
          <p:nvPr/>
        </p:nvGrpSpPr>
        <p:grpSpPr>
          <a:xfrm>
            <a:off x="1623391" y="155986"/>
            <a:ext cx="10009651" cy="6391192"/>
            <a:chOff x="0" y="0"/>
            <a:chExt cx="10009651" cy="6391370"/>
          </a:xfrm>
        </p:grpSpPr>
        <p:pic>
          <p:nvPicPr>
            <p:cNvPr id="3" name="Picture 1970">
              <a:extLst>
                <a:ext uri="{FF2B5EF4-FFF2-40B4-BE49-F238E27FC236}">
                  <a16:creationId xmlns:a16="http://schemas.microsoft.com/office/drawing/2014/main" id="{9EC020C5-25BC-463A-8642-8568647ABE9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1371600"/>
              <a:ext cx="2743200" cy="2458212"/>
            </a:xfrm>
            <a:prstGeom prst="rect">
              <a:avLst/>
            </a:prstGeom>
          </p:spPr>
        </p:pic>
        <p:pic>
          <p:nvPicPr>
            <p:cNvPr id="4" name="Picture 1972">
              <a:extLst>
                <a:ext uri="{FF2B5EF4-FFF2-40B4-BE49-F238E27FC236}">
                  <a16:creationId xmlns:a16="http://schemas.microsoft.com/office/drawing/2014/main" id="{93DBBE22-61AE-4E33-894E-9023A549BB9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438337"/>
              <a:ext cx="5486400" cy="1235139"/>
            </a:xfrm>
            <a:prstGeom prst="rect">
              <a:avLst/>
            </a:prstGeom>
          </p:spPr>
        </p:pic>
        <p:pic>
          <p:nvPicPr>
            <p:cNvPr id="8" name="Picture 1980">
              <a:extLst>
                <a:ext uri="{FF2B5EF4-FFF2-40B4-BE49-F238E27FC236}">
                  <a16:creationId xmlns:a16="http://schemas.microsoft.com/office/drawing/2014/main" id="{ABFA693B-DE58-4A58-805C-F0E0395BA3D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923276" y="0"/>
              <a:ext cx="701040" cy="10088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87CE7A-A98D-4E15-86DF-F7CB4159C0EF}"/>
                </a:ext>
              </a:extLst>
            </p:cNvPr>
            <p:cNvSpPr/>
            <p:nvPr/>
          </p:nvSpPr>
          <p:spPr>
            <a:xfrm>
              <a:off x="775206" y="295023"/>
              <a:ext cx="2340485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bond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DBE70-CA7C-415E-B95E-AC8F97E9C42B}"/>
                </a:ext>
              </a:extLst>
            </p:cNvPr>
            <p:cNvSpPr/>
            <p:nvPr/>
          </p:nvSpPr>
          <p:spPr>
            <a:xfrm>
              <a:off x="2662267" y="313132"/>
              <a:ext cx="7347384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d=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length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calculation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: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Examples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F54BA8-FC58-49A9-B3C9-B9D822383B53}"/>
                </a:ext>
              </a:extLst>
            </p:cNvPr>
            <p:cNvSpPr/>
            <p:nvPr/>
          </p:nvSpPr>
          <p:spPr>
            <a:xfrm>
              <a:off x="8206994" y="230124"/>
              <a:ext cx="137425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FE390D-4FD0-4AF3-8A72-955F4F9AD8F8}"/>
                </a:ext>
              </a:extLst>
            </p:cNvPr>
            <p:cNvSpPr/>
            <p:nvPr/>
          </p:nvSpPr>
          <p:spPr>
            <a:xfrm>
              <a:off x="624840" y="849884"/>
              <a:ext cx="135509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 Space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179D60-4B6E-4079-85AF-DB19C8E953D2}"/>
                </a:ext>
              </a:extLst>
            </p:cNvPr>
            <p:cNvSpPr/>
            <p:nvPr/>
          </p:nvSpPr>
          <p:spPr>
            <a:xfrm>
              <a:off x="1644650" y="84988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989">
              <a:extLst>
                <a:ext uri="{FF2B5EF4-FFF2-40B4-BE49-F238E27FC236}">
                  <a16:creationId xmlns:a16="http://schemas.microsoft.com/office/drawing/2014/main" id="{E12D81FE-FC87-429B-8B09-9461BA9E1CE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1295400"/>
              <a:ext cx="3170174" cy="457200"/>
            </a:xfrm>
            <a:prstGeom prst="rect">
              <a:avLst/>
            </a:prstGeom>
          </p:spPr>
        </p:pic>
        <p:pic>
          <p:nvPicPr>
            <p:cNvPr id="16" name="Picture 1991">
              <a:extLst>
                <a:ext uri="{FF2B5EF4-FFF2-40B4-BE49-F238E27FC236}">
                  <a16:creationId xmlns:a16="http://schemas.microsoft.com/office/drawing/2014/main" id="{01EB513A-8789-49CF-BC29-168011AEFB0A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191000" y="1447800"/>
              <a:ext cx="2190115" cy="15544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BB8E15-1FBF-4072-A019-7294473CFEEF}"/>
                </a:ext>
              </a:extLst>
            </p:cNvPr>
            <p:cNvSpPr/>
            <p:nvPr/>
          </p:nvSpPr>
          <p:spPr>
            <a:xfrm>
              <a:off x="396240" y="1141730"/>
              <a:ext cx="96765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If all angles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68F9CB-5566-4337-86D4-914311A085FA}"/>
                </a:ext>
              </a:extLst>
            </p:cNvPr>
            <p:cNvSpPr/>
            <p:nvPr/>
          </p:nvSpPr>
          <p:spPr>
            <a:xfrm>
              <a:off x="1123442" y="1141730"/>
              <a:ext cx="265019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between all translation vectors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BEC7D5-01E5-4AAC-A044-CCD004F734FD}"/>
                </a:ext>
              </a:extLst>
            </p:cNvPr>
            <p:cNvSpPr/>
            <p:nvPr/>
          </p:nvSpPr>
          <p:spPr>
            <a:xfrm>
              <a:off x="3115691" y="1141730"/>
              <a:ext cx="51767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 90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3A9AFB-C114-4573-B403-339F9C0E31F3}"/>
                </a:ext>
              </a:extLst>
            </p:cNvPr>
            <p:cNvSpPr/>
            <p:nvPr/>
          </p:nvSpPr>
          <p:spPr>
            <a:xfrm>
              <a:off x="3505835" y="1150362"/>
              <a:ext cx="81077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°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BBF6A3-FF03-4049-925C-C25EEFA6820D}"/>
                </a:ext>
              </a:extLst>
            </p:cNvPr>
            <p:cNvSpPr/>
            <p:nvPr/>
          </p:nvSpPr>
          <p:spPr>
            <a:xfrm>
              <a:off x="3566795" y="112024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46A846-4661-454E-9D53-F23FB83A788D}"/>
                </a:ext>
              </a:extLst>
            </p:cNvPr>
            <p:cNvSpPr/>
            <p:nvPr/>
          </p:nvSpPr>
          <p:spPr>
            <a:xfrm>
              <a:off x="3604895" y="1120242"/>
              <a:ext cx="3303272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equation (B) transforms to Equation (C)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CF1A17-53E7-4DD6-A69B-86795A7A4CEE}"/>
                </a:ext>
              </a:extLst>
            </p:cNvPr>
            <p:cNvSpPr/>
            <p:nvPr/>
          </p:nvSpPr>
          <p:spPr>
            <a:xfrm>
              <a:off x="6090793" y="1141730"/>
              <a:ext cx="5432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14D8BB-9AE0-4CD4-975F-8039FA3786A6}"/>
                </a:ext>
              </a:extLst>
            </p:cNvPr>
            <p:cNvSpPr/>
            <p:nvPr/>
          </p:nvSpPr>
          <p:spPr>
            <a:xfrm>
              <a:off x="6131941" y="1141730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0ACF7E-09A1-4206-8454-67A0176B5EFE}"/>
                </a:ext>
              </a:extLst>
            </p:cNvPr>
            <p:cNvSpPr/>
            <p:nvPr/>
          </p:nvSpPr>
          <p:spPr>
            <a:xfrm>
              <a:off x="6166993" y="1141730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Shape 2000">
              <a:extLst>
                <a:ext uri="{FF2B5EF4-FFF2-40B4-BE49-F238E27FC236}">
                  <a16:creationId xmlns:a16="http://schemas.microsoft.com/office/drawing/2014/main" id="{689E3906-F468-417B-88E8-9CD7E5FD3C5E}"/>
                </a:ext>
              </a:extLst>
            </p:cNvPr>
            <p:cNvSpPr/>
            <p:nvPr/>
          </p:nvSpPr>
          <p:spPr>
            <a:xfrm>
              <a:off x="381000" y="1371600"/>
              <a:ext cx="3581400" cy="381000"/>
            </a:xfrm>
            <a:custGeom>
              <a:avLst/>
              <a:gdLst/>
              <a:ahLst/>
              <a:cxnLst/>
              <a:rect l="0" t="0" r="0" b="0"/>
              <a:pathLst>
                <a:path w="3581400" h="381000">
                  <a:moveTo>
                    <a:pt x="0" y="381000"/>
                  </a:moveTo>
                  <a:lnTo>
                    <a:pt x="3581400" y="381000"/>
                  </a:lnTo>
                  <a:lnTo>
                    <a:pt x="358140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pic>
          <p:nvPicPr>
            <p:cNvPr id="27" name="Picture 2002">
              <a:extLst>
                <a:ext uri="{FF2B5EF4-FFF2-40B4-BE49-F238E27FC236}">
                  <a16:creationId xmlns:a16="http://schemas.microsoft.com/office/drawing/2014/main" id="{9A72A149-9EA5-4C2A-A738-11129764DAE3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1904987"/>
              <a:ext cx="5486400" cy="650507"/>
            </a:xfrm>
            <a:prstGeom prst="rect">
              <a:avLst/>
            </a:prstGeom>
          </p:spPr>
        </p:pic>
        <p:pic>
          <p:nvPicPr>
            <p:cNvPr id="28" name="Picture 2004">
              <a:extLst>
                <a:ext uri="{FF2B5EF4-FFF2-40B4-BE49-F238E27FC236}">
                  <a16:creationId xmlns:a16="http://schemas.microsoft.com/office/drawing/2014/main" id="{4CD43CEA-94B9-42DE-A2A4-A33D83F07D30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638800" y="4204303"/>
              <a:ext cx="3200400" cy="2187067"/>
            </a:xfrm>
            <a:prstGeom prst="rect">
              <a:avLst/>
            </a:prstGeom>
          </p:spPr>
        </p:pic>
        <p:sp>
          <p:nvSpPr>
            <p:cNvPr id="29" name="Shape 2005">
              <a:extLst>
                <a:ext uri="{FF2B5EF4-FFF2-40B4-BE49-F238E27FC236}">
                  <a16:creationId xmlns:a16="http://schemas.microsoft.com/office/drawing/2014/main" id="{B8CDB906-38C7-462F-AE1C-E3554D7AB4A2}"/>
                </a:ext>
              </a:extLst>
            </p:cNvPr>
            <p:cNvSpPr/>
            <p:nvPr/>
          </p:nvSpPr>
          <p:spPr>
            <a:xfrm>
              <a:off x="0" y="1828800"/>
              <a:ext cx="5562600" cy="1905000"/>
            </a:xfrm>
            <a:custGeom>
              <a:avLst/>
              <a:gdLst/>
              <a:ahLst/>
              <a:cxnLst/>
              <a:rect l="0" t="0" r="0" b="0"/>
              <a:pathLst>
                <a:path w="5562600" h="1905000">
                  <a:moveTo>
                    <a:pt x="0" y="1905000"/>
                  </a:moveTo>
                  <a:lnTo>
                    <a:pt x="5562600" y="1905000"/>
                  </a:lnTo>
                  <a:lnTo>
                    <a:pt x="556260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Shape 15591">
              <a:extLst>
                <a:ext uri="{FF2B5EF4-FFF2-40B4-BE49-F238E27FC236}">
                  <a16:creationId xmlns:a16="http://schemas.microsoft.com/office/drawing/2014/main" id="{E55A7858-ABFB-45CB-8C03-257EB0DC3A43}"/>
                </a:ext>
              </a:extLst>
            </p:cNvPr>
            <p:cNvSpPr/>
            <p:nvPr/>
          </p:nvSpPr>
          <p:spPr>
            <a:xfrm>
              <a:off x="5105400" y="2667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28600" h="228600">
                  <a:moveTo>
                    <a:pt x="0" y="0"/>
                  </a:moveTo>
                  <a:lnTo>
                    <a:pt x="228600" y="0"/>
                  </a:lnTo>
                  <a:lnTo>
                    <a:pt x="228600" y="228600"/>
                  </a:lnTo>
                  <a:lnTo>
                    <a:pt x="0" y="22860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Shape 15592">
              <a:extLst>
                <a:ext uri="{FF2B5EF4-FFF2-40B4-BE49-F238E27FC236}">
                  <a16:creationId xmlns:a16="http://schemas.microsoft.com/office/drawing/2014/main" id="{5B92C5BC-27EB-4EEE-9CA1-D6B98C25F905}"/>
                </a:ext>
              </a:extLst>
            </p:cNvPr>
            <p:cNvSpPr/>
            <p:nvPr/>
          </p:nvSpPr>
          <p:spPr>
            <a:xfrm>
              <a:off x="1524000" y="2895600"/>
              <a:ext cx="228600" cy="152400"/>
            </a:xfrm>
            <a:custGeom>
              <a:avLst/>
              <a:gdLst/>
              <a:ahLst/>
              <a:cxnLst/>
              <a:rect l="0" t="0" r="0" b="0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15593">
              <a:extLst>
                <a:ext uri="{FF2B5EF4-FFF2-40B4-BE49-F238E27FC236}">
                  <a16:creationId xmlns:a16="http://schemas.microsoft.com/office/drawing/2014/main" id="{A8D1A332-D87D-492A-8671-4E534673925D}"/>
                </a:ext>
              </a:extLst>
            </p:cNvPr>
            <p:cNvSpPr/>
            <p:nvPr/>
          </p:nvSpPr>
          <p:spPr>
            <a:xfrm>
              <a:off x="4953000" y="3047987"/>
              <a:ext cx="607860" cy="277000"/>
            </a:xfrm>
            <a:custGeom>
              <a:avLst/>
              <a:gdLst/>
              <a:ahLst/>
              <a:cxnLst/>
              <a:rect l="0" t="0" r="0" b="0"/>
              <a:pathLst>
                <a:path w="607860" h="277000">
                  <a:moveTo>
                    <a:pt x="0" y="0"/>
                  </a:moveTo>
                  <a:lnTo>
                    <a:pt x="607860" y="0"/>
                  </a:lnTo>
                  <a:lnTo>
                    <a:pt x="607860" y="277000"/>
                  </a:lnTo>
                  <a:lnTo>
                    <a:pt x="0" y="27700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02E17A-0755-4E78-8003-DFB8BC5F48A8}"/>
                </a:ext>
              </a:extLst>
            </p:cNvPr>
            <p:cNvSpPr/>
            <p:nvPr/>
          </p:nvSpPr>
          <p:spPr>
            <a:xfrm>
              <a:off x="5045329" y="3123565"/>
              <a:ext cx="6141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7DC464-7BC7-4C4A-BFD6-88CC7C1A587F}"/>
                </a:ext>
              </a:extLst>
            </p:cNvPr>
            <p:cNvSpPr/>
            <p:nvPr/>
          </p:nvSpPr>
          <p:spPr>
            <a:xfrm>
              <a:off x="5091049" y="3123565"/>
              <a:ext cx="49720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C) for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062FA3-2667-4622-855F-B1D39DDB70D2}"/>
                </a:ext>
              </a:extLst>
            </p:cNvPr>
            <p:cNvSpPr/>
            <p:nvPr/>
          </p:nvSpPr>
          <p:spPr>
            <a:xfrm>
              <a:off x="5464429" y="312356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Shape 15594">
              <a:extLst>
                <a:ext uri="{FF2B5EF4-FFF2-40B4-BE49-F238E27FC236}">
                  <a16:creationId xmlns:a16="http://schemas.microsoft.com/office/drawing/2014/main" id="{4B030C24-B87A-40F1-9C64-1426912E597A}"/>
                </a:ext>
              </a:extLst>
            </p:cNvPr>
            <p:cNvSpPr/>
            <p:nvPr/>
          </p:nvSpPr>
          <p:spPr>
            <a:xfrm>
              <a:off x="3413760" y="3246158"/>
              <a:ext cx="445960" cy="246215"/>
            </a:xfrm>
            <a:custGeom>
              <a:avLst/>
              <a:gdLst/>
              <a:ahLst/>
              <a:cxnLst/>
              <a:rect l="0" t="0" r="0" b="0"/>
              <a:pathLst>
                <a:path w="445960" h="246215">
                  <a:moveTo>
                    <a:pt x="0" y="0"/>
                  </a:moveTo>
                  <a:lnTo>
                    <a:pt x="445960" y="0"/>
                  </a:lnTo>
                  <a:lnTo>
                    <a:pt x="445960" y="246215"/>
                  </a:lnTo>
                  <a:lnTo>
                    <a:pt x="0" y="24621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C90DCF-9BA6-4F89-97F4-F2BF8764DFB1}"/>
                </a:ext>
              </a:extLst>
            </p:cNvPr>
            <p:cNvSpPr/>
            <p:nvPr/>
          </p:nvSpPr>
          <p:spPr>
            <a:xfrm>
              <a:off x="3505835" y="3316732"/>
              <a:ext cx="52489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70A807-06CF-42E3-8EDE-9160BEF53B17}"/>
                </a:ext>
              </a:extLst>
            </p:cNvPr>
            <p:cNvSpPr/>
            <p:nvPr/>
          </p:nvSpPr>
          <p:spPr>
            <a:xfrm>
              <a:off x="3545300" y="3316732"/>
              <a:ext cx="293064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C)   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5BC881-3699-47D6-809F-016EA2A923CB}"/>
                </a:ext>
              </a:extLst>
            </p:cNvPr>
            <p:cNvSpPr/>
            <p:nvPr/>
          </p:nvSpPr>
          <p:spPr>
            <a:xfrm>
              <a:off x="3766439" y="3316732"/>
              <a:ext cx="38021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2015">
              <a:extLst>
                <a:ext uri="{FF2B5EF4-FFF2-40B4-BE49-F238E27FC236}">
                  <a16:creationId xmlns:a16="http://schemas.microsoft.com/office/drawing/2014/main" id="{73FEA593-0DB1-41F6-AF26-65E5194686A2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6200" y="4114775"/>
              <a:ext cx="5486400" cy="674395"/>
            </a:xfrm>
            <a:prstGeom prst="rect">
              <a:avLst/>
            </a:prstGeom>
          </p:spPr>
        </p:pic>
        <p:pic>
          <p:nvPicPr>
            <p:cNvPr id="41" name="Picture 2018">
              <a:extLst>
                <a:ext uri="{FF2B5EF4-FFF2-40B4-BE49-F238E27FC236}">
                  <a16:creationId xmlns:a16="http://schemas.microsoft.com/office/drawing/2014/main" id="{78DDDEC1-552C-4D46-8723-616845E9570C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6200" y="4724349"/>
              <a:ext cx="5486400" cy="147980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6226C5-AC06-45EE-AD2A-CAE349A25E74}"/>
                </a:ext>
              </a:extLst>
            </p:cNvPr>
            <p:cNvSpPr/>
            <p:nvPr/>
          </p:nvSpPr>
          <p:spPr>
            <a:xfrm>
              <a:off x="2453894" y="5633847"/>
              <a:ext cx="52489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D9E9A8-8450-4750-80B0-54113F31B5B5}"/>
                </a:ext>
              </a:extLst>
            </p:cNvPr>
            <p:cNvSpPr/>
            <p:nvPr/>
          </p:nvSpPr>
          <p:spPr>
            <a:xfrm>
              <a:off x="2493360" y="5633847"/>
              <a:ext cx="337815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B)    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5B2B25-2578-4DA3-8D60-6080A3FFBE9F}"/>
                </a:ext>
              </a:extLst>
            </p:cNvPr>
            <p:cNvSpPr/>
            <p:nvPr/>
          </p:nvSpPr>
          <p:spPr>
            <a:xfrm>
              <a:off x="2748026" y="5633847"/>
              <a:ext cx="38021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Shape 2024">
              <a:extLst>
                <a:ext uri="{FF2B5EF4-FFF2-40B4-BE49-F238E27FC236}">
                  <a16:creationId xmlns:a16="http://schemas.microsoft.com/office/drawing/2014/main" id="{2E38FA3E-7545-49C7-8B56-C8D2B0AD751F}"/>
                </a:ext>
              </a:extLst>
            </p:cNvPr>
            <p:cNvSpPr/>
            <p:nvPr/>
          </p:nvSpPr>
          <p:spPr>
            <a:xfrm>
              <a:off x="76200" y="4038600"/>
              <a:ext cx="5562600" cy="2209800"/>
            </a:xfrm>
            <a:custGeom>
              <a:avLst/>
              <a:gdLst/>
              <a:ahLst/>
              <a:cxnLst/>
              <a:rect l="0" t="0" r="0" b="0"/>
              <a:pathLst>
                <a:path w="5562600" h="2209800">
                  <a:moveTo>
                    <a:pt x="0" y="2209800"/>
                  </a:moveTo>
                  <a:lnTo>
                    <a:pt x="5562600" y="2209800"/>
                  </a:lnTo>
                  <a:lnTo>
                    <a:pt x="556260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706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33">
            <a:extLst>
              <a:ext uri="{FF2B5EF4-FFF2-40B4-BE49-F238E27FC236}">
                <a16:creationId xmlns:a16="http://schemas.microsoft.com/office/drawing/2014/main" id="{7CDDB8D3-4249-4C57-8A04-F7D71461482C}"/>
              </a:ext>
            </a:extLst>
          </p:cNvPr>
          <p:cNvGrpSpPr/>
          <p:nvPr/>
        </p:nvGrpSpPr>
        <p:grpSpPr>
          <a:xfrm>
            <a:off x="1810081" y="328819"/>
            <a:ext cx="9408336" cy="3390900"/>
            <a:chOff x="0" y="0"/>
            <a:chExt cx="9408337" cy="3390900"/>
          </a:xfrm>
        </p:grpSpPr>
        <p:pic>
          <p:nvPicPr>
            <p:cNvPr id="4" name="Picture 2041">
              <a:extLst>
                <a:ext uri="{FF2B5EF4-FFF2-40B4-BE49-F238E27FC236}">
                  <a16:creationId xmlns:a16="http://schemas.microsoft.com/office/drawing/2014/main" id="{4A160434-678D-4B2B-ABA7-50AB0AB6B48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80504" y="0"/>
              <a:ext cx="775716" cy="107137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7C0909-E69D-45C6-8D9A-BF809E766FB7}"/>
                </a:ext>
              </a:extLst>
            </p:cNvPr>
            <p:cNvSpPr/>
            <p:nvPr/>
          </p:nvSpPr>
          <p:spPr>
            <a:xfrm>
              <a:off x="1293241" y="209170"/>
              <a:ext cx="8115096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Crystallographic</a:t>
              </a:r>
              <a:r>
                <a:rPr lang="fr-FR" sz="40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40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Calculations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7E31B2-33AF-41A0-A059-3AC3B1A00919}"/>
                </a:ext>
              </a:extLst>
            </p:cNvPr>
            <p:cNvSpPr/>
            <p:nvPr/>
          </p:nvSpPr>
          <p:spPr>
            <a:xfrm>
              <a:off x="7394702" y="209170"/>
              <a:ext cx="152542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B60900-B297-4897-ACAB-9AEFAB691065}"/>
                </a:ext>
              </a:extLst>
            </p:cNvPr>
            <p:cNvSpPr/>
            <p:nvPr/>
          </p:nvSpPr>
          <p:spPr>
            <a:xfrm>
              <a:off x="472440" y="849884"/>
              <a:ext cx="210515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Reciprocal Space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452ABB-0CE7-4229-A29E-5B305589A456}"/>
                </a:ext>
              </a:extLst>
            </p:cNvPr>
            <p:cNvSpPr/>
            <p:nvPr/>
          </p:nvSpPr>
          <p:spPr>
            <a:xfrm>
              <a:off x="2056130" y="84988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2048">
              <a:extLst>
                <a:ext uri="{FF2B5EF4-FFF2-40B4-BE49-F238E27FC236}">
                  <a16:creationId xmlns:a16="http://schemas.microsoft.com/office/drawing/2014/main" id="{EB0E2C26-BF72-45DD-9DE2-B30FBAE2709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42988"/>
              <a:ext cx="6400800" cy="1009663"/>
            </a:xfrm>
            <a:prstGeom prst="rect">
              <a:avLst/>
            </a:prstGeom>
          </p:spPr>
        </p:pic>
        <p:sp>
          <p:nvSpPr>
            <p:cNvPr id="10" name="Shape 2050">
              <a:extLst>
                <a:ext uri="{FF2B5EF4-FFF2-40B4-BE49-F238E27FC236}">
                  <a16:creationId xmlns:a16="http://schemas.microsoft.com/office/drawing/2014/main" id="{38ADDDAF-AE0E-4C60-B6E1-1BA81C4D3FC2}"/>
                </a:ext>
              </a:extLst>
            </p:cNvPr>
            <p:cNvSpPr/>
            <p:nvPr/>
          </p:nvSpPr>
          <p:spPr>
            <a:xfrm>
              <a:off x="152400" y="3047988"/>
              <a:ext cx="6477000" cy="277000"/>
            </a:xfrm>
            <a:custGeom>
              <a:avLst/>
              <a:gdLst/>
              <a:ahLst/>
              <a:cxnLst/>
              <a:rect l="0" t="0" r="0" b="0"/>
              <a:pathLst>
                <a:path w="6477000" h="277000">
                  <a:moveTo>
                    <a:pt x="0" y="277000"/>
                  </a:moveTo>
                  <a:lnTo>
                    <a:pt x="6477000" y="277000"/>
                  </a:lnTo>
                  <a:lnTo>
                    <a:pt x="647700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pic>
          <p:nvPicPr>
            <p:cNvPr id="11" name="Picture 2052">
              <a:extLst>
                <a:ext uri="{FF2B5EF4-FFF2-40B4-BE49-F238E27FC236}">
                  <a16:creationId xmlns:a16="http://schemas.microsoft.com/office/drawing/2014/main" id="{496EBC5E-017F-4A82-84A9-2C232524B01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304" y="3043428"/>
              <a:ext cx="518160" cy="34747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F44313-3498-48B8-8B65-68B703C0A5DD}"/>
                </a:ext>
              </a:extLst>
            </p:cNvPr>
            <p:cNvSpPr/>
            <p:nvPr/>
          </p:nvSpPr>
          <p:spPr>
            <a:xfrm>
              <a:off x="243840" y="3123565"/>
              <a:ext cx="40923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A0389B-5492-47FE-9DAA-98D0C7DF89B3}"/>
                </a:ext>
              </a:extLst>
            </p:cNvPr>
            <p:cNvSpPr/>
            <p:nvPr/>
          </p:nvSpPr>
          <p:spPr>
            <a:xfrm>
              <a:off x="551688" y="3123565"/>
              <a:ext cx="90401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E08CEA-F321-4EDB-8CC7-24DF347CC529}"/>
                </a:ext>
              </a:extLst>
            </p:cNvPr>
            <p:cNvSpPr/>
            <p:nvPr/>
          </p:nvSpPr>
          <p:spPr>
            <a:xfrm>
              <a:off x="620268" y="3123565"/>
              <a:ext cx="2931737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again that the result of calculations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43AB23-3233-41F9-B1F7-4CF4CF6E04B8}"/>
                </a:ext>
              </a:extLst>
            </p:cNvPr>
            <p:cNvSpPr/>
            <p:nvPr/>
          </p:nvSpPr>
          <p:spPr>
            <a:xfrm>
              <a:off x="2826131" y="3123565"/>
              <a:ext cx="34376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also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5E0F25-2CE9-4379-A548-18244B11850E}"/>
                </a:ext>
              </a:extLst>
            </p:cNvPr>
            <p:cNvSpPr/>
            <p:nvPr/>
          </p:nvSpPr>
          <p:spPr>
            <a:xfrm>
              <a:off x="3085211" y="312356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0B3FDD-8F6C-4F04-A22B-A28C6231DF0B}"/>
                </a:ext>
              </a:extLst>
            </p:cNvPr>
            <p:cNvSpPr/>
            <p:nvPr/>
          </p:nvSpPr>
          <p:spPr>
            <a:xfrm>
              <a:off x="3121787" y="3123565"/>
              <a:ext cx="376439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depends on the relationship between vectors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EF2774-9657-417E-BA90-325CEBAB2190}"/>
                </a:ext>
              </a:extLst>
            </p:cNvPr>
            <p:cNvSpPr/>
            <p:nvPr/>
          </p:nvSpPr>
          <p:spPr>
            <a:xfrm>
              <a:off x="5955157" y="3123565"/>
              <a:ext cx="10884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6B70CA-7198-47B9-AC3C-32765DA4980A}"/>
                </a:ext>
              </a:extLst>
            </p:cNvPr>
            <p:cNvSpPr/>
            <p:nvPr/>
          </p:nvSpPr>
          <p:spPr>
            <a:xfrm>
              <a:off x="6037453" y="3197860"/>
              <a:ext cx="68853" cy="1383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baseline="-25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3F11C9-25A2-455E-99F9-E1501C442F40}"/>
                </a:ext>
              </a:extLst>
            </p:cNvPr>
            <p:cNvSpPr/>
            <p:nvPr/>
          </p:nvSpPr>
          <p:spPr>
            <a:xfrm>
              <a:off x="6089269" y="3123565"/>
              <a:ext cx="16154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577208-31BF-4A14-922E-53F7805A6BF2}"/>
                </a:ext>
              </a:extLst>
            </p:cNvPr>
            <p:cNvSpPr/>
            <p:nvPr/>
          </p:nvSpPr>
          <p:spPr>
            <a:xfrm>
              <a:off x="6211189" y="3197860"/>
              <a:ext cx="68853" cy="1383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baseline="-25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3AE4A4-0D4C-4EC2-961E-C42CA3AAC3B1}"/>
                </a:ext>
              </a:extLst>
            </p:cNvPr>
            <p:cNvSpPr/>
            <p:nvPr/>
          </p:nvSpPr>
          <p:spPr>
            <a:xfrm>
              <a:off x="6263006" y="3197860"/>
              <a:ext cx="35037" cy="1383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baseline="-25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B9AF56-9766-44EA-BED5-3FFD95262490}"/>
                </a:ext>
              </a:extLst>
            </p:cNvPr>
            <p:cNvSpPr/>
            <p:nvPr/>
          </p:nvSpPr>
          <p:spPr>
            <a:xfrm>
              <a:off x="6288913" y="3123565"/>
              <a:ext cx="10884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F996C1-4535-4405-8589-F598578D04D6}"/>
                </a:ext>
              </a:extLst>
            </p:cNvPr>
            <p:cNvSpPr/>
            <p:nvPr/>
          </p:nvSpPr>
          <p:spPr>
            <a:xfrm>
              <a:off x="6371209" y="3197860"/>
              <a:ext cx="68853" cy="1383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b="1" baseline="-25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F1426E-3675-498E-94C8-822E7F23A2B9}"/>
                </a:ext>
              </a:extLst>
            </p:cNvPr>
            <p:cNvSpPr/>
            <p:nvPr/>
          </p:nvSpPr>
          <p:spPr>
            <a:xfrm>
              <a:off x="6423025" y="312356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5D1FDFB-45F7-4826-A7E5-0D038CA820C5}"/>
                </a:ext>
              </a:extLst>
            </p:cNvPr>
            <p:cNvSpPr/>
            <p:nvPr/>
          </p:nvSpPr>
          <p:spPr>
            <a:xfrm>
              <a:off x="6458077" y="3123565"/>
              <a:ext cx="96481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CEA550-11A3-4A3F-B8FB-5AB504953ECE}"/>
                </a:ext>
              </a:extLst>
            </p:cNvPr>
            <p:cNvSpPr/>
            <p:nvPr/>
          </p:nvSpPr>
          <p:spPr>
            <a:xfrm>
              <a:off x="6531229" y="312356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Picture 2089">
              <a:extLst>
                <a:ext uri="{FF2B5EF4-FFF2-40B4-BE49-F238E27FC236}">
                  <a16:creationId xmlns:a16="http://schemas.microsoft.com/office/drawing/2014/main" id="{08ED3F4E-4C98-4B01-8598-C774DC950F3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1905000"/>
              <a:ext cx="5486400" cy="1112266"/>
            </a:xfrm>
            <a:prstGeom prst="rect">
              <a:avLst/>
            </a:prstGeom>
          </p:spPr>
        </p:pic>
      </p:grpSp>
      <p:grpSp>
        <p:nvGrpSpPr>
          <p:cNvPr id="29" name="Group 15325">
            <a:extLst>
              <a:ext uri="{FF2B5EF4-FFF2-40B4-BE49-F238E27FC236}">
                <a16:creationId xmlns:a16="http://schemas.microsoft.com/office/drawing/2014/main" id="{C11BD240-A42F-4F97-886E-AEBEF4CE340F}"/>
              </a:ext>
            </a:extLst>
          </p:cNvPr>
          <p:cNvGrpSpPr/>
          <p:nvPr/>
        </p:nvGrpSpPr>
        <p:grpSpPr>
          <a:xfrm>
            <a:off x="1810081" y="4458086"/>
            <a:ext cx="7848600" cy="1718945"/>
            <a:chOff x="0" y="0"/>
            <a:chExt cx="7848600" cy="1719301"/>
          </a:xfrm>
        </p:grpSpPr>
        <p:pic>
          <p:nvPicPr>
            <p:cNvPr id="30" name="Picture 2069">
              <a:extLst>
                <a:ext uri="{FF2B5EF4-FFF2-40B4-BE49-F238E27FC236}">
                  <a16:creationId xmlns:a16="http://schemas.microsoft.com/office/drawing/2014/main" id="{4543BB80-FE99-4038-BF18-7948B40D68FF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52400" y="0"/>
              <a:ext cx="4572000" cy="720484"/>
            </a:xfrm>
            <a:prstGeom prst="rect">
              <a:avLst/>
            </a:prstGeom>
          </p:spPr>
        </p:pic>
        <p:pic>
          <p:nvPicPr>
            <p:cNvPr id="31" name="Picture 2083">
              <a:extLst>
                <a:ext uri="{FF2B5EF4-FFF2-40B4-BE49-F238E27FC236}">
                  <a16:creationId xmlns:a16="http://schemas.microsoft.com/office/drawing/2014/main" id="{F7A45F78-61F8-4D26-9A5E-350A9A5FE435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152425"/>
              <a:ext cx="2743200" cy="429247"/>
            </a:xfrm>
            <a:prstGeom prst="rect">
              <a:avLst/>
            </a:prstGeom>
          </p:spPr>
        </p:pic>
        <p:pic>
          <p:nvPicPr>
            <p:cNvPr id="32" name="Picture 2085">
              <a:extLst>
                <a:ext uri="{FF2B5EF4-FFF2-40B4-BE49-F238E27FC236}">
                  <a16:creationId xmlns:a16="http://schemas.microsoft.com/office/drawing/2014/main" id="{27267B1D-0197-46CB-A482-E756FC3FBED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838213"/>
              <a:ext cx="4572000" cy="397421"/>
            </a:xfrm>
            <a:prstGeom prst="rect">
              <a:avLst/>
            </a:prstGeom>
          </p:spPr>
        </p:pic>
        <p:pic>
          <p:nvPicPr>
            <p:cNvPr id="33" name="Picture 2087">
              <a:extLst>
                <a:ext uri="{FF2B5EF4-FFF2-40B4-BE49-F238E27FC236}">
                  <a16:creationId xmlns:a16="http://schemas.microsoft.com/office/drawing/2014/main" id="{5209A835-F581-440A-81D8-73722C29405D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24000" y="1295413"/>
              <a:ext cx="1828800" cy="423888"/>
            </a:xfrm>
            <a:prstGeom prst="rect">
              <a:avLst/>
            </a:prstGeom>
          </p:spPr>
        </p:pic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57C13410-BEFB-43C1-AF4A-BB566EBA8166}"/>
              </a:ext>
            </a:extLst>
          </p:cNvPr>
          <p:cNvSpPr txBox="1"/>
          <p:nvPr/>
        </p:nvSpPr>
        <p:spPr>
          <a:xfrm>
            <a:off x="1832251" y="37780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planes are perpendicular when</a:t>
            </a:r>
            <a:endParaRPr lang="fr-FR" dirty="0"/>
          </a:p>
        </p:txBody>
      </p:sp>
      <p:pic>
        <p:nvPicPr>
          <p:cNvPr id="36" name="Picture 2079">
            <a:extLst>
              <a:ext uri="{FF2B5EF4-FFF2-40B4-BE49-F238E27FC236}">
                <a16:creationId xmlns:a16="http://schemas.microsoft.com/office/drawing/2014/main" id="{E64E0475-DF92-40D1-ADED-83E63BA86A8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472856" y="3820277"/>
            <a:ext cx="274320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06">
            <a:extLst>
              <a:ext uri="{FF2B5EF4-FFF2-40B4-BE49-F238E27FC236}">
                <a16:creationId xmlns:a16="http://schemas.microsoft.com/office/drawing/2014/main" id="{8E251A5C-5CB1-448E-A324-F7E7F4CD2C6A}"/>
              </a:ext>
            </a:extLst>
          </p:cNvPr>
          <p:cNvGrpSpPr/>
          <p:nvPr/>
        </p:nvGrpSpPr>
        <p:grpSpPr>
          <a:xfrm>
            <a:off x="1752600" y="143510"/>
            <a:ext cx="10497971" cy="6570981"/>
            <a:chOff x="0" y="0"/>
            <a:chExt cx="10497971" cy="6571463"/>
          </a:xfrm>
        </p:grpSpPr>
        <p:pic>
          <p:nvPicPr>
            <p:cNvPr id="4" name="Picture 2102">
              <a:extLst>
                <a:ext uri="{FF2B5EF4-FFF2-40B4-BE49-F238E27FC236}">
                  <a16:creationId xmlns:a16="http://schemas.microsoft.com/office/drawing/2014/main" id="{36766D6E-3725-4670-AA29-BF68B3B0304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850124" y="0"/>
              <a:ext cx="701040" cy="10088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DC25AB-21C4-4E80-B5D8-EEC66B35EF35}"/>
                </a:ext>
              </a:extLst>
            </p:cNvPr>
            <p:cNvSpPr/>
            <p:nvPr/>
          </p:nvSpPr>
          <p:spPr>
            <a:xfrm>
              <a:off x="549847" y="94996"/>
              <a:ext cx="9948124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Angle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between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36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Crystallographic</a:t>
              </a:r>
              <a:r>
                <a:rPr lang="fr-FR" sz="36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Planes 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A33B4A-9E5F-4316-B704-B08B59A674BE}"/>
                </a:ext>
              </a:extLst>
            </p:cNvPr>
            <p:cNvSpPr/>
            <p:nvPr/>
          </p:nvSpPr>
          <p:spPr>
            <a:xfrm>
              <a:off x="8133843" y="230124"/>
              <a:ext cx="137425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B4C8DD-443C-4FA8-8D6E-C7935C3208C6}"/>
                </a:ext>
              </a:extLst>
            </p:cNvPr>
            <p:cNvSpPr/>
            <p:nvPr/>
          </p:nvSpPr>
          <p:spPr>
            <a:xfrm>
              <a:off x="472440" y="849884"/>
              <a:ext cx="210515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Reciprocal Space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1F88F8-7C92-4709-B4EA-BC55939AA64B}"/>
                </a:ext>
              </a:extLst>
            </p:cNvPr>
            <p:cNvSpPr/>
            <p:nvPr/>
          </p:nvSpPr>
          <p:spPr>
            <a:xfrm>
              <a:off x="2056130" y="84988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2109">
              <a:extLst>
                <a:ext uri="{FF2B5EF4-FFF2-40B4-BE49-F238E27FC236}">
                  <a16:creationId xmlns:a16="http://schemas.microsoft.com/office/drawing/2014/main" id="{0F4A63E5-B593-4284-9465-24FE125295C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219187"/>
              <a:ext cx="4572000" cy="720484"/>
            </a:xfrm>
            <a:prstGeom prst="rect">
              <a:avLst/>
            </a:prstGeom>
          </p:spPr>
        </p:pic>
        <p:pic>
          <p:nvPicPr>
            <p:cNvPr id="10" name="Picture 2111">
              <a:extLst>
                <a:ext uri="{FF2B5EF4-FFF2-40B4-BE49-F238E27FC236}">
                  <a16:creationId xmlns:a16="http://schemas.microsoft.com/office/drawing/2014/main" id="{FFCAF00E-4BBC-4B08-8FB9-ECE6C6452C7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57362"/>
              <a:ext cx="4572000" cy="397421"/>
            </a:xfrm>
            <a:prstGeom prst="rect">
              <a:avLst/>
            </a:prstGeom>
          </p:spPr>
        </p:pic>
        <p:pic>
          <p:nvPicPr>
            <p:cNvPr id="11" name="Picture 2113">
              <a:extLst>
                <a:ext uri="{FF2B5EF4-FFF2-40B4-BE49-F238E27FC236}">
                  <a16:creationId xmlns:a16="http://schemas.microsoft.com/office/drawing/2014/main" id="{1F0C9768-6814-4C05-A0BC-B8B321CBB4F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2438438"/>
              <a:ext cx="1828800" cy="423888"/>
            </a:xfrm>
            <a:prstGeom prst="rect">
              <a:avLst/>
            </a:prstGeom>
          </p:spPr>
        </p:pic>
        <p:pic>
          <p:nvPicPr>
            <p:cNvPr id="12" name="Picture 2115">
              <a:extLst>
                <a:ext uri="{FF2B5EF4-FFF2-40B4-BE49-F238E27FC236}">
                  <a16:creationId xmlns:a16="http://schemas.microsoft.com/office/drawing/2014/main" id="{4502B68D-E54C-4E41-B3FA-65CA686D5BB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2895600"/>
              <a:ext cx="5486400" cy="198450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DAE4C0-3300-4E3D-9921-463FE8659A6B}"/>
                </a:ext>
              </a:extLst>
            </p:cNvPr>
            <p:cNvSpPr/>
            <p:nvPr/>
          </p:nvSpPr>
          <p:spPr>
            <a:xfrm>
              <a:off x="3597275" y="2589911"/>
              <a:ext cx="6141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091E15-3364-451F-9E18-22ED91233EB6}"/>
                </a:ext>
              </a:extLst>
            </p:cNvPr>
            <p:cNvSpPr/>
            <p:nvPr/>
          </p:nvSpPr>
          <p:spPr>
            <a:xfrm>
              <a:off x="3642995" y="2589911"/>
              <a:ext cx="11026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029AC8-D9B2-4702-A923-7490D3B3584A}"/>
                </a:ext>
              </a:extLst>
            </p:cNvPr>
            <p:cNvSpPr/>
            <p:nvPr/>
          </p:nvSpPr>
          <p:spPr>
            <a:xfrm>
              <a:off x="3725291" y="2589911"/>
              <a:ext cx="6141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EB6B8A-730F-4BF7-B7F0-2D702AC5A4F9}"/>
                </a:ext>
              </a:extLst>
            </p:cNvPr>
            <p:cNvSpPr/>
            <p:nvPr/>
          </p:nvSpPr>
          <p:spPr>
            <a:xfrm>
              <a:off x="3771011" y="258991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1FC344-9FDD-440E-BDEA-AE52B7C4A64D}"/>
                </a:ext>
              </a:extLst>
            </p:cNvPr>
            <p:cNvSpPr/>
            <p:nvPr/>
          </p:nvSpPr>
          <p:spPr>
            <a:xfrm>
              <a:off x="4664329" y="1446530"/>
              <a:ext cx="6141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6D3DD1-71CF-4D41-A64B-CBC4883EFB20}"/>
                </a:ext>
              </a:extLst>
            </p:cNvPr>
            <p:cNvSpPr/>
            <p:nvPr/>
          </p:nvSpPr>
          <p:spPr>
            <a:xfrm>
              <a:off x="4710049" y="1446530"/>
              <a:ext cx="11735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312562-2D31-4EE4-9EDB-BE28CF5CA8CD}"/>
                </a:ext>
              </a:extLst>
            </p:cNvPr>
            <p:cNvSpPr/>
            <p:nvPr/>
          </p:nvSpPr>
          <p:spPr>
            <a:xfrm>
              <a:off x="4798289" y="1446530"/>
              <a:ext cx="6141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E42040-0DDC-4EFF-86A9-B94A13DEF396}"/>
                </a:ext>
              </a:extLst>
            </p:cNvPr>
            <p:cNvSpPr/>
            <p:nvPr/>
          </p:nvSpPr>
          <p:spPr>
            <a:xfrm>
              <a:off x="4844161" y="1446530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991EAD-0162-4712-9DBB-CC8AB6BDFDDE}"/>
                </a:ext>
              </a:extLst>
            </p:cNvPr>
            <p:cNvSpPr/>
            <p:nvPr/>
          </p:nvSpPr>
          <p:spPr>
            <a:xfrm>
              <a:off x="2301494" y="2970911"/>
              <a:ext cx="6141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A30F34-CAA6-45DE-AB56-0C791C343B18}"/>
                </a:ext>
              </a:extLst>
            </p:cNvPr>
            <p:cNvSpPr/>
            <p:nvPr/>
          </p:nvSpPr>
          <p:spPr>
            <a:xfrm>
              <a:off x="2347214" y="2970911"/>
              <a:ext cx="11026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A459CE-787F-4E87-83C2-4E29F063D398}"/>
                </a:ext>
              </a:extLst>
            </p:cNvPr>
            <p:cNvSpPr/>
            <p:nvPr/>
          </p:nvSpPr>
          <p:spPr>
            <a:xfrm>
              <a:off x="2429510" y="2970911"/>
              <a:ext cx="6141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1E7C99-F92C-42AD-8E61-2B8B5E2457A5}"/>
                </a:ext>
              </a:extLst>
            </p:cNvPr>
            <p:cNvSpPr/>
            <p:nvPr/>
          </p:nvSpPr>
          <p:spPr>
            <a:xfrm>
              <a:off x="2475230" y="297091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C51B10-E78A-4EC0-84C3-0329D5BA95D2}"/>
                </a:ext>
              </a:extLst>
            </p:cNvPr>
            <p:cNvSpPr/>
            <p:nvPr/>
          </p:nvSpPr>
          <p:spPr>
            <a:xfrm>
              <a:off x="4283075" y="3580765"/>
              <a:ext cx="6141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7A0BD4-1714-4F45-8A94-09C954FF8A8D}"/>
                </a:ext>
              </a:extLst>
            </p:cNvPr>
            <p:cNvSpPr/>
            <p:nvPr/>
          </p:nvSpPr>
          <p:spPr>
            <a:xfrm>
              <a:off x="4328795" y="3580765"/>
              <a:ext cx="155626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A) to the (130) and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D99508-09D1-4BD7-B686-2ED2DA461A45}"/>
                </a:ext>
              </a:extLst>
            </p:cNvPr>
            <p:cNvSpPr/>
            <p:nvPr/>
          </p:nvSpPr>
          <p:spPr>
            <a:xfrm>
              <a:off x="5501005" y="3580765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Picture 2128">
              <a:extLst>
                <a:ext uri="{FF2B5EF4-FFF2-40B4-BE49-F238E27FC236}">
                  <a16:creationId xmlns:a16="http://schemas.microsoft.com/office/drawing/2014/main" id="{5E659607-230D-450B-8449-7C4C9DF28E48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114800" y="3962375"/>
              <a:ext cx="4572000" cy="2609088"/>
            </a:xfrm>
            <a:prstGeom prst="rect">
              <a:avLst/>
            </a:prstGeom>
          </p:spPr>
        </p:pic>
        <p:pic>
          <p:nvPicPr>
            <p:cNvPr id="29" name="Picture 2130">
              <a:extLst>
                <a:ext uri="{FF2B5EF4-FFF2-40B4-BE49-F238E27FC236}">
                  <a16:creationId xmlns:a16="http://schemas.microsoft.com/office/drawing/2014/main" id="{3EE7F50D-B11D-4EFA-A199-7E29F46D489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15200" y="2819400"/>
              <a:ext cx="783247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45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19">
            <a:extLst>
              <a:ext uri="{FF2B5EF4-FFF2-40B4-BE49-F238E27FC236}">
                <a16:creationId xmlns:a16="http://schemas.microsoft.com/office/drawing/2014/main" id="{C08E9738-5164-4449-ABE2-FB25BAD91EA7}"/>
              </a:ext>
            </a:extLst>
          </p:cNvPr>
          <p:cNvGrpSpPr/>
          <p:nvPr/>
        </p:nvGrpSpPr>
        <p:grpSpPr>
          <a:xfrm>
            <a:off x="1794827" y="622562"/>
            <a:ext cx="8602346" cy="5894445"/>
            <a:chOff x="0" y="281584"/>
            <a:chExt cx="8602675" cy="5894808"/>
          </a:xfrm>
        </p:grpSpPr>
        <p:pic>
          <p:nvPicPr>
            <p:cNvPr id="3" name="Picture 2148">
              <a:extLst>
                <a:ext uri="{FF2B5EF4-FFF2-40B4-BE49-F238E27FC236}">
                  <a16:creationId xmlns:a16="http://schemas.microsoft.com/office/drawing/2014/main" id="{9F34772A-6020-4C4D-8F8E-18DBA564E75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42478"/>
              <a:ext cx="5486400" cy="9563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3BC317-9147-48B1-A8BE-8EAE28F41C8C}"/>
                </a:ext>
              </a:extLst>
            </p:cNvPr>
            <p:cNvSpPr/>
            <p:nvPr/>
          </p:nvSpPr>
          <p:spPr>
            <a:xfrm>
              <a:off x="2873856" y="281584"/>
              <a:ext cx="468899" cy="758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4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82ADC-822E-44FF-854F-015C18134B35}"/>
                </a:ext>
              </a:extLst>
            </p:cNvPr>
            <p:cNvSpPr/>
            <p:nvPr/>
          </p:nvSpPr>
          <p:spPr>
            <a:xfrm>
              <a:off x="3236417" y="281584"/>
              <a:ext cx="227751" cy="758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4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080110-E2DF-422E-A666-957A1AAC8A3D}"/>
                </a:ext>
              </a:extLst>
            </p:cNvPr>
            <p:cNvSpPr/>
            <p:nvPr/>
          </p:nvSpPr>
          <p:spPr>
            <a:xfrm>
              <a:off x="3407105" y="281584"/>
              <a:ext cx="2524615" cy="758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4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spacing</a:t>
              </a:r>
              <a:r>
                <a:rPr lang="fr-FR" sz="44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117AA5-DD41-4BE4-95FD-147B302E2BC4}"/>
                </a:ext>
              </a:extLst>
            </p:cNvPr>
            <p:cNvSpPr/>
            <p:nvPr/>
          </p:nvSpPr>
          <p:spPr>
            <a:xfrm>
              <a:off x="5304740" y="281584"/>
              <a:ext cx="168208" cy="758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2160">
              <a:extLst>
                <a:ext uri="{FF2B5EF4-FFF2-40B4-BE49-F238E27FC236}">
                  <a16:creationId xmlns:a16="http://schemas.microsoft.com/office/drawing/2014/main" id="{1B038C24-43FA-4D44-B23D-28A147363E8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8349" y="1437716"/>
              <a:ext cx="5486400" cy="49204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C3595F-8028-4C57-A891-6CB769789DC8}"/>
                </a:ext>
              </a:extLst>
            </p:cNvPr>
            <p:cNvSpPr/>
            <p:nvPr/>
          </p:nvSpPr>
          <p:spPr>
            <a:xfrm>
              <a:off x="7315" y="1096772"/>
              <a:ext cx="210515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Reciprocal Space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7EE961-186A-4851-BC2E-59FD7038C466}"/>
                </a:ext>
              </a:extLst>
            </p:cNvPr>
            <p:cNvSpPr/>
            <p:nvPr/>
          </p:nvSpPr>
          <p:spPr>
            <a:xfrm>
              <a:off x="1591005" y="1096772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2165">
              <a:extLst>
                <a:ext uri="{FF2B5EF4-FFF2-40B4-BE49-F238E27FC236}">
                  <a16:creationId xmlns:a16="http://schemas.microsoft.com/office/drawing/2014/main" id="{BB9A715A-0AFB-4D25-B7AD-33F8CAD9EDD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 rot="-10799999">
              <a:off x="4945076" y="2532888"/>
              <a:ext cx="3657599" cy="364350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8395A-F481-4721-9349-5414054D359B}"/>
                </a:ext>
              </a:extLst>
            </p:cNvPr>
            <p:cNvSpPr/>
            <p:nvPr/>
          </p:nvSpPr>
          <p:spPr>
            <a:xfrm>
              <a:off x="83515" y="2687828"/>
              <a:ext cx="428648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Applying the equation to cubic crystal yields: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15B161-F7F8-4E80-A518-A8A9C5D2167D}"/>
                </a:ext>
              </a:extLst>
            </p:cNvPr>
            <p:cNvSpPr/>
            <p:nvPr/>
          </p:nvSpPr>
          <p:spPr>
            <a:xfrm>
              <a:off x="3307410" y="268782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2169">
              <a:extLst>
                <a:ext uri="{FF2B5EF4-FFF2-40B4-BE49-F238E27FC236}">
                  <a16:creationId xmlns:a16="http://schemas.microsoft.com/office/drawing/2014/main" id="{18422F0B-041F-49C5-9DF1-CC6D7039410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8275" y="2990050"/>
              <a:ext cx="1828800" cy="52061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38EBC3-819D-46BD-A6FF-2FC40D09BC2E}"/>
                </a:ext>
              </a:extLst>
            </p:cNvPr>
            <p:cNvSpPr/>
            <p:nvPr/>
          </p:nvSpPr>
          <p:spPr>
            <a:xfrm>
              <a:off x="7315" y="3678682"/>
              <a:ext cx="477904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Applying the equation to tetragonal crystal yields: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443E6-BC86-43E3-AB91-D029266A56ED}"/>
                </a:ext>
              </a:extLst>
            </p:cNvPr>
            <p:cNvSpPr/>
            <p:nvPr/>
          </p:nvSpPr>
          <p:spPr>
            <a:xfrm>
              <a:off x="3601542" y="367868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173">
              <a:extLst>
                <a:ext uri="{FF2B5EF4-FFF2-40B4-BE49-F238E27FC236}">
                  <a16:creationId xmlns:a16="http://schemas.microsoft.com/office/drawing/2014/main" id="{CA20C81F-16D8-49B7-B083-F2EF510F642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8275" y="3980650"/>
              <a:ext cx="1828800" cy="51324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B22699-BB50-46DA-98BE-6DF628FC029B}"/>
                </a:ext>
              </a:extLst>
            </p:cNvPr>
            <p:cNvSpPr/>
            <p:nvPr/>
          </p:nvSpPr>
          <p:spPr>
            <a:xfrm>
              <a:off x="83515" y="4669663"/>
              <a:ext cx="483548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Applying the equation for hexagonal crystal yields: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CD1905-6D9E-4F7F-AD8B-E080C1156CFF}"/>
                </a:ext>
              </a:extLst>
            </p:cNvPr>
            <p:cNvSpPr/>
            <p:nvPr/>
          </p:nvSpPr>
          <p:spPr>
            <a:xfrm>
              <a:off x="3720415" y="4669663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177">
              <a:extLst>
                <a:ext uri="{FF2B5EF4-FFF2-40B4-BE49-F238E27FC236}">
                  <a16:creationId xmlns:a16="http://schemas.microsoft.com/office/drawing/2014/main" id="{925AADFB-E592-458A-ADE3-F93596C81DE5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8275" y="5047488"/>
              <a:ext cx="2743200" cy="696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49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186">
            <a:extLst>
              <a:ext uri="{FF2B5EF4-FFF2-40B4-BE49-F238E27FC236}">
                <a16:creationId xmlns:a16="http://schemas.microsoft.com/office/drawing/2014/main" id="{049F4007-86E4-4DB5-B80C-7F2F124D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4" y="906462"/>
            <a:ext cx="885348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0CC18CA9-53A6-4560-9D53-930C9320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7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84111" bIns="8093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6D6C7C3-A5A2-44BC-81E3-E67F3B5EA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81" y="21836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800" b="1" i="1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Space</a:t>
            </a:r>
            <a:r>
              <a:rPr kumimoji="0" lang="en-US" altLang="fr-FR" sz="18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fr-FR" altLang="fr-FR" sz="1800" b="1" i="1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15148">
            <a:extLst>
              <a:ext uri="{FF2B5EF4-FFF2-40B4-BE49-F238E27FC236}">
                <a16:creationId xmlns:a16="http://schemas.microsoft.com/office/drawing/2014/main" id="{DA2D4978-D426-4F03-8895-F302D0BD8EDD}"/>
              </a:ext>
            </a:extLst>
          </p:cNvPr>
          <p:cNvGrpSpPr/>
          <p:nvPr/>
        </p:nvGrpSpPr>
        <p:grpSpPr>
          <a:xfrm>
            <a:off x="1337481" y="2210145"/>
            <a:ext cx="8628154" cy="3316011"/>
            <a:chOff x="0" y="0"/>
            <a:chExt cx="5638800" cy="1677060"/>
          </a:xfrm>
        </p:grpSpPr>
        <p:pic>
          <p:nvPicPr>
            <p:cNvPr id="11" name="Picture 2193">
              <a:extLst>
                <a:ext uri="{FF2B5EF4-FFF2-40B4-BE49-F238E27FC236}">
                  <a16:creationId xmlns:a16="http://schemas.microsoft.com/office/drawing/2014/main" id="{B6C43FAF-C30D-43B6-B655-6F9B3C7CB7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86400" cy="712622"/>
            </a:xfrm>
            <a:prstGeom prst="rect">
              <a:avLst/>
            </a:prstGeom>
          </p:spPr>
        </p:pic>
        <p:pic>
          <p:nvPicPr>
            <p:cNvPr id="12" name="Picture 2195">
              <a:extLst>
                <a:ext uri="{FF2B5EF4-FFF2-40B4-BE49-F238E27FC236}">
                  <a16:creationId xmlns:a16="http://schemas.microsoft.com/office/drawing/2014/main" id="{934697D8-AF06-4F72-BAD4-511F3E4DA18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609689"/>
              <a:ext cx="5486400" cy="106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65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2BE14-F86A-4EA6-B75A-5347819E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7741"/>
          </a:xfrm>
        </p:spPr>
        <p:txBody>
          <a:bodyPr/>
          <a:lstStyle/>
          <a:p>
            <a:r>
              <a:rPr lang="fr-FR" dirty="0"/>
              <a:t>UNIT CELL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AF274A-5859-49DE-8B08-ADB8E6DB2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6090"/>
            <a:ext cx="9144000" cy="1655762"/>
          </a:xfrm>
        </p:spPr>
        <p:txBody>
          <a:bodyPr/>
          <a:lstStyle/>
          <a:p>
            <a:pPr marL="285750" indent="-2857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3D space the unit cells are replicated  by three noncoplanar  translation vectors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the latter are typically used as the axes of coordinate system  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173736" indent="-2857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this case the unit cell is a parallelepiped that is defined by length of vectors 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angles between them.   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7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46">
            <a:extLst>
              <a:ext uri="{FF2B5EF4-FFF2-40B4-BE49-F238E27FC236}">
                <a16:creationId xmlns:a16="http://schemas.microsoft.com/office/drawing/2014/main" id="{CADE4608-66F7-4DA7-84C4-43081EB477BF}"/>
              </a:ext>
            </a:extLst>
          </p:cNvPr>
          <p:cNvGrpSpPr/>
          <p:nvPr/>
        </p:nvGrpSpPr>
        <p:grpSpPr>
          <a:xfrm>
            <a:off x="1961322" y="980662"/>
            <a:ext cx="6877878" cy="4518990"/>
            <a:chOff x="0" y="0"/>
            <a:chExt cx="5486400" cy="2642794"/>
          </a:xfrm>
        </p:grpSpPr>
        <p:pic>
          <p:nvPicPr>
            <p:cNvPr id="3" name="Picture 2184">
              <a:extLst>
                <a:ext uri="{FF2B5EF4-FFF2-40B4-BE49-F238E27FC236}">
                  <a16:creationId xmlns:a16="http://schemas.microsoft.com/office/drawing/2014/main" id="{6466BCAA-BCC2-4711-BBC6-7A40DA0F24C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371562"/>
              <a:ext cx="3657600" cy="77848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C65B13-2B34-4ACE-A856-443BC7577CBB}"/>
                </a:ext>
              </a:extLst>
            </p:cNvPr>
            <p:cNvSpPr/>
            <p:nvPr/>
          </p:nvSpPr>
          <p:spPr>
            <a:xfrm>
              <a:off x="15240" y="45047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2044BB-6559-4AFF-8DF6-B6018AA9D2D9}"/>
                </a:ext>
              </a:extLst>
            </p:cNvPr>
            <p:cNvSpPr/>
            <p:nvPr/>
          </p:nvSpPr>
          <p:spPr>
            <a:xfrm>
              <a:off x="50292" y="45047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2216">
              <a:extLst>
                <a:ext uri="{FF2B5EF4-FFF2-40B4-BE49-F238E27FC236}">
                  <a16:creationId xmlns:a16="http://schemas.microsoft.com/office/drawing/2014/main" id="{40E12B07-274C-4A55-8B92-3E892315802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0"/>
              <a:ext cx="4572000" cy="767423"/>
            </a:xfrm>
            <a:prstGeom prst="rect">
              <a:avLst/>
            </a:prstGeom>
          </p:spPr>
        </p:pic>
        <p:pic>
          <p:nvPicPr>
            <p:cNvPr id="7" name="Picture 2218">
              <a:extLst>
                <a:ext uri="{FF2B5EF4-FFF2-40B4-BE49-F238E27FC236}">
                  <a16:creationId xmlns:a16="http://schemas.microsoft.com/office/drawing/2014/main" id="{842D06D9-5D30-4667-9302-7A3C4D9C8CC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609600"/>
              <a:ext cx="5486400" cy="884644"/>
            </a:xfrm>
            <a:prstGeom prst="rect">
              <a:avLst/>
            </a:prstGeom>
          </p:spPr>
        </p:pic>
        <p:pic>
          <p:nvPicPr>
            <p:cNvPr id="8" name="Picture 2220">
              <a:extLst>
                <a:ext uri="{FF2B5EF4-FFF2-40B4-BE49-F238E27FC236}">
                  <a16:creationId xmlns:a16="http://schemas.microsoft.com/office/drawing/2014/main" id="{B9DFF15F-56AC-4A13-9CEE-389DF5A3EC3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209762"/>
              <a:ext cx="5486400" cy="433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4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0">
            <a:extLst>
              <a:ext uri="{FF2B5EF4-FFF2-40B4-BE49-F238E27FC236}">
                <a16:creationId xmlns:a16="http://schemas.microsoft.com/office/drawing/2014/main" id="{B41B20EA-19F2-4FD8-BAB2-1195114A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9" y="681797"/>
            <a:ext cx="3200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78">
            <a:extLst>
              <a:ext uri="{FF2B5EF4-FFF2-40B4-BE49-F238E27FC236}">
                <a16:creationId xmlns:a16="http://schemas.microsoft.com/office/drawing/2014/main" id="{FF18AAA2-E098-4EC7-BE4D-6A3BCB4D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200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2239">
            <a:extLst>
              <a:ext uri="{FF2B5EF4-FFF2-40B4-BE49-F238E27FC236}">
                <a16:creationId xmlns:a16="http://schemas.microsoft.com/office/drawing/2014/main" id="{4B4C3326-BD11-4039-9210-5D5E4C4F6918}"/>
              </a:ext>
            </a:extLst>
          </p:cNvPr>
          <p:cNvGrpSpPr/>
          <p:nvPr/>
        </p:nvGrpSpPr>
        <p:grpSpPr>
          <a:xfrm>
            <a:off x="861060" y="1730375"/>
            <a:ext cx="2133600" cy="4271645"/>
            <a:chOff x="0" y="0"/>
            <a:chExt cx="2133600" cy="4271963"/>
          </a:xfrm>
        </p:grpSpPr>
        <p:pic>
          <p:nvPicPr>
            <p:cNvPr id="5" name="Picture 80">
              <a:extLst>
                <a:ext uri="{FF2B5EF4-FFF2-40B4-BE49-F238E27FC236}">
                  <a16:creationId xmlns:a16="http://schemas.microsoft.com/office/drawing/2014/main" id="{4B0DAA67-5FBD-4E09-A3CD-D6C93CCECB1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0"/>
              <a:ext cx="1952625" cy="2625725"/>
            </a:xfrm>
            <a:prstGeom prst="rect">
              <a:avLst/>
            </a:prstGeom>
          </p:spPr>
        </p:pic>
        <p:pic>
          <p:nvPicPr>
            <p:cNvPr id="6" name="Picture 82">
              <a:extLst>
                <a:ext uri="{FF2B5EF4-FFF2-40B4-BE49-F238E27FC236}">
                  <a16:creationId xmlns:a16="http://schemas.microsoft.com/office/drawing/2014/main" id="{3FF03301-3CDC-4FE8-BC96-2634C3D1D3E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667064"/>
              <a:ext cx="2133600" cy="16048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D29C1C-7876-4F10-902C-DB31E53EC922}"/>
                </a:ext>
              </a:extLst>
            </p:cNvPr>
            <p:cNvSpPr/>
            <p:nvPr/>
          </p:nvSpPr>
          <p:spPr>
            <a:xfrm>
              <a:off x="739140" y="27686"/>
              <a:ext cx="122308" cy="551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6739F41E-8155-4DE8-AAC9-4FF7501D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E78EDC2-6481-46CC-814A-EB0B915C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volume of  the parallelepiped is Given by the mixed scalar-vector product  of translation vectors: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2DDD934-969C-4CD7-BCEA-F72595D2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2945573-1DA3-4C1D-A8D6-5196700D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7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point, r, within a unit cell is defined  by three fractional coordinates, x, y, z: 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22">
            <a:extLst>
              <a:ext uri="{FF2B5EF4-FFF2-40B4-BE49-F238E27FC236}">
                <a16:creationId xmlns:a16="http://schemas.microsoft.com/office/drawing/2014/main" id="{87D3A1CB-5134-4FF9-AAB2-B8660A381CF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00939" y="2366894"/>
            <a:ext cx="3200400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53">
            <a:extLst>
              <a:ext uri="{FF2B5EF4-FFF2-40B4-BE49-F238E27FC236}">
                <a16:creationId xmlns:a16="http://schemas.microsoft.com/office/drawing/2014/main" id="{B2B2D466-11CD-4783-9A90-184248564DEC}"/>
              </a:ext>
            </a:extLst>
          </p:cNvPr>
          <p:cNvGrpSpPr/>
          <p:nvPr/>
        </p:nvGrpSpPr>
        <p:grpSpPr>
          <a:xfrm>
            <a:off x="874644" y="595312"/>
            <a:ext cx="10124660" cy="5667373"/>
            <a:chOff x="101600" y="0"/>
            <a:chExt cx="7844972" cy="5667828"/>
          </a:xfrm>
        </p:grpSpPr>
        <p:pic>
          <p:nvPicPr>
            <p:cNvPr id="4" name="Picture 144">
              <a:extLst>
                <a:ext uri="{FF2B5EF4-FFF2-40B4-BE49-F238E27FC236}">
                  <a16:creationId xmlns:a16="http://schemas.microsoft.com/office/drawing/2014/main" id="{5A41F338-0032-443A-A9E5-7EA875E11D4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48528" y="0"/>
              <a:ext cx="701040" cy="10088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5E0057-8DA9-4F0F-90A3-488908FA14AD}"/>
                </a:ext>
              </a:extLst>
            </p:cNvPr>
            <p:cNvSpPr/>
            <p:nvPr/>
          </p:nvSpPr>
          <p:spPr>
            <a:xfrm>
              <a:off x="6032246" y="230150"/>
              <a:ext cx="137517" cy="619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148">
              <a:extLst>
                <a:ext uri="{FF2B5EF4-FFF2-40B4-BE49-F238E27FC236}">
                  <a16:creationId xmlns:a16="http://schemas.microsoft.com/office/drawing/2014/main" id="{F36696CC-CCB3-473E-A1B7-E1A7C02BD0F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46172" y="3118303"/>
              <a:ext cx="3200400" cy="2549525"/>
            </a:xfrm>
            <a:prstGeom prst="rect">
              <a:avLst/>
            </a:prstGeom>
          </p:spPr>
        </p:pic>
        <p:pic>
          <p:nvPicPr>
            <p:cNvPr id="8" name="Picture 150">
              <a:extLst>
                <a:ext uri="{FF2B5EF4-FFF2-40B4-BE49-F238E27FC236}">
                  <a16:creationId xmlns:a16="http://schemas.microsoft.com/office/drawing/2014/main" id="{376E3A95-6A8F-45DF-A5B8-25CE0FA539E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0500" y="766872"/>
              <a:ext cx="7315200" cy="3065907"/>
            </a:xfrm>
            <a:prstGeom prst="rect">
              <a:avLst/>
            </a:prstGeom>
          </p:spPr>
        </p:pic>
        <p:pic>
          <p:nvPicPr>
            <p:cNvPr id="9" name="Picture 153">
              <a:extLst>
                <a:ext uri="{FF2B5EF4-FFF2-40B4-BE49-F238E27FC236}">
                  <a16:creationId xmlns:a16="http://schemas.microsoft.com/office/drawing/2014/main" id="{653BA80D-AA00-4199-B034-324B7A7F83D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01600" y="3976889"/>
              <a:ext cx="4572000" cy="1518158"/>
            </a:xfrm>
            <a:prstGeom prst="rect">
              <a:avLst/>
            </a:prstGeom>
          </p:spPr>
        </p:pic>
      </p:grpSp>
      <p:pic>
        <p:nvPicPr>
          <p:cNvPr id="10" name="Picture 142">
            <a:extLst>
              <a:ext uri="{FF2B5EF4-FFF2-40B4-BE49-F238E27FC236}">
                <a16:creationId xmlns:a16="http://schemas.microsoft.com/office/drawing/2014/main" id="{30917C56-5FCF-4069-9DF2-89473D1171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625807" y="595312"/>
            <a:ext cx="6307728" cy="10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24">
            <a:extLst>
              <a:ext uri="{FF2B5EF4-FFF2-40B4-BE49-F238E27FC236}">
                <a16:creationId xmlns:a16="http://schemas.microsoft.com/office/drawing/2014/main" id="{770E746D-49FA-4DCE-B1FF-A3BADCFE6C04}"/>
              </a:ext>
            </a:extLst>
          </p:cNvPr>
          <p:cNvGrpSpPr/>
          <p:nvPr/>
        </p:nvGrpSpPr>
        <p:grpSpPr>
          <a:xfrm>
            <a:off x="1726882" y="948055"/>
            <a:ext cx="8738236" cy="4961891"/>
            <a:chOff x="111403" y="0"/>
            <a:chExt cx="8738615" cy="4962144"/>
          </a:xfrm>
        </p:grpSpPr>
        <p:pic>
          <p:nvPicPr>
            <p:cNvPr id="4" name="Picture 162">
              <a:extLst>
                <a:ext uri="{FF2B5EF4-FFF2-40B4-BE49-F238E27FC236}">
                  <a16:creationId xmlns:a16="http://schemas.microsoft.com/office/drawing/2014/main" id="{A1A096D2-5096-4918-8C28-F6425709EF3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78374" y="0"/>
              <a:ext cx="775716" cy="111861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1CF937-2D91-4B6D-82CC-65A0B1374572}"/>
                </a:ext>
              </a:extLst>
            </p:cNvPr>
            <p:cNvSpPr/>
            <p:nvPr/>
          </p:nvSpPr>
          <p:spPr>
            <a:xfrm>
              <a:off x="2153311" y="256438"/>
              <a:ext cx="4971397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7823E8-B96B-495C-99B4-50C413B4360E}"/>
                </a:ext>
              </a:extLst>
            </p:cNvPr>
            <p:cNvSpPr/>
            <p:nvPr/>
          </p:nvSpPr>
          <p:spPr>
            <a:xfrm>
              <a:off x="5892317" y="256438"/>
              <a:ext cx="152633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166">
              <a:extLst>
                <a:ext uri="{FF2B5EF4-FFF2-40B4-BE49-F238E27FC236}">
                  <a16:creationId xmlns:a16="http://schemas.microsoft.com/office/drawing/2014/main" id="{015BB8D7-D4B1-40BC-BDBA-2EE9152737B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403" y="1304544"/>
              <a:ext cx="4460494" cy="36576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885A0-E091-41FE-A6C8-4EECF1F40740}"/>
                </a:ext>
              </a:extLst>
            </p:cNvPr>
            <p:cNvSpPr/>
            <p:nvPr/>
          </p:nvSpPr>
          <p:spPr>
            <a:xfrm>
              <a:off x="4571899" y="2307209"/>
              <a:ext cx="401026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position of any point (e.g. P)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C8BE2D-7572-4D54-A89C-A6583C0A58A9}"/>
                </a:ext>
              </a:extLst>
            </p:cNvPr>
            <p:cNvSpPr/>
            <p:nvPr/>
          </p:nvSpPr>
          <p:spPr>
            <a:xfrm>
              <a:off x="7588276" y="230720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BCB745-EB87-4D83-9555-178BD2997F77}"/>
                </a:ext>
              </a:extLst>
            </p:cNvPr>
            <p:cNvSpPr/>
            <p:nvPr/>
          </p:nvSpPr>
          <p:spPr>
            <a:xfrm>
              <a:off x="4571899" y="2581529"/>
              <a:ext cx="427811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within the unit cell can be defined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9C82E8-D160-40BB-881D-A8FC46A45595}"/>
                </a:ext>
              </a:extLst>
            </p:cNvPr>
            <p:cNvSpPr/>
            <p:nvPr/>
          </p:nvSpPr>
          <p:spPr>
            <a:xfrm>
              <a:off x="7792491" y="258152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C1157-5DBF-47BF-955D-3D73D44EECCA}"/>
                </a:ext>
              </a:extLst>
            </p:cNvPr>
            <p:cNvSpPr/>
            <p:nvPr/>
          </p:nvSpPr>
          <p:spPr>
            <a:xfrm>
              <a:off x="4571899" y="2855875"/>
              <a:ext cx="1408051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terms of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64F6-A1A5-4C3F-B47F-144C8DC1ABB2}"/>
                </a:ext>
              </a:extLst>
            </p:cNvPr>
            <p:cNvSpPr/>
            <p:nvPr/>
          </p:nvSpPr>
          <p:spPr>
            <a:xfrm>
              <a:off x="5631079" y="2855875"/>
              <a:ext cx="2986285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generalized coordinates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314B35-D5A8-466F-86A4-2FF836A8B0F1}"/>
                </a:ext>
              </a:extLst>
            </p:cNvPr>
            <p:cNvSpPr/>
            <p:nvPr/>
          </p:nvSpPr>
          <p:spPr>
            <a:xfrm>
              <a:off x="7876312" y="2855875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376CB6-88B6-4B3B-A3B0-EE36841B6DAE}"/>
                </a:ext>
              </a:extLst>
            </p:cNvPr>
            <p:cNvSpPr/>
            <p:nvPr/>
          </p:nvSpPr>
          <p:spPr>
            <a:xfrm>
              <a:off x="4571899" y="3130423"/>
              <a:ext cx="9212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CAA360-68E0-4A2F-8270-FD69368C788D}"/>
                </a:ext>
              </a:extLst>
            </p:cNvPr>
            <p:cNvSpPr/>
            <p:nvPr/>
          </p:nvSpPr>
          <p:spPr>
            <a:xfrm>
              <a:off x="4641164" y="3130423"/>
              <a:ext cx="260560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 q, r, s) which are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CA1DE0-9D5D-4C6C-92F7-295CFDCD478F}"/>
                </a:ext>
              </a:extLst>
            </p:cNvPr>
            <p:cNvSpPr/>
            <p:nvPr/>
          </p:nvSpPr>
          <p:spPr>
            <a:xfrm>
              <a:off x="6603772" y="3130423"/>
              <a:ext cx="129277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fractional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B42E87-FD3C-4F43-9AC2-989150D421F5}"/>
                </a:ext>
              </a:extLst>
            </p:cNvPr>
            <p:cNvSpPr/>
            <p:nvPr/>
          </p:nvSpPr>
          <p:spPr>
            <a:xfrm>
              <a:off x="7576084" y="313042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3B9BEF-31B4-4F6F-B2D4-3F518A7252FC}"/>
                </a:ext>
              </a:extLst>
            </p:cNvPr>
            <p:cNvSpPr/>
            <p:nvPr/>
          </p:nvSpPr>
          <p:spPr>
            <a:xfrm>
              <a:off x="4571899" y="3404743"/>
              <a:ext cx="116477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multiples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6CF66E-155D-4232-B67C-DBC9C8221E9E}"/>
                </a:ext>
              </a:extLst>
            </p:cNvPr>
            <p:cNvSpPr/>
            <p:nvPr/>
          </p:nvSpPr>
          <p:spPr>
            <a:xfrm>
              <a:off x="5448199" y="340474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38B3BA-715E-4142-AEC6-75405A2BEDE1}"/>
                </a:ext>
              </a:extLst>
            </p:cNvPr>
            <p:cNvSpPr/>
            <p:nvPr/>
          </p:nvSpPr>
          <p:spPr>
            <a:xfrm>
              <a:off x="5498491" y="3404743"/>
              <a:ext cx="185341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the unit cell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74E7EE-EC39-4678-82E9-9FB7E2D53E07}"/>
                </a:ext>
              </a:extLst>
            </p:cNvPr>
            <p:cNvSpPr/>
            <p:nvPr/>
          </p:nvSpPr>
          <p:spPr>
            <a:xfrm>
              <a:off x="6896379" y="3404743"/>
              <a:ext cx="147944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edge length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9F2B7-4ED5-4587-B887-3E2D303F3798}"/>
                </a:ext>
              </a:extLst>
            </p:cNvPr>
            <p:cNvSpPr/>
            <p:nvPr/>
          </p:nvSpPr>
          <p:spPr>
            <a:xfrm>
              <a:off x="8010424" y="340474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0752BF-1DF5-47B7-A6D8-3F907DB5DBEE}"/>
                </a:ext>
              </a:extLst>
            </p:cNvPr>
            <p:cNvSpPr/>
            <p:nvPr/>
          </p:nvSpPr>
          <p:spPr>
            <a:xfrm>
              <a:off x="4571899" y="3679063"/>
              <a:ext cx="9212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2B76C7-A2A0-44CF-BBEE-EAFE5322E4AC}"/>
                </a:ext>
              </a:extLst>
            </p:cNvPr>
            <p:cNvSpPr/>
            <p:nvPr/>
          </p:nvSpPr>
          <p:spPr>
            <a:xfrm>
              <a:off x="4641164" y="3679063"/>
              <a:ext cx="258401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a,  b, c respectively):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110A-67BC-4A1A-BCC4-35BBDECC37FE}"/>
                </a:ext>
              </a:extLst>
            </p:cNvPr>
            <p:cNvSpPr/>
            <p:nvPr/>
          </p:nvSpPr>
          <p:spPr>
            <a:xfrm>
              <a:off x="6588531" y="3679063"/>
              <a:ext cx="9212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917893-22B3-4A4C-A950-93C71D42B0CB}"/>
                </a:ext>
              </a:extLst>
            </p:cNvPr>
            <p:cNvSpPr/>
            <p:nvPr/>
          </p:nvSpPr>
          <p:spPr>
            <a:xfrm>
              <a:off x="6657112" y="3679063"/>
              <a:ext cx="23289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374B70-A699-4224-AAC2-D71DAA82AA7D}"/>
                </a:ext>
              </a:extLst>
            </p:cNvPr>
            <p:cNvSpPr/>
            <p:nvPr/>
          </p:nvSpPr>
          <p:spPr>
            <a:xfrm>
              <a:off x="6832372" y="3679063"/>
              <a:ext cx="17613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C30FDF-3CD3-46D7-8BA3-40213BC8083A}"/>
                </a:ext>
              </a:extLst>
            </p:cNvPr>
            <p:cNvSpPr/>
            <p:nvPr/>
          </p:nvSpPr>
          <p:spPr>
            <a:xfrm>
              <a:off x="6966484" y="3679063"/>
              <a:ext cx="21647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AA85F6-B20B-406B-BBAC-8AE300C2C349}"/>
                </a:ext>
              </a:extLst>
            </p:cNvPr>
            <p:cNvSpPr/>
            <p:nvPr/>
          </p:nvSpPr>
          <p:spPr>
            <a:xfrm>
              <a:off x="7129551" y="3679063"/>
              <a:ext cx="13560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112747-1C03-47BE-9469-D83693F9F51F}"/>
                </a:ext>
              </a:extLst>
            </p:cNvPr>
            <p:cNvSpPr/>
            <p:nvPr/>
          </p:nvSpPr>
          <p:spPr>
            <a:xfrm>
              <a:off x="7233184" y="367906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ED5F18-7197-469C-902E-69213A576941}"/>
                </a:ext>
              </a:extLst>
            </p:cNvPr>
            <p:cNvSpPr/>
            <p:nvPr/>
          </p:nvSpPr>
          <p:spPr>
            <a:xfrm>
              <a:off x="4571899" y="3958489"/>
              <a:ext cx="76591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C3FABC95-B6C3-41DC-8B30-9858D7E5BF1B}"/>
              </a:ext>
            </a:extLst>
          </p:cNvPr>
          <p:cNvSpPr txBox="1"/>
          <p:nvPr/>
        </p:nvSpPr>
        <p:spPr>
          <a:xfrm>
            <a:off x="3231305" y="1416152"/>
            <a:ext cx="6096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Coordinates</a:t>
            </a:r>
            <a:endParaRPr lang="fr-FR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3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A166B0C-A77B-4255-80A0-6E1B6C263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9838"/>
              </p:ext>
            </p:extLst>
          </p:nvPr>
        </p:nvGraphicFramePr>
        <p:xfrm>
          <a:off x="2811546" y="4959663"/>
          <a:ext cx="6077585" cy="12775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1184453781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724165297"/>
                    </a:ext>
                  </a:extLst>
                </a:gridCol>
                <a:gridCol w="2648585">
                  <a:extLst>
                    <a:ext uri="{9D8B030D-6E8A-4147-A177-3AD203B41FA5}">
                      <a16:colId xmlns:a16="http://schemas.microsoft.com/office/drawing/2014/main" val="2185879126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R="2298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a =0.48 nm b =0.46 nm</a:t>
                      </a:r>
                      <a:endParaRPr lang="fr-FR" sz="1100">
                        <a:effectLst/>
                      </a:endParaRPr>
                    </a:p>
                    <a:p>
                      <a:pPr marR="2298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c =0.40nm 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64135" marT="8890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64135" marT="88900" marB="0"/>
                </a:tc>
                <a:tc>
                  <a:txBody>
                    <a:bodyPr/>
                    <a:lstStyle/>
                    <a:p>
                      <a:pPr marL="635" marR="106045" algn="l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P: q r s = P: ¼ 1 ½ </a:t>
                      </a:r>
                      <a:r>
                        <a:rPr lang="en-US" sz="1800" dirty="0" err="1">
                          <a:effectLst/>
                        </a:rPr>
                        <a:t>qa</a:t>
                      </a:r>
                      <a:r>
                        <a:rPr lang="en-US" sz="1800" dirty="0">
                          <a:effectLst/>
                        </a:rPr>
                        <a:t> = ¼ 0.48 nm = 0.12 nm          </a:t>
                      </a:r>
                      <a:r>
                        <a:rPr lang="en-US" sz="1800" dirty="0" err="1">
                          <a:effectLst/>
                        </a:rPr>
                        <a:t>rb</a:t>
                      </a:r>
                      <a:r>
                        <a:rPr lang="en-US" sz="1800" dirty="0">
                          <a:effectLst/>
                        </a:rPr>
                        <a:t> =0.46 nm  </a:t>
                      </a:r>
                      <a:endParaRPr lang="fr-FR" sz="1100" dirty="0">
                        <a:effectLst/>
                      </a:endParaRPr>
                    </a:p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sc = ½ 0.40nm = 0.20 nm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64135" marT="88900" marB="0"/>
                </a:tc>
                <a:extLst>
                  <a:ext uri="{0D108BD9-81ED-4DB2-BD59-A6C34878D82A}">
                    <a16:rowId xmlns:a16="http://schemas.microsoft.com/office/drawing/2014/main" val="27445311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724FFA9-34D5-4678-B797-D214EE5E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53" y="8238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2520156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5" name="Picture 202">
            <a:extLst>
              <a:ext uri="{FF2B5EF4-FFF2-40B4-BE49-F238E27FC236}">
                <a16:creationId xmlns:a16="http://schemas.microsoft.com/office/drawing/2014/main" id="{045661F7-1223-42B9-9C76-33A81B8D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28" y="1517580"/>
            <a:ext cx="77724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176FB-D37B-455F-8661-C8220A8C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53" y="788600"/>
            <a:ext cx="47420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kumimoji="0" lang="fr-FR" altLang="fr-FR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Coordinates</a:t>
            </a:r>
            <a:r>
              <a:rPr kumimoji="0" lang="fr-FR" altLang="fr-FR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7AD1B8-CA41-471C-8D5E-D3CFBEFC2CA5}"/>
              </a:ext>
            </a:extLst>
          </p:cNvPr>
          <p:cNvSpPr txBox="1"/>
          <p:nvPr/>
        </p:nvSpPr>
        <p:spPr>
          <a:xfrm>
            <a:off x="2579853" y="4216330"/>
            <a:ext cx="7383438" cy="36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75" marR="328930" indent="-6350">
              <a:lnSpc>
                <a:spcPct val="103000"/>
              </a:lnSpc>
              <a:spcAft>
                <a:spcPts val="11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Locate the point with coordinates ¼ ,1, ½  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2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36">
            <a:extLst>
              <a:ext uri="{FF2B5EF4-FFF2-40B4-BE49-F238E27FC236}">
                <a16:creationId xmlns:a16="http://schemas.microsoft.com/office/drawing/2014/main" id="{F9054DC9-87BC-4390-9E40-F66F8002180C}"/>
              </a:ext>
            </a:extLst>
          </p:cNvPr>
          <p:cNvGrpSpPr/>
          <p:nvPr/>
        </p:nvGrpSpPr>
        <p:grpSpPr>
          <a:xfrm>
            <a:off x="569844" y="327342"/>
            <a:ext cx="9957504" cy="6203315"/>
            <a:chOff x="128711" y="0"/>
            <a:chExt cx="8862954" cy="6203499"/>
          </a:xfrm>
        </p:grpSpPr>
        <p:pic>
          <p:nvPicPr>
            <p:cNvPr id="3" name="Picture 234">
              <a:extLst>
                <a:ext uri="{FF2B5EF4-FFF2-40B4-BE49-F238E27FC236}">
                  <a16:creationId xmlns:a16="http://schemas.microsoft.com/office/drawing/2014/main" id="{F14E85B8-AF3A-452A-8A30-5FBDD61219E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15681" y="0"/>
              <a:ext cx="4887468" cy="1008888"/>
            </a:xfrm>
            <a:prstGeom prst="rect">
              <a:avLst/>
            </a:prstGeom>
          </p:spPr>
        </p:pic>
        <p:pic>
          <p:nvPicPr>
            <p:cNvPr id="4" name="Picture 236">
              <a:extLst>
                <a:ext uri="{FF2B5EF4-FFF2-40B4-BE49-F238E27FC236}">
                  <a16:creationId xmlns:a16="http://schemas.microsoft.com/office/drawing/2014/main" id="{29A2758B-1E7C-4E9C-BC52-70C47163C1F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05741" y="0"/>
              <a:ext cx="701040" cy="10088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893862-0F8B-4CB3-A817-4E2B9381701D}"/>
                </a:ext>
              </a:extLst>
            </p:cNvPr>
            <p:cNvSpPr/>
            <p:nvPr/>
          </p:nvSpPr>
          <p:spPr>
            <a:xfrm>
              <a:off x="2298510" y="230150"/>
              <a:ext cx="5711207" cy="619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703AE2-B506-4355-B8B0-506253D85B78}"/>
                </a:ext>
              </a:extLst>
            </p:cNvPr>
            <p:cNvSpPr/>
            <p:nvPr/>
          </p:nvSpPr>
          <p:spPr>
            <a:xfrm>
              <a:off x="6589459" y="230150"/>
              <a:ext cx="137517" cy="619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40">
              <a:extLst>
                <a:ext uri="{FF2B5EF4-FFF2-40B4-BE49-F238E27FC236}">
                  <a16:creationId xmlns:a16="http://schemas.microsoft.com/office/drawing/2014/main" id="{670CC52E-79A9-4D54-BAC0-868E687B261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126776" y="3653974"/>
              <a:ext cx="3200400" cy="2549525"/>
            </a:xfrm>
            <a:prstGeom prst="rect">
              <a:avLst/>
            </a:prstGeom>
          </p:spPr>
        </p:pic>
        <p:pic>
          <p:nvPicPr>
            <p:cNvPr id="8" name="Picture 242">
              <a:extLst>
                <a:ext uri="{FF2B5EF4-FFF2-40B4-BE49-F238E27FC236}">
                  <a16:creationId xmlns:a16="http://schemas.microsoft.com/office/drawing/2014/main" id="{5104EF97-BD5A-419E-982E-B154D40B3B7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8711" y="1086848"/>
              <a:ext cx="2199005" cy="1828800"/>
            </a:xfrm>
            <a:prstGeom prst="rect">
              <a:avLst/>
            </a:prstGeom>
          </p:spPr>
        </p:pic>
        <p:pic>
          <p:nvPicPr>
            <p:cNvPr id="9" name="Picture 244">
              <a:extLst>
                <a:ext uri="{FF2B5EF4-FFF2-40B4-BE49-F238E27FC236}">
                  <a16:creationId xmlns:a16="http://schemas.microsoft.com/office/drawing/2014/main" id="{9E03981B-B646-462D-BB9C-4399BE6751FB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67573" y="3569826"/>
              <a:ext cx="2790825" cy="2543175"/>
            </a:xfrm>
            <a:prstGeom prst="rect">
              <a:avLst/>
            </a:prstGeom>
          </p:spPr>
        </p:pic>
        <p:pic>
          <p:nvPicPr>
            <p:cNvPr id="10" name="Picture 246">
              <a:extLst>
                <a:ext uri="{FF2B5EF4-FFF2-40B4-BE49-F238E27FC236}">
                  <a16:creationId xmlns:a16="http://schemas.microsoft.com/office/drawing/2014/main" id="{382A01B5-81C7-415E-BC72-E0B7FE7CC028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327720" y="840105"/>
              <a:ext cx="6659118" cy="2651760"/>
            </a:xfrm>
            <a:prstGeom prst="rect">
              <a:avLst/>
            </a:prstGeom>
          </p:spPr>
        </p:pic>
        <p:sp>
          <p:nvSpPr>
            <p:cNvPr id="11" name="Shape 247">
              <a:extLst>
                <a:ext uri="{FF2B5EF4-FFF2-40B4-BE49-F238E27FC236}">
                  <a16:creationId xmlns:a16="http://schemas.microsoft.com/office/drawing/2014/main" id="{C52B5C42-07C8-4881-85CE-08204B8DC4D3}"/>
                </a:ext>
              </a:extLst>
            </p:cNvPr>
            <p:cNvSpPr/>
            <p:nvPr/>
          </p:nvSpPr>
          <p:spPr>
            <a:xfrm>
              <a:off x="2323021" y="835279"/>
              <a:ext cx="6668644" cy="2661285"/>
            </a:xfrm>
            <a:custGeom>
              <a:avLst/>
              <a:gdLst/>
              <a:ahLst/>
              <a:cxnLst/>
              <a:rect l="0" t="0" r="0" b="0"/>
              <a:pathLst>
                <a:path w="6668644" h="2661285">
                  <a:moveTo>
                    <a:pt x="0" y="2661285"/>
                  </a:moveTo>
                  <a:lnTo>
                    <a:pt x="6668644" y="2661285"/>
                  </a:lnTo>
                  <a:lnTo>
                    <a:pt x="666864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5569">
              <a:extLst>
                <a:ext uri="{FF2B5EF4-FFF2-40B4-BE49-F238E27FC236}">
                  <a16:creationId xmlns:a16="http://schemas.microsoft.com/office/drawing/2014/main" id="{E3702A16-BE06-4CB6-B612-B10A02F0F054}"/>
                </a:ext>
              </a:extLst>
            </p:cNvPr>
            <p:cNvSpPr/>
            <p:nvPr/>
          </p:nvSpPr>
          <p:spPr>
            <a:xfrm>
              <a:off x="4138613" y="2209800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249">
              <a:extLst>
                <a:ext uri="{FF2B5EF4-FFF2-40B4-BE49-F238E27FC236}">
                  <a16:creationId xmlns:a16="http://schemas.microsoft.com/office/drawing/2014/main" id="{D1655690-BB13-47F8-A5BD-EC0854635831}"/>
                </a:ext>
              </a:extLst>
            </p:cNvPr>
            <p:cNvSpPr/>
            <p:nvPr/>
          </p:nvSpPr>
          <p:spPr>
            <a:xfrm>
              <a:off x="4138613" y="2209800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52400" h="152400">
                  <a:moveTo>
                    <a:pt x="0" y="152400"/>
                  </a:moveTo>
                  <a:lnTo>
                    <a:pt x="152400" y="152400"/>
                  </a:lnTo>
                  <a:lnTo>
                    <a:pt x="15240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427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91">
            <a:extLst>
              <a:ext uri="{FF2B5EF4-FFF2-40B4-BE49-F238E27FC236}">
                <a16:creationId xmlns:a16="http://schemas.microsoft.com/office/drawing/2014/main" id="{C98C3378-148D-4816-B33C-43B41EDC16EC}"/>
              </a:ext>
            </a:extLst>
          </p:cNvPr>
          <p:cNvGrpSpPr/>
          <p:nvPr/>
        </p:nvGrpSpPr>
        <p:grpSpPr>
          <a:xfrm>
            <a:off x="398148" y="370205"/>
            <a:ext cx="11051854" cy="6005259"/>
            <a:chOff x="-398933" y="0"/>
            <a:chExt cx="11052365" cy="6005797"/>
          </a:xfrm>
        </p:grpSpPr>
        <p:pic>
          <p:nvPicPr>
            <p:cNvPr id="3" name="Picture 256">
              <a:extLst>
                <a:ext uri="{FF2B5EF4-FFF2-40B4-BE49-F238E27FC236}">
                  <a16:creationId xmlns:a16="http://schemas.microsoft.com/office/drawing/2014/main" id="{837E3A9F-0A63-4511-B622-EBF41116D90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98933" y="2033095"/>
              <a:ext cx="10708500" cy="1830070"/>
            </a:xfrm>
            <a:prstGeom prst="rect">
              <a:avLst/>
            </a:prstGeom>
          </p:spPr>
        </p:pic>
        <p:pic>
          <p:nvPicPr>
            <p:cNvPr id="4" name="Picture 258">
              <a:extLst>
                <a:ext uri="{FF2B5EF4-FFF2-40B4-BE49-F238E27FC236}">
                  <a16:creationId xmlns:a16="http://schemas.microsoft.com/office/drawing/2014/main" id="{5635A935-25F6-4A13-B429-49D1B56119A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9016" y="3549490"/>
              <a:ext cx="4572000" cy="2456307"/>
            </a:xfrm>
            <a:prstGeom prst="rect">
              <a:avLst/>
            </a:prstGeom>
          </p:spPr>
        </p:pic>
        <p:pic>
          <p:nvPicPr>
            <p:cNvPr id="5" name="Picture 260">
              <a:extLst>
                <a:ext uri="{FF2B5EF4-FFF2-40B4-BE49-F238E27FC236}">
                  <a16:creationId xmlns:a16="http://schemas.microsoft.com/office/drawing/2014/main" id="{DA1762E7-5A44-479C-A064-E6430F3A63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1252" y="0"/>
              <a:ext cx="8354569" cy="111861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D5ADC-3D81-432E-9055-7DC87BA4101E}"/>
                </a:ext>
              </a:extLst>
            </p:cNvPr>
            <p:cNvSpPr/>
            <p:nvPr/>
          </p:nvSpPr>
          <p:spPr>
            <a:xfrm>
              <a:off x="424282" y="256438"/>
              <a:ext cx="10229150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5E29E-32EA-4A6F-A5BC-1E3814588F3D}"/>
                </a:ext>
              </a:extLst>
            </p:cNvPr>
            <p:cNvSpPr/>
            <p:nvPr/>
          </p:nvSpPr>
          <p:spPr>
            <a:xfrm>
              <a:off x="8118602" y="256438"/>
              <a:ext cx="152633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264">
              <a:extLst>
                <a:ext uri="{FF2B5EF4-FFF2-40B4-BE49-F238E27FC236}">
                  <a16:creationId xmlns:a16="http://schemas.microsoft.com/office/drawing/2014/main" id="{F9CB2E50-9C77-486F-8CDC-86E26973E8A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97950" y="1351796"/>
              <a:ext cx="3200400" cy="645389"/>
            </a:xfrm>
            <a:prstGeom prst="rect">
              <a:avLst/>
            </a:prstGeom>
          </p:spPr>
        </p:pic>
        <p:pic>
          <p:nvPicPr>
            <p:cNvPr id="9" name="Picture 266">
              <a:extLst>
                <a:ext uri="{FF2B5EF4-FFF2-40B4-BE49-F238E27FC236}">
                  <a16:creationId xmlns:a16="http://schemas.microsoft.com/office/drawing/2014/main" id="{4F24A340-7087-4E3F-B2AB-D645FAFA13F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947928"/>
              <a:ext cx="1411224" cy="403860"/>
            </a:xfrm>
            <a:prstGeom prst="rect">
              <a:avLst/>
            </a:prstGeom>
          </p:spPr>
        </p:pic>
        <p:pic>
          <p:nvPicPr>
            <p:cNvPr id="10" name="Picture 268">
              <a:extLst>
                <a:ext uri="{FF2B5EF4-FFF2-40B4-BE49-F238E27FC236}">
                  <a16:creationId xmlns:a16="http://schemas.microsoft.com/office/drawing/2014/main" id="{8295F864-FBB9-42CC-AE31-8B51846730CB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167384" y="947928"/>
              <a:ext cx="323088" cy="403860"/>
            </a:xfrm>
            <a:prstGeom prst="rect">
              <a:avLst/>
            </a:prstGeom>
          </p:spPr>
        </p:pic>
        <p:pic>
          <p:nvPicPr>
            <p:cNvPr id="11" name="Picture 270">
              <a:extLst>
                <a:ext uri="{FF2B5EF4-FFF2-40B4-BE49-F238E27FC236}">
                  <a16:creationId xmlns:a16="http://schemas.microsoft.com/office/drawing/2014/main" id="{90A656B6-5D68-45FA-AD63-EE572C998B8E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246632" y="947928"/>
              <a:ext cx="2052828" cy="40386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8A83C4-B220-49C5-814B-49F5FCA00360}"/>
                </a:ext>
              </a:extLst>
            </p:cNvPr>
            <p:cNvSpPr/>
            <p:nvPr/>
          </p:nvSpPr>
          <p:spPr>
            <a:xfrm>
              <a:off x="112776" y="1020958"/>
              <a:ext cx="1555939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07DE1C-E674-4429-998A-E9CD6DC14B01}"/>
                </a:ext>
              </a:extLst>
            </p:cNvPr>
            <p:cNvSpPr/>
            <p:nvPr/>
          </p:nvSpPr>
          <p:spPr>
            <a:xfrm>
              <a:off x="1280414" y="1020958"/>
              <a:ext cx="10525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0217E2-B9FA-4020-9CF9-B17684F6E915}"/>
                </a:ext>
              </a:extLst>
            </p:cNvPr>
            <p:cNvSpPr/>
            <p:nvPr/>
          </p:nvSpPr>
          <p:spPr>
            <a:xfrm>
              <a:off x="1359662" y="1020958"/>
              <a:ext cx="2404223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369E93-5233-4E04-96B1-8942D9496F7B}"/>
                </a:ext>
              </a:extLst>
            </p:cNvPr>
            <p:cNvSpPr/>
            <p:nvPr/>
          </p:nvSpPr>
          <p:spPr>
            <a:xfrm>
              <a:off x="3169031" y="1020958"/>
              <a:ext cx="4209406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are associated  with certain crystallographic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1DCF60-6E40-44CC-9D06-DAC9B3544970}"/>
                </a:ext>
              </a:extLst>
            </p:cNvPr>
            <p:cNvSpPr/>
            <p:nvPr/>
          </p:nvSpPr>
          <p:spPr>
            <a:xfrm>
              <a:off x="112776" y="1234318"/>
              <a:ext cx="45271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directions. The latter also designated by vector,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EA628B-7278-47AA-BACF-D455EB80149C}"/>
                </a:ext>
              </a:extLst>
            </p:cNvPr>
            <p:cNvSpPr/>
            <p:nvPr/>
          </p:nvSpPr>
          <p:spPr>
            <a:xfrm>
              <a:off x="3518027" y="1234318"/>
              <a:ext cx="10525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r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90773A-AD58-419C-8D49-4057EE7BF049}"/>
                </a:ext>
              </a:extLst>
            </p:cNvPr>
            <p:cNvSpPr/>
            <p:nvPr/>
          </p:nvSpPr>
          <p:spPr>
            <a:xfrm>
              <a:off x="3597275" y="1234318"/>
              <a:ext cx="658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DDDB8B-7B6A-41E0-B249-7F35DA208A14}"/>
                </a:ext>
              </a:extLst>
            </p:cNvPr>
            <p:cNvSpPr/>
            <p:nvPr/>
          </p:nvSpPr>
          <p:spPr>
            <a:xfrm>
              <a:off x="3647567" y="1234318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80">
              <a:extLst>
                <a:ext uri="{FF2B5EF4-FFF2-40B4-BE49-F238E27FC236}">
                  <a16:creationId xmlns:a16="http://schemas.microsoft.com/office/drawing/2014/main" id="{7CE5EF46-359B-49F3-A018-5778C788CB96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823318" y="3828983"/>
              <a:ext cx="2743200" cy="2085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53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579">
            <a:extLst>
              <a:ext uri="{FF2B5EF4-FFF2-40B4-BE49-F238E27FC236}">
                <a16:creationId xmlns:a16="http://schemas.microsoft.com/office/drawing/2014/main" id="{CCFD4271-39B5-4DEA-B2FB-71CDB71D12D4}"/>
              </a:ext>
            </a:extLst>
          </p:cNvPr>
          <p:cNvGrpSpPr/>
          <p:nvPr/>
        </p:nvGrpSpPr>
        <p:grpSpPr>
          <a:xfrm>
            <a:off x="1990407" y="573088"/>
            <a:ext cx="8211185" cy="5711825"/>
            <a:chOff x="0" y="125804"/>
            <a:chExt cx="10630517" cy="57126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EACE83-F26C-42AE-84F9-C1D9A934C1C3}"/>
                </a:ext>
              </a:extLst>
            </p:cNvPr>
            <p:cNvSpPr/>
            <p:nvPr/>
          </p:nvSpPr>
          <p:spPr>
            <a:xfrm>
              <a:off x="401367" y="125804"/>
              <a:ext cx="10229150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i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Indexing Crystallographic Directions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5587D5-CDC7-445D-AA85-4CE4B1DDB445}"/>
                </a:ext>
              </a:extLst>
            </p:cNvPr>
            <p:cNvSpPr/>
            <p:nvPr/>
          </p:nvSpPr>
          <p:spPr>
            <a:xfrm>
              <a:off x="8325866" y="256438"/>
              <a:ext cx="152633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292">
              <a:extLst>
                <a:ext uri="{FF2B5EF4-FFF2-40B4-BE49-F238E27FC236}">
                  <a16:creationId xmlns:a16="http://schemas.microsoft.com/office/drawing/2014/main" id="{E1BAEF4D-A587-48E4-8DA9-255E1D03720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114044"/>
              <a:ext cx="3200400" cy="2433193"/>
            </a:xfrm>
            <a:prstGeom prst="rect">
              <a:avLst/>
            </a:prstGeom>
          </p:spPr>
        </p:pic>
        <p:pic>
          <p:nvPicPr>
            <p:cNvPr id="6" name="Picture 294">
              <a:extLst>
                <a:ext uri="{FF2B5EF4-FFF2-40B4-BE49-F238E27FC236}">
                  <a16:creationId xmlns:a16="http://schemas.microsoft.com/office/drawing/2014/main" id="{D485C3FB-6333-411B-A9A9-638C30B6B3B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3323793"/>
              <a:ext cx="4572000" cy="2456307"/>
            </a:xfrm>
            <a:prstGeom prst="rect">
              <a:avLst/>
            </a:prstGeom>
          </p:spPr>
        </p:pic>
        <p:pic>
          <p:nvPicPr>
            <p:cNvPr id="7" name="Picture 306">
              <a:extLst>
                <a:ext uri="{FF2B5EF4-FFF2-40B4-BE49-F238E27FC236}">
                  <a16:creationId xmlns:a16="http://schemas.microsoft.com/office/drawing/2014/main" id="{88F7D26D-7945-460E-8170-E505257A631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14044"/>
              <a:ext cx="5486400" cy="2227199"/>
            </a:xfrm>
            <a:prstGeom prst="rect">
              <a:avLst/>
            </a:prstGeom>
          </p:spPr>
        </p:pic>
        <p:pic>
          <p:nvPicPr>
            <p:cNvPr id="8" name="Picture 308">
              <a:extLst>
                <a:ext uri="{FF2B5EF4-FFF2-40B4-BE49-F238E27FC236}">
                  <a16:creationId xmlns:a16="http://schemas.microsoft.com/office/drawing/2014/main" id="{C05B9964-BF02-45AA-9E72-F8694354F51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3552445"/>
              <a:ext cx="4680839" cy="2286000"/>
            </a:xfrm>
            <a:prstGeom prst="rect">
              <a:avLst/>
            </a:prstGeom>
          </p:spPr>
        </p:pic>
        <p:sp>
          <p:nvSpPr>
            <p:cNvPr id="9" name="Shape 312">
              <a:extLst>
                <a:ext uri="{FF2B5EF4-FFF2-40B4-BE49-F238E27FC236}">
                  <a16:creationId xmlns:a16="http://schemas.microsoft.com/office/drawing/2014/main" id="{3D05053E-E86B-41F3-8F43-357DB575B8EF}"/>
                </a:ext>
              </a:extLst>
            </p:cNvPr>
            <p:cNvSpPr/>
            <p:nvPr/>
          </p:nvSpPr>
          <p:spPr>
            <a:xfrm>
              <a:off x="2818257" y="2174621"/>
              <a:ext cx="3049143" cy="575310"/>
            </a:xfrm>
            <a:custGeom>
              <a:avLst/>
              <a:gdLst/>
              <a:ahLst/>
              <a:cxnLst/>
              <a:rect l="0" t="0" r="0" b="0"/>
              <a:pathLst>
                <a:path w="3049143" h="575310">
                  <a:moveTo>
                    <a:pt x="2286" y="0"/>
                  </a:moveTo>
                  <a:lnTo>
                    <a:pt x="3014789" y="527207"/>
                  </a:lnTo>
                  <a:lnTo>
                    <a:pt x="2965323" y="485394"/>
                  </a:lnTo>
                  <a:cubicBezTo>
                    <a:pt x="2962529" y="483108"/>
                    <a:pt x="2962275" y="479171"/>
                    <a:pt x="2964561" y="476377"/>
                  </a:cubicBezTo>
                  <a:cubicBezTo>
                    <a:pt x="2966720" y="473710"/>
                    <a:pt x="2970784" y="473456"/>
                    <a:pt x="2973451" y="475742"/>
                  </a:cubicBezTo>
                  <a:lnTo>
                    <a:pt x="3049143" y="539623"/>
                  </a:lnTo>
                  <a:lnTo>
                    <a:pt x="2956179" y="574040"/>
                  </a:lnTo>
                  <a:cubicBezTo>
                    <a:pt x="2953004" y="575310"/>
                    <a:pt x="2949321" y="573659"/>
                    <a:pt x="2948051" y="570357"/>
                  </a:cubicBezTo>
                  <a:cubicBezTo>
                    <a:pt x="2946908" y="567055"/>
                    <a:pt x="2948559" y="563372"/>
                    <a:pt x="2951861" y="562102"/>
                  </a:cubicBezTo>
                  <a:lnTo>
                    <a:pt x="3012542" y="539638"/>
                  </a:lnTo>
                  <a:lnTo>
                    <a:pt x="0" y="12446"/>
                  </a:lnTo>
                  <a:lnTo>
                    <a:pt x="228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7E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313">
              <a:extLst>
                <a:ext uri="{FF2B5EF4-FFF2-40B4-BE49-F238E27FC236}">
                  <a16:creationId xmlns:a16="http://schemas.microsoft.com/office/drawing/2014/main" id="{842F8DD4-CEF2-48E8-A06D-C14423539210}"/>
                </a:ext>
              </a:extLst>
            </p:cNvPr>
            <p:cNvSpPr/>
            <p:nvPr/>
          </p:nvSpPr>
          <p:spPr>
            <a:xfrm>
              <a:off x="1263777" y="2865248"/>
              <a:ext cx="304546" cy="1220597"/>
            </a:xfrm>
            <a:custGeom>
              <a:avLst/>
              <a:gdLst/>
              <a:ahLst/>
              <a:cxnLst/>
              <a:rect l="0" t="0" r="0" b="0"/>
              <a:pathLst>
                <a:path w="304546" h="1220597">
                  <a:moveTo>
                    <a:pt x="292100" y="0"/>
                  </a:moveTo>
                  <a:lnTo>
                    <a:pt x="304546" y="2794"/>
                  </a:lnTo>
                  <a:lnTo>
                    <a:pt x="45562" y="1186595"/>
                  </a:lnTo>
                  <a:lnTo>
                    <a:pt x="89281" y="1139063"/>
                  </a:lnTo>
                  <a:cubicBezTo>
                    <a:pt x="91694" y="1136523"/>
                    <a:pt x="95758" y="1136269"/>
                    <a:pt x="98298" y="1138682"/>
                  </a:cubicBezTo>
                  <a:cubicBezTo>
                    <a:pt x="100838" y="1141095"/>
                    <a:pt x="101092" y="1145032"/>
                    <a:pt x="98679" y="1147699"/>
                  </a:cubicBezTo>
                  <a:lnTo>
                    <a:pt x="31623" y="1220597"/>
                  </a:lnTo>
                  <a:lnTo>
                    <a:pt x="1143" y="1126363"/>
                  </a:lnTo>
                  <a:cubicBezTo>
                    <a:pt x="0" y="1122934"/>
                    <a:pt x="1905" y="1119378"/>
                    <a:pt x="5207" y="1118362"/>
                  </a:cubicBezTo>
                  <a:cubicBezTo>
                    <a:pt x="8509" y="1117219"/>
                    <a:pt x="12192" y="1119124"/>
                    <a:pt x="13208" y="1122426"/>
                  </a:cubicBezTo>
                  <a:lnTo>
                    <a:pt x="33117" y="1183921"/>
                  </a:lnTo>
                  <a:lnTo>
                    <a:pt x="2921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7E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314">
              <a:extLst>
                <a:ext uri="{FF2B5EF4-FFF2-40B4-BE49-F238E27FC236}">
                  <a16:creationId xmlns:a16="http://schemas.microsoft.com/office/drawing/2014/main" id="{D3F527BC-DBF5-40A6-87AB-0E146C386C50}"/>
                </a:ext>
              </a:extLst>
            </p:cNvPr>
            <p:cNvSpPr/>
            <p:nvPr/>
          </p:nvSpPr>
          <p:spPr>
            <a:xfrm>
              <a:off x="1598803" y="3089021"/>
              <a:ext cx="3049397" cy="723011"/>
            </a:xfrm>
            <a:custGeom>
              <a:avLst/>
              <a:gdLst/>
              <a:ahLst/>
              <a:cxnLst/>
              <a:rect l="0" t="0" r="0" b="0"/>
              <a:pathLst>
                <a:path w="3049397" h="723011">
                  <a:moveTo>
                    <a:pt x="2794" y="0"/>
                  </a:moveTo>
                  <a:lnTo>
                    <a:pt x="3015610" y="677959"/>
                  </a:lnTo>
                  <a:lnTo>
                    <a:pt x="2968244" y="633857"/>
                  </a:lnTo>
                  <a:cubicBezTo>
                    <a:pt x="2965704" y="631444"/>
                    <a:pt x="2965450" y="627380"/>
                    <a:pt x="2967863" y="624840"/>
                  </a:cubicBezTo>
                  <a:cubicBezTo>
                    <a:pt x="2970276" y="622300"/>
                    <a:pt x="2974340" y="622173"/>
                    <a:pt x="2976880" y="624459"/>
                  </a:cubicBezTo>
                  <a:lnTo>
                    <a:pt x="3049397" y="692023"/>
                  </a:lnTo>
                  <a:lnTo>
                    <a:pt x="2954909" y="721995"/>
                  </a:lnTo>
                  <a:cubicBezTo>
                    <a:pt x="2951607" y="723011"/>
                    <a:pt x="2948051" y="721106"/>
                    <a:pt x="2947035" y="717804"/>
                  </a:cubicBezTo>
                  <a:cubicBezTo>
                    <a:pt x="2945892" y="714502"/>
                    <a:pt x="2947797" y="710946"/>
                    <a:pt x="2951099" y="709803"/>
                  </a:cubicBezTo>
                  <a:lnTo>
                    <a:pt x="3012888" y="690295"/>
                  </a:lnTo>
                  <a:lnTo>
                    <a:pt x="0" y="12446"/>
                  </a:lnTo>
                  <a:lnTo>
                    <a:pt x="279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7E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59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791</Words>
  <Application>Microsoft Office PowerPoint</Application>
  <PresentationFormat>Grand écran</PresentationFormat>
  <Paragraphs>249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 Symbol</vt:lpstr>
      <vt:lpstr>Times New Roman</vt:lpstr>
      <vt:lpstr>Wingdings</vt:lpstr>
      <vt:lpstr>Thème Office</vt:lpstr>
      <vt:lpstr>Basic Concepts of Crystallography   </vt:lpstr>
      <vt:lpstr>UNIT 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Crystallography   </dc:title>
  <dc:creator>HP</dc:creator>
  <cp:lastModifiedBy>HP</cp:lastModifiedBy>
  <cp:revision>2</cp:revision>
  <dcterms:created xsi:type="dcterms:W3CDTF">2024-04-27T05:43:59Z</dcterms:created>
  <dcterms:modified xsi:type="dcterms:W3CDTF">2024-04-29T05:55:17Z</dcterms:modified>
</cp:coreProperties>
</file>