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tl="1" saveSubsetFonts="1">
  <p:sldMasterIdLst>
    <p:sldMasterId id="2147483648" r:id="rId1"/>
  </p:sldMasterIdLst>
  <p:notesMasterIdLst>
    <p:notesMasterId r:id="rId16"/>
  </p:notesMasterIdLst>
  <p:sldIdLst>
    <p:sldId id="256" r:id="rId2"/>
    <p:sldId id="436" r:id="rId3"/>
    <p:sldId id="451" r:id="rId4"/>
    <p:sldId id="452" r:id="rId5"/>
    <p:sldId id="453" r:id="rId6"/>
    <p:sldId id="450" r:id="rId7"/>
    <p:sldId id="437" r:id="rId8"/>
    <p:sldId id="454" r:id="rId9"/>
    <p:sldId id="439" r:id="rId10"/>
    <p:sldId id="448" r:id="rId11"/>
    <p:sldId id="449" r:id="rId12"/>
    <p:sldId id="443" r:id="rId13"/>
    <p:sldId id="468" r:id="rId14"/>
    <p:sldId id="304" r:id="rId15"/>
  </p:sldIdLst>
  <p:sldSz cx="9144000" cy="6858000" type="screen4x3"/>
  <p:notesSz cx="6735763" cy="9869488"/>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A08B8"/>
    <a:srgbClr val="0A0ACC"/>
    <a:srgbClr val="2F1B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706" autoAdjust="0"/>
    <p:restoredTop sz="99821" autoAdjust="0"/>
  </p:normalViewPr>
  <p:slideViewPr>
    <p:cSldViewPr>
      <p:cViewPr varScale="1">
        <p:scale>
          <a:sx n="67" d="100"/>
          <a:sy n="67" d="100"/>
        </p:scale>
        <p:origin x="1272" y="44"/>
      </p:cViewPr>
      <p:guideLst>
        <p:guide orient="horz" pos="2160"/>
        <p:guide pos="2880"/>
      </p:guideLst>
    </p:cSldViewPr>
  </p:slideViewPr>
  <p:notesTextViewPr>
    <p:cViewPr>
      <p:scale>
        <a:sx n="100" d="100"/>
        <a:sy n="100" d="100"/>
      </p:scale>
      <p:origin x="0" y="0"/>
    </p:cViewPr>
  </p:notesTextViewPr>
  <p:sorterViewPr>
    <p:cViewPr>
      <p:scale>
        <a:sx n="66" d="100"/>
        <a:sy n="66" d="100"/>
      </p:scale>
      <p:origin x="-114" y="330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18831" cy="493474"/>
          </a:xfrm>
          <a:prstGeom prst="rect">
            <a:avLst/>
          </a:prstGeom>
        </p:spPr>
        <p:txBody>
          <a:bodyPr vert="horz" lIns="91440" tIns="45720" rIns="91440" bIns="45720" rtlCol="0"/>
          <a:lstStyle>
            <a:lvl1pPr algn="l">
              <a:defRPr sz="1200"/>
            </a:lvl1pPr>
          </a:lstStyle>
          <a:p>
            <a:endParaRPr lang="fr-FR"/>
          </a:p>
        </p:txBody>
      </p:sp>
      <p:sp>
        <p:nvSpPr>
          <p:cNvPr id="3" name="عنصر نائب للتاريخ 2"/>
          <p:cNvSpPr>
            <a:spLocks noGrp="1"/>
          </p:cNvSpPr>
          <p:nvPr>
            <p:ph type="dt" idx="1"/>
          </p:nvPr>
        </p:nvSpPr>
        <p:spPr>
          <a:xfrm>
            <a:off x="3815373" y="0"/>
            <a:ext cx="2918831" cy="493474"/>
          </a:xfrm>
          <a:prstGeom prst="rect">
            <a:avLst/>
          </a:prstGeom>
        </p:spPr>
        <p:txBody>
          <a:bodyPr vert="horz" lIns="91440" tIns="45720" rIns="91440" bIns="45720" rtlCol="0"/>
          <a:lstStyle>
            <a:lvl1pPr algn="r">
              <a:defRPr sz="1200"/>
            </a:lvl1pPr>
          </a:lstStyle>
          <a:p>
            <a:fld id="{74D241DE-BDC9-4335-80EF-18AADFC7618F}" type="datetimeFigureOut">
              <a:rPr lang="fr-FR" smtClean="0"/>
              <a:pPr/>
              <a:t>14/05/2024</a:t>
            </a:fld>
            <a:endParaRPr lang="fr-FR"/>
          </a:p>
        </p:txBody>
      </p:sp>
      <p:sp>
        <p:nvSpPr>
          <p:cNvPr id="4" name="عنصر نائب لصورة الشريحة 3"/>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1440" tIns="45720" rIns="91440" bIns="45720" rtlCol="0" anchor="ctr"/>
          <a:lstStyle/>
          <a:p>
            <a:endParaRPr lang="fr-FR"/>
          </a:p>
        </p:txBody>
      </p:sp>
      <p:sp>
        <p:nvSpPr>
          <p:cNvPr id="5" name="عنصر نائب للملاحظات 4"/>
          <p:cNvSpPr>
            <a:spLocks noGrp="1"/>
          </p:cNvSpPr>
          <p:nvPr>
            <p:ph type="body" sz="quarter" idx="3"/>
          </p:nvPr>
        </p:nvSpPr>
        <p:spPr>
          <a:xfrm>
            <a:off x="673577" y="4688007"/>
            <a:ext cx="5388610" cy="4441270"/>
          </a:xfrm>
          <a:prstGeom prst="rect">
            <a:avLst/>
          </a:prstGeom>
        </p:spPr>
        <p:txBody>
          <a:bodyPr vert="horz" lIns="91440" tIns="45720" rIns="91440" bIns="45720" rtlCol="0">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fr-FR"/>
          </a:p>
        </p:txBody>
      </p:sp>
      <p:sp>
        <p:nvSpPr>
          <p:cNvPr id="6" name="عنصر نائب للتذييل 5"/>
          <p:cNvSpPr>
            <a:spLocks noGrp="1"/>
          </p:cNvSpPr>
          <p:nvPr>
            <p:ph type="ftr" sz="quarter" idx="4"/>
          </p:nvPr>
        </p:nvSpPr>
        <p:spPr>
          <a:xfrm>
            <a:off x="0" y="9374301"/>
            <a:ext cx="2918831" cy="493474"/>
          </a:xfrm>
          <a:prstGeom prst="rect">
            <a:avLst/>
          </a:prstGeom>
        </p:spPr>
        <p:txBody>
          <a:bodyPr vert="horz" lIns="91440" tIns="45720" rIns="91440" bIns="45720" rtlCol="0" anchor="b"/>
          <a:lstStyle>
            <a:lvl1pPr algn="l">
              <a:defRPr sz="1200"/>
            </a:lvl1pPr>
          </a:lstStyle>
          <a:p>
            <a:endParaRPr lang="fr-FR"/>
          </a:p>
        </p:txBody>
      </p:sp>
      <p:sp>
        <p:nvSpPr>
          <p:cNvPr id="7" name="عنصر نائب لرقم الشريحة 6"/>
          <p:cNvSpPr>
            <a:spLocks noGrp="1"/>
          </p:cNvSpPr>
          <p:nvPr>
            <p:ph type="sldNum" sz="quarter" idx="5"/>
          </p:nvPr>
        </p:nvSpPr>
        <p:spPr>
          <a:xfrm>
            <a:off x="3815373" y="9374301"/>
            <a:ext cx="2918831" cy="493474"/>
          </a:xfrm>
          <a:prstGeom prst="rect">
            <a:avLst/>
          </a:prstGeom>
        </p:spPr>
        <p:txBody>
          <a:bodyPr vert="horz" lIns="91440" tIns="45720" rIns="91440" bIns="45720" rtlCol="0" anchor="b"/>
          <a:lstStyle>
            <a:lvl1pPr algn="r">
              <a:defRPr sz="1200"/>
            </a:lvl1pPr>
          </a:lstStyle>
          <a:p>
            <a:fld id="{2A8A29DF-9DC2-402B-A1B2-37A6726F7DA9}" type="slidenum">
              <a:rPr lang="fr-FR" smtClean="0"/>
              <a:pPr/>
              <a:t>‹#›</a:t>
            </a:fld>
            <a:endParaRPr lang="fr-FR"/>
          </a:p>
        </p:txBody>
      </p:sp>
    </p:spTree>
    <p:extLst>
      <p:ext uri="{BB962C8B-B14F-4D97-AF65-F5344CB8AC3E}">
        <p14:creationId xmlns:p14="http://schemas.microsoft.com/office/powerpoint/2010/main" val="4738235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dirty="0"/>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1</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10</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11</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12</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13</a:t>
            </a:fld>
            <a:endParaRPr lang="fr-FR"/>
          </a:p>
        </p:txBody>
      </p:sp>
    </p:spTree>
    <p:extLst>
      <p:ext uri="{BB962C8B-B14F-4D97-AF65-F5344CB8AC3E}">
        <p14:creationId xmlns:p14="http://schemas.microsoft.com/office/powerpoint/2010/main" val="22100342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pPr>
              <a:defRPr/>
            </a:pPr>
            <a:fld id="{EC80CDA9-8BC9-4FD9-92CB-A8774ED60FD6}" type="slidenum">
              <a:rPr lang="fr-FR" smtClean="0"/>
              <a:pPr>
                <a:defRPr/>
              </a:pPr>
              <a:t>14</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2</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3</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4</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5</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6</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7</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8</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9</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B605279C-559D-4F21-B6DF-62FCB7227E04}" type="datetime1">
              <a:rPr lang="ar-SA" smtClean="0"/>
              <a:pPr/>
              <a:t>07/11/1445</a:t>
            </a:fld>
            <a:endParaRPr lang="ar-SA"/>
          </a:p>
        </p:txBody>
      </p:sp>
      <p:sp>
        <p:nvSpPr>
          <p:cNvPr id="5" name="عنصر نائب للتذييل 4"/>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CC19F99C-297D-42BD-B938-FFCA28F6E065}" type="datetime1">
              <a:rPr lang="ar-SA" smtClean="0"/>
              <a:pPr/>
              <a:t>07/11/1445</a:t>
            </a:fld>
            <a:endParaRPr lang="ar-SA"/>
          </a:p>
        </p:txBody>
      </p:sp>
      <p:sp>
        <p:nvSpPr>
          <p:cNvPr id="5" name="عنصر نائب للتذييل 4"/>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a:t>انقر لتحرير نمط العنوان الرئيسي</a:t>
            </a:r>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D4F74600-86D7-469D-8DD9-2954B6B39C08}" type="datetime1">
              <a:rPr lang="ar-SA" smtClean="0"/>
              <a:pPr/>
              <a:t>07/11/1445</a:t>
            </a:fld>
            <a:endParaRPr lang="ar-SA"/>
          </a:p>
        </p:txBody>
      </p:sp>
      <p:sp>
        <p:nvSpPr>
          <p:cNvPr id="5" name="عنصر نائب للتذييل 4"/>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2A6F5865-32D2-4A80-A6FF-5714CF427984}" type="datetime1">
              <a:rPr lang="ar-SA" smtClean="0"/>
              <a:pPr/>
              <a:t>07/11/1445</a:t>
            </a:fld>
            <a:endParaRPr lang="ar-SA"/>
          </a:p>
        </p:txBody>
      </p:sp>
      <p:sp>
        <p:nvSpPr>
          <p:cNvPr id="5" name="عنصر نائب للتذييل 4"/>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a:t>انقر لتحرير نمط العنوان الرئيسي</a:t>
            </a:r>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17CB1E45-6B68-46D6-8AE6-7D780C6CB39E}" type="datetime1">
              <a:rPr lang="ar-SA" smtClean="0"/>
              <a:pPr/>
              <a:t>07/11/1445</a:t>
            </a:fld>
            <a:endParaRPr lang="ar-SA"/>
          </a:p>
        </p:txBody>
      </p:sp>
      <p:sp>
        <p:nvSpPr>
          <p:cNvPr id="5" name="عنصر نائب للتذييل 4"/>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p:cNvSpPr>
            <a:spLocks noGrp="1"/>
          </p:cNvSpPr>
          <p:nvPr>
            <p:ph type="dt" sz="half" idx="10"/>
          </p:nvPr>
        </p:nvSpPr>
        <p:spPr/>
        <p:txBody>
          <a:bodyPr/>
          <a:lstStyle/>
          <a:p>
            <a:fld id="{69FD5883-1F2F-48B0-A04E-E22B16894AB0}" type="datetime1">
              <a:rPr lang="ar-SA" smtClean="0"/>
              <a:pPr/>
              <a:t>07/11/1445</a:t>
            </a:fld>
            <a:endParaRPr lang="ar-SA"/>
          </a:p>
        </p:txBody>
      </p:sp>
      <p:sp>
        <p:nvSpPr>
          <p:cNvPr id="6" name="عنصر نائب للتذييل 5"/>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p:cNvSpPr>
            <a:spLocks noGrp="1"/>
          </p:cNvSpPr>
          <p:nvPr>
            <p:ph type="dt" sz="half" idx="10"/>
          </p:nvPr>
        </p:nvSpPr>
        <p:spPr/>
        <p:txBody>
          <a:bodyPr/>
          <a:lstStyle/>
          <a:p>
            <a:fld id="{D5BD4CC2-CA65-4E10-9DC1-BE564FDA58F0}" type="datetime1">
              <a:rPr lang="ar-SA" smtClean="0"/>
              <a:pPr/>
              <a:t>07/11/1445</a:t>
            </a:fld>
            <a:endParaRPr lang="ar-SA"/>
          </a:p>
        </p:txBody>
      </p:sp>
      <p:sp>
        <p:nvSpPr>
          <p:cNvPr id="8" name="عنصر نائب للتذييل 7"/>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تاريخ 2"/>
          <p:cNvSpPr>
            <a:spLocks noGrp="1"/>
          </p:cNvSpPr>
          <p:nvPr>
            <p:ph type="dt" sz="half" idx="10"/>
          </p:nvPr>
        </p:nvSpPr>
        <p:spPr/>
        <p:txBody>
          <a:bodyPr/>
          <a:lstStyle/>
          <a:p>
            <a:fld id="{E784CA9B-2506-4D9D-B200-2EB22D419A7C}" type="datetime1">
              <a:rPr lang="ar-SA" smtClean="0"/>
              <a:pPr/>
              <a:t>07/11/1445</a:t>
            </a:fld>
            <a:endParaRPr lang="ar-SA"/>
          </a:p>
        </p:txBody>
      </p:sp>
      <p:sp>
        <p:nvSpPr>
          <p:cNvPr id="4" name="عنصر نائب للتذييل 3"/>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E4952D05-A59B-43A4-B6D3-C9E989809CF5}" type="datetime1">
              <a:rPr lang="ar-SA" smtClean="0"/>
              <a:pPr/>
              <a:t>07/11/1445</a:t>
            </a:fld>
            <a:endParaRPr lang="ar-SA"/>
          </a:p>
        </p:txBody>
      </p:sp>
      <p:sp>
        <p:nvSpPr>
          <p:cNvPr id="3" name="عنصر نائب للتذييل 2"/>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a:t>انقر لتحرير نمط العنوان الرئيسي</a:t>
            </a:r>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8717D734-D4FD-4FA2-81F2-3510EF78E4AB}" type="datetime1">
              <a:rPr lang="ar-SA" smtClean="0"/>
              <a:pPr/>
              <a:t>07/11/1445</a:t>
            </a:fld>
            <a:endParaRPr lang="ar-SA"/>
          </a:p>
        </p:txBody>
      </p:sp>
      <p:sp>
        <p:nvSpPr>
          <p:cNvPr id="6" name="عنصر نائب للتذييل 5"/>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a:t>انقر لتحرير نمط العنوان الرئيسي</a:t>
            </a:r>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940C62F7-1AE7-453B-954B-8E7D604A7840}" type="datetime1">
              <a:rPr lang="ar-SA" smtClean="0"/>
              <a:pPr/>
              <a:t>07/11/1445</a:t>
            </a:fld>
            <a:endParaRPr lang="ar-SA"/>
          </a:p>
        </p:txBody>
      </p:sp>
      <p:sp>
        <p:nvSpPr>
          <p:cNvPr id="6" name="عنصر نائب للتذييل 5"/>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a:t>انقر لتحرير نمط العنوان الرئيسي</a:t>
            </a:r>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B5DBAC7C-DF1F-402E-96DD-F6C1A9F293B6}" type="datetime1">
              <a:rPr lang="ar-SA" smtClean="0"/>
              <a:pPr/>
              <a:t>07/11/1445</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r>
              <a:rPr lang="ar-SA"/>
              <a:t>مقرر: نظريات إدارة الأعمال ــــــــــــــــــــــــــــــ أ/ محمد السعيد جوال</a:t>
            </a:r>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5"/>
          <p:cNvSpPr/>
          <p:nvPr/>
        </p:nvSpPr>
        <p:spPr>
          <a:xfrm>
            <a:off x="3714744" y="214290"/>
            <a:ext cx="5000660" cy="1214446"/>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DZ" sz="3200" b="1" dirty="0">
                <a:cs typeface="Simplified Arabic" pitchFamily="2" charset="-78"/>
              </a:rPr>
              <a:t>جامعة محمد </a:t>
            </a:r>
            <a:r>
              <a:rPr lang="ar-DZ" sz="3200" b="1" dirty="0" err="1">
                <a:cs typeface="Simplified Arabic" pitchFamily="2" charset="-78"/>
              </a:rPr>
              <a:t>خيضر</a:t>
            </a:r>
            <a:r>
              <a:rPr lang="ar-DZ" sz="3200" b="1" dirty="0">
                <a:cs typeface="Simplified Arabic" pitchFamily="2" charset="-78"/>
              </a:rPr>
              <a:t> بسكرة</a:t>
            </a:r>
            <a:br>
              <a:rPr lang="ar-DZ" sz="3200" b="1" dirty="0">
                <a:cs typeface="Simplified Arabic" pitchFamily="2" charset="-78"/>
              </a:rPr>
            </a:br>
            <a:r>
              <a:rPr lang="ar-DZ" sz="2800" b="1" dirty="0">
                <a:cs typeface="Simplified Arabic" pitchFamily="2" charset="-78"/>
              </a:rPr>
              <a:t>كلية العلوم الإنسانية والاجتماعية </a:t>
            </a:r>
            <a:endParaRPr lang="fr-FR" sz="2800" b="1" dirty="0"/>
          </a:p>
        </p:txBody>
      </p:sp>
      <p:sp>
        <p:nvSpPr>
          <p:cNvPr id="7" name="مستطيل مستدير الزوايا 6"/>
          <p:cNvSpPr/>
          <p:nvPr/>
        </p:nvSpPr>
        <p:spPr>
          <a:xfrm>
            <a:off x="2000232" y="1500174"/>
            <a:ext cx="5429288" cy="1785950"/>
          </a:xfrm>
          <a:prstGeom prst="round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DZ" sz="6000" b="1" dirty="0">
                <a:solidFill>
                  <a:srgbClr val="0A0ACC"/>
                </a:solidFill>
                <a:cs typeface="DecoType Naskh" pitchFamily="2" charset="-78"/>
              </a:rPr>
              <a:t>الفلسفة واليومي: </a:t>
            </a:r>
          </a:p>
          <a:p>
            <a:pPr algn="ctr"/>
            <a:r>
              <a:rPr lang="ar-DZ" sz="4000" b="1" dirty="0">
                <a:solidFill>
                  <a:srgbClr val="0A0ACC"/>
                </a:solidFill>
                <a:cs typeface="DecoType Naskh" pitchFamily="2" charset="-78"/>
              </a:rPr>
              <a:t>اليومي، الحياة اليومية كموضوع والفلسفة العملية</a:t>
            </a:r>
            <a:endParaRPr lang="fr-FR" sz="4000" b="1" dirty="0">
              <a:solidFill>
                <a:srgbClr val="0070C0"/>
              </a:solidFill>
              <a:cs typeface="Simplified Arabic" pitchFamily="2" charset="-78"/>
            </a:endParaRPr>
          </a:p>
        </p:txBody>
      </p:sp>
      <p:sp>
        <p:nvSpPr>
          <p:cNvPr id="15" name="مستطيل 14"/>
          <p:cNvSpPr/>
          <p:nvPr/>
        </p:nvSpPr>
        <p:spPr>
          <a:xfrm>
            <a:off x="2285984" y="5497282"/>
            <a:ext cx="4572032" cy="1003552"/>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DZ" sz="2400" b="1" dirty="0">
                <a:solidFill>
                  <a:schemeClr val="tx1"/>
                </a:solidFill>
                <a:cs typeface="Simplified Arabic" pitchFamily="2" charset="-78"/>
              </a:rPr>
              <a:t>من إعداد الدكتور: </a:t>
            </a:r>
            <a:r>
              <a:rPr lang="ar-DZ" sz="2400" b="1" dirty="0">
                <a:solidFill>
                  <a:srgbClr val="0A0ACC"/>
                </a:solidFill>
                <a:cs typeface="Simplified Arabic" pitchFamily="2" charset="-78"/>
              </a:rPr>
              <a:t>جمال الدين بن سليمان</a:t>
            </a:r>
          </a:p>
        </p:txBody>
      </p:sp>
      <p:sp>
        <p:nvSpPr>
          <p:cNvPr id="12" name="وسيلة شرح على شكل سحابة 11"/>
          <p:cNvSpPr/>
          <p:nvPr/>
        </p:nvSpPr>
        <p:spPr>
          <a:xfrm>
            <a:off x="6786578" y="3857628"/>
            <a:ext cx="2214546" cy="1214446"/>
          </a:xfrm>
          <a:prstGeom prst="cloudCallout">
            <a:avLst>
              <a:gd name="adj1" fmla="val -34312"/>
              <a:gd name="adj2" fmla="val -104693"/>
            </a:avLst>
          </a:prstGeom>
        </p:spPr>
        <p:style>
          <a:lnRef idx="1">
            <a:schemeClr val="accent1"/>
          </a:lnRef>
          <a:fillRef idx="2">
            <a:schemeClr val="accent1"/>
          </a:fillRef>
          <a:effectRef idx="1">
            <a:schemeClr val="accent1"/>
          </a:effectRef>
          <a:fontRef idx="minor">
            <a:schemeClr val="dk1"/>
          </a:fontRef>
        </p:style>
        <p:txBody>
          <a:bodyPr rtlCol="1" anchor="ctr"/>
          <a:lstStyle/>
          <a:p>
            <a:pPr algn="ctr"/>
            <a:r>
              <a:rPr lang="ar-DZ" sz="2800" dirty="0">
                <a:latin typeface="Monotype Koufi" pitchFamily="2" charset="-78"/>
                <a:ea typeface="Monotype Koufi" pitchFamily="2" charset="-78"/>
                <a:cs typeface="PT Bold Heading" pitchFamily="2" charset="-78"/>
              </a:rPr>
              <a:t>المحاضرة: </a:t>
            </a:r>
            <a:r>
              <a:rPr lang="ar-DZ" sz="2800" dirty="0">
                <a:latin typeface="Monotype Koufi" pitchFamily="2" charset="-78"/>
                <a:ea typeface="Monotype Koufi" pitchFamily="2" charset="-78"/>
                <a:cs typeface="+mj-cs"/>
              </a:rPr>
              <a:t>(</a:t>
            </a:r>
            <a:r>
              <a:rPr lang="en-US" sz="2800" dirty="0">
                <a:latin typeface="Monotype Koufi" pitchFamily="2" charset="-78"/>
                <a:ea typeface="Monotype Koufi" pitchFamily="2" charset="-78"/>
                <a:cs typeface="+mj-cs"/>
              </a:rPr>
              <a:t>03</a:t>
            </a:r>
            <a:r>
              <a:rPr lang="ar-DZ" sz="2800" dirty="0">
                <a:latin typeface="Monotype Koufi" pitchFamily="2" charset="-78"/>
                <a:ea typeface="Monotype Koufi" pitchFamily="2" charset="-78"/>
                <a:cs typeface="+mj-cs"/>
              </a:rPr>
              <a:t>)</a:t>
            </a:r>
          </a:p>
        </p:txBody>
      </p:sp>
      <p:sp>
        <p:nvSpPr>
          <p:cNvPr id="18" name="مستطيل 17"/>
          <p:cNvSpPr/>
          <p:nvPr/>
        </p:nvSpPr>
        <p:spPr>
          <a:xfrm>
            <a:off x="1142976" y="3429000"/>
            <a:ext cx="4500594" cy="1785950"/>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DZ" sz="2200" b="1" dirty="0">
                <a:solidFill>
                  <a:srgbClr val="FF0000"/>
                </a:solidFill>
                <a:cs typeface="Simplified Arabic" pitchFamily="2" charset="-78"/>
              </a:rPr>
              <a:t>سنة ثالثة </a:t>
            </a:r>
            <a:r>
              <a:rPr lang="ar-DZ" sz="2200" b="1" dirty="0">
                <a:solidFill>
                  <a:srgbClr val="0A0ACC"/>
                </a:solidFill>
                <a:cs typeface="Simplified Arabic" pitchFamily="2" charset="-78"/>
              </a:rPr>
              <a:t>فلسفة عامة</a:t>
            </a:r>
          </a:p>
          <a:p>
            <a:pPr algn="ctr"/>
            <a:endParaRPr lang="ar-DZ" sz="1400" b="1" dirty="0">
              <a:solidFill>
                <a:srgbClr val="FF0000"/>
              </a:solidFill>
              <a:cs typeface="Simplified Arabic" pitchFamily="2" charset="-78"/>
            </a:endParaRPr>
          </a:p>
          <a:p>
            <a:pPr algn="ctr"/>
            <a:r>
              <a:rPr lang="ar-DZ" sz="2200" b="1" dirty="0">
                <a:solidFill>
                  <a:srgbClr val="FF0000"/>
                </a:solidFill>
                <a:cs typeface="Simplified Arabic" pitchFamily="2" charset="-78"/>
              </a:rPr>
              <a:t>مقرر:  </a:t>
            </a:r>
            <a:r>
              <a:rPr lang="ar-DZ" sz="2200" b="1" dirty="0">
                <a:solidFill>
                  <a:srgbClr val="0A0ACC"/>
                </a:solidFill>
                <a:cs typeface="Simplified Arabic" pitchFamily="2" charset="-78"/>
              </a:rPr>
              <a:t>الفلسفة واليومي</a:t>
            </a:r>
          </a:p>
          <a:p>
            <a:pPr algn="ctr"/>
            <a:endParaRPr lang="ar-DZ" sz="1200" b="1" dirty="0">
              <a:solidFill>
                <a:srgbClr val="0A0ACC"/>
              </a:solidFill>
              <a:cs typeface="Simplified Arabic" pitchFamily="2" charset="-78"/>
            </a:endParaRPr>
          </a:p>
          <a:p>
            <a:pPr algn="ctr"/>
            <a:r>
              <a:rPr lang="ar-DZ" sz="2200" b="1" dirty="0">
                <a:solidFill>
                  <a:srgbClr val="FF0000"/>
                </a:solidFill>
                <a:cs typeface="Simplified Arabic" pitchFamily="2" charset="-78"/>
              </a:rPr>
              <a:t>السنة الجامعية: 2024/2023</a:t>
            </a:r>
            <a:endParaRPr lang="fr-FR" sz="2200" b="1" dirty="0">
              <a:solidFill>
                <a:srgbClr val="FF0000"/>
              </a:solidFill>
              <a:cs typeface="Simplified Arabic" pitchFamily="2" charset="-78"/>
            </a:endParaRPr>
          </a:p>
        </p:txBody>
      </p:sp>
      <p:pic>
        <p:nvPicPr>
          <p:cNvPr id="1026" name="Picture 2" descr="C:\Users\Djamel\Desktop\541141_241638465937138_377928302_n.jpg"/>
          <p:cNvPicPr>
            <a:picLocks noChangeAspect="1" noChangeArrowheads="1"/>
          </p:cNvPicPr>
          <p:nvPr/>
        </p:nvPicPr>
        <p:blipFill>
          <a:blip r:embed="rId3"/>
          <a:srcRect/>
          <a:stretch>
            <a:fillRect/>
          </a:stretch>
        </p:blipFill>
        <p:spPr bwMode="auto">
          <a:xfrm>
            <a:off x="214282" y="142852"/>
            <a:ext cx="2357454" cy="1928826"/>
          </a:xfrm>
          <a:prstGeom prst="rect">
            <a:avLst/>
          </a:prstGeom>
          <a:noFill/>
        </p:spPr>
      </p:pic>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heckerboard(across)">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0-#ppt_w/2"/>
                                          </p:val>
                                        </p:tav>
                                        <p:tav tm="100000">
                                          <p:val>
                                            <p:strVal val="#ppt_x"/>
                                          </p:val>
                                        </p:tav>
                                      </p:tavLst>
                                    </p:anim>
                                    <p:anim calcmode="lin" valueType="num">
                                      <p:cBhvr additive="base">
                                        <p:cTn id="13"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linds(horizontal)">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1"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ppt_x"/>
                                          </p:val>
                                        </p:tav>
                                        <p:tav tm="100000">
                                          <p:val>
                                            <p:strVal val="#ppt_x"/>
                                          </p:val>
                                        </p:tav>
                                      </p:tavLst>
                                    </p:anim>
                                    <p:anim calcmode="lin" valueType="num">
                                      <p:cBhvr additive="base">
                                        <p:cTn id="24"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5" grpId="0" animBg="1"/>
      <p:bldP spid="12" grpId="0" animBg="1"/>
      <p:bldP spid="1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0" y="214291"/>
            <a:ext cx="4716016" cy="1414510"/>
          </a:xfrm>
          <a:prstGeom prst="rect">
            <a:avLst/>
          </a:prstGeom>
          <a:noFill/>
          <a:ln w="9525">
            <a:noFill/>
            <a:miter lim="800000"/>
            <a:headEnd/>
            <a:tailEnd/>
          </a:ln>
        </p:spPr>
      </p:pic>
      <p:sp>
        <p:nvSpPr>
          <p:cNvPr id="6" name="مستطيل 5"/>
          <p:cNvSpPr/>
          <p:nvPr/>
        </p:nvSpPr>
        <p:spPr>
          <a:xfrm>
            <a:off x="2267744" y="367141"/>
            <a:ext cx="1498488" cy="551554"/>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ar-DZ" sz="2800" b="1" dirty="0">
                <a:solidFill>
                  <a:srgbClr val="FF0000"/>
                </a:solidFill>
                <a:cs typeface="Simplified Arabic" pitchFamily="2" charset="-78"/>
              </a:rPr>
              <a:t>توطئة:</a:t>
            </a:r>
            <a:endParaRPr lang="fr-FR" sz="2800" b="1" dirty="0">
              <a:solidFill>
                <a:srgbClr val="FF0000"/>
              </a:solidFill>
              <a:cs typeface="Simplified Arabic" pitchFamily="2" charset="-78"/>
            </a:endParaRPr>
          </a:p>
        </p:txBody>
      </p:sp>
      <p:sp>
        <p:nvSpPr>
          <p:cNvPr id="10" name="عنصر نائب للتذييل 6"/>
          <p:cNvSpPr>
            <a:spLocks noGrp="1"/>
          </p:cNvSpPr>
          <p:nvPr>
            <p:ph type="ftr" sz="quarter" idx="11"/>
          </p:nvPr>
        </p:nvSpPr>
        <p:spPr>
          <a:xfrm>
            <a:off x="500034" y="6286520"/>
            <a:ext cx="8208912" cy="365125"/>
          </a:xfrm>
        </p:spPr>
        <p:txBody>
          <a:bodyPr/>
          <a:lstStyle/>
          <a:p>
            <a:r>
              <a:rPr lang="ar-DZ" sz="1800" b="1" dirty="0">
                <a:solidFill>
                  <a:srgbClr val="0A0ACC"/>
                </a:solidFill>
                <a:cs typeface="Simplified Arabic" pitchFamily="2" charset="-78"/>
              </a:rPr>
              <a:t>مقرر: الفلسفة واليومي </a:t>
            </a:r>
            <a:r>
              <a:rPr lang="ar-SA" sz="1800" b="1" dirty="0">
                <a:cs typeface="Simplified Arabic" pitchFamily="2" charset="-78"/>
              </a:rPr>
              <a:t>ــــــــــــــــــــــــــــــ </a:t>
            </a:r>
            <a:r>
              <a:rPr lang="ar-DZ" sz="1800" b="1" dirty="0">
                <a:solidFill>
                  <a:srgbClr val="0A0ACC"/>
                </a:solidFill>
                <a:cs typeface="Simplified Arabic" pitchFamily="2" charset="-78"/>
              </a:rPr>
              <a:t>د</a:t>
            </a:r>
            <a:r>
              <a:rPr lang="ar-SA" sz="1800" b="1" dirty="0">
                <a:solidFill>
                  <a:srgbClr val="0A0ACC"/>
                </a:solidFill>
                <a:cs typeface="Simplified Arabic" pitchFamily="2" charset="-78"/>
              </a:rPr>
              <a:t>/ </a:t>
            </a:r>
            <a:r>
              <a:rPr lang="ar-DZ" sz="1800" b="1" dirty="0">
                <a:solidFill>
                  <a:srgbClr val="0A0ACC"/>
                </a:solidFill>
                <a:cs typeface="Simplified Arabic" pitchFamily="2" charset="-78"/>
              </a:rPr>
              <a:t>جمال الدين بن سليمان</a:t>
            </a:r>
            <a:endParaRPr lang="ar-SA" sz="1800" b="1" dirty="0">
              <a:solidFill>
                <a:srgbClr val="0A0ACC"/>
              </a:solidFill>
              <a:cs typeface="Simplified Arabic" pitchFamily="2" charset="-78"/>
            </a:endParaRPr>
          </a:p>
        </p:txBody>
      </p:sp>
      <p:sp>
        <p:nvSpPr>
          <p:cNvPr id="11" name="عنصر نائب لرقم الشريحة 7"/>
          <p:cNvSpPr>
            <a:spLocks noGrp="1"/>
          </p:cNvSpPr>
          <p:nvPr>
            <p:ph type="sldNum" sz="quarter" idx="12"/>
          </p:nvPr>
        </p:nvSpPr>
        <p:spPr>
          <a:xfrm>
            <a:off x="3500430" y="6492875"/>
            <a:ext cx="2133600" cy="365125"/>
          </a:xfrm>
        </p:spPr>
        <p:txBody>
          <a:bodyPr/>
          <a:lstStyle/>
          <a:p>
            <a:pPr algn="ctr"/>
            <a:fld id="{0B34F065-1154-456A-91E3-76DE8E75E17B}" type="slidenum">
              <a:rPr lang="ar-SA" sz="2000" b="1" smtClean="0">
                <a:solidFill>
                  <a:srgbClr val="FF0000"/>
                </a:solidFill>
                <a:cs typeface="+mj-cs"/>
              </a:rPr>
              <a:pPr algn="ctr"/>
              <a:t>10</a:t>
            </a:fld>
            <a:endParaRPr lang="ar-SA" sz="2000" b="1" dirty="0">
              <a:solidFill>
                <a:srgbClr val="FF0000"/>
              </a:solidFill>
              <a:cs typeface="+mj-cs"/>
            </a:endParaRPr>
          </a:p>
        </p:txBody>
      </p:sp>
      <p:sp>
        <p:nvSpPr>
          <p:cNvPr id="12" name="وسيلة شرح على شكل سحابة 11"/>
          <p:cNvSpPr/>
          <p:nvPr/>
        </p:nvSpPr>
        <p:spPr>
          <a:xfrm>
            <a:off x="4716016" y="214290"/>
            <a:ext cx="4320480" cy="857256"/>
          </a:xfrm>
          <a:prstGeom prst="cloudCallout">
            <a:avLst>
              <a:gd name="adj1" fmla="val 29299"/>
              <a:gd name="adj2" fmla="val 107381"/>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solidFill>
                  <a:srgbClr val="0A0ACC"/>
                </a:solidFill>
                <a:cs typeface="Simplified Arabic" pitchFamily="2" charset="-78"/>
              </a:rPr>
              <a:t>موضوع الفلسفة واليومي</a:t>
            </a:r>
            <a:endParaRPr lang="fr-FR" sz="2400" b="1" dirty="0">
              <a:solidFill>
                <a:srgbClr val="0A0ACC"/>
              </a:solidFill>
              <a:cs typeface="Simplified Arabic" pitchFamily="2" charset="-78"/>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1628800"/>
            <a:ext cx="8064896" cy="1728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552" y="3356991"/>
            <a:ext cx="8064896" cy="2836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2931527"/>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0-#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0" y="214291"/>
            <a:ext cx="4716016" cy="1414510"/>
          </a:xfrm>
          <a:prstGeom prst="rect">
            <a:avLst/>
          </a:prstGeom>
          <a:noFill/>
          <a:ln w="9525">
            <a:noFill/>
            <a:miter lim="800000"/>
            <a:headEnd/>
            <a:tailEnd/>
          </a:ln>
        </p:spPr>
      </p:pic>
      <p:sp>
        <p:nvSpPr>
          <p:cNvPr id="6" name="مستطيل 5"/>
          <p:cNvSpPr/>
          <p:nvPr/>
        </p:nvSpPr>
        <p:spPr>
          <a:xfrm>
            <a:off x="2267744" y="367141"/>
            <a:ext cx="1498488" cy="551554"/>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ar-DZ" sz="2800" b="1" dirty="0">
                <a:solidFill>
                  <a:srgbClr val="FF0000"/>
                </a:solidFill>
                <a:cs typeface="Simplified Arabic" pitchFamily="2" charset="-78"/>
              </a:rPr>
              <a:t>توطئة:</a:t>
            </a:r>
            <a:endParaRPr lang="fr-FR" sz="2800" b="1" dirty="0">
              <a:solidFill>
                <a:srgbClr val="FF0000"/>
              </a:solidFill>
              <a:cs typeface="Simplified Arabic" pitchFamily="2" charset="-78"/>
            </a:endParaRPr>
          </a:p>
        </p:txBody>
      </p:sp>
      <p:sp>
        <p:nvSpPr>
          <p:cNvPr id="10" name="عنصر نائب للتذييل 6"/>
          <p:cNvSpPr>
            <a:spLocks noGrp="1"/>
          </p:cNvSpPr>
          <p:nvPr>
            <p:ph type="ftr" sz="quarter" idx="11"/>
          </p:nvPr>
        </p:nvSpPr>
        <p:spPr>
          <a:xfrm>
            <a:off x="500034" y="6286520"/>
            <a:ext cx="8208912" cy="365125"/>
          </a:xfrm>
        </p:spPr>
        <p:txBody>
          <a:bodyPr/>
          <a:lstStyle/>
          <a:p>
            <a:r>
              <a:rPr lang="ar-DZ" sz="1800" b="1" dirty="0">
                <a:solidFill>
                  <a:srgbClr val="0A0ACC"/>
                </a:solidFill>
                <a:cs typeface="Simplified Arabic" pitchFamily="2" charset="-78"/>
              </a:rPr>
              <a:t>مقرر: الفلسفة واليومي </a:t>
            </a:r>
            <a:r>
              <a:rPr lang="ar-SA" sz="1800" b="1" dirty="0">
                <a:cs typeface="Simplified Arabic" pitchFamily="2" charset="-78"/>
              </a:rPr>
              <a:t>ــــــــــــــــــــــــــــــ </a:t>
            </a:r>
            <a:r>
              <a:rPr lang="ar-DZ" sz="1800" b="1" dirty="0">
                <a:solidFill>
                  <a:srgbClr val="0A0ACC"/>
                </a:solidFill>
                <a:cs typeface="Simplified Arabic" pitchFamily="2" charset="-78"/>
              </a:rPr>
              <a:t>د</a:t>
            </a:r>
            <a:r>
              <a:rPr lang="ar-SA" sz="1800" b="1" dirty="0">
                <a:solidFill>
                  <a:srgbClr val="0A0ACC"/>
                </a:solidFill>
                <a:cs typeface="Simplified Arabic" pitchFamily="2" charset="-78"/>
              </a:rPr>
              <a:t>/ </a:t>
            </a:r>
            <a:r>
              <a:rPr lang="ar-DZ" sz="1800" b="1" dirty="0">
                <a:solidFill>
                  <a:srgbClr val="0A0ACC"/>
                </a:solidFill>
                <a:cs typeface="Simplified Arabic" pitchFamily="2" charset="-78"/>
              </a:rPr>
              <a:t>جمال الدين بن سليمان</a:t>
            </a:r>
            <a:endParaRPr lang="ar-SA" sz="1800" b="1" dirty="0">
              <a:solidFill>
                <a:srgbClr val="0A0ACC"/>
              </a:solidFill>
              <a:cs typeface="Simplified Arabic" pitchFamily="2" charset="-78"/>
            </a:endParaRPr>
          </a:p>
        </p:txBody>
      </p:sp>
      <p:sp>
        <p:nvSpPr>
          <p:cNvPr id="11" name="عنصر نائب لرقم الشريحة 7"/>
          <p:cNvSpPr>
            <a:spLocks noGrp="1"/>
          </p:cNvSpPr>
          <p:nvPr>
            <p:ph type="sldNum" sz="quarter" idx="12"/>
          </p:nvPr>
        </p:nvSpPr>
        <p:spPr>
          <a:xfrm>
            <a:off x="3500430" y="6492875"/>
            <a:ext cx="2133600" cy="365125"/>
          </a:xfrm>
        </p:spPr>
        <p:txBody>
          <a:bodyPr/>
          <a:lstStyle/>
          <a:p>
            <a:pPr algn="ctr"/>
            <a:fld id="{0B34F065-1154-456A-91E3-76DE8E75E17B}" type="slidenum">
              <a:rPr lang="ar-SA" sz="2000" b="1" smtClean="0">
                <a:solidFill>
                  <a:srgbClr val="FF0000"/>
                </a:solidFill>
                <a:cs typeface="+mj-cs"/>
              </a:rPr>
              <a:pPr algn="ctr"/>
              <a:t>11</a:t>
            </a:fld>
            <a:endParaRPr lang="ar-SA" sz="2000" b="1" dirty="0">
              <a:solidFill>
                <a:srgbClr val="FF0000"/>
              </a:solidFill>
              <a:cs typeface="+mj-cs"/>
            </a:endParaRPr>
          </a:p>
        </p:txBody>
      </p:sp>
      <p:sp>
        <p:nvSpPr>
          <p:cNvPr id="12" name="وسيلة شرح على شكل سحابة 11"/>
          <p:cNvSpPr/>
          <p:nvPr/>
        </p:nvSpPr>
        <p:spPr>
          <a:xfrm>
            <a:off x="4716016" y="214290"/>
            <a:ext cx="4320480" cy="857256"/>
          </a:xfrm>
          <a:prstGeom prst="cloudCallout">
            <a:avLst>
              <a:gd name="adj1" fmla="val 29299"/>
              <a:gd name="adj2" fmla="val 107381"/>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solidFill>
                  <a:srgbClr val="0A0ACC"/>
                </a:solidFill>
                <a:cs typeface="Simplified Arabic" pitchFamily="2" charset="-78"/>
              </a:rPr>
              <a:t>موضوع الفلسفة واليومي</a:t>
            </a:r>
            <a:endParaRPr lang="fr-FR" sz="2400" b="1" dirty="0">
              <a:solidFill>
                <a:srgbClr val="0A0ACC"/>
              </a:solidFill>
              <a:cs typeface="Simplified Arabic" pitchFamily="2" charset="-78"/>
            </a:endParaRP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1844824"/>
            <a:ext cx="7920880" cy="3816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53586630"/>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0-#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0" y="214291"/>
            <a:ext cx="4716016" cy="1414510"/>
          </a:xfrm>
          <a:prstGeom prst="rect">
            <a:avLst/>
          </a:prstGeom>
          <a:noFill/>
          <a:ln w="9525">
            <a:noFill/>
            <a:miter lim="800000"/>
            <a:headEnd/>
            <a:tailEnd/>
          </a:ln>
        </p:spPr>
      </p:pic>
      <p:sp>
        <p:nvSpPr>
          <p:cNvPr id="6" name="مستطيل 5"/>
          <p:cNvSpPr/>
          <p:nvPr/>
        </p:nvSpPr>
        <p:spPr>
          <a:xfrm>
            <a:off x="2267744" y="367141"/>
            <a:ext cx="1498488" cy="551554"/>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ar-DZ" sz="2800" b="1" dirty="0">
                <a:solidFill>
                  <a:srgbClr val="FF0000"/>
                </a:solidFill>
                <a:cs typeface="Simplified Arabic" pitchFamily="2" charset="-78"/>
              </a:rPr>
              <a:t>توطئة:</a:t>
            </a:r>
            <a:endParaRPr lang="fr-FR" sz="2800" b="1" dirty="0">
              <a:solidFill>
                <a:srgbClr val="FF0000"/>
              </a:solidFill>
              <a:cs typeface="Simplified Arabic" pitchFamily="2" charset="-78"/>
            </a:endParaRPr>
          </a:p>
        </p:txBody>
      </p:sp>
      <p:sp>
        <p:nvSpPr>
          <p:cNvPr id="10" name="عنصر نائب للتذييل 6"/>
          <p:cNvSpPr>
            <a:spLocks noGrp="1"/>
          </p:cNvSpPr>
          <p:nvPr>
            <p:ph type="ftr" sz="quarter" idx="11"/>
          </p:nvPr>
        </p:nvSpPr>
        <p:spPr>
          <a:xfrm>
            <a:off x="500034" y="6286520"/>
            <a:ext cx="8208912" cy="365125"/>
          </a:xfrm>
        </p:spPr>
        <p:txBody>
          <a:bodyPr/>
          <a:lstStyle/>
          <a:p>
            <a:r>
              <a:rPr lang="ar-DZ" sz="1800" b="1" dirty="0">
                <a:solidFill>
                  <a:srgbClr val="0A0ACC"/>
                </a:solidFill>
                <a:cs typeface="Simplified Arabic" pitchFamily="2" charset="-78"/>
              </a:rPr>
              <a:t>مقرر: الفلسفة واليومي </a:t>
            </a:r>
            <a:r>
              <a:rPr lang="ar-SA" sz="1800" b="1" dirty="0">
                <a:cs typeface="Simplified Arabic" pitchFamily="2" charset="-78"/>
              </a:rPr>
              <a:t>ــــــــــــــــــــــــــــــ </a:t>
            </a:r>
            <a:r>
              <a:rPr lang="ar-DZ" sz="1800" b="1" dirty="0">
                <a:solidFill>
                  <a:srgbClr val="0A0ACC"/>
                </a:solidFill>
                <a:cs typeface="Simplified Arabic" pitchFamily="2" charset="-78"/>
              </a:rPr>
              <a:t>د</a:t>
            </a:r>
            <a:r>
              <a:rPr lang="ar-SA" sz="1800" b="1" dirty="0">
                <a:solidFill>
                  <a:srgbClr val="0A0ACC"/>
                </a:solidFill>
                <a:cs typeface="Simplified Arabic" pitchFamily="2" charset="-78"/>
              </a:rPr>
              <a:t>/ </a:t>
            </a:r>
            <a:r>
              <a:rPr lang="ar-DZ" sz="1800" b="1" dirty="0">
                <a:solidFill>
                  <a:srgbClr val="0A0ACC"/>
                </a:solidFill>
                <a:cs typeface="Simplified Arabic" pitchFamily="2" charset="-78"/>
              </a:rPr>
              <a:t>جمال الدين بن سليمان</a:t>
            </a:r>
            <a:endParaRPr lang="ar-SA" sz="1800" b="1" dirty="0">
              <a:solidFill>
                <a:srgbClr val="0A0ACC"/>
              </a:solidFill>
              <a:cs typeface="Simplified Arabic" pitchFamily="2" charset="-78"/>
            </a:endParaRPr>
          </a:p>
        </p:txBody>
      </p:sp>
      <p:sp>
        <p:nvSpPr>
          <p:cNvPr id="11" name="عنصر نائب لرقم الشريحة 7"/>
          <p:cNvSpPr>
            <a:spLocks noGrp="1"/>
          </p:cNvSpPr>
          <p:nvPr>
            <p:ph type="sldNum" sz="quarter" idx="12"/>
          </p:nvPr>
        </p:nvSpPr>
        <p:spPr>
          <a:xfrm>
            <a:off x="3500430" y="6492875"/>
            <a:ext cx="2133600" cy="365125"/>
          </a:xfrm>
        </p:spPr>
        <p:txBody>
          <a:bodyPr/>
          <a:lstStyle/>
          <a:p>
            <a:pPr algn="ctr"/>
            <a:fld id="{0B34F065-1154-456A-91E3-76DE8E75E17B}" type="slidenum">
              <a:rPr lang="ar-SA" sz="2000" b="1" smtClean="0">
                <a:solidFill>
                  <a:srgbClr val="FF0000"/>
                </a:solidFill>
                <a:cs typeface="+mj-cs"/>
              </a:rPr>
              <a:pPr algn="ctr"/>
              <a:t>12</a:t>
            </a:fld>
            <a:endParaRPr lang="ar-SA" sz="2000" b="1" dirty="0">
              <a:solidFill>
                <a:srgbClr val="FF0000"/>
              </a:solidFill>
              <a:cs typeface="+mj-cs"/>
            </a:endParaRPr>
          </a:p>
        </p:txBody>
      </p:sp>
      <p:sp>
        <p:nvSpPr>
          <p:cNvPr id="12" name="وسيلة شرح على شكل سحابة 11"/>
          <p:cNvSpPr/>
          <p:nvPr/>
        </p:nvSpPr>
        <p:spPr>
          <a:xfrm>
            <a:off x="4716016" y="214290"/>
            <a:ext cx="4320480" cy="857256"/>
          </a:xfrm>
          <a:prstGeom prst="cloudCallout">
            <a:avLst>
              <a:gd name="adj1" fmla="val 29299"/>
              <a:gd name="adj2" fmla="val 107381"/>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solidFill>
                  <a:srgbClr val="0A0ACC"/>
                </a:solidFill>
                <a:cs typeface="Simplified Arabic" pitchFamily="2" charset="-78"/>
              </a:rPr>
              <a:t>موضوع الفلسفة واليومي</a:t>
            </a:r>
            <a:endParaRPr lang="fr-FR" sz="2400" b="1" dirty="0">
              <a:solidFill>
                <a:srgbClr val="0A0ACC"/>
              </a:solidFill>
              <a:cs typeface="Simplified Arabic" pitchFamily="2" charset="-78"/>
            </a:endParaRPr>
          </a:p>
        </p:txBody>
      </p:sp>
      <p:sp>
        <p:nvSpPr>
          <p:cNvPr id="8" name="TextBox 7">
            <a:extLst>
              <a:ext uri="{FF2B5EF4-FFF2-40B4-BE49-F238E27FC236}">
                <a16:creationId xmlns:a16="http://schemas.microsoft.com/office/drawing/2014/main" id="{34B1FC0B-4205-4CC4-A965-5007B8B94B4E}"/>
              </a:ext>
            </a:extLst>
          </p:cNvPr>
          <p:cNvSpPr txBox="1"/>
          <p:nvPr/>
        </p:nvSpPr>
        <p:spPr>
          <a:xfrm>
            <a:off x="611560" y="1988840"/>
            <a:ext cx="7776864" cy="3416320"/>
          </a:xfrm>
          <a:prstGeom prst="rect">
            <a:avLst/>
          </a:prstGeom>
          <a:noFill/>
        </p:spPr>
        <p:txBody>
          <a:bodyPr wrap="square">
            <a:spAutoFit/>
          </a:bodyPr>
          <a:lstStyle/>
          <a:p>
            <a:pPr algn="just"/>
            <a:r>
              <a:rPr lang="ar-DZ" sz="2400" b="1" dirty="0">
                <a:latin typeface="Simplified Arabic" panose="02020603050405020304" pitchFamily="18" charset="-78"/>
                <a:cs typeface="Simplified Arabic" panose="02020603050405020304" pitchFamily="18" charset="-78"/>
              </a:rPr>
              <a:t>والفلسفة واليومي </a:t>
            </a:r>
            <a:r>
              <a:rPr lang="ar-DZ" sz="2400" dirty="0">
                <a:latin typeface="Simplified Arabic" panose="02020603050405020304" pitchFamily="18" charset="-78"/>
                <a:cs typeface="Simplified Arabic" panose="02020603050405020304" pitchFamily="18" charset="-78"/>
              </a:rPr>
              <a:t>عنوان يراهن على ضرورة إعادة النظر في منزلة الفلسفة اليوم من جهة مدى قدرتها على بناء علاقة ايجابية بالحياة اليومية، كيف يمكن للفلسفة اليوم أن تكون فاعلة في الحياة اليومية وأن تواجه تحديات</a:t>
            </a:r>
            <a:r>
              <a:rPr lang="en-US" sz="2400" dirty="0">
                <a:latin typeface="Simplified Arabic" panose="02020603050405020304" pitchFamily="18" charset="-78"/>
                <a:cs typeface="Simplified Arabic" panose="02020603050405020304" pitchFamily="18" charset="-78"/>
              </a:rPr>
              <a:t> </a:t>
            </a:r>
            <a:r>
              <a:rPr lang="ar-DZ" sz="2400" dirty="0">
                <a:latin typeface="Simplified Arabic" panose="02020603050405020304" pitchFamily="18" charset="-78"/>
                <a:cs typeface="Simplified Arabic" panose="02020603050405020304" pitchFamily="18" charset="-78"/>
              </a:rPr>
              <a:t> العصر والفواعل الجديدة التي دخلت بشكل حاسم في رتابة الحياة اليومية لتصبح جزءا لا يتجزأ من هذا اليومي، مثل تحديات وسائل الإعلام والتواصل الاجتماعي والإيديولوجيات وأثرها على الإنسان في صلب مفهوم اليومي. كيف يمكن تناول هذا اليومي فلسفيا دون الانقياد التوجه العامي أو الرجل العادي؟ وكيف يمكن أن يتميز هذا التناول الفلسفي لما يتخذ من اليومي موضوعا له؟ وكيف يكون اليومي في تنوعه الشديد حاملا ومؤسسا لفكر ولمنطق تستطيع الفلسفة ملاحظته؟</a:t>
            </a:r>
            <a:endParaRPr lang="en-US" sz="24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3789628701"/>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0-#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13930" y="158062"/>
            <a:ext cx="5214974" cy="1126477"/>
          </a:xfrm>
          <a:prstGeom prst="rect">
            <a:avLst/>
          </a:prstGeom>
          <a:noFill/>
          <a:ln w="9525">
            <a:noFill/>
            <a:miter lim="800000"/>
            <a:headEnd/>
            <a:tailEnd/>
          </a:ln>
        </p:spPr>
      </p:pic>
      <p:sp>
        <p:nvSpPr>
          <p:cNvPr id="10" name="عنصر نائب للتذييل 6"/>
          <p:cNvSpPr>
            <a:spLocks noGrp="1"/>
          </p:cNvSpPr>
          <p:nvPr>
            <p:ph type="ftr" sz="quarter" idx="11"/>
          </p:nvPr>
        </p:nvSpPr>
        <p:spPr>
          <a:xfrm>
            <a:off x="500034" y="6286520"/>
            <a:ext cx="8208912" cy="365125"/>
          </a:xfrm>
        </p:spPr>
        <p:txBody>
          <a:bodyPr/>
          <a:lstStyle/>
          <a:p>
            <a:r>
              <a:rPr lang="ar-DZ" sz="1800" b="1" dirty="0">
                <a:solidFill>
                  <a:srgbClr val="0A0ACC"/>
                </a:solidFill>
                <a:cs typeface="Simplified Arabic" pitchFamily="2" charset="-78"/>
              </a:rPr>
              <a:t>مقرر: الفلسفة واليومي </a:t>
            </a:r>
            <a:r>
              <a:rPr lang="ar-SA" sz="1800" b="1" dirty="0">
                <a:cs typeface="Simplified Arabic" pitchFamily="2" charset="-78"/>
              </a:rPr>
              <a:t>ــــــــــــــــــــــــــــــ </a:t>
            </a:r>
            <a:r>
              <a:rPr lang="ar-DZ" sz="1800" b="1" dirty="0">
                <a:solidFill>
                  <a:srgbClr val="0A0ACC"/>
                </a:solidFill>
                <a:cs typeface="Simplified Arabic" pitchFamily="2" charset="-78"/>
              </a:rPr>
              <a:t>د</a:t>
            </a:r>
            <a:r>
              <a:rPr lang="ar-SA" sz="1800" b="1" dirty="0">
                <a:solidFill>
                  <a:srgbClr val="0A0ACC"/>
                </a:solidFill>
                <a:cs typeface="Simplified Arabic" pitchFamily="2" charset="-78"/>
              </a:rPr>
              <a:t>/ </a:t>
            </a:r>
            <a:r>
              <a:rPr lang="ar-DZ" sz="1800" b="1" dirty="0">
                <a:solidFill>
                  <a:srgbClr val="0A0ACC"/>
                </a:solidFill>
                <a:cs typeface="Simplified Arabic" pitchFamily="2" charset="-78"/>
              </a:rPr>
              <a:t>جمال الدين بن سليمان</a:t>
            </a:r>
            <a:endParaRPr lang="ar-SA" sz="1800" b="1" dirty="0">
              <a:solidFill>
                <a:srgbClr val="0A0ACC"/>
              </a:solidFill>
              <a:cs typeface="Simplified Arabic" pitchFamily="2" charset="-78"/>
            </a:endParaRPr>
          </a:p>
        </p:txBody>
      </p:sp>
      <p:sp>
        <p:nvSpPr>
          <p:cNvPr id="11" name="عنصر نائب لرقم الشريحة 7"/>
          <p:cNvSpPr>
            <a:spLocks noGrp="1"/>
          </p:cNvSpPr>
          <p:nvPr>
            <p:ph type="sldNum" sz="quarter" idx="12"/>
          </p:nvPr>
        </p:nvSpPr>
        <p:spPr>
          <a:xfrm>
            <a:off x="3500430" y="6492875"/>
            <a:ext cx="2133600" cy="365125"/>
          </a:xfrm>
        </p:spPr>
        <p:txBody>
          <a:bodyPr/>
          <a:lstStyle/>
          <a:p>
            <a:pPr algn="ctr"/>
            <a:fld id="{0B34F065-1154-456A-91E3-76DE8E75E17B}" type="slidenum">
              <a:rPr lang="ar-SA" sz="2000" b="1" smtClean="0">
                <a:solidFill>
                  <a:srgbClr val="FF0000"/>
                </a:solidFill>
                <a:cs typeface="+mj-cs"/>
              </a:rPr>
              <a:pPr algn="ctr"/>
              <a:t>13</a:t>
            </a:fld>
            <a:endParaRPr lang="ar-SA" sz="2000" b="1" dirty="0">
              <a:solidFill>
                <a:srgbClr val="FF0000"/>
              </a:solidFill>
              <a:cs typeface="+mj-cs"/>
            </a:endParaRPr>
          </a:p>
        </p:txBody>
      </p:sp>
      <p:sp>
        <p:nvSpPr>
          <p:cNvPr id="12" name="وسيلة شرح على شكل سحابة 11"/>
          <p:cNvSpPr/>
          <p:nvPr/>
        </p:nvSpPr>
        <p:spPr>
          <a:xfrm>
            <a:off x="4716016" y="158062"/>
            <a:ext cx="4320480" cy="857256"/>
          </a:xfrm>
          <a:prstGeom prst="cloudCallout">
            <a:avLst>
              <a:gd name="adj1" fmla="val 25664"/>
              <a:gd name="adj2" fmla="val 73880"/>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solidFill>
                  <a:srgbClr val="0A0ACC"/>
                </a:solidFill>
                <a:cs typeface="Simplified Arabic" pitchFamily="2" charset="-78"/>
              </a:rPr>
              <a:t>موضوع الفلسفة واليومي</a:t>
            </a:r>
            <a:endParaRPr lang="fr-FR" sz="2400" b="1" dirty="0">
              <a:solidFill>
                <a:srgbClr val="0A0ACC"/>
              </a:solidFill>
              <a:cs typeface="Simplified Arabic" pitchFamily="2" charset="-78"/>
            </a:endParaRPr>
          </a:p>
        </p:txBody>
      </p:sp>
      <p:sp>
        <p:nvSpPr>
          <p:cNvPr id="14" name="مستطيل 13"/>
          <p:cNvSpPr/>
          <p:nvPr/>
        </p:nvSpPr>
        <p:spPr>
          <a:xfrm>
            <a:off x="251520" y="1284539"/>
            <a:ext cx="8640960" cy="4952773"/>
          </a:xfrm>
          <a:prstGeom prst="rect">
            <a:avLst/>
          </a:prstGeom>
          <a:ln>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just"/>
            <a:r>
              <a:rPr lang="ar-DZ" sz="2800" dirty="0">
                <a:cs typeface="Simplified Arabic" pitchFamily="2" charset="-78"/>
              </a:rPr>
              <a:t>وهنا كان لابد من ظهور الفلسفة العملية أين تخرج الفكرة من كونها مجردة ونظرية إلى معالجة وتطبيق في سلوك عملي يمكن ممارسته، حيث تسلط الضوء على المبادئ الأولية التي تفرض سيطرتها على السلوك الانساني في مجتمعه، وهذا ما يميزها لأنها تخرج عن نطاق الفلسفة النظرية المثالية الخالصة التي تبدو مبتورة الصلة بالواقع، وتفتح بذلك السبل للتساؤل عن الحياه كما نحياها في واقعنا اليومي لهدف أصيل هو خدمه هذه الحياة، وتغدو بذلك المواضيع التي تم تهميشها أو اقصائها أو التعالي عنها في الفلسفات النظرية الخالصة السابقة لا سيما في الفترة الوسطية أو الحديثة، والتي هي من صلب الحياة اليومية، تغدو ذات أهميه وأولوية إن لم نقل عمليا هي صلب الاهتمام في الفلسفة العملية وهي الأولوية لأي إعمال للفكر ومعالجه لأي موضوع كونه يرتبط ارتباطا مباشرا بعلاقه الانسان والمجتمع بالمحيط والحياة اليومية والواقع.</a:t>
            </a:r>
            <a:endParaRPr lang="fr-FR" sz="2800" b="1" dirty="0">
              <a:solidFill>
                <a:srgbClr val="FF0000"/>
              </a:solidFill>
              <a:cs typeface="Simplified Arabic" pitchFamily="2" charset="-78"/>
            </a:endParaRPr>
          </a:p>
        </p:txBody>
      </p:sp>
    </p:spTree>
    <p:extLst>
      <p:ext uri="{BB962C8B-B14F-4D97-AF65-F5344CB8AC3E}">
        <p14:creationId xmlns:p14="http://schemas.microsoft.com/office/powerpoint/2010/main" val="854746123"/>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وسيلة شرح على شكل سحابة 4"/>
          <p:cNvSpPr/>
          <p:nvPr/>
        </p:nvSpPr>
        <p:spPr>
          <a:xfrm>
            <a:off x="4143372" y="642918"/>
            <a:ext cx="4071966" cy="1500198"/>
          </a:xfrm>
          <a:prstGeom prst="cloudCallout">
            <a:avLst>
              <a:gd name="adj1" fmla="val -12667"/>
              <a:gd name="adj2" fmla="val 99440"/>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3200" b="1" dirty="0">
                <a:latin typeface="Traditional Arabic" pitchFamily="2" charset="-78"/>
                <a:cs typeface="Simplified Arabic" pitchFamily="2" charset="-78"/>
              </a:rPr>
              <a:t>وفي الأخير:</a:t>
            </a:r>
            <a:endParaRPr lang="fr-FR" sz="3200" b="1" dirty="0">
              <a:latin typeface="Traditional Arabic" pitchFamily="2" charset="-78"/>
              <a:cs typeface="Simplified Arabic" pitchFamily="2" charset="-78"/>
            </a:endParaRPr>
          </a:p>
        </p:txBody>
      </p:sp>
      <p:sp>
        <p:nvSpPr>
          <p:cNvPr id="6" name="مستطيل مستدير الزوايا 5"/>
          <p:cNvSpPr/>
          <p:nvPr/>
        </p:nvSpPr>
        <p:spPr>
          <a:xfrm>
            <a:off x="428596" y="3143248"/>
            <a:ext cx="8286808" cy="107157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3200" b="1" dirty="0">
                <a:latin typeface="Traditional Arabic" pitchFamily="2" charset="-78"/>
                <a:cs typeface="Traditional Arabic" pitchFamily="2" charset="-78"/>
              </a:rPr>
              <a:t>لكم منا كافة الشكر والتقدير والاحترام على حسن الإصغاء والمتابعة</a:t>
            </a:r>
            <a:endParaRPr lang="fr-FR" sz="3200" b="1" dirty="0">
              <a:latin typeface="Traditional Arabic" pitchFamily="2" charset="-78"/>
              <a:cs typeface="Traditional Arabic" pitchFamily="2" charset="-78"/>
            </a:endParaRPr>
          </a:p>
        </p:txBody>
      </p:sp>
      <p:sp>
        <p:nvSpPr>
          <p:cNvPr id="8" name="مخطط انسيابي: متعدد المستندات 7"/>
          <p:cNvSpPr/>
          <p:nvPr/>
        </p:nvSpPr>
        <p:spPr>
          <a:xfrm>
            <a:off x="2000232" y="4786322"/>
            <a:ext cx="3857652" cy="1357322"/>
          </a:xfrm>
          <a:prstGeom prst="flowChartMultidocumen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3200" b="1" dirty="0">
                <a:cs typeface="Simplified Arabic" pitchFamily="2" charset="-78"/>
              </a:rPr>
              <a:t>ودمتم سالمين</a:t>
            </a:r>
            <a:endParaRPr lang="fr-FR" sz="3200" b="1" dirty="0">
              <a:cs typeface="Simplified Arabic"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0" y="214291"/>
            <a:ext cx="4716016" cy="1414510"/>
          </a:xfrm>
          <a:prstGeom prst="rect">
            <a:avLst/>
          </a:prstGeom>
          <a:noFill/>
          <a:ln w="9525">
            <a:noFill/>
            <a:miter lim="800000"/>
            <a:headEnd/>
            <a:tailEnd/>
          </a:ln>
        </p:spPr>
      </p:pic>
      <p:sp>
        <p:nvSpPr>
          <p:cNvPr id="6" name="مستطيل 5"/>
          <p:cNvSpPr/>
          <p:nvPr/>
        </p:nvSpPr>
        <p:spPr>
          <a:xfrm>
            <a:off x="2267744" y="367141"/>
            <a:ext cx="1498488" cy="551554"/>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ar-DZ" sz="2800" b="1" dirty="0">
                <a:solidFill>
                  <a:srgbClr val="FF0000"/>
                </a:solidFill>
                <a:cs typeface="Simplified Arabic" pitchFamily="2" charset="-78"/>
              </a:rPr>
              <a:t>توطئة:</a:t>
            </a:r>
            <a:endParaRPr lang="fr-FR" sz="2800" b="1" dirty="0">
              <a:solidFill>
                <a:srgbClr val="FF0000"/>
              </a:solidFill>
              <a:cs typeface="Simplified Arabic" pitchFamily="2" charset="-78"/>
            </a:endParaRPr>
          </a:p>
        </p:txBody>
      </p:sp>
      <p:sp>
        <p:nvSpPr>
          <p:cNvPr id="10" name="عنصر نائب للتذييل 6"/>
          <p:cNvSpPr>
            <a:spLocks noGrp="1"/>
          </p:cNvSpPr>
          <p:nvPr>
            <p:ph type="ftr" sz="quarter" idx="11"/>
          </p:nvPr>
        </p:nvSpPr>
        <p:spPr>
          <a:xfrm>
            <a:off x="500034" y="6286520"/>
            <a:ext cx="8208912" cy="365125"/>
          </a:xfrm>
        </p:spPr>
        <p:txBody>
          <a:bodyPr/>
          <a:lstStyle/>
          <a:p>
            <a:r>
              <a:rPr lang="ar-DZ" sz="1800" b="1" dirty="0">
                <a:solidFill>
                  <a:srgbClr val="0A0ACC"/>
                </a:solidFill>
                <a:cs typeface="Simplified Arabic" pitchFamily="2" charset="-78"/>
              </a:rPr>
              <a:t>مقرر: الفلسفة واليومي </a:t>
            </a:r>
            <a:r>
              <a:rPr lang="ar-SA" sz="1800" b="1" dirty="0">
                <a:cs typeface="Simplified Arabic" pitchFamily="2" charset="-78"/>
              </a:rPr>
              <a:t>ــــــــــــــــــــــــــــــ </a:t>
            </a:r>
            <a:r>
              <a:rPr lang="ar-DZ" sz="1800" b="1" dirty="0">
                <a:solidFill>
                  <a:srgbClr val="0A0ACC"/>
                </a:solidFill>
                <a:cs typeface="Simplified Arabic" pitchFamily="2" charset="-78"/>
              </a:rPr>
              <a:t>د</a:t>
            </a:r>
            <a:r>
              <a:rPr lang="ar-SA" sz="1800" b="1" dirty="0">
                <a:solidFill>
                  <a:srgbClr val="0A0ACC"/>
                </a:solidFill>
                <a:cs typeface="Simplified Arabic" pitchFamily="2" charset="-78"/>
              </a:rPr>
              <a:t>/ </a:t>
            </a:r>
            <a:r>
              <a:rPr lang="ar-DZ" sz="1800" b="1" dirty="0">
                <a:solidFill>
                  <a:srgbClr val="0A0ACC"/>
                </a:solidFill>
                <a:cs typeface="Simplified Arabic" pitchFamily="2" charset="-78"/>
              </a:rPr>
              <a:t>جمال الدين بن سليمان</a:t>
            </a:r>
            <a:endParaRPr lang="ar-SA" sz="1800" b="1" dirty="0">
              <a:solidFill>
                <a:srgbClr val="0A0ACC"/>
              </a:solidFill>
              <a:cs typeface="Simplified Arabic" pitchFamily="2" charset="-78"/>
            </a:endParaRPr>
          </a:p>
        </p:txBody>
      </p:sp>
      <p:sp>
        <p:nvSpPr>
          <p:cNvPr id="11" name="عنصر نائب لرقم الشريحة 7"/>
          <p:cNvSpPr>
            <a:spLocks noGrp="1"/>
          </p:cNvSpPr>
          <p:nvPr>
            <p:ph type="sldNum" sz="quarter" idx="12"/>
          </p:nvPr>
        </p:nvSpPr>
        <p:spPr>
          <a:xfrm>
            <a:off x="3500430" y="6492875"/>
            <a:ext cx="2133600" cy="365125"/>
          </a:xfrm>
        </p:spPr>
        <p:txBody>
          <a:bodyPr/>
          <a:lstStyle/>
          <a:p>
            <a:pPr algn="ctr"/>
            <a:fld id="{0B34F065-1154-456A-91E3-76DE8E75E17B}" type="slidenum">
              <a:rPr lang="ar-SA" sz="2000" b="1" smtClean="0">
                <a:solidFill>
                  <a:srgbClr val="FF0000"/>
                </a:solidFill>
                <a:cs typeface="+mj-cs"/>
              </a:rPr>
              <a:pPr algn="ctr"/>
              <a:t>2</a:t>
            </a:fld>
            <a:endParaRPr lang="ar-SA" sz="2000" b="1" dirty="0">
              <a:solidFill>
                <a:srgbClr val="FF0000"/>
              </a:solidFill>
              <a:cs typeface="+mj-cs"/>
            </a:endParaRPr>
          </a:p>
        </p:txBody>
      </p:sp>
      <p:sp>
        <p:nvSpPr>
          <p:cNvPr id="12" name="وسيلة شرح على شكل سحابة 11"/>
          <p:cNvSpPr/>
          <p:nvPr/>
        </p:nvSpPr>
        <p:spPr>
          <a:xfrm>
            <a:off x="4716016" y="214290"/>
            <a:ext cx="4320480" cy="857256"/>
          </a:xfrm>
          <a:prstGeom prst="cloudCallout">
            <a:avLst>
              <a:gd name="adj1" fmla="val 29299"/>
              <a:gd name="adj2" fmla="val 107381"/>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solidFill>
                  <a:srgbClr val="0A0ACC"/>
                </a:solidFill>
                <a:cs typeface="Simplified Arabic" pitchFamily="2" charset="-78"/>
              </a:rPr>
              <a:t>موضوع الفلسفة واليومي</a:t>
            </a:r>
            <a:endParaRPr lang="fr-FR" sz="2400" b="1" dirty="0">
              <a:solidFill>
                <a:srgbClr val="0A0ACC"/>
              </a:solidFill>
              <a:cs typeface="Simplified Arabic" pitchFamily="2" charset="-78"/>
            </a:endParaRPr>
          </a:p>
        </p:txBody>
      </p:sp>
      <p:sp>
        <p:nvSpPr>
          <p:cNvPr id="14" name="مستطيل 13"/>
          <p:cNvSpPr/>
          <p:nvPr/>
        </p:nvSpPr>
        <p:spPr>
          <a:xfrm>
            <a:off x="251520" y="1628801"/>
            <a:ext cx="8568952" cy="4536504"/>
          </a:xfrm>
          <a:prstGeom prst="rect">
            <a:avLst/>
          </a:prstGeom>
          <a:ln>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just" rtl="0"/>
            <a:r>
              <a:rPr lang="en-US" sz="2400" b="1" dirty="0">
                <a:solidFill>
                  <a:srgbClr val="0A0ACC"/>
                </a:solidFill>
                <a:cs typeface="Simplified Arabic" pitchFamily="2" charset="-78"/>
              </a:rPr>
              <a:t>Applied philosophy </a:t>
            </a:r>
            <a:r>
              <a:rPr lang="en-US" sz="2400" dirty="0">
                <a:solidFill>
                  <a:srgbClr val="0A0ACC"/>
                </a:solidFill>
                <a:cs typeface="Simplified Arabic" pitchFamily="2" charset="-78"/>
              </a:rPr>
              <a:t>is a branch of philosophy that studies philosophical problems of practical concern. The topic covers a broad spectrum of issues in environment, medicine, science, engineering, policy, law, politics, economics and education. The term was </a:t>
            </a:r>
            <a:r>
              <a:rPr lang="en-US" sz="2400" dirty="0" err="1">
                <a:solidFill>
                  <a:srgbClr val="0A0ACC"/>
                </a:solidFill>
                <a:cs typeface="Simplified Arabic" pitchFamily="2" charset="-78"/>
              </a:rPr>
              <a:t>popularised</a:t>
            </a:r>
            <a:r>
              <a:rPr lang="en-US" sz="2400" dirty="0">
                <a:solidFill>
                  <a:srgbClr val="0A0ACC"/>
                </a:solidFill>
                <a:cs typeface="Simplified Arabic" pitchFamily="2" charset="-78"/>
              </a:rPr>
              <a:t> in 1982 by the founding of the Society for Applied Philosophy by Brenda Almond. Methods of applied philosophy are similar to other philosophical methods including questioning, dialectic, critical discussion, rational argument, systematic presentation, thought experiments and logical argumentation.</a:t>
            </a:r>
            <a:endParaRPr lang="fr-FR" sz="2400" dirty="0">
              <a:solidFill>
                <a:srgbClr val="0A0ACC"/>
              </a:solidFill>
              <a:cs typeface="Simplified Arabic" pitchFamily="2" charset="-78"/>
            </a:endParaRPr>
          </a:p>
        </p:txBody>
      </p:sp>
    </p:spTree>
    <p:extLst>
      <p:ext uri="{BB962C8B-B14F-4D97-AF65-F5344CB8AC3E}">
        <p14:creationId xmlns:p14="http://schemas.microsoft.com/office/powerpoint/2010/main" val="2910359538"/>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0-#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0" y="214291"/>
            <a:ext cx="4716016" cy="1414510"/>
          </a:xfrm>
          <a:prstGeom prst="rect">
            <a:avLst/>
          </a:prstGeom>
          <a:noFill/>
          <a:ln w="9525">
            <a:noFill/>
            <a:miter lim="800000"/>
            <a:headEnd/>
            <a:tailEnd/>
          </a:ln>
        </p:spPr>
      </p:pic>
      <p:sp>
        <p:nvSpPr>
          <p:cNvPr id="6" name="مستطيل 5"/>
          <p:cNvSpPr/>
          <p:nvPr/>
        </p:nvSpPr>
        <p:spPr>
          <a:xfrm>
            <a:off x="2267744" y="367141"/>
            <a:ext cx="1498488" cy="551554"/>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ar-DZ" sz="2800" b="1" dirty="0">
                <a:solidFill>
                  <a:srgbClr val="FF0000"/>
                </a:solidFill>
                <a:cs typeface="Simplified Arabic" pitchFamily="2" charset="-78"/>
              </a:rPr>
              <a:t>توطئة:</a:t>
            </a:r>
            <a:endParaRPr lang="fr-FR" sz="2800" b="1" dirty="0">
              <a:solidFill>
                <a:srgbClr val="FF0000"/>
              </a:solidFill>
              <a:cs typeface="Simplified Arabic" pitchFamily="2" charset="-78"/>
            </a:endParaRPr>
          </a:p>
        </p:txBody>
      </p:sp>
      <p:sp>
        <p:nvSpPr>
          <p:cNvPr id="10" name="عنصر نائب للتذييل 6"/>
          <p:cNvSpPr>
            <a:spLocks noGrp="1"/>
          </p:cNvSpPr>
          <p:nvPr>
            <p:ph type="ftr" sz="quarter" idx="11"/>
          </p:nvPr>
        </p:nvSpPr>
        <p:spPr>
          <a:xfrm>
            <a:off x="500034" y="6286520"/>
            <a:ext cx="8208912" cy="365125"/>
          </a:xfrm>
        </p:spPr>
        <p:txBody>
          <a:bodyPr/>
          <a:lstStyle/>
          <a:p>
            <a:r>
              <a:rPr lang="ar-DZ" sz="1800" b="1" dirty="0">
                <a:solidFill>
                  <a:srgbClr val="0A0ACC"/>
                </a:solidFill>
                <a:cs typeface="Simplified Arabic" pitchFamily="2" charset="-78"/>
              </a:rPr>
              <a:t>مقرر: الفلسفة واليومي </a:t>
            </a:r>
            <a:r>
              <a:rPr lang="ar-SA" sz="1800" b="1" dirty="0">
                <a:cs typeface="Simplified Arabic" pitchFamily="2" charset="-78"/>
              </a:rPr>
              <a:t>ــــــــــــــــــــــــــــــ </a:t>
            </a:r>
            <a:r>
              <a:rPr lang="ar-DZ" sz="1800" b="1" dirty="0">
                <a:solidFill>
                  <a:srgbClr val="0A0ACC"/>
                </a:solidFill>
                <a:cs typeface="Simplified Arabic" pitchFamily="2" charset="-78"/>
              </a:rPr>
              <a:t>د</a:t>
            </a:r>
            <a:r>
              <a:rPr lang="ar-SA" sz="1800" b="1" dirty="0">
                <a:solidFill>
                  <a:srgbClr val="0A0ACC"/>
                </a:solidFill>
                <a:cs typeface="Simplified Arabic" pitchFamily="2" charset="-78"/>
              </a:rPr>
              <a:t>/ </a:t>
            </a:r>
            <a:r>
              <a:rPr lang="ar-DZ" sz="1800" b="1" dirty="0">
                <a:solidFill>
                  <a:srgbClr val="0A0ACC"/>
                </a:solidFill>
                <a:cs typeface="Simplified Arabic" pitchFamily="2" charset="-78"/>
              </a:rPr>
              <a:t>جمال الدين بن سليمان</a:t>
            </a:r>
            <a:endParaRPr lang="ar-SA" sz="1800" b="1" dirty="0">
              <a:solidFill>
                <a:srgbClr val="0A0ACC"/>
              </a:solidFill>
              <a:cs typeface="Simplified Arabic" pitchFamily="2" charset="-78"/>
            </a:endParaRPr>
          </a:p>
        </p:txBody>
      </p:sp>
      <p:sp>
        <p:nvSpPr>
          <p:cNvPr id="11" name="عنصر نائب لرقم الشريحة 7"/>
          <p:cNvSpPr>
            <a:spLocks noGrp="1"/>
          </p:cNvSpPr>
          <p:nvPr>
            <p:ph type="sldNum" sz="quarter" idx="12"/>
          </p:nvPr>
        </p:nvSpPr>
        <p:spPr>
          <a:xfrm>
            <a:off x="3500430" y="6492875"/>
            <a:ext cx="2133600" cy="365125"/>
          </a:xfrm>
        </p:spPr>
        <p:txBody>
          <a:bodyPr/>
          <a:lstStyle/>
          <a:p>
            <a:pPr algn="ctr"/>
            <a:fld id="{0B34F065-1154-456A-91E3-76DE8E75E17B}" type="slidenum">
              <a:rPr lang="ar-SA" sz="2000" b="1" smtClean="0">
                <a:solidFill>
                  <a:srgbClr val="FF0000"/>
                </a:solidFill>
                <a:cs typeface="+mj-cs"/>
              </a:rPr>
              <a:pPr algn="ctr"/>
              <a:t>3</a:t>
            </a:fld>
            <a:endParaRPr lang="ar-SA" sz="2000" b="1" dirty="0">
              <a:solidFill>
                <a:srgbClr val="FF0000"/>
              </a:solidFill>
              <a:cs typeface="+mj-cs"/>
            </a:endParaRPr>
          </a:p>
        </p:txBody>
      </p:sp>
      <p:sp>
        <p:nvSpPr>
          <p:cNvPr id="12" name="وسيلة شرح على شكل سحابة 11"/>
          <p:cNvSpPr/>
          <p:nvPr/>
        </p:nvSpPr>
        <p:spPr>
          <a:xfrm>
            <a:off x="4716016" y="214290"/>
            <a:ext cx="4320480" cy="857256"/>
          </a:xfrm>
          <a:prstGeom prst="cloudCallout">
            <a:avLst>
              <a:gd name="adj1" fmla="val 29299"/>
              <a:gd name="adj2" fmla="val 107381"/>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solidFill>
                  <a:srgbClr val="0A0ACC"/>
                </a:solidFill>
                <a:cs typeface="Simplified Arabic" pitchFamily="2" charset="-78"/>
              </a:rPr>
              <a:t>موضوع الفلسفة واليومي</a:t>
            </a:r>
            <a:endParaRPr lang="fr-FR" sz="2400" b="1" dirty="0">
              <a:solidFill>
                <a:srgbClr val="0A0ACC"/>
              </a:solidFill>
              <a:cs typeface="Simplified Arabic" pitchFamily="2" charset="-78"/>
            </a:endParaRPr>
          </a:p>
        </p:txBody>
      </p:sp>
      <p:sp>
        <p:nvSpPr>
          <p:cNvPr id="14" name="مستطيل 13"/>
          <p:cNvSpPr/>
          <p:nvPr/>
        </p:nvSpPr>
        <p:spPr>
          <a:xfrm>
            <a:off x="251520" y="1628800"/>
            <a:ext cx="8568952" cy="4680519"/>
          </a:xfrm>
          <a:prstGeom prst="rect">
            <a:avLst/>
          </a:prstGeom>
          <a:ln>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just" rtl="0"/>
            <a:r>
              <a:rPr lang="en-US" sz="2800" b="1" dirty="0">
                <a:solidFill>
                  <a:srgbClr val="0A0ACC"/>
                </a:solidFill>
                <a:cs typeface="Simplified Arabic" pitchFamily="2" charset="-78"/>
              </a:rPr>
              <a:t>Applied philosophy </a:t>
            </a:r>
            <a:r>
              <a:rPr lang="en-US" sz="2800" dirty="0">
                <a:solidFill>
                  <a:srgbClr val="0A0ACC"/>
                </a:solidFill>
                <a:cs typeface="Simplified Arabic" pitchFamily="2" charset="-78"/>
              </a:rPr>
              <a:t>is differentiated from pure philosophy primarily by dealing with specific topics of practical concern, whereas pure philosophy does not take an object; metaphorically it is philosophy applied to itself; exploring standard philosophical problems and philosophical objects (e.g. metaphysical properties) such as the fundamental nature of reality, epistemology and morality among others. Applied philosophy is therefore a subsection of philosophy, broadly construed it does not deal with topics in the purely abstract realm, but takes a specific object of practical concern.</a:t>
            </a:r>
            <a:endParaRPr lang="fr-FR" sz="2800" dirty="0">
              <a:solidFill>
                <a:srgbClr val="0A0ACC"/>
              </a:solidFill>
              <a:cs typeface="Simplified Arabic" pitchFamily="2" charset="-78"/>
            </a:endParaRPr>
          </a:p>
        </p:txBody>
      </p:sp>
    </p:spTree>
    <p:extLst>
      <p:ext uri="{BB962C8B-B14F-4D97-AF65-F5344CB8AC3E}">
        <p14:creationId xmlns:p14="http://schemas.microsoft.com/office/powerpoint/2010/main" val="1214604593"/>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0-#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P spid="1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17837" y="214291"/>
            <a:ext cx="4932040" cy="1414510"/>
          </a:xfrm>
          <a:prstGeom prst="rect">
            <a:avLst/>
          </a:prstGeom>
          <a:noFill/>
          <a:ln w="9525">
            <a:noFill/>
            <a:miter lim="800000"/>
            <a:headEnd/>
            <a:tailEnd/>
          </a:ln>
        </p:spPr>
      </p:pic>
      <p:sp>
        <p:nvSpPr>
          <p:cNvPr id="6" name="مستطيل 5"/>
          <p:cNvSpPr/>
          <p:nvPr/>
        </p:nvSpPr>
        <p:spPr>
          <a:xfrm>
            <a:off x="2267744" y="367141"/>
            <a:ext cx="1656184" cy="551554"/>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2000" b="1" dirty="0">
                <a:solidFill>
                  <a:srgbClr val="0A0ACC"/>
                </a:solidFill>
                <a:cs typeface="Simplified Arabic" pitchFamily="2" charset="-78"/>
              </a:rPr>
              <a:t>Applied Philosophy</a:t>
            </a:r>
            <a:endParaRPr lang="fr-FR" sz="2000" b="1" dirty="0">
              <a:solidFill>
                <a:srgbClr val="FF0000"/>
              </a:solidFill>
              <a:cs typeface="Simplified Arabic" pitchFamily="2" charset="-78"/>
            </a:endParaRPr>
          </a:p>
        </p:txBody>
      </p:sp>
      <p:sp>
        <p:nvSpPr>
          <p:cNvPr id="10" name="عنصر نائب للتذييل 6"/>
          <p:cNvSpPr>
            <a:spLocks noGrp="1"/>
          </p:cNvSpPr>
          <p:nvPr>
            <p:ph type="ftr" sz="quarter" idx="11"/>
          </p:nvPr>
        </p:nvSpPr>
        <p:spPr>
          <a:xfrm>
            <a:off x="500034" y="6286520"/>
            <a:ext cx="8208912" cy="365125"/>
          </a:xfrm>
        </p:spPr>
        <p:txBody>
          <a:bodyPr/>
          <a:lstStyle/>
          <a:p>
            <a:r>
              <a:rPr lang="ar-DZ" sz="1800" b="1" dirty="0">
                <a:solidFill>
                  <a:srgbClr val="0A0ACC"/>
                </a:solidFill>
                <a:cs typeface="Simplified Arabic" pitchFamily="2" charset="-78"/>
              </a:rPr>
              <a:t>مقرر: الفلسفة واليومي </a:t>
            </a:r>
            <a:r>
              <a:rPr lang="ar-SA" sz="1800" b="1" dirty="0">
                <a:cs typeface="Simplified Arabic" pitchFamily="2" charset="-78"/>
              </a:rPr>
              <a:t>ــــــــــــــــــــــــــــــ </a:t>
            </a:r>
            <a:r>
              <a:rPr lang="ar-DZ" sz="1800" b="1" dirty="0">
                <a:solidFill>
                  <a:srgbClr val="0A0ACC"/>
                </a:solidFill>
                <a:cs typeface="Simplified Arabic" pitchFamily="2" charset="-78"/>
              </a:rPr>
              <a:t>د</a:t>
            </a:r>
            <a:r>
              <a:rPr lang="ar-SA" sz="1800" b="1" dirty="0">
                <a:solidFill>
                  <a:srgbClr val="0A0ACC"/>
                </a:solidFill>
                <a:cs typeface="Simplified Arabic" pitchFamily="2" charset="-78"/>
              </a:rPr>
              <a:t>/ </a:t>
            </a:r>
            <a:r>
              <a:rPr lang="ar-DZ" sz="1800" b="1" dirty="0">
                <a:solidFill>
                  <a:srgbClr val="0A0ACC"/>
                </a:solidFill>
                <a:cs typeface="Simplified Arabic" pitchFamily="2" charset="-78"/>
              </a:rPr>
              <a:t>جمال الدين بن سليمان</a:t>
            </a:r>
            <a:endParaRPr lang="ar-SA" sz="1800" b="1" dirty="0">
              <a:solidFill>
                <a:srgbClr val="0A0ACC"/>
              </a:solidFill>
              <a:cs typeface="Simplified Arabic" pitchFamily="2" charset="-78"/>
            </a:endParaRPr>
          </a:p>
        </p:txBody>
      </p:sp>
      <p:sp>
        <p:nvSpPr>
          <p:cNvPr id="11" name="عنصر نائب لرقم الشريحة 7"/>
          <p:cNvSpPr>
            <a:spLocks noGrp="1"/>
          </p:cNvSpPr>
          <p:nvPr>
            <p:ph type="sldNum" sz="quarter" idx="12"/>
          </p:nvPr>
        </p:nvSpPr>
        <p:spPr>
          <a:xfrm>
            <a:off x="3500430" y="6492875"/>
            <a:ext cx="2133600" cy="365125"/>
          </a:xfrm>
        </p:spPr>
        <p:txBody>
          <a:bodyPr/>
          <a:lstStyle/>
          <a:p>
            <a:pPr algn="ctr"/>
            <a:fld id="{0B34F065-1154-456A-91E3-76DE8E75E17B}" type="slidenum">
              <a:rPr lang="ar-SA" sz="2000" b="1" smtClean="0">
                <a:solidFill>
                  <a:srgbClr val="FF0000"/>
                </a:solidFill>
                <a:cs typeface="+mj-cs"/>
              </a:rPr>
              <a:pPr algn="ctr"/>
              <a:t>4</a:t>
            </a:fld>
            <a:endParaRPr lang="ar-SA" sz="2000" b="1" dirty="0">
              <a:solidFill>
                <a:srgbClr val="FF0000"/>
              </a:solidFill>
              <a:cs typeface="+mj-cs"/>
            </a:endParaRPr>
          </a:p>
        </p:txBody>
      </p:sp>
      <p:sp>
        <p:nvSpPr>
          <p:cNvPr id="12" name="وسيلة شرح على شكل سحابة 11"/>
          <p:cNvSpPr/>
          <p:nvPr/>
        </p:nvSpPr>
        <p:spPr>
          <a:xfrm>
            <a:off x="4716016" y="214290"/>
            <a:ext cx="4320480" cy="857256"/>
          </a:xfrm>
          <a:prstGeom prst="cloudCallout">
            <a:avLst>
              <a:gd name="adj1" fmla="val 29299"/>
              <a:gd name="adj2" fmla="val 107381"/>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solidFill>
                  <a:srgbClr val="0A0ACC"/>
                </a:solidFill>
                <a:cs typeface="Simplified Arabic" pitchFamily="2" charset="-78"/>
              </a:rPr>
              <a:t>موضوع الفلسفة واليومي</a:t>
            </a:r>
            <a:endParaRPr lang="fr-FR" sz="2400" b="1" dirty="0">
              <a:solidFill>
                <a:srgbClr val="0A0ACC"/>
              </a:solidFill>
              <a:cs typeface="Simplified Arabic" pitchFamily="2" charset="-78"/>
            </a:endParaRPr>
          </a:p>
        </p:txBody>
      </p:sp>
      <p:sp>
        <p:nvSpPr>
          <p:cNvPr id="14" name="مستطيل 13"/>
          <p:cNvSpPr/>
          <p:nvPr/>
        </p:nvSpPr>
        <p:spPr>
          <a:xfrm>
            <a:off x="251520" y="1628800"/>
            <a:ext cx="8568952" cy="4680519"/>
          </a:xfrm>
          <a:prstGeom prst="rect">
            <a:avLst/>
          </a:prstGeom>
          <a:ln>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just" rtl="0"/>
            <a:r>
              <a:rPr lang="en-US" sz="2400" dirty="0">
                <a:solidFill>
                  <a:srgbClr val="0A0ACC"/>
                </a:solidFill>
                <a:cs typeface="Simplified Arabic" pitchFamily="2" charset="-78"/>
              </a:rPr>
              <a:t>In the first chapter, </a:t>
            </a:r>
            <a:r>
              <a:rPr lang="en-US" sz="2400" dirty="0" err="1">
                <a:solidFill>
                  <a:srgbClr val="0A0ACC"/>
                </a:solidFill>
                <a:cs typeface="Simplified Arabic" pitchFamily="2" charset="-78"/>
              </a:rPr>
              <a:t>Lippert</a:t>
            </a:r>
            <a:r>
              <a:rPr lang="en-US" sz="2400" dirty="0">
                <a:solidFill>
                  <a:srgbClr val="0A0ACC"/>
                </a:solidFill>
                <a:cs typeface="Simplified Arabic" pitchFamily="2" charset="-78"/>
              </a:rPr>
              <a:t>‐Rasmussen article “The Nature of Applied Philosophy” begins by unpacking the term “applied philosophy”, outlining that to apply is a verb that takes an object, therefore if one were doing philosophy and not applying it to something then one would be grammatically or conceptually confused to say that one is doing applied philosophy.[3] </a:t>
            </a:r>
            <a:r>
              <a:rPr lang="en-US" sz="2400" dirty="0" err="1">
                <a:solidFill>
                  <a:srgbClr val="0A0ACC"/>
                </a:solidFill>
                <a:cs typeface="Simplified Arabic" pitchFamily="2" charset="-78"/>
              </a:rPr>
              <a:t>Lippert</a:t>
            </a:r>
            <a:r>
              <a:rPr lang="en-US" sz="2400" dirty="0">
                <a:solidFill>
                  <a:srgbClr val="0A0ACC"/>
                </a:solidFill>
                <a:cs typeface="Simplified Arabic" pitchFamily="2" charset="-78"/>
              </a:rPr>
              <a:t>‐Rasmussen provides seven conceptions of Applied Philosophy: the relevance conception, the specificity conception, the practical conception, the activist conception, the methodological conception, the empirical facts conception, the audience conception. These definitions are specified in terms of necessary and sufficient conditions, making the different conceptions incompatible with one another.</a:t>
            </a:r>
            <a:endParaRPr lang="fr-FR" sz="2400" dirty="0">
              <a:solidFill>
                <a:srgbClr val="0A0ACC"/>
              </a:solidFill>
              <a:cs typeface="Simplified Arabic" pitchFamily="2" charset="-78"/>
            </a:endParaRPr>
          </a:p>
        </p:txBody>
      </p:sp>
    </p:spTree>
    <p:extLst>
      <p:ext uri="{BB962C8B-B14F-4D97-AF65-F5344CB8AC3E}">
        <p14:creationId xmlns:p14="http://schemas.microsoft.com/office/powerpoint/2010/main" val="4190504762"/>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0-#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17837" y="214291"/>
            <a:ext cx="4932040" cy="1414510"/>
          </a:xfrm>
          <a:prstGeom prst="rect">
            <a:avLst/>
          </a:prstGeom>
          <a:noFill/>
          <a:ln w="9525">
            <a:noFill/>
            <a:miter lim="800000"/>
            <a:headEnd/>
            <a:tailEnd/>
          </a:ln>
        </p:spPr>
      </p:pic>
      <p:sp>
        <p:nvSpPr>
          <p:cNvPr id="6" name="مستطيل 5"/>
          <p:cNvSpPr/>
          <p:nvPr/>
        </p:nvSpPr>
        <p:spPr>
          <a:xfrm>
            <a:off x="2267744" y="367141"/>
            <a:ext cx="1656184" cy="551554"/>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2000" b="1" dirty="0">
                <a:solidFill>
                  <a:srgbClr val="0A0ACC"/>
                </a:solidFill>
                <a:cs typeface="Simplified Arabic" pitchFamily="2" charset="-78"/>
              </a:rPr>
              <a:t>Applied Philosophy</a:t>
            </a:r>
            <a:endParaRPr lang="fr-FR" sz="2000" b="1" dirty="0">
              <a:solidFill>
                <a:srgbClr val="FF0000"/>
              </a:solidFill>
              <a:cs typeface="Simplified Arabic" pitchFamily="2" charset="-78"/>
            </a:endParaRPr>
          </a:p>
        </p:txBody>
      </p:sp>
      <p:sp>
        <p:nvSpPr>
          <p:cNvPr id="10" name="عنصر نائب للتذييل 6"/>
          <p:cNvSpPr>
            <a:spLocks noGrp="1"/>
          </p:cNvSpPr>
          <p:nvPr>
            <p:ph type="ftr" sz="quarter" idx="11"/>
          </p:nvPr>
        </p:nvSpPr>
        <p:spPr>
          <a:xfrm>
            <a:off x="500034" y="6286520"/>
            <a:ext cx="8208912" cy="365125"/>
          </a:xfrm>
        </p:spPr>
        <p:txBody>
          <a:bodyPr/>
          <a:lstStyle/>
          <a:p>
            <a:r>
              <a:rPr lang="ar-DZ" sz="1800" b="1" dirty="0">
                <a:solidFill>
                  <a:srgbClr val="0A0ACC"/>
                </a:solidFill>
                <a:cs typeface="Simplified Arabic" pitchFamily="2" charset="-78"/>
              </a:rPr>
              <a:t>مقرر: الفلسفة واليومي </a:t>
            </a:r>
            <a:r>
              <a:rPr lang="ar-SA" sz="1800" b="1" dirty="0">
                <a:cs typeface="Simplified Arabic" pitchFamily="2" charset="-78"/>
              </a:rPr>
              <a:t>ــــــــــــــــــــــــــــــ </a:t>
            </a:r>
            <a:r>
              <a:rPr lang="ar-DZ" sz="1800" b="1" dirty="0">
                <a:solidFill>
                  <a:srgbClr val="0A0ACC"/>
                </a:solidFill>
                <a:cs typeface="Simplified Arabic" pitchFamily="2" charset="-78"/>
              </a:rPr>
              <a:t>د</a:t>
            </a:r>
            <a:r>
              <a:rPr lang="ar-SA" sz="1800" b="1" dirty="0">
                <a:solidFill>
                  <a:srgbClr val="0A0ACC"/>
                </a:solidFill>
                <a:cs typeface="Simplified Arabic" pitchFamily="2" charset="-78"/>
              </a:rPr>
              <a:t>/ </a:t>
            </a:r>
            <a:r>
              <a:rPr lang="ar-DZ" sz="1800" b="1" dirty="0">
                <a:solidFill>
                  <a:srgbClr val="0A0ACC"/>
                </a:solidFill>
                <a:cs typeface="Simplified Arabic" pitchFamily="2" charset="-78"/>
              </a:rPr>
              <a:t>جمال الدين بن سليمان</a:t>
            </a:r>
            <a:endParaRPr lang="ar-SA" sz="1800" b="1" dirty="0">
              <a:solidFill>
                <a:srgbClr val="0A0ACC"/>
              </a:solidFill>
              <a:cs typeface="Simplified Arabic" pitchFamily="2" charset="-78"/>
            </a:endParaRPr>
          </a:p>
        </p:txBody>
      </p:sp>
      <p:sp>
        <p:nvSpPr>
          <p:cNvPr id="11" name="عنصر نائب لرقم الشريحة 7"/>
          <p:cNvSpPr>
            <a:spLocks noGrp="1"/>
          </p:cNvSpPr>
          <p:nvPr>
            <p:ph type="sldNum" sz="quarter" idx="12"/>
          </p:nvPr>
        </p:nvSpPr>
        <p:spPr>
          <a:xfrm>
            <a:off x="3500430" y="6492875"/>
            <a:ext cx="2133600" cy="365125"/>
          </a:xfrm>
        </p:spPr>
        <p:txBody>
          <a:bodyPr/>
          <a:lstStyle/>
          <a:p>
            <a:pPr algn="ctr"/>
            <a:fld id="{0B34F065-1154-456A-91E3-76DE8E75E17B}" type="slidenum">
              <a:rPr lang="ar-SA" sz="2000" b="1" smtClean="0">
                <a:solidFill>
                  <a:srgbClr val="FF0000"/>
                </a:solidFill>
                <a:cs typeface="+mj-cs"/>
              </a:rPr>
              <a:pPr algn="ctr"/>
              <a:t>5</a:t>
            </a:fld>
            <a:endParaRPr lang="ar-SA" sz="2000" b="1" dirty="0">
              <a:solidFill>
                <a:srgbClr val="FF0000"/>
              </a:solidFill>
              <a:cs typeface="+mj-cs"/>
            </a:endParaRPr>
          </a:p>
        </p:txBody>
      </p:sp>
      <p:sp>
        <p:nvSpPr>
          <p:cNvPr id="12" name="وسيلة شرح على شكل سحابة 11"/>
          <p:cNvSpPr/>
          <p:nvPr/>
        </p:nvSpPr>
        <p:spPr>
          <a:xfrm>
            <a:off x="4716016" y="214290"/>
            <a:ext cx="4320480" cy="857256"/>
          </a:xfrm>
          <a:prstGeom prst="cloudCallout">
            <a:avLst>
              <a:gd name="adj1" fmla="val 29299"/>
              <a:gd name="adj2" fmla="val 107381"/>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solidFill>
                  <a:srgbClr val="0A0ACC"/>
                </a:solidFill>
                <a:cs typeface="Simplified Arabic" pitchFamily="2" charset="-78"/>
              </a:rPr>
              <a:t>موضوع الفلسفة واليومي</a:t>
            </a:r>
            <a:endParaRPr lang="fr-FR" sz="2400" b="1" dirty="0">
              <a:solidFill>
                <a:srgbClr val="0A0ACC"/>
              </a:solidFill>
              <a:cs typeface="Simplified Arabic" pitchFamily="2" charset="-78"/>
            </a:endParaRPr>
          </a:p>
        </p:txBody>
      </p:sp>
      <p:sp>
        <p:nvSpPr>
          <p:cNvPr id="14" name="مستطيل 13"/>
          <p:cNvSpPr/>
          <p:nvPr/>
        </p:nvSpPr>
        <p:spPr>
          <a:xfrm>
            <a:off x="251520" y="1628800"/>
            <a:ext cx="8568952" cy="4680519"/>
          </a:xfrm>
          <a:prstGeom prst="rect">
            <a:avLst/>
          </a:prstGeom>
          <a:ln>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just" rtl="0"/>
            <a:r>
              <a:rPr lang="en-US" sz="2000" dirty="0">
                <a:solidFill>
                  <a:srgbClr val="0A0ACC"/>
                </a:solidFill>
                <a:cs typeface="Simplified Arabic" pitchFamily="2" charset="-78"/>
              </a:rPr>
              <a:t>In the third chapter of </a:t>
            </a:r>
            <a:r>
              <a:rPr lang="en-US" sz="2000" i="1" dirty="0">
                <a:solidFill>
                  <a:srgbClr val="0A0ACC"/>
                </a:solidFill>
                <a:cs typeface="Simplified Arabic" pitchFamily="2" charset="-78"/>
              </a:rPr>
              <a:t>A Companion of Applied Philosophy</a:t>
            </a:r>
            <a:r>
              <a:rPr lang="en-US" sz="2000" dirty="0">
                <a:solidFill>
                  <a:srgbClr val="0A0ACC"/>
                </a:solidFill>
                <a:cs typeface="Simplified Arabic" pitchFamily="2" charset="-78"/>
              </a:rPr>
              <a:t>, Suzanne </a:t>
            </a:r>
            <a:r>
              <a:rPr lang="en-US" sz="2000" dirty="0" err="1">
                <a:solidFill>
                  <a:srgbClr val="0A0ACC"/>
                </a:solidFill>
                <a:cs typeface="Simplified Arabic" pitchFamily="2" charset="-78"/>
              </a:rPr>
              <a:t>Uniacke’s</a:t>
            </a:r>
            <a:r>
              <a:rPr lang="en-US" sz="2000" dirty="0">
                <a:solidFill>
                  <a:srgbClr val="0A0ACC"/>
                </a:solidFill>
                <a:cs typeface="Simplified Arabic" pitchFamily="2" charset="-78"/>
              </a:rPr>
              <a:t> article “The Value of Applied Philosophy”, </a:t>
            </a:r>
            <a:r>
              <a:rPr lang="en-US" sz="2000" dirty="0" err="1">
                <a:solidFill>
                  <a:srgbClr val="0A0ACC"/>
                </a:solidFill>
                <a:cs typeface="Simplified Arabic" pitchFamily="2" charset="-78"/>
              </a:rPr>
              <a:t>Uniacke</a:t>
            </a:r>
            <a:r>
              <a:rPr lang="en-US" sz="2000" dirty="0">
                <a:solidFill>
                  <a:srgbClr val="0A0ACC"/>
                </a:solidFill>
                <a:cs typeface="Simplified Arabic" pitchFamily="2" charset="-78"/>
              </a:rPr>
              <a:t> outlines that applied philosophy is really a field of philosophical inquiry, differentiating itself from </a:t>
            </a:r>
            <a:r>
              <a:rPr lang="en-US" sz="2000" b="1" dirty="0">
                <a:solidFill>
                  <a:srgbClr val="0A0ACC"/>
                </a:solidFill>
                <a:cs typeface="Simplified Arabic" pitchFamily="2" charset="-78"/>
              </a:rPr>
              <a:t>pure philosophy</a:t>
            </a:r>
            <a:r>
              <a:rPr lang="en-US" sz="2000" dirty="0">
                <a:solidFill>
                  <a:srgbClr val="0A0ACC"/>
                </a:solidFill>
                <a:cs typeface="Simplified Arabic" pitchFamily="2" charset="-78"/>
              </a:rPr>
              <a:t> by claiming the former can provide </a:t>
            </a:r>
            <a:r>
              <a:rPr lang="en-US" sz="2000" b="1" dirty="0">
                <a:solidFill>
                  <a:srgbClr val="0A0ACC"/>
                </a:solidFill>
                <a:cs typeface="Simplified Arabic" pitchFamily="2" charset="-78"/>
              </a:rPr>
              <a:t>practical guidance on issues beyond the philosophical domain</a:t>
            </a:r>
            <a:r>
              <a:rPr lang="en-US" sz="2000" dirty="0">
                <a:solidFill>
                  <a:srgbClr val="0A0ACC"/>
                </a:solidFill>
                <a:cs typeface="Simplified Arabic" pitchFamily="2" charset="-78"/>
              </a:rPr>
              <a:t>. Within applied philosophy there are generally </a:t>
            </a:r>
            <a:r>
              <a:rPr lang="en-US" sz="2000" b="1" dirty="0">
                <a:solidFill>
                  <a:srgbClr val="0A0ACC"/>
                </a:solidFill>
                <a:cs typeface="Simplified Arabic" pitchFamily="2" charset="-78"/>
              </a:rPr>
              <a:t>two modes </a:t>
            </a:r>
            <a:r>
              <a:rPr lang="en-US" sz="2000" dirty="0">
                <a:solidFill>
                  <a:srgbClr val="0A0ACC"/>
                </a:solidFill>
                <a:cs typeface="Simplified Arabic" pitchFamily="2" charset="-78"/>
              </a:rPr>
              <a:t>of focus, it can be academically focused (for an academic audience), or it can be in “out-reach mode” (for a non-academic audience). In drawing on philosophical sub-disciplines such as metaphysics, epistemology and ethics, applied philosophers shape their contributions and analysis on issues of practical concern. In this intersection between philosophical theories, principles, and concepts with issues beyond that of the purely philosophical domain (out-reach mode), these problems may give valuable challenges to traditionally accepted philosophies, providing a stress test, feedback or friction on principles that are so often confined within the idealistic philosophical framework.</a:t>
            </a:r>
            <a:endParaRPr lang="fr-FR" sz="2000" dirty="0">
              <a:solidFill>
                <a:srgbClr val="0A0ACC"/>
              </a:solidFill>
              <a:cs typeface="Simplified Arabic" pitchFamily="2" charset="-78"/>
            </a:endParaRPr>
          </a:p>
        </p:txBody>
      </p:sp>
    </p:spTree>
    <p:extLst>
      <p:ext uri="{BB962C8B-B14F-4D97-AF65-F5344CB8AC3E}">
        <p14:creationId xmlns:p14="http://schemas.microsoft.com/office/powerpoint/2010/main" val="2026392980"/>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0-#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0" y="214291"/>
            <a:ext cx="4716016" cy="1414510"/>
          </a:xfrm>
          <a:prstGeom prst="rect">
            <a:avLst/>
          </a:prstGeom>
          <a:noFill/>
          <a:ln w="9525">
            <a:noFill/>
            <a:miter lim="800000"/>
            <a:headEnd/>
            <a:tailEnd/>
          </a:ln>
        </p:spPr>
      </p:pic>
      <p:sp>
        <p:nvSpPr>
          <p:cNvPr id="6" name="مستطيل 5"/>
          <p:cNvSpPr/>
          <p:nvPr/>
        </p:nvSpPr>
        <p:spPr>
          <a:xfrm>
            <a:off x="2267744" y="367141"/>
            <a:ext cx="1498488" cy="551554"/>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ar-DZ" sz="2800" b="1" dirty="0">
                <a:solidFill>
                  <a:srgbClr val="FF0000"/>
                </a:solidFill>
                <a:cs typeface="Simplified Arabic" pitchFamily="2" charset="-78"/>
              </a:rPr>
              <a:t>توطئة:</a:t>
            </a:r>
            <a:endParaRPr lang="fr-FR" sz="2800" b="1" dirty="0">
              <a:solidFill>
                <a:srgbClr val="FF0000"/>
              </a:solidFill>
              <a:cs typeface="Simplified Arabic" pitchFamily="2" charset="-78"/>
            </a:endParaRPr>
          </a:p>
        </p:txBody>
      </p:sp>
      <p:sp>
        <p:nvSpPr>
          <p:cNvPr id="10" name="عنصر نائب للتذييل 6"/>
          <p:cNvSpPr>
            <a:spLocks noGrp="1"/>
          </p:cNvSpPr>
          <p:nvPr>
            <p:ph type="ftr" sz="quarter" idx="11"/>
          </p:nvPr>
        </p:nvSpPr>
        <p:spPr>
          <a:xfrm>
            <a:off x="500034" y="6286520"/>
            <a:ext cx="8208912" cy="365125"/>
          </a:xfrm>
        </p:spPr>
        <p:txBody>
          <a:bodyPr/>
          <a:lstStyle/>
          <a:p>
            <a:r>
              <a:rPr lang="ar-DZ" sz="1800" b="1" dirty="0">
                <a:solidFill>
                  <a:srgbClr val="0A0ACC"/>
                </a:solidFill>
                <a:cs typeface="Simplified Arabic" pitchFamily="2" charset="-78"/>
              </a:rPr>
              <a:t>مقرر: الفلسفة واليومي </a:t>
            </a:r>
            <a:r>
              <a:rPr lang="ar-SA" sz="1800" b="1" dirty="0">
                <a:cs typeface="Simplified Arabic" pitchFamily="2" charset="-78"/>
              </a:rPr>
              <a:t>ــــــــــــــــــــــــــــــ </a:t>
            </a:r>
            <a:r>
              <a:rPr lang="ar-DZ" sz="1800" b="1" dirty="0">
                <a:solidFill>
                  <a:srgbClr val="0A0ACC"/>
                </a:solidFill>
                <a:cs typeface="Simplified Arabic" pitchFamily="2" charset="-78"/>
              </a:rPr>
              <a:t>د</a:t>
            </a:r>
            <a:r>
              <a:rPr lang="ar-SA" sz="1800" b="1" dirty="0">
                <a:solidFill>
                  <a:srgbClr val="0A0ACC"/>
                </a:solidFill>
                <a:cs typeface="Simplified Arabic" pitchFamily="2" charset="-78"/>
              </a:rPr>
              <a:t>/ </a:t>
            </a:r>
            <a:r>
              <a:rPr lang="ar-DZ" sz="1800" b="1" dirty="0">
                <a:solidFill>
                  <a:srgbClr val="0A0ACC"/>
                </a:solidFill>
                <a:cs typeface="Simplified Arabic" pitchFamily="2" charset="-78"/>
              </a:rPr>
              <a:t>جمال الدين بن سليمان</a:t>
            </a:r>
            <a:endParaRPr lang="ar-SA" sz="1800" b="1" dirty="0">
              <a:solidFill>
                <a:srgbClr val="0A0ACC"/>
              </a:solidFill>
              <a:cs typeface="Simplified Arabic" pitchFamily="2" charset="-78"/>
            </a:endParaRPr>
          </a:p>
        </p:txBody>
      </p:sp>
      <p:sp>
        <p:nvSpPr>
          <p:cNvPr id="11" name="عنصر نائب لرقم الشريحة 7"/>
          <p:cNvSpPr>
            <a:spLocks noGrp="1"/>
          </p:cNvSpPr>
          <p:nvPr>
            <p:ph type="sldNum" sz="quarter" idx="12"/>
          </p:nvPr>
        </p:nvSpPr>
        <p:spPr>
          <a:xfrm>
            <a:off x="3500430" y="6492875"/>
            <a:ext cx="2133600" cy="365125"/>
          </a:xfrm>
        </p:spPr>
        <p:txBody>
          <a:bodyPr/>
          <a:lstStyle/>
          <a:p>
            <a:pPr algn="ctr"/>
            <a:fld id="{0B34F065-1154-456A-91E3-76DE8E75E17B}" type="slidenum">
              <a:rPr lang="ar-SA" sz="2000" b="1" smtClean="0">
                <a:solidFill>
                  <a:srgbClr val="FF0000"/>
                </a:solidFill>
                <a:cs typeface="+mj-cs"/>
              </a:rPr>
              <a:pPr algn="ctr"/>
              <a:t>6</a:t>
            </a:fld>
            <a:endParaRPr lang="ar-SA" sz="2000" b="1" dirty="0">
              <a:solidFill>
                <a:srgbClr val="FF0000"/>
              </a:solidFill>
              <a:cs typeface="+mj-cs"/>
            </a:endParaRPr>
          </a:p>
        </p:txBody>
      </p:sp>
      <p:sp>
        <p:nvSpPr>
          <p:cNvPr id="12" name="وسيلة شرح على شكل سحابة 11"/>
          <p:cNvSpPr/>
          <p:nvPr/>
        </p:nvSpPr>
        <p:spPr>
          <a:xfrm>
            <a:off x="4716016" y="214290"/>
            <a:ext cx="4320480" cy="857256"/>
          </a:xfrm>
          <a:prstGeom prst="cloudCallout">
            <a:avLst>
              <a:gd name="adj1" fmla="val 29299"/>
              <a:gd name="adj2" fmla="val 107381"/>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solidFill>
                  <a:srgbClr val="0A0ACC"/>
                </a:solidFill>
                <a:cs typeface="Simplified Arabic" pitchFamily="2" charset="-78"/>
              </a:rPr>
              <a:t>موضوع الفلسفة واليومي</a:t>
            </a:r>
            <a:endParaRPr lang="fr-FR" sz="2400" b="1" dirty="0">
              <a:solidFill>
                <a:srgbClr val="0A0ACC"/>
              </a:solidFill>
              <a:cs typeface="Simplified Arabic" pitchFamily="2" charset="-78"/>
            </a:endParaRPr>
          </a:p>
        </p:txBody>
      </p:sp>
      <p:sp>
        <p:nvSpPr>
          <p:cNvPr id="14" name="مستطيل 13"/>
          <p:cNvSpPr/>
          <p:nvPr/>
        </p:nvSpPr>
        <p:spPr>
          <a:xfrm>
            <a:off x="251520" y="1628801"/>
            <a:ext cx="8568952" cy="4536504"/>
          </a:xfrm>
          <a:prstGeom prst="rect">
            <a:avLst/>
          </a:prstGeom>
          <a:ln>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just" rtl="0"/>
            <a:r>
              <a:rPr lang="en-US" sz="2800" b="1" dirty="0">
                <a:solidFill>
                  <a:srgbClr val="0A0ACC"/>
                </a:solidFill>
                <a:cs typeface="Simplified Arabic" pitchFamily="2" charset="-78"/>
              </a:rPr>
              <a:t>Social philosophy </a:t>
            </a:r>
            <a:r>
              <a:rPr lang="en-US" sz="2800" dirty="0">
                <a:solidFill>
                  <a:srgbClr val="0A0ACC"/>
                </a:solidFill>
                <a:cs typeface="Simplified Arabic" pitchFamily="2" charset="-78"/>
              </a:rPr>
              <a:t>examines questions about the foundations of social institutions, social behavior, and interpretations of society in terms of ethical values rather than empirical relations. Social philosophers emphasize understanding the social contexts for political, legal, moral and cultural questions, and the development of novel theoretical frameworks, from social ontology to care ethics to cosmopolitan theories of democracy, natural law, human rights, gender equity and global justice.</a:t>
            </a:r>
            <a:endParaRPr lang="fr-FR" sz="2800" dirty="0">
              <a:solidFill>
                <a:srgbClr val="0A0ACC"/>
              </a:solidFill>
              <a:cs typeface="Simplified Arabic" pitchFamily="2" charset="-78"/>
            </a:endParaRPr>
          </a:p>
        </p:txBody>
      </p:sp>
    </p:spTree>
    <p:extLst>
      <p:ext uri="{BB962C8B-B14F-4D97-AF65-F5344CB8AC3E}">
        <p14:creationId xmlns:p14="http://schemas.microsoft.com/office/powerpoint/2010/main" val="2204674069"/>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0-#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0" y="214291"/>
            <a:ext cx="4716016" cy="1198485"/>
          </a:xfrm>
          <a:prstGeom prst="rect">
            <a:avLst/>
          </a:prstGeom>
          <a:noFill/>
          <a:ln w="9525">
            <a:noFill/>
            <a:miter lim="800000"/>
            <a:headEnd/>
            <a:tailEnd/>
          </a:ln>
        </p:spPr>
      </p:pic>
      <p:sp>
        <p:nvSpPr>
          <p:cNvPr id="6" name="مستطيل 5"/>
          <p:cNvSpPr/>
          <p:nvPr/>
        </p:nvSpPr>
        <p:spPr>
          <a:xfrm>
            <a:off x="2483768" y="404663"/>
            <a:ext cx="1152128" cy="408869"/>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ar-DZ" sz="2400" b="1" dirty="0">
                <a:solidFill>
                  <a:srgbClr val="FF0000"/>
                </a:solidFill>
                <a:cs typeface="Simplified Arabic" pitchFamily="2" charset="-78"/>
              </a:rPr>
              <a:t>توطئة:</a:t>
            </a:r>
            <a:endParaRPr lang="fr-FR" sz="2400" b="1" dirty="0">
              <a:solidFill>
                <a:srgbClr val="FF0000"/>
              </a:solidFill>
              <a:cs typeface="Simplified Arabic" pitchFamily="2" charset="-78"/>
            </a:endParaRPr>
          </a:p>
        </p:txBody>
      </p:sp>
      <p:sp>
        <p:nvSpPr>
          <p:cNvPr id="10" name="عنصر نائب للتذييل 6"/>
          <p:cNvSpPr>
            <a:spLocks noGrp="1"/>
          </p:cNvSpPr>
          <p:nvPr>
            <p:ph type="ftr" sz="quarter" idx="11"/>
          </p:nvPr>
        </p:nvSpPr>
        <p:spPr>
          <a:xfrm>
            <a:off x="500034" y="6286520"/>
            <a:ext cx="8208912" cy="365125"/>
          </a:xfrm>
        </p:spPr>
        <p:txBody>
          <a:bodyPr/>
          <a:lstStyle/>
          <a:p>
            <a:r>
              <a:rPr lang="ar-DZ" sz="1800" b="1" dirty="0">
                <a:solidFill>
                  <a:srgbClr val="0A0ACC"/>
                </a:solidFill>
                <a:cs typeface="Simplified Arabic" pitchFamily="2" charset="-78"/>
              </a:rPr>
              <a:t>مقرر: الفلسفة واليومي </a:t>
            </a:r>
            <a:r>
              <a:rPr lang="ar-SA" sz="1800" b="1" dirty="0">
                <a:cs typeface="Simplified Arabic" pitchFamily="2" charset="-78"/>
              </a:rPr>
              <a:t>ــــــــــــــــــــــــــــــ </a:t>
            </a:r>
            <a:r>
              <a:rPr lang="ar-DZ" sz="1800" b="1" dirty="0">
                <a:solidFill>
                  <a:srgbClr val="0A0ACC"/>
                </a:solidFill>
                <a:cs typeface="Simplified Arabic" pitchFamily="2" charset="-78"/>
              </a:rPr>
              <a:t>د</a:t>
            </a:r>
            <a:r>
              <a:rPr lang="ar-SA" sz="1800" b="1" dirty="0">
                <a:solidFill>
                  <a:srgbClr val="0A0ACC"/>
                </a:solidFill>
                <a:cs typeface="Simplified Arabic" pitchFamily="2" charset="-78"/>
              </a:rPr>
              <a:t>/ </a:t>
            </a:r>
            <a:r>
              <a:rPr lang="ar-DZ" sz="1800" b="1" dirty="0">
                <a:solidFill>
                  <a:srgbClr val="0A0ACC"/>
                </a:solidFill>
                <a:cs typeface="Simplified Arabic" pitchFamily="2" charset="-78"/>
              </a:rPr>
              <a:t>جمال الدين بن سليمان</a:t>
            </a:r>
            <a:endParaRPr lang="ar-SA" sz="1800" b="1" dirty="0">
              <a:solidFill>
                <a:srgbClr val="0A0ACC"/>
              </a:solidFill>
              <a:cs typeface="Simplified Arabic" pitchFamily="2" charset="-78"/>
            </a:endParaRPr>
          </a:p>
        </p:txBody>
      </p:sp>
      <p:sp>
        <p:nvSpPr>
          <p:cNvPr id="11" name="عنصر نائب لرقم الشريحة 7"/>
          <p:cNvSpPr>
            <a:spLocks noGrp="1"/>
          </p:cNvSpPr>
          <p:nvPr>
            <p:ph type="sldNum" sz="quarter" idx="12"/>
          </p:nvPr>
        </p:nvSpPr>
        <p:spPr>
          <a:xfrm>
            <a:off x="3500430" y="6492875"/>
            <a:ext cx="2133600" cy="365125"/>
          </a:xfrm>
        </p:spPr>
        <p:txBody>
          <a:bodyPr/>
          <a:lstStyle/>
          <a:p>
            <a:pPr algn="ctr"/>
            <a:fld id="{0B34F065-1154-456A-91E3-76DE8E75E17B}" type="slidenum">
              <a:rPr lang="ar-SA" sz="2000" b="1" smtClean="0">
                <a:solidFill>
                  <a:srgbClr val="FF0000"/>
                </a:solidFill>
                <a:cs typeface="+mj-cs"/>
              </a:rPr>
              <a:pPr algn="ctr"/>
              <a:t>7</a:t>
            </a:fld>
            <a:endParaRPr lang="ar-SA" sz="2000" b="1" dirty="0">
              <a:solidFill>
                <a:srgbClr val="FF0000"/>
              </a:solidFill>
              <a:cs typeface="+mj-cs"/>
            </a:endParaRPr>
          </a:p>
        </p:txBody>
      </p:sp>
      <p:sp>
        <p:nvSpPr>
          <p:cNvPr id="12" name="وسيلة شرح على شكل سحابة 11"/>
          <p:cNvSpPr/>
          <p:nvPr/>
        </p:nvSpPr>
        <p:spPr>
          <a:xfrm>
            <a:off x="4716016" y="214290"/>
            <a:ext cx="4320480" cy="857256"/>
          </a:xfrm>
          <a:prstGeom prst="cloudCallout">
            <a:avLst>
              <a:gd name="adj1" fmla="val 26520"/>
              <a:gd name="adj2" fmla="val 77213"/>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solidFill>
                  <a:srgbClr val="0A0ACC"/>
                </a:solidFill>
                <a:cs typeface="Simplified Arabic" pitchFamily="2" charset="-78"/>
              </a:rPr>
              <a:t>موضوع الفلسفة واليومي</a:t>
            </a:r>
            <a:endParaRPr lang="fr-FR" sz="2400" b="1" dirty="0">
              <a:solidFill>
                <a:srgbClr val="0A0ACC"/>
              </a:solidFill>
              <a:cs typeface="Simplified Arabic" pitchFamily="2" charset="-78"/>
            </a:endParaRPr>
          </a:p>
        </p:txBody>
      </p:sp>
      <p:sp>
        <p:nvSpPr>
          <p:cNvPr id="14" name="مستطيل 13"/>
          <p:cNvSpPr/>
          <p:nvPr/>
        </p:nvSpPr>
        <p:spPr>
          <a:xfrm>
            <a:off x="251520" y="1412776"/>
            <a:ext cx="8568952" cy="4752529"/>
          </a:xfrm>
          <a:prstGeom prst="rect">
            <a:avLst/>
          </a:prstGeom>
          <a:ln>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just" rtl="0"/>
            <a:r>
              <a:rPr lang="en-US" sz="2400" b="1" dirty="0">
                <a:solidFill>
                  <a:srgbClr val="2A08B8"/>
                </a:solidFill>
                <a:cs typeface="Simplified Arabic" pitchFamily="2" charset="-78"/>
              </a:rPr>
              <a:t>Political philosophy </a:t>
            </a:r>
            <a:r>
              <a:rPr lang="en-US" sz="2400" dirty="0">
                <a:solidFill>
                  <a:srgbClr val="2A08B8"/>
                </a:solidFill>
                <a:cs typeface="Simplified Arabic" pitchFamily="2" charset="-78"/>
              </a:rPr>
              <a:t>or political theory is the philosophical study of government, addressing questions about the nature, scope, and legitimacy of public agents and institutions and the relationships between them. Its topics include politics, liberty, justice, property, rights, law, and the enforcement of laws by authority: what they are, if they are needed, what makes a government legitimate, what rights and freedoms it should protect, what form it should take, what the law is, and what duties citizens owe to a legitimate government, if any, and when it may be legitimately overthrown, if ever. Political theory also engages questions of a broader scope, tackling the political nature of phenomena and categories such as identity, culture, sexuality, race, wealth, human-nonhuman relations, ethics, religion, and more.</a:t>
            </a:r>
            <a:endParaRPr lang="fr-FR" sz="2400" dirty="0">
              <a:solidFill>
                <a:srgbClr val="2A08B8"/>
              </a:solidFill>
              <a:cs typeface="Simplified Arabic" pitchFamily="2" charset="-78"/>
            </a:endParaRPr>
          </a:p>
        </p:txBody>
      </p:sp>
    </p:spTree>
    <p:extLst>
      <p:ext uri="{BB962C8B-B14F-4D97-AF65-F5344CB8AC3E}">
        <p14:creationId xmlns:p14="http://schemas.microsoft.com/office/powerpoint/2010/main" val="1803744336"/>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0-#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0" y="21585"/>
            <a:ext cx="4716016" cy="1198485"/>
          </a:xfrm>
          <a:prstGeom prst="rect">
            <a:avLst/>
          </a:prstGeom>
          <a:noFill/>
          <a:ln w="9525">
            <a:noFill/>
            <a:miter lim="800000"/>
            <a:headEnd/>
            <a:tailEnd/>
          </a:ln>
        </p:spPr>
      </p:pic>
      <p:sp>
        <p:nvSpPr>
          <p:cNvPr id="6" name="مستطيل 5"/>
          <p:cNvSpPr/>
          <p:nvPr/>
        </p:nvSpPr>
        <p:spPr>
          <a:xfrm>
            <a:off x="2358008" y="145195"/>
            <a:ext cx="1152128" cy="408869"/>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ar-DZ" sz="2400" b="1" dirty="0">
                <a:solidFill>
                  <a:srgbClr val="FF0000"/>
                </a:solidFill>
                <a:cs typeface="Simplified Arabic" pitchFamily="2" charset="-78"/>
              </a:rPr>
              <a:t>توطئة:</a:t>
            </a:r>
            <a:endParaRPr lang="fr-FR" sz="2400" b="1" dirty="0">
              <a:solidFill>
                <a:srgbClr val="FF0000"/>
              </a:solidFill>
              <a:cs typeface="Simplified Arabic" pitchFamily="2" charset="-78"/>
            </a:endParaRPr>
          </a:p>
        </p:txBody>
      </p:sp>
      <p:sp>
        <p:nvSpPr>
          <p:cNvPr id="10" name="عنصر نائب للتذييل 6"/>
          <p:cNvSpPr>
            <a:spLocks noGrp="1"/>
          </p:cNvSpPr>
          <p:nvPr>
            <p:ph type="ftr" sz="quarter" idx="11"/>
          </p:nvPr>
        </p:nvSpPr>
        <p:spPr>
          <a:xfrm>
            <a:off x="500034" y="6286520"/>
            <a:ext cx="8208912" cy="365125"/>
          </a:xfrm>
        </p:spPr>
        <p:txBody>
          <a:bodyPr/>
          <a:lstStyle/>
          <a:p>
            <a:r>
              <a:rPr lang="ar-DZ" sz="1800" b="1" dirty="0">
                <a:solidFill>
                  <a:srgbClr val="0A0ACC"/>
                </a:solidFill>
                <a:cs typeface="Simplified Arabic" pitchFamily="2" charset="-78"/>
              </a:rPr>
              <a:t>مقرر: الفلسفة واليومي </a:t>
            </a:r>
            <a:r>
              <a:rPr lang="ar-SA" sz="1800" b="1" dirty="0">
                <a:cs typeface="Simplified Arabic" pitchFamily="2" charset="-78"/>
              </a:rPr>
              <a:t>ــــــــــــــــــــــــــــــ </a:t>
            </a:r>
            <a:r>
              <a:rPr lang="ar-DZ" sz="1800" b="1" dirty="0">
                <a:solidFill>
                  <a:srgbClr val="0A0ACC"/>
                </a:solidFill>
                <a:cs typeface="Simplified Arabic" pitchFamily="2" charset="-78"/>
              </a:rPr>
              <a:t>د</a:t>
            </a:r>
            <a:r>
              <a:rPr lang="ar-SA" sz="1800" b="1" dirty="0">
                <a:solidFill>
                  <a:srgbClr val="0A0ACC"/>
                </a:solidFill>
                <a:cs typeface="Simplified Arabic" pitchFamily="2" charset="-78"/>
              </a:rPr>
              <a:t>/ </a:t>
            </a:r>
            <a:r>
              <a:rPr lang="ar-DZ" sz="1800" b="1" dirty="0">
                <a:solidFill>
                  <a:srgbClr val="0A0ACC"/>
                </a:solidFill>
                <a:cs typeface="Simplified Arabic" pitchFamily="2" charset="-78"/>
              </a:rPr>
              <a:t>جمال الدين بن سليمان</a:t>
            </a:r>
            <a:endParaRPr lang="ar-SA" sz="1800" b="1" dirty="0">
              <a:solidFill>
                <a:srgbClr val="0A0ACC"/>
              </a:solidFill>
              <a:cs typeface="Simplified Arabic" pitchFamily="2" charset="-78"/>
            </a:endParaRPr>
          </a:p>
        </p:txBody>
      </p:sp>
      <p:sp>
        <p:nvSpPr>
          <p:cNvPr id="11" name="عنصر نائب لرقم الشريحة 7"/>
          <p:cNvSpPr>
            <a:spLocks noGrp="1"/>
          </p:cNvSpPr>
          <p:nvPr>
            <p:ph type="sldNum" sz="quarter" idx="12"/>
          </p:nvPr>
        </p:nvSpPr>
        <p:spPr>
          <a:xfrm>
            <a:off x="3500430" y="6492875"/>
            <a:ext cx="2133600" cy="365125"/>
          </a:xfrm>
        </p:spPr>
        <p:txBody>
          <a:bodyPr/>
          <a:lstStyle/>
          <a:p>
            <a:pPr algn="ctr"/>
            <a:fld id="{0B34F065-1154-456A-91E3-76DE8E75E17B}" type="slidenum">
              <a:rPr lang="ar-SA" sz="2000" b="1" smtClean="0">
                <a:solidFill>
                  <a:srgbClr val="FF0000"/>
                </a:solidFill>
                <a:cs typeface="+mj-cs"/>
              </a:rPr>
              <a:pPr algn="ctr"/>
              <a:t>8</a:t>
            </a:fld>
            <a:endParaRPr lang="ar-SA" sz="2000" b="1" dirty="0">
              <a:solidFill>
                <a:srgbClr val="FF0000"/>
              </a:solidFill>
              <a:cs typeface="+mj-cs"/>
            </a:endParaRPr>
          </a:p>
        </p:txBody>
      </p:sp>
      <p:sp>
        <p:nvSpPr>
          <p:cNvPr id="12" name="وسيلة شرح على شكل سحابة 11"/>
          <p:cNvSpPr/>
          <p:nvPr/>
        </p:nvSpPr>
        <p:spPr>
          <a:xfrm>
            <a:off x="4716016" y="21585"/>
            <a:ext cx="4320480" cy="1049961"/>
          </a:xfrm>
          <a:prstGeom prst="cloudCallout">
            <a:avLst>
              <a:gd name="adj1" fmla="val 26520"/>
              <a:gd name="adj2" fmla="val 77213"/>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solidFill>
                  <a:srgbClr val="0A0ACC"/>
                </a:solidFill>
                <a:cs typeface="Simplified Arabic" pitchFamily="2" charset="-78"/>
              </a:rPr>
              <a:t>موضوع الفلسفة واليومي</a:t>
            </a:r>
            <a:endParaRPr lang="fr-FR" sz="2400" b="1" dirty="0">
              <a:solidFill>
                <a:srgbClr val="0A0ACC"/>
              </a:solidFill>
              <a:cs typeface="Simplified Arabic" pitchFamily="2" charset="-78"/>
            </a:endParaRPr>
          </a:p>
        </p:txBody>
      </p:sp>
      <p:sp>
        <p:nvSpPr>
          <p:cNvPr id="14" name="مستطيل 13"/>
          <p:cNvSpPr/>
          <p:nvPr/>
        </p:nvSpPr>
        <p:spPr>
          <a:xfrm>
            <a:off x="251520" y="1556792"/>
            <a:ext cx="8568952" cy="4392488"/>
          </a:xfrm>
          <a:prstGeom prst="rect">
            <a:avLst/>
          </a:prstGeom>
          <a:ln>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just" rtl="0"/>
            <a:r>
              <a:rPr lang="en-US" sz="2000" b="1" dirty="0">
                <a:solidFill>
                  <a:srgbClr val="2A08B8"/>
                </a:solidFill>
                <a:cs typeface="Simplified Arabic" pitchFamily="2" charset="-78"/>
              </a:rPr>
              <a:t>Ethics or Moral Philosophy: </a:t>
            </a:r>
            <a:r>
              <a:rPr lang="en-US" sz="2000" dirty="0">
                <a:solidFill>
                  <a:srgbClr val="2A08B8"/>
                </a:solidFill>
                <a:cs typeface="Simplified Arabic" pitchFamily="2" charset="-78"/>
              </a:rPr>
              <a:t>seeks to resolve questions of human morality by defining concepts such as good and evil, right and wrong, virtue and vice, justice and crime. Three major areas of study within ethics recognized today are</a:t>
            </a:r>
            <a:r>
              <a:rPr lang="en-US" sz="2000" b="1" dirty="0">
                <a:solidFill>
                  <a:srgbClr val="2A08B8"/>
                </a:solidFill>
                <a:cs typeface="Simplified Arabic" pitchFamily="2" charset="-78"/>
              </a:rPr>
              <a:t>: Meta-Ethics; Normative Ethics , and: </a:t>
            </a:r>
          </a:p>
          <a:p>
            <a:pPr algn="just" rtl="0"/>
            <a:r>
              <a:rPr lang="en-US" sz="2000" b="1" dirty="0">
                <a:solidFill>
                  <a:srgbClr val="2A08B8"/>
                </a:solidFill>
                <a:cs typeface="Simplified Arabic" pitchFamily="2" charset="-78"/>
              </a:rPr>
              <a:t>Applied ethics</a:t>
            </a:r>
          </a:p>
          <a:p>
            <a:pPr algn="just" rtl="0"/>
            <a:r>
              <a:rPr lang="en-US" sz="2000" dirty="0">
                <a:solidFill>
                  <a:srgbClr val="2A08B8"/>
                </a:solidFill>
                <a:cs typeface="Simplified Arabic" pitchFamily="2" charset="-78"/>
              </a:rPr>
              <a:t>Applied ethics is a discipline of philosophy that attempts to apply ethical theory to real-life situations. The discipline has many specialized fields, such as engineering ethics, bioethics, </a:t>
            </a:r>
            <a:r>
              <a:rPr lang="en-US" sz="2000" dirty="0" err="1">
                <a:solidFill>
                  <a:srgbClr val="2A08B8"/>
                </a:solidFill>
                <a:cs typeface="Simplified Arabic" pitchFamily="2" charset="-78"/>
              </a:rPr>
              <a:t>geoethics</a:t>
            </a:r>
            <a:r>
              <a:rPr lang="en-US" sz="2000" dirty="0">
                <a:solidFill>
                  <a:srgbClr val="2A08B8"/>
                </a:solidFill>
                <a:cs typeface="Simplified Arabic" pitchFamily="2" charset="-78"/>
              </a:rPr>
              <a:t>, public service ethics and business ethics. It is the practical aspect of moral considerations. It is ethics with respect to real-world actions and their moral considerations in private and public life, the professions, health, technology, law, and leadership</a:t>
            </a:r>
          </a:p>
        </p:txBody>
      </p:sp>
    </p:spTree>
    <p:extLst>
      <p:ext uri="{BB962C8B-B14F-4D97-AF65-F5344CB8AC3E}">
        <p14:creationId xmlns:p14="http://schemas.microsoft.com/office/powerpoint/2010/main" val="2965330025"/>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0-#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0" y="214291"/>
            <a:ext cx="4716016" cy="1414510"/>
          </a:xfrm>
          <a:prstGeom prst="rect">
            <a:avLst/>
          </a:prstGeom>
          <a:noFill/>
          <a:ln w="9525">
            <a:noFill/>
            <a:miter lim="800000"/>
            <a:headEnd/>
            <a:tailEnd/>
          </a:ln>
        </p:spPr>
      </p:pic>
      <p:sp>
        <p:nvSpPr>
          <p:cNvPr id="6" name="مستطيل 5"/>
          <p:cNvSpPr/>
          <p:nvPr/>
        </p:nvSpPr>
        <p:spPr>
          <a:xfrm>
            <a:off x="2267744" y="367141"/>
            <a:ext cx="1498488" cy="551554"/>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ar-DZ" sz="2800" b="1" dirty="0">
                <a:solidFill>
                  <a:srgbClr val="FF0000"/>
                </a:solidFill>
                <a:cs typeface="Simplified Arabic" pitchFamily="2" charset="-78"/>
              </a:rPr>
              <a:t>توطئة:</a:t>
            </a:r>
            <a:endParaRPr lang="fr-FR" sz="2800" b="1" dirty="0">
              <a:solidFill>
                <a:srgbClr val="FF0000"/>
              </a:solidFill>
              <a:cs typeface="Simplified Arabic" pitchFamily="2" charset="-78"/>
            </a:endParaRPr>
          </a:p>
        </p:txBody>
      </p:sp>
      <p:sp>
        <p:nvSpPr>
          <p:cNvPr id="10" name="عنصر نائب للتذييل 6"/>
          <p:cNvSpPr>
            <a:spLocks noGrp="1"/>
          </p:cNvSpPr>
          <p:nvPr>
            <p:ph type="ftr" sz="quarter" idx="11"/>
          </p:nvPr>
        </p:nvSpPr>
        <p:spPr>
          <a:xfrm>
            <a:off x="500034" y="6286520"/>
            <a:ext cx="8208912" cy="365125"/>
          </a:xfrm>
        </p:spPr>
        <p:txBody>
          <a:bodyPr/>
          <a:lstStyle/>
          <a:p>
            <a:r>
              <a:rPr lang="ar-DZ" sz="1800" b="1" dirty="0">
                <a:solidFill>
                  <a:srgbClr val="0A0ACC"/>
                </a:solidFill>
                <a:cs typeface="Simplified Arabic" pitchFamily="2" charset="-78"/>
              </a:rPr>
              <a:t>مقرر: الفلسفة واليومي </a:t>
            </a:r>
            <a:r>
              <a:rPr lang="ar-SA" sz="1800" b="1" dirty="0">
                <a:cs typeface="Simplified Arabic" pitchFamily="2" charset="-78"/>
              </a:rPr>
              <a:t>ــــــــــــــــــــــــــــــ </a:t>
            </a:r>
            <a:r>
              <a:rPr lang="ar-DZ" sz="1800" b="1" dirty="0">
                <a:solidFill>
                  <a:srgbClr val="0A0ACC"/>
                </a:solidFill>
                <a:cs typeface="Simplified Arabic" pitchFamily="2" charset="-78"/>
              </a:rPr>
              <a:t>د</a:t>
            </a:r>
            <a:r>
              <a:rPr lang="ar-SA" sz="1800" b="1" dirty="0">
                <a:solidFill>
                  <a:srgbClr val="0A0ACC"/>
                </a:solidFill>
                <a:cs typeface="Simplified Arabic" pitchFamily="2" charset="-78"/>
              </a:rPr>
              <a:t>/ </a:t>
            </a:r>
            <a:r>
              <a:rPr lang="ar-DZ" sz="1800" b="1" dirty="0">
                <a:solidFill>
                  <a:srgbClr val="0A0ACC"/>
                </a:solidFill>
                <a:cs typeface="Simplified Arabic" pitchFamily="2" charset="-78"/>
              </a:rPr>
              <a:t>جمال الدين بن سليمان</a:t>
            </a:r>
            <a:endParaRPr lang="ar-SA" sz="1800" b="1" dirty="0">
              <a:solidFill>
                <a:srgbClr val="0A0ACC"/>
              </a:solidFill>
              <a:cs typeface="Simplified Arabic" pitchFamily="2" charset="-78"/>
            </a:endParaRPr>
          </a:p>
        </p:txBody>
      </p:sp>
      <p:sp>
        <p:nvSpPr>
          <p:cNvPr id="11" name="عنصر نائب لرقم الشريحة 7"/>
          <p:cNvSpPr>
            <a:spLocks noGrp="1"/>
          </p:cNvSpPr>
          <p:nvPr>
            <p:ph type="sldNum" sz="quarter" idx="12"/>
          </p:nvPr>
        </p:nvSpPr>
        <p:spPr>
          <a:xfrm>
            <a:off x="3500430" y="6492875"/>
            <a:ext cx="2133600" cy="365125"/>
          </a:xfrm>
        </p:spPr>
        <p:txBody>
          <a:bodyPr/>
          <a:lstStyle/>
          <a:p>
            <a:pPr algn="ctr"/>
            <a:fld id="{0B34F065-1154-456A-91E3-76DE8E75E17B}" type="slidenum">
              <a:rPr lang="ar-SA" sz="2000" b="1" smtClean="0">
                <a:solidFill>
                  <a:srgbClr val="FF0000"/>
                </a:solidFill>
                <a:cs typeface="+mj-cs"/>
              </a:rPr>
              <a:pPr algn="ctr"/>
              <a:t>9</a:t>
            </a:fld>
            <a:endParaRPr lang="ar-SA" sz="2000" b="1" dirty="0">
              <a:solidFill>
                <a:srgbClr val="FF0000"/>
              </a:solidFill>
              <a:cs typeface="+mj-cs"/>
            </a:endParaRPr>
          </a:p>
        </p:txBody>
      </p:sp>
      <p:sp>
        <p:nvSpPr>
          <p:cNvPr id="12" name="وسيلة شرح على شكل سحابة 11"/>
          <p:cNvSpPr/>
          <p:nvPr/>
        </p:nvSpPr>
        <p:spPr>
          <a:xfrm>
            <a:off x="4716016" y="214290"/>
            <a:ext cx="4320480" cy="857256"/>
          </a:xfrm>
          <a:prstGeom prst="cloudCallout">
            <a:avLst>
              <a:gd name="adj1" fmla="val 29299"/>
              <a:gd name="adj2" fmla="val 107381"/>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solidFill>
                  <a:srgbClr val="0A0ACC"/>
                </a:solidFill>
                <a:cs typeface="Simplified Arabic" pitchFamily="2" charset="-78"/>
              </a:rPr>
              <a:t>موضوع الفلسفة واليومي</a:t>
            </a:r>
            <a:endParaRPr lang="fr-FR" sz="2400" b="1" dirty="0">
              <a:solidFill>
                <a:srgbClr val="0A0ACC"/>
              </a:solidFill>
              <a:cs typeface="Simplified Arabic" pitchFamily="2" charset="-78"/>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0818" y="1808970"/>
            <a:ext cx="7935638" cy="3852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4319173"/>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0-#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17139</TotalTime>
  <Words>1374</Words>
  <Application>Microsoft Office PowerPoint</Application>
  <PresentationFormat>On-screen Show (4:3)</PresentationFormat>
  <Paragraphs>85</Paragraphs>
  <Slides>14</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Monotype Koufi</vt:lpstr>
      <vt:lpstr>Simplified Arabic</vt:lpstr>
      <vt:lpstr>Traditional Arabic</vt:lpstr>
      <vt:lpstr>سمة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Djoual Mohammed Said</dc:creator>
  <cp:lastModifiedBy>Pc Occas</cp:lastModifiedBy>
  <cp:revision>1006</cp:revision>
  <dcterms:created xsi:type="dcterms:W3CDTF">2010-05-30T17:04:18Z</dcterms:created>
  <dcterms:modified xsi:type="dcterms:W3CDTF">2024-05-14T21:29:33Z</dcterms:modified>
</cp:coreProperties>
</file>