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7" r:id="rId4"/>
    <p:sldId id="258" r:id="rId5"/>
    <p:sldId id="259" r:id="rId6"/>
    <p:sldId id="260" r:id="rId7"/>
    <p:sldId id="263" r:id="rId8"/>
    <p:sldId id="261" r:id="rId9"/>
    <p:sldId id="262" r:id="rId10"/>
    <p:sldId id="264" r:id="rId11"/>
    <p:sldId id="265" r:id="rId12"/>
    <p:sldId id="266" r:id="rId13"/>
    <p:sldId id="273" r:id="rId14"/>
    <p:sldId id="267" r:id="rId15"/>
    <p:sldId id="268" r:id="rId16"/>
    <p:sldId id="269" r:id="rId17"/>
    <p:sldId id="270" r:id="rId18"/>
    <p:sldId id="271" r:id="rId19"/>
    <p:sldId id="272"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74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hasCustomPrompt="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hasCustomPrompt="1"/>
          </p:nvPr>
        </p:nvSpPr>
        <p:spPr/>
        <p:txBody>
          <a:bodyPr vert="eaVert"/>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hasCustomPrompt="1"/>
          </p:nvPr>
        </p:nvSpPr>
        <p:spPr>
          <a:xfrm>
            <a:off x="1534694" y="883863"/>
            <a:ext cx="7738807" cy="4574999"/>
          </a:xfrm>
        </p:spPr>
        <p:txBody>
          <a:bodyPr vert="eaVert"/>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hasCustomPrompt="1"/>
          </p:nvPr>
        </p:nvSpPr>
        <p:spPr/>
        <p:txBody>
          <a:bodyPr anchor="t"/>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hasCustomPrompt="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endParaRPr lang="fr-FR"/>
          </a:p>
        </p:txBody>
      </p:sp>
      <p:sp>
        <p:nvSpPr>
          <p:cNvPr id="4" name="Date Placeholder 3"/>
          <p:cNvSpPr>
            <a:spLocks noGrp="1"/>
          </p:cNvSpPr>
          <p:nvPr>
            <p:ph type="dt" sz="half" idx="10"/>
          </p:nvPr>
        </p:nvSpPr>
        <p:spPr/>
        <p:txBody>
          <a:bodyPr/>
          <a:lstStyle/>
          <a:p>
            <a:fld id="{B55BA285-9698-1B45-8319-D90A8C63F15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fr-FR"/>
              <a:t>Modifiez le style du titre</a:t>
            </a:r>
            <a:endParaRPr lang="en-US" dirty="0"/>
          </a:p>
        </p:txBody>
      </p:sp>
      <p:sp>
        <p:nvSpPr>
          <p:cNvPr id="3" name="Content Placeholder 2"/>
          <p:cNvSpPr>
            <a:spLocks noGrp="1"/>
          </p:cNvSpPr>
          <p:nvPr>
            <p:ph sz="half" idx="1" hasCustomPrompt="1"/>
          </p:nvPr>
        </p:nvSpPr>
        <p:spPr>
          <a:xfrm>
            <a:off x="1534695" y="2010878"/>
            <a:ext cx="4608576" cy="3438144"/>
          </a:xfrm>
        </p:spPr>
        <p:txBody>
          <a:body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4" name="Content Placeholder 3"/>
          <p:cNvSpPr>
            <a:spLocks noGrp="1"/>
          </p:cNvSpPr>
          <p:nvPr>
            <p:ph sz="half" idx="2" hasCustomPrompt="1"/>
          </p:nvPr>
        </p:nvSpPr>
        <p:spPr>
          <a:xfrm>
            <a:off x="6454793" y="2017343"/>
            <a:ext cx="4604130" cy="3441520"/>
          </a:xfrm>
        </p:spPr>
        <p:txBody>
          <a:body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fr-FR"/>
              <a:t>Modifiez le style du titre</a:t>
            </a:r>
            <a:endParaRPr lang="en-US" dirty="0"/>
          </a:p>
        </p:txBody>
      </p:sp>
      <p:sp>
        <p:nvSpPr>
          <p:cNvPr id="3" name="Text Placeholder 2"/>
          <p:cNvSpPr>
            <a:spLocks noGrp="1"/>
          </p:cNvSpPr>
          <p:nvPr>
            <p:ph type="body" idx="1" hasCustomPrompt="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endParaRPr lang="fr-FR"/>
          </a:p>
        </p:txBody>
      </p:sp>
      <p:sp>
        <p:nvSpPr>
          <p:cNvPr id="4" name="Content Placeholder 3"/>
          <p:cNvSpPr>
            <a:spLocks noGrp="1"/>
          </p:cNvSpPr>
          <p:nvPr>
            <p:ph sz="half" idx="2" hasCustomPrompt="1"/>
          </p:nvPr>
        </p:nvSpPr>
        <p:spPr>
          <a:xfrm>
            <a:off x="1534695" y="2824269"/>
            <a:ext cx="4608576" cy="2644457"/>
          </a:xfrm>
        </p:spPr>
        <p:txBody>
          <a:body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5" name="Text Placeholder 4"/>
          <p:cNvSpPr>
            <a:spLocks noGrp="1"/>
          </p:cNvSpPr>
          <p:nvPr>
            <p:ph type="body" sz="quarter" idx="3" hasCustomPrompt="1"/>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endParaRPr lang="fr-FR"/>
          </a:p>
        </p:txBody>
      </p:sp>
      <p:sp>
        <p:nvSpPr>
          <p:cNvPr id="6" name="Content Placeholder 5"/>
          <p:cNvSpPr>
            <a:spLocks noGrp="1"/>
          </p:cNvSpPr>
          <p:nvPr>
            <p:ph sz="quarter" idx="4" hasCustomPrompt="1"/>
          </p:nvPr>
        </p:nvSpPr>
        <p:spPr>
          <a:xfrm>
            <a:off x="6454792" y="2821491"/>
            <a:ext cx="4608576" cy="2637371"/>
          </a:xfrm>
        </p:spPr>
        <p:txBody>
          <a:body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hasCustomPrompt="1"/>
          </p:nvPr>
        </p:nvSpPr>
        <p:spPr>
          <a:xfrm>
            <a:off x="5043714" y="798974"/>
            <a:ext cx="6012470" cy="4658826"/>
          </a:xfrm>
        </p:spPr>
        <p:txBody>
          <a:bodyPr anchor="ct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4" name="Text Placeholder 3"/>
          <p:cNvSpPr>
            <a:spLocks noGrp="1"/>
          </p:cNvSpPr>
          <p:nvPr>
            <p:ph type="body" sz="half" idx="2" hasCustomPrompt="1"/>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endParaRPr lang="fr-FR"/>
          </a:p>
        </p:txBody>
      </p:sp>
      <p:sp>
        <p:nvSpPr>
          <p:cNvPr id="5" name="Date Placeholder 4"/>
          <p:cNvSpPr>
            <a:spLocks noGrp="1"/>
          </p:cNvSpPr>
          <p:nvPr>
            <p:ph type="dt" sz="half" idx="10"/>
          </p:nvPr>
        </p:nvSpPr>
        <p:spPr/>
        <p:txBody>
          <a:bodyPr/>
          <a:lstStyle/>
          <a:p>
            <a:fld id="{61CFCDFD-B4CF-A241-8D71-E814B10BEAF4}"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hasCustomPrompt="1"/>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endParaRPr lang="fr-F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2"/>
          <a:srcRect t="2769" b="-2769"/>
          <a:stretch>
            <a:fillRect/>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314575" y="212331"/>
            <a:ext cx="9323110" cy="1097356"/>
          </a:xfrm>
        </p:spPr>
        <p:txBody>
          <a:bodyPr>
            <a:noAutofit/>
          </a:bodyPr>
          <a:lstStyle/>
          <a:p>
            <a:pPr algn="ctr"/>
            <a:r>
              <a:rPr lang="fr-FR" sz="4800" b="1" cap="none" dirty="0">
                <a:solidFill>
                  <a:srgbClr val="0070C0"/>
                </a:solidFill>
                <a:latin typeface="Times New Roman" panose="02020603050405020304" pitchFamily="18" charset="0"/>
                <a:cs typeface="Times New Roman" panose="02020603050405020304" pitchFamily="18" charset="0"/>
              </a:rPr>
              <a:t>Pompes</a:t>
            </a:r>
            <a:r>
              <a:rPr lang="en-US" sz="4800" b="1" cap="none" dirty="0">
                <a:solidFill>
                  <a:srgbClr val="0070C0"/>
                </a:solidFill>
                <a:latin typeface="Times New Roman" panose="02020603050405020304" pitchFamily="18" charset="0"/>
                <a:cs typeface="Times New Roman" panose="02020603050405020304" pitchFamily="18" charset="0"/>
              </a:rPr>
              <a:t> et </a:t>
            </a:r>
            <a:r>
              <a:rPr lang="fr-FR" sz="4800" b="1" cap="none" dirty="0">
                <a:solidFill>
                  <a:srgbClr val="0070C0"/>
                </a:solidFill>
                <a:latin typeface="Times New Roman" panose="02020603050405020304" pitchFamily="18" charset="0"/>
                <a:cs typeface="Times New Roman" panose="02020603050405020304" pitchFamily="18" charset="0"/>
              </a:rPr>
              <a:t>station</a:t>
            </a:r>
            <a:r>
              <a:rPr lang="en-US" sz="4800" b="1" cap="none" dirty="0">
                <a:solidFill>
                  <a:srgbClr val="0070C0"/>
                </a:solidFill>
                <a:latin typeface="Times New Roman" panose="02020603050405020304" pitchFamily="18" charset="0"/>
                <a:cs typeface="Times New Roman" panose="02020603050405020304" pitchFamily="18" charset="0"/>
              </a:rPr>
              <a:t> de </a:t>
            </a:r>
            <a:r>
              <a:rPr lang="en-US" sz="4800" b="1" cap="none" dirty="0">
                <a:solidFill>
                  <a:srgbClr val="0070C0"/>
                </a:solidFill>
                <a:latin typeface="Times New Roman" panose="02020603050405020304" pitchFamily="18" charset="0"/>
                <a:cs typeface="Times New Roman" panose="02020603050405020304" pitchFamily="18" charset="0"/>
              </a:rPr>
              <a:t>pompage</a:t>
            </a:r>
            <a:endParaRPr lang="en-US" sz="4800" b="1" cap="none" dirty="0">
              <a:solidFill>
                <a:srgbClr val="0070C0"/>
              </a:solidFill>
              <a:latin typeface="Times New Roman" panose="02020603050405020304" pitchFamily="18" charset="0"/>
              <a:cs typeface="Times New Roman" panose="02020603050405020304" pitchFamily="18" charset="0"/>
            </a:endParaRPr>
          </a:p>
        </p:txBody>
      </p:sp>
      <p:pic>
        <p:nvPicPr>
          <p:cNvPr id="7" name="Image 6"/>
          <p:cNvPicPr>
            <a:picLocks noChangeAspect="1"/>
          </p:cNvPicPr>
          <p:nvPr/>
        </p:nvPicPr>
        <p:blipFill>
          <a:blip r:embed="rId1"/>
          <a:stretch>
            <a:fillRect/>
          </a:stretch>
        </p:blipFill>
        <p:spPr>
          <a:xfrm>
            <a:off x="3078146" y="1064590"/>
            <a:ext cx="8177458" cy="4440664"/>
          </a:xfrm>
          <a:prstGeom prst="rect">
            <a:avLst/>
          </a:prstGeom>
        </p:spPr>
      </p:pic>
      <p:sp>
        <p:nvSpPr>
          <p:cNvPr id="8" name="ZoneTexte 7"/>
          <p:cNvSpPr txBox="1"/>
          <p:nvPr/>
        </p:nvSpPr>
        <p:spPr>
          <a:xfrm>
            <a:off x="5347252" y="5575852"/>
            <a:ext cx="4154557"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2021/2022</a:t>
            </a:r>
            <a:endParaRPr lang="fr-FR"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7430" y="106162"/>
            <a:ext cx="11897139" cy="1384995"/>
          </a:xfrm>
          <a:prstGeom prst="rect">
            <a:avLst/>
          </a:prstGeom>
          <a:noFill/>
        </p:spPr>
        <p:txBody>
          <a:bodyPr wrap="square">
            <a:spAutoFit/>
          </a:bodyPr>
          <a:lstStyle/>
          <a:p>
            <a:r>
              <a:rPr lang="fr-FR" sz="2800" dirty="0">
                <a:latin typeface="Times New Roman" panose="02020603050405020304" pitchFamily="18" charset="0"/>
                <a:cs typeface="Times New Roman" panose="02020603050405020304" pitchFamily="18" charset="0"/>
              </a:rPr>
              <a:t>Le liquide arrive dans l'axe de l'appareil par le distributeur et la force centrifuge le projette vers l'extérieur de la roue. Il acquiert une grande énergie cinétique qui se transforme en énergie de pression dans le collecteur où la section est croissante.</a:t>
            </a:r>
            <a:endParaRPr lang="fr-FR" sz="2800"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1"/>
          <a:stretch>
            <a:fillRect/>
          </a:stretch>
        </p:blipFill>
        <p:spPr>
          <a:xfrm>
            <a:off x="2457243" y="1491157"/>
            <a:ext cx="7496175" cy="4638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9511" y="0"/>
            <a:ext cx="8090453" cy="523220"/>
          </a:xfrm>
          <a:prstGeom prst="rect">
            <a:avLst/>
          </a:prstGeom>
          <a:noFill/>
        </p:spPr>
        <p:txBody>
          <a:bodyPr wrap="square">
            <a:spAutoFit/>
          </a:bodyPr>
          <a:lstStyle/>
          <a:p>
            <a:r>
              <a:rPr lang="fr-FR" sz="2800" b="1" dirty="0">
                <a:latin typeface="Times New Roman" panose="02020603050405020304" pitchFamily="18" charset="0"/>
                <a:cs typeface="Times New Roman" panose="02020603050405020304" pitchFamily="18" charset="0"/>
              </a:rPr>
              <a:t>2.3 Classification des pompes centrifuges</a:t>
            </a:r>
            <a:endParaRPr lang="fr-FR" sz="2800" b="1"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79511" y="347727"/>
            <a:ext cx="11867321" cy="954107"/>
          </a:xfrm>
          <a:prstGeom prst="rect">
            <a:avLst/>
          </a:prstGeom>
          <a:noFill/>
        </p:spPr>
        <p:txBody>
          <a:bodyPr wrap="square">
            <a:spAutoFit/>
          </a:bodyPr>
          <a:lstStyle/>
          <a:p>
            <a:r>
              <a:rPr lang="fr-FR" sz="2800" dirty="0">
                <a:highlight>
                  <a:srgbClr val="FFFF00"/>
                </a:highlight>
                <a:latin typeface="Times New Roman" panose="02020603050405020304" pitchFamily="18" charset="0"/>
                <a:cs typeface="Times New Roman" panose="02020603050405020304" pitchFamily="18" charset="0"/>
              </a:rPr>
              <a:t>On  peut classer  les pompes centrifuges de plusieurs  manières, en  tenant  compte  notamment   </a:t>
            </a:r>
            <a:r>
              <a:rPr lang="fr-FR" dirty="0">
                <a:highlight>
                  <a:srgbClr val="FFFF00"/>
                </a:highlight>
              </a:rPr>
              <a:t>:</a:t>
            </a:r>
            <a:endParaRPr lang="fr-FR" dirty="0">
              <a:highlight>
                <a:srgbClr val="FFFF00"/>
              </a:highlight>
            </a:endParaRPr>
          </a:p>
        </p:txBody>
      </p:sp>
      <p:sp>
        <p:nvSpPr>
          <p:cNvPr id="7" name="ZoneTexte 6"/>
          <p:cNvSpPr txBox="1"/>
          <p:nvPr/>
        </p:nvSpPr>
        <p:spPr>
          <a:xfrm>
            <a:off x="79511" y="1182231"/>
            <a:ext cx="11953462" cy="2246769"/>
          </a:xfrm>
          <a:prstGeom prst="rect">
            <a:avLst/>
          </a:prstGeom>
          <a:noFill/>
        </p:spPr>
        <p:txBody>
          <a:bodyPr wrap="square">
            <a:spAutoFit/>
          </a:bodyPr>
          <a:lstStyle/>
          <a:p>
            <a:r>
              <a:rPr lang="fr-FR" sz="2800" b="1" dirty="0">
                <a:latin typeface="Times New Roman" panose="02020603050405020304" pitchFamily="18" charset="0"/>
                <a:cs typeface="Times New Roman" panose="02020603050405020304" pitchFamily="18" charset="0"/>
              </a:rPr>
              <a:t>2.3.1 Du nombre  de roue   </a:t>
            </a:r>
            <a:r>
              <a:rPr lang="fr-FR" sz="2800" dirty="0">
                <a:latin typeface="Times New Roman" panose="02020603050405020304" pitchFamily="18" charset="0"/>
                <a:cs typeface="Times New Roman" panose="02020603050405020304" pitchFamily="18" charset="0"/>
              </a:rPr>
              <a:t>:</a:t>
            </a:r>
            <a:endParaRPr lang="fr-FR" sz="2800" dirty="0">
              <a:latin typeface="Times New Roman" panose="02020603050405020304" pitchFamily="18" charset="0"/>
              <a:cs typeface="Times New Roman" panose="02020603050405020304" pitchFamily="18" charset="0"/>
            </a:endParaRPr>
          </a:p>
          <a:p>
            <a:r>
              <a:rPr lang="fr-FR" sz="2800" dirty="0">
                <a:highlight>
                  <a:srgbClr val="00FFFF"/>
                </a:highlight>
                <a:latin typeface="Times New Roman" panose="02020603050405020304" pitchFamily="18" charset="0"/>
                <a:cs typeface="Times New Roman" panose="02020603050405020304" pitchFamily="18" charset="0"/>
              </a:rPr>
              <a:t>On  distingue  des  machines  monocellulaires  et  des  machines  multicellulaires.</a:t>
            </a:r>
            <a:endParaRPr lang="fr-FR" sz="2800" dirty="0">
              <a:highlight>
                <a:srgbClr val="00FFFF"/>
              </a:highlight>
              <a:latin typeface="Times New Roman" panose="02020603050405020304" pitchFamily="18" charset="0"/>
              <a:cs typeface="Times New Roman" panose="02020603050405020304" pitchFamily="18" charset="0"/>
            </a:endParaRPr>
          </a:p>
          <a:p>
            <a:r>
              <a:rPr lang="fr-FR" sz="2800" dirty="0">
                <a:highlight>
                  <a:srgbClr val="00FFFF"/>
                </a:highlight>
                <a:latin typeface="Times New Roman" panose="02020603050405020304" pitchFamily="18" charset="0"/>
                <a:cs typeface="Times New Roman" panose="02020603050405020304" pitchFamily="18" charset="0"/>
              </a:rPr>
              <a:t>Une  turbomachine  monocellulaire,  comporte  une  seule  cellule  c’est  à  dire  une  seule  roue  dont  certaines  roues  ont  des  aubages  fixes  comme  mo bile  (cas  d’une  roue  ouverte ).</a:t>
            </a:r>
            <a:endParaRPr lang="fr-FR" sz="2800" dirty="0">
              <a:highlight>
                <a:srgbClr val="00FFFF"/>
              </a:highlight>
              <a:latin typeface="Times New Roman" panose="02020603050405020304" pitchFamily="18" charset="0"/>
              <a:cs typeface="Times New Roman" panose="02020603050405020304" pitchFamily="18" charset="0"/>
            </a:endParaRPr>
          </a:p>
        </p:txBody>
      </p:sp>
      <p:sp>
        <p:nvSpPr>
          <p:cNvPr id="6" name="ZoneTexte 5"/>
          <p:cNvSpPr txBox="1"/>
          <p:nvPr/>
        </p:nvSpPr>
        <p:spPr>
          <a:xfrm>
            <a:off x="59634" y="3320003"/>
            <a:ext cx="12072731" cy="2677656"/>
          </a:xfrm>
          <a:prstGeom prst="rect">
            <a:avLst/>
          </a:prstGeom>
          <a:noFill/>
        </p:spPr>
        <p:txBody>
          <a:bodyPr wrap="square">
            <a:spAutoFit/>
          </a:bodyPr>
          <a:lstStyle/>
          <a:p>
            <a:r>
              <a:rPr lang="fr-FR" sz="2800" b="1" dirty="0">
                <a:latin typeface="Times New Roman" panose="02020603050405020304" pitchFamily="18" charset="0"/>
                <a:cs typeface="Times New Roman" panose="02020603050405020304" pitchFamily="18" charset="0"/>
              </a:rPr>
              <a:t>2.3.2 Par trajectoire du filet liquide </a:t>
            </a:r>
            <a:r>
              <a:rPr lang="fr-FR" sz="2800" dirty="0">
                <a:latin typeface="Times New Roman" panose="02020603050405020304" pitchFamily="18" charset="0"/>
                <a:cs typeface="Times New Roman" panose="02020603050405020304" pitchFamily="18" charset="0"/>
              </a:rPr>
              <a:t>:</a:t>
            </a:r>
            <a:endParaRPr lang="fr-FR"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a:t>
            </a:r>
            <a:r>
              <a:rPr lang="fr-FR" sz="2800" b="1" dirty="0">
                <a:highlight>
                  <a:srgbClr val="FFFF00"/>
                </a:highlight>
                <a:latin typeface="Times New Roman" panose="02020603050405020304" pitchFamily="18" charset="0"/>
                <a:cs typeface="Times New Roman" panose="02020603050405020304" pitchFamily="18" charset="0"/>
              </a:rPr>
              <a:t>Pompes   axiale   </a:t>
            </a:r>
            <a:r>
              <a:rPr lang="fr-FR" sz="2800" dirty="0">
                <a:highlight>
                  <a:srgbClr val="FFFF00"/>
                </a:highlight>
                <a:latin typeface="Times New Roman" panose="02020603050405020304" pitchFamily="18" charset="0"/>
                <a:cs typeface="Times New Roman" panose="02020603050405020304" pitchFamily="18" charset="0"/>
              </a:rPr>
              <a:t>:  Pour  les  quelle  les  filets  de  courant  liquide sont arrivées</a:t>
            </a:r>
            <a:endParaRPr lang="fr-FR" sz="2800" dirty="0">
              <a:highlight>
                <a:srgbClr val="FFFF00"/>
              </a:highlight>
              <a:latin typeface="Times New Roman" panose="02020603050405020304" pitchFamily="18" charset="0"/>
              <a:cs typeface="Times New Roman" panose="02020603050405020304" pitchFamily="18" charset="0"/>
            </a:endParaRPr>
          </a:p>
          <a:p>
            <a:r>
              <a:rPr lang="fr-FR" sz="2800" dirty="0">
                <a:highlight>
                  <a:srgbClr val="FFFF00"/>
                </a:highlight>
                <a:latin typeface="Times New Roman" panose="02020603050405020304" pitchFamily="18" charset="0"/>
                <a:cs typeface="Times New Roman" panose="02020603050405020304" pitchFamily="18" charset="0"/>
              </a:rPr>
              <a:t>axialement et quittent axialement.</a:t>
            </a:r>
            <a:endParaRPr lang="fr-FR" sz="2800" dirty="0">
              <a:highlight>
                <a:srgbClr val="FFFF00"/>
              </a:highlight>
              <a:latin typeface="Times New Roman" panose="02020603050405020304" pitchFamily="18" charset="0"/>
              <a:cs typeface="Times New Roman" panose="02020603050405020304" pitchFamily="18" charset="0"/>
            </a:endParaRPr>
          </a:p>
          <a:p>
            <a:r>
              <a:rPr lang="fr-FR" sz="2800" dirty="0">
                <a:highlight>
                  <a:srgbClr val="00FFFF"/>
                </a:highlight>
                <a:latin typeface="Times New Roman" panose="02020603050405020304" pitchFamily="18" charset="0"/>
                <a:cs typeface="Times New Roman" panose="02020603050405020304" pitchFamily="18" charset="0"/>
              </a:rPr>
              <a:t>-</a:t>
            </a:r>
            <a:r>
              <a:rPr lang="fr-FR" sz="2800" b="1" dirty="0">
                <a:highlight>
                  <a:srgbClr val="00FFFF"/>
                </a:highlight>
                <a:latin typeface="Times New Roman" panose="02020603050405020304" pitchFamily="18" charset="0"/>
                <a:cs typeface="Times New Roman" panose="02020603050405020304" pitchFamily="18" charset="0"/>
              </a:rPr>
              <a:t>Pompes  mixte </a:t>
            </a:r>
            <a:r>
              <a:rPr lang="fr-FR" sz="2800" dirty="0">
                <a:highlight>
                  <a:srgbClr val="00FFFF"/>
                </a:highlight>
                <a:latin typeface="Times New Roman" panose="02020603050405020304" pitchFamily="18" charset="0"/>
                <a:cs typeface="Times New Roman" panose="02020603050405020304" pitchFamily="18" charset="0"/>
              </a:rPr>
              <a:t>:Quand le liquide arrive à la pompe axialement et quitte ni  axiale,  ni  radiale. les filets sont situés sur des surfaces dont la méridienne est inclinée par apport à l’axe de la pompe. C’est à dire semi- hélicoïdale (ni axiale, ni radiale).</a:t>
            </a:r>
            <a:endParaRPr lang="fr-FR" sz="2800" dirty="0">
              <a:highlight>
                <a:srgbClr val="00FFFF"/>
              </a:highligh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1"/>
          <a:stretch>
            <a:fillRect/>
          </a:stretch>
        </p:blipFill>
        <p:spPr>
          <a:xfrm>
            <a:off x="1346132" y="549241"/>
            <a:ext cx="8732148" cy="5759518"/>
          </a:xfrm>
          <a:prstGeom prst="rect">
            <a:avLst/>
          </a:prstGeom>
        </p:spPr>
      </p:pic>
      <p:sp>
        <p:nvSpPr>
          <p:cNvPr id="5" name="ZoneTexte 4"/>
          <p:cNvSpPr txBox="1"/>
          <p:nvPr/>
        </p:nvSpPr>
        <p:spPr>
          <a:xfrm>
            <a:off x="2822713" y="179909"/>
            <a:ext cx="6102626" cy="369332"/>
          </a:xfrm>
          <a:prstGeom prst="rect">
            <a:avLst/>
          </a:prstGeom>
          <a:noFill/>
        </p:spPr>
        <p:txBody>
          <a:bodyPr wrap="square">
            <a:spAutoFit/>
          </a:bodyPr>
          <a:lstStyle/>
          <a:p>
            <a:pPr algn="ctr"/>
            <a:r>
              <a:rPr lang="fr-FR" b="1" dirty="0"/>
              <a:t>Classification selon la forme de la roue</a:t>
            </a:r>
            <a:endParaRPr lang="fr-FR"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7978" y="0"/>
            <a:ext cx="12076043" cy="1815882"/>
          </a:xfrm>
          <a:prstGeom prst="rect">
            <a:avLst/>
          </a:prstGeom>
          <a:noFill/>
        </p:spPr>
        <p:txBody>
          <a:bodyPr wrap="square">
            <a:spAutoFit/>
          </a:bodyPr>
          <a:lstStyle/>
          <a:p>
            <a:pPr algn="just"/>
            <a:r>
              <a:rPr lang="fr-FR" sz="2800" dirty="0">
                <a:latin typeface="Times New Roman" panose="02020603050405020304" pitchFamily="18" charset="0"/>
                <a:cs typeface="Times New Roman" panose="02020603050405020304" pitchFamily="18" charset="0"/>
              </a:rPr>
              <a:t>-</a:t>
            </a:r>
            <a:r>
              <a:rPr lang="fr-FR" sz="2800" b="1" dirty="0">
                <a:highlight>
                  <a:srgbClr val="00FFFF"/>
                </a:highlight>
                <a:latin typeface="Times New Roman" panose="02020603050405020304" pitchFamily="18" charset="0"/>
                <a:cs typeface="Times New Roman" panose="02020603050405020304" pitchFamily="18" charset="0"/>
              </a:rPr>
              <a:t>Pompe  centrifuge </a:t>
            </a:r>
            <a:r>
              <a:rPr lang="fr-FR" sz="2800" dirty="0">
                <a:highlight>
                  <a:srgbClr val="00FFFF"/>
                </a:highlight>
                <a:latin typeface="Times New Roman" panose="02020603050405020304" pitchFamily="18" charset="0"/>
                <a:cs typeface="Times New Roman" panose="02020603050405020304" pitchFamily="18" charset="0"/>
              </a:rPr>
              <a:t>: Quand le liquide arrive à la pompe axialement et quitte radialement. On parle d’une pompe centrifuge.</a:t>
            </a:r>
            <a:endParaRPr lang="fr-FR" sz="2800" dirty="0">
              <a:highlight>
                <a:srgbClr val="00FFFF"/>
              </a:highlight>
              <a:latin typeface="Times New Roman" panose="02020603050405020304" pitchFamily="18" charset="0"/>
              <a:cs typeface="Times New Roman" panose="02020603050405020304" pitchFamily="18" charset="0"/>
            </a:endParaRPr>
          </a:p>
          <a:p>
            <a:pPr algn="just"/>
            <a:r>
              <a:rPr lang="fr-FR" sz="2800" dirty="0">
                <a:highlight>
                  <a:srgbClr val="00FFFF"/>
                </a:highlight>
                <a:latin typeface="Times New Roman" panose="02020603050405020304" pitchFamily="18" charset="0"/>
                <a:cs typeface="Times New Roman" panose="02020603050405020304" pitchFamily="18" charset="0"/>
              </a:rPr>
              <a:t>-</a:t>
            </a:r>
            <a:r>
              <a:rPr lang="fr-FR" sz="2800" b="1" dirty="0">
                <a:highlight>
                  <a:srgbClr val="00FFFF"/>
                </a:highlight>
                <a:latin typeface="Times New Roman" panose="02020603050405020304" pitchFamily="18" charset="0"/>
                <a:cs typeface="Times New Roman" panose="02020603050405020304" pitchFamily="18" charset="0"/>
              </a:rPr>
              <a:t>Pompe centripète </a:t>
            </a:r>
            <a:r>
              <a:rPr lang="fr-FR" sz="2800" dirty="0">
                <a:highlight>
                  <a:srgbClr val="00FFFF"/>
                </a:highlight>
                <a:latin typeface="Times New Roman" panose="02020603050405020304" pitchFamily="18" charset="0"/>
                <a:cs typeface="Times New Roman" panose="02020603050405020304" pitchFamily="18" charset="0"/>
              </a:rPr>
              <a:t>: Quand le liquide arrive à la pompe radialement et quitte la machine axialement</a:t>
            </a:r>
            <a:endParaRPr lang="fr-FR" sz="2800" dirty="0">
              <a:highlight>
                <a:srgbClr val="00FFFF"/>
              </a:highlight>
              <a:latin typeface="Times New Roman" panose="02020603050405020304" pitchFamily="18" charset="0"/>
              <a:cs typeface="Times New Roman" panose="02020603050405020304" pitchFamily="18" charset="0"/>
            </a:endParaRPr>
          </a:p>
        </p:txBody>
      </p:sp>
      <p:sp>
        <p:nvSpPr>
          <p:cNvPr id="5" name="ZoneTexte 4"/>
          <p:cNvSpPr txBox="1"/>
          <p:nvPr/>
        </p:nvSpPr>
        <p:spPr>
          <a:xfrm>
            <a:off x="57979" y="1696613"/>
            <a:ext cx="12076042" cy="954107"/>
          </a:xfrm>
          <a:prstGeom prst="rect">
            <a:avLst/>
          </a:prstGeom>
          <a:noFill/>
        </p:spPr>
        <p:txBody>
          <a:bodyPr wrap="square">
            <a:spAutoFit/>
          </a:bodyPr>
          <a:lstStyle/>
          <a:p>
            <a:r>
              <a:rPr lang="fr-FR" sz="2800" b="1" dirty="0">
                <a:highlight>
                  <a:srgbClr val="FFFF00"/>
                </a:highlight>
                <a:latin typeface="Times New Roman" panose="02020603050405020304" pitchFamily="18" charset="0"/>
                <a:cs typeface="Times New Roman" panose="02020603050405020304" pitchFamily="18" charset="0"/>
              </a:rPr>
              <a:t>2.3.3 Par la direction  de l’axe de rotation </a:t>
            </a:r>
            <a:r>
              <a:rPr lang="fr-FR" sz="2800" dirty="0">
                <a:highlight>
                  <a:srgbClr val="FFFF00"/>
                </a:highlight>
                <a:latin typeface="Times New Roman" panose="02020603050405020304" pitchFamily="18" charset="0"/>
                <a:cs typeface="Times New Roman" panose="02020603050405020304" pitchFamily="18" charset="0"/>
              </a:rPr>
              <a:t>:</a:t>
            </a:r>
            <a:endParaRPr lang="fr-FR" sz="2800" dirty="0">
              <a:highlight>
                <a:srgbClr val="FFFF00"/>
              </a:highlight>
              <a:latin typeface="Times New Roman" panose="02020603050405020304" pitchFamily="18" charset="0"/>
              <a:cs typeface="Times New Roman" panose="02020603050405020304" pitchFamily="18" charset="0"/>
            </a:endParaRPr>
          </a:p>
          <a:p>
            <a:r>
              <a:rPr lang="fr-FR" sz="2800" dirty="0">
                <a:highlight>
                  <a:srgbClr val="FFFF00"/>
                </a:highlight>
                <a:latin typeface="Times New Roman" panose="02020603050405020304" pitchFamily="18" charset="0"/>
                <a:cs typeface="Times New Roman" panose="02020603050405020304" pitchFamily="18" charset="0"/>
              </a:rPr>
              <a:t>On  peut  avoir  plusieurs  dispositions   </a:t>
            </a:r>
            <a:r>
              <a:rPr lang="fr-FR" dirty="0">
                <a:highlight>
                  <a:srgbClr val="FFFF00"/>
                </a:highlight>
              </a:rPr>
              <a:t>:</a:t>
            </a:r>
            <a:endParaRPr lang="fr-FR" dirty="0">
              <a:highlight>
                <a:srgbClr val="FFFF00"/>
              </a:highlight>
            </a:endParaRPr>
          </a:p>
        </p:txBody>
      </p:sp>
      <p:sp>
        <p:nvSpPr>
          <p:cNvPr id="7" name="ZoneTexte 6"/>
          <p:cNvSpPr txBox="1"/>
          <p:nvPr/>
        </p:nvSpPr>
        <p:spPr>
          <a:xfrm>
            <a:off x="-41413" y="2706538"/>
            <a:ext cx="12175434" cy="954107"/>
          </a:xfrm>
          <a:prstGeom prst="rect">
            <a:avLst/>
          </a:prstGeom>
          <a:noFill/>
        </p:spPr>
        <p:txBody>
          <a:bodyPr wrap="square">
            <a:spAutoFit/>
          </a:bodyPr>
          <a:lstStyle/>
          <a:p>
            <a:pPr algn="just"/>
            <a:r>
              <a:rPr lang="fr-FR" sz="2800" b="1" dirty="0">
                <a:highlight>
                  <a:srgbClr val="00FFFF"/>
                </a:highlight>
                <a:latin typeface="Times New Roman" panose="02020603050405020304" pitchFamily="18" charset="0"/>
                <a:cs typeface="Times New Roman" panose="02020603050405020304" pitchFamily="18" charset="0"/>
              </a:rPr>
              <a:t>A. Pompes à axe vertical </a:t>
            </a:r>
            <a:r>
              <a:rPr lang="fr-FR" sz="2800" dirty="0">
                <a:highlight>
                  <a:srgbClr val="00FFFF"/>
                </a:highlight>
                <a:latin typeface="Times New Roman" panose="02020603050405020304" pitchFamily="18" charset="0"/>
                <a:cs typeface="Times New Roman" panose="02020603050405020304" pitchFamily="18" charset="0"/>
              </a:rPr>
              <a:t>: Ces pompes sont très utilisées en milieu rural et notamment pour l’irrigation. Ces pompes se  composent de : </a:t>
            </a:r>
            <a:endParaRPr lang="fr-FR" sz="2800" dirty="0">
              <a:highlight>
                <a:srgbClr val="00FFFF"/>
              </a:highlight>
              <a:latin typeface="Times New Roman" panose="02020603050405020304" pitchFamily="18" charset="0"/>
              <a:cs typeface="Times New Roman" panose="02020603050405020304" pitchFamily="18" charset="0"/>
            </a:endParaRPr>
          </a:p>
        </p:txBody>
      </p:sp>
      <p:sp>
        <p:nvSpPr>
          <p:cNvPr id="9" name="ZoneTexte 8"/>
          <p:cNvSpPr txBox="1"/>
          <p:nvPr/>
        </p:nvSpPr>
        <p:spPr>
          <a:xfrm>
            <a:off x="57977" y="3660645"/>
            <a:ext cx="12076043" cy="1384995"/>
          </a:xfrm>
          <a:prstGeom prst="rect">
            <a:avLst/>
          </a:prstGeom>
          <a:noFill/>
        </p:spPr>
        <p:txBody>
          <a:bodyPr wrap="square">
            <a:spAutoFit/>
          </a:bodyPr>
          <a:lstStyle/>
          <a:p>
            <a:pPr algn="just"/>
            <a:r>
              <a:rPr lang="fr-FR" sz="2800" dirty="0">
                <a:highlight>
                  <a:srgbClr val="FFFF00"/>
                </a:highlight>
                <a:latin typeface="Times New Roman" panose="02020603050405020304" pitchFamily="18" charset="0"/>
                <a:cs typeface="Times New Roman" panose="02020603050405020304" pitchFamily="18" charset="0"/>
              </a:rPr>
              <a:t>-  La tête de la pompe qui supporte tout le poids du système et reçoit le mouvement de rotation du moteur par l’intermédiaire d’une courroie. Ce mouvement est transmis au corps de la pompe par  le biais de la poulie. </a:t>
            </a:r>
            <a:endParaRPr lang="fr-FR" sz="2800" dirty="0">
              <a:highlight>
                <a:srgbClr val="FFFF00"/>
              </a:highlight>
              <a:latin typeface="Times New Roman" panose="02020603050405020304" pitchFamily="18" charset="0"/>
              <a:cs typeface="Times New Roman" panose="02020603050405020304" pitchFamily="18" charset="0"/>
            </a:endParaRPr>
          </a:p>
        </p:txBody>
      </p:sp>
      <p:sp>
        <p:nvSpPr>
          <p:cNvPr id="11" name="ZoneTexte 10"/>
          <p:cNvSpPr txBox="1"/>
          <p:nvPr/>
        </p:nvSpPr>
        <p:spPr>
          <a:xfrm>
            <a:off x="57976" y="4970718"/>
            <a:ext cx="12076043" cy="954107"/>
          </a:xfrm>
          <a:prstGeom prst="rect">
            <a:avLst/>
          </a:prstGeom>
          <a:noFill/>
        </p:spPr>
        <p:txBody>
          <a:bodyPr wrap="square">
            <a:spAutoFit/>
          </a:bodyPr>
          <a:lstStyle/>
          <a:p>
            <a:r>
              <a:rPr lang="fr-FR" sz="2800" dirty="0">
                <a:highlight>
                  <a:srgbClr val="FFFF00"/>
                </a:highlight>
                <a:latin typeface="Times New Roman" panose="02020603050405020304" pitchFamily="18" charset="0"/>
                <a:cs typeface="Times New Roman" panose="02020603050405020304" pitchFamily="18" charset="0"/>
              </a:rPr>
              <a:t>-  Un corps de turbine (une ou plusieurs turbines), le nombre de turbines varie en fonction de la hauteur de refoulement. Dans la partie inférieure se trouve la crépine </a:t>
            </a:r>
            <a:endParaRPr lang="fr-FR" sz="2800" dirty="0">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12016409" cy="1384995"/>
          </a:xfrm>
          <a:prstGeom prst="rect">
            <a:avLst/>
          </a:prstGeom>
          <a:noFill/>
        </p:spPr>
        <p:txBody>
          <a:bodyPr wrap="square">
            <a:spAutoFit/>
          </a:bodyPr>
          <a:lstStyle/>
          <a:p>
            <a:pPr algn="just"/>
            <a:r>
              <a:rPr lang="fr-FR" sz="2800" dirty="0">
                <a:highlight>
                  <a:srgbClr val="FFFF00"/>
                </a:highlight>
                <a:latin typeface="Times New Roman" panose="02020603050405020304" pitchFamily="18" charset="0"/>
                <a:cs typeface="Times New Roman" panose="02020603050405020304" pitchFamily="18" charset="0"/>
              </a:rPr>
              <a:t>qui permet à l’eau d’entrer  et  d’être  aspirée  tout  en  bloquant  les  corps  étrangers.  A  l’intérieur  de  la  crépine  se  trouve  un  clapet anti-retour permettant à la colonne de refoulement de rester pleine</a:t>
            </a:r>
            <a:r>
              <a:rPr lang="fr-FR" sz="2800" dirty="0">
                <a:latin typeface="Times New Roman" panose="02020603050405020304" pitchFamily="18" charset="0"/>
                <a:cs typeface="Times New Roman" panose="02020603050405020304" pitchFamily="18" charset="0"/>
              </a:rPr>
              <a:t>. </a:t>
            </a:r>
            <a:endParaRPr lang="fr-FR" sz="2800"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1" y="1384995"/>
            <a:ext cx="12016409" cy="954107"/>
          </a:xfrm>
          <a:prstGeom prst="rect">
            <a:avLst/>
          </a:prstGeom>
          <a:noFill/>
        </p:spPr>
        <p:txBody>
          <a:bodyPr wrap="square">
            <a:spAutoFit/>
          </a:bodyPr>
          <a:lstStyle/>
          <a:p>
            <a:pPr algn="just"/>
            <a:r>
              <a:rPr lang="fr-FR" sz="2800" dirty="0">
                <a:highlight>
                  <a:srgbClr val="FFFF00"/>
                </a:highlight>
                <a:latin typeface="Times New Roman" panose="02020603050405020304" pitchFamily="18" charset="0"/>
                <a:cs typeface="Times New Roman" panose="02020603050405020304" pitchFamily="18" charset="0"/>
              </a:rPr>
              <a:t>-  Une colonne montante qui est constituée d’éléments en acier (galvanisés  avec une longueur de 2,5 m. Ces éléments sont reliés entre eux par des brides</a:t>
            </a:r>
            <a:endParaRPr lang="fr-FR" sz="2800" dirty="0">
              <a:highlight>
                <a:srgbClr val="FFFF00"/>
              </a:highlight>
              <a:latin typeface="Times New Roman" panose="02020603050405020304" pitchFamily="18" charset="0"/>
              <a:cs typeface="Times New Roman" panose="02020603050405020304" pitchFamily="18" charset="0"/>
            </a:endParaRPr>
          </a:p>
        </p:txBody>
      </p:sp>
      <p:sp>
        <p:nvSpPr>
          <p:cNvPr id="7" name="ZoneTexte 6"/>
          <p:cNvSpPr txBox="1"/>
          <p:nvPr/>
        </p:nvSpPr>
        <p:spPr>
          <a:xfrm>
            <a:off x="139147" y="2408139"/>
            <a:ext cx="6226864" cy="523220"/>
          </a:xfrm>
          <a:prstGeom prst="rect">
            <a:avLst/>
          </a:prstGeom>
          <a:noFill/>
        </p:spPr>
        <p:txBody>
          <a:bodyPr wrap="square">
            <a:spAutoFit/>
          </a:bodyPr>
          <a:lstStyle/>
          <a:p>
            <a:r>
              <a:rPr lang="fr-FR" sz="2800" b="1" dirty="0">
                <a:latin typeface="Times New Roman" panose="02020603050405020304" pitchFamily="18" charset="0"/>
                <a:cs typeface="Times New Roman" panose="02020603050405020304" pitchFamily="18" charset="0"/>
              </a:rPr>
              <a:t>B. Pompes  à  axe  horizontal </a:t>
            </a:r>
            <a:endParaRPr lang="fr-FR" sz="2800" b="1" dirty="0">
              <a:latin typeface="Times New Roman" panose="02020603050405020304" pitchFamily="18" charset="0"/>
              <a:cs typeface="Times New Roman" panose="02020603050405020304" pitchFamily="18" charset="0"/>
            </a:endParaRPr>
          </a:p>
        </p:txBody>
      </p:sp>
      <p:sp>
        <p:nvSpPr>
          <p:cNvPr id="9" name="ZoneTexte 8"/>
          <p:cNvSpPr txBox="1"/>
          <p:nvPr/>
        </p:nvSpPr>
        <p:spPr>
          <a:xfrm>
            <a:off x="60876" y="2931359"/>
            <a:ext cx="11894653" cy="1384995"/>
          </a:xfrm>
          <a:prstGeom prst="rect">
            <a:avLst/>
          </a:prstGeom>
          <a:noFill/>
        </p:spPr>
        <p:txBody>
          <a:bodyPr wrap="square">
            <a:spAutoFit/>
          </a:bodyPr>
          <a:lstStyle/>
          <a:p>
            <a:r>
              <a:rPr lang="fr-FR" sz="2800" dirty="0">
                <a:highlight>
                  <a:srgbClr val="FFFF00"/>
                </a:highlight>
                <a:latin typeface="Times New Roman" panose="02020603050405020304" pitchFamily="18" charset="0"/>
                <a:cs typeface="Times New Roman" panose="02020603050405020304" pitchFamily="18" charset="0"/>
              </a:rPr>
              <a:t>Le principe est le même qu’une pompe à axe vertical seulement que l’axe est cette fois-ci horizontal. L’entretien  et le  démontage  de  ces pompes  sont  alors  simplifiées.</a:t>
            </a:r>
            <a:endParaRPr lang="fr-FR" sz="2800" dirty="0">
              <a:highlight>
                <a:srgbClr val="FFFF00"/>
              </a:highlight>
              <a:latin typeface="Times New Roman" panose="02020603050405020304" pitchFamily="18" charset="0"/>
              <a:cs typeface="Times New Roman" panose="02020603050405020304" pitchFamily="18" charset="0"/>
            </a:endParaRPr>
          </a:p>
        </p:txBody>
      </p:sp>
      <p:sp>
        <p:nvSpPr>
          <p:cNvPr id="11" name="ZoneTexte 10"/>
          <p:cNvSpPr txBox="1"/>
          <p:nvPr/>
        </p:nvSpPr>
        <p:spPr>
          <a:xfrm>
            <a:off x="60876" y="4319125"/>
            <a:ext cx="6226864" cy="523220"/>
          </a:xfrm>
          <a:prstGeom prst="rect">
            <a:avLst/>
          </a:prstGeom>
          <a:noFill/>
        </p:spPr>
        <p:txBody>
          <a:bodyPr wrap="square">
            <a:spAutoFit/>
          </a:bodyPr>
          <a:lstStyle/>
          <a:p>
            <a:r>
              <a:rPr lang="fr-FR" sz="2800" b="1" dirty="0">
                <a:latin typeface="Times New Roman" panose="02020603050405020304" pitchFamily="18" charset="0"/>
                <a:cs typeface="Times New Roman" panose="02020603050405020304" pitchFamily="18" charset="0"/>
              </a:rPr>
              <a:t>C. Les pompes électriques immergées: </a:t>
            </a:r>
            <a:endParaRPr lang="fr-FR" sz="2800" b="1" dirty="0">
              <a:latin typeface="Times New Roman" panose="02020603050405020304" pitchFamily="18" charset="0"/>
              <a:cs typeface="Times New Roman" panose="02020603050405020304" pitchFamily="18" charset="0"/>
            </a:endParaRPr>
          </a:p>
        </p:txBody>
      </p:sp>
      <p:sp>
        <p:nvSpPr>
          <p:cNvPr id="13" name="ZoneTexte 12"/>
          <p:cNvSpPr txBox="1"/>
          <p:nvPr/>
        </p:nvSpPr>
        <p:spPr>
          <a:xfrm>
            <a:off x="60876" y="4839574"/>
            <a:ext cx="11894652" cy="954107"/>
          </a:xfrm>
          <a:prstGeom prst="rect">
            <a:avLst/>
          </a:prstGeom>
          <a:noFill/>
        </p:spPr>
        <p:txBody>
          <a:bodyPr wrap="square">
            <a:spAutoFit/>
          </a:bodyPr>
          <a:lstStyle/>
          <a:p>
            <a:r>
              <a:rPr lang="fr-FR" sz="2800" dirty="0">
                <a:highlight>
                  <a:srgbClr val="FFFF00"/>
                </a:highlight>
                <a:latin typeface="Times New Roman" panose="02020603050405020304" pitchFamily="18" charset="0"/>
                <a:cs typeface="Times New Roman" panose="02020603050405020304" pitchFamily="18" charset="0"/>
              </a:rPr>
              <a:t>Une  pompe  immergée  est  multicellulaire  composée  d’étages  qui  portent  chacun  une  roue et un diffuseur</a:t>
            </a:r>
            <a:r>
              <a:rPr lang="fr-FR" dirty="0">
                <a:highlight>
                  <a:srgbClr val="FFFF00"/>
                </a:highlight>
              </a:rPr>
              <a:t>.</a:t>
            </a:r>
            <a:endParaRPr lang="fr-FR" dirty="0">
              <a:highlight>
                <a:srgbClr val="FFFF00"/>
              </a:highligh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9390" y="0"/>
            <a:ext cx="12092610" cy="1384995"/>
          </a:xfrm>
          <a:prstGeom prst="rect">
            <a:avLst/>
          </a:prstGeom>
          <a:noFill/>
        </p:spPr>
        <p:txBody>
          <a:bodyPr wrap="square">
            <a:spAutoFit/>
          </a:bodyPr>
          <a:lstStyle/>
          <a:p>
            <a:pPr algn="just"/>
            <a:r>
              <a:rPr lang="fr-FR" sz="2800" dirty="0">
                <a:highlight>
                  <a:srgbClr val="FFFF00"/>
                </a:highlight>
                <a:latin typeface="Times New Roman" panose="02020603050405020304" pitchFamily="18" charset="0"/>
                <a:cs typeface="Times New Roman" panose="02020603050405020304" pitchFamily="18" charset="0"/>
              </a:rPr>
              <a:t>Dans ce type de pompe le corps de la pompe ainsi que le moteur sont prévus pour être noyés dans l’eau. Le refroidissement du moteur  est obtenu par la circulation de l’eau autour du moteur. </a:t>
            </a:r>
            <a:endParaRPr lang="fr-FR" sz="2800" dirty="0">
              <a:highlight>
                <a:srgbClr val="FFFF00"/>
              </a:highlight>
              <a:latin typeface="Times New Roman" panose="02020603050405020304" pitchFamily="18" charset="0"/>
              <a:cs typeface="Times New Roman" panose="02020603050405020304" pitchFamily="18" charset="0"/>
            </a:endParaRPr>
          </a:p>
        </p:txBody>
      </p:sp>
      <p:sp>
        <p:nvSpPr>
          <p:cNvPr id="5" name="ZoneTexte 4"/>
          <p:cNvSpPr txBox="1"/>
          <p:nvPr/>
        </p:nvSpPr>
        <p:spPr>
          <a:xfrm>
            <a:off x="99390" y="1384995"/>
            <a:ext cx="11917019" cy="1815882"/>
          </a:xfrm>
          <a:prstGeom prst="rect">
            <a:avLst/>
          </a:prstGeom>
          <a:noFill/>
        </p:spPr>
        <p:txBody>
          <a:bodyPr wrap="square">
            <a:spAutoFit/>
          </a:bodyPr>
          <a:lstStyle/>
          <a:p>
            <a:pPr algn="just"/>
            <a:r>
              <a:rPr lang="fr-FR" sz="2800" dirty="0">
                <a:highlight>
                  <a:srgbClr val="FFFF00"/>
                </a:highlight>
                <a:latin typeface="Times New Roman" panose="02020603050405020304" pitchFamily="18" charset="0"/>
                <a:cs typeface="Times New Roman" panose="02020603050405020304" pitchFamily="18" charset="0"/>
              </a:rPr>
              <a:t>La vitesse étant voisine des 3000 tr/min,  le moteur  est  accouplé  en  direct  avec  la  pompe.  Un  câble  électrique  également  noyé  dans  l’eau  relie  le moteur au boîtier de démarrage placé dans un abri en surface. Ce boîtier est lui-même relié à la source d’énergie électrique (réseau électrique  ou groupe électrogène).</a:t>
            </a:r>
            <a:endParaRPr lang="fr-FR" sz="2800" dirty="0">
              <a:highlight>
                <a:srgbClr val="FFFF00"/>
              </a:highlight>
              <a:latin typeface="Times New Roman" panose="02020603050405020304" pitchFamily="18" charset="0"/>
              <a:cs typeface="Times New Roman" panose="02020603050405020304" pitchFamily="18" charset="0"/>
            </a:endParaRPr>
          </a:p>
        </p:txBody>
      </p:sp>
      <p:sp>
        <p:nvSpPr>
          <p:cNvPr id="7" name="ZoneTexte 6"/>
          <p:cNvSpPr txBox="1"/>
          <p:nvPr/>
        </p:nvSpPr>
        <p:spPr>
          <a:xfrm>
            <a:off x="-1" y="3200877"/>
            <a:ext cx="12493487" cy="523220"/>
          </a:xfrm>
          <a:prstGeom prst="rect">
            <a:avLst/>
          </a:prstGeom>
          <a:noFill/>
        </p:spPr>
        <p:txBody>
          <a:bodyPr wrap="square">
            <a:spAutoFit/>
          </a:bodyPr>
          <a:lstStyle/>
          <a:p>
            <a:r>
              <a:rPr lang="fr-FR" sz="2800" b="1" dirty="0">
                <a:latin typeface="Times New Roman" panose="02020603050405020304" pitchFamily="18" charset="0"/>
                <a:cs typeface="Times New Roman" panose="02020603050405020304" pitchFamily="18" charset="0"/>
              </a:rPr>
              <a:t>D. Selon  la  position  de  l’axe  de  la  pompe  par  rapport  au  plan  d’aspiration</a:t>
            </a:r>
            <a:endParaRPr lang="fr-FR" sz="2800" b="1" dirty="0">
              <a:latin typeface="Times New Roman" panose="02020603050405020304" pitchFamily="18" charset="0"/>
              <a:cs typeface="Times New Roman" panose="02020603050405020304" pitchFamily="18" charset="0"/>
            </a:endParaRPr>
          </a:p>
        </p:txBody>
      </p:sp>
      <p:sp>
        <p:nvSpPr>
          <p:cNvPr id="9" name="ZoneTexte 8"/>
          <p:cNvSpPr txBox="1"/>
          <p:nvPr/>
        </p:nvSpPr>
        <p:spPr>
          <a:xfrm>
            <a:off x="99389" y="3724097"/>
            <a:ext cx="12006471" cy="1384995"/>
          </a:xfrm>
          <a:prstGeom prst="rect">
            <a:avLst/>
          </a:prstGeom>
          <a:noFill/>
        </p:spPr>
        <p:txBody>
          <a:bodyPr wrap="square">
            <a:spAutoFit/>
          </a:bodyPr>
          <a:lstStyle/>
          <a:p>
            <a:r>
              <a:rPr lang="fr-FR" sz="2800" dirty="0">
                <a:latin typeface="Times New Roman" panose="02020603050405020304" pitchFamily="18" charset="0"/>
                <a:cs typeface="Times New Roman" panose="02020603050405020304" pitchFamily="18" charset="0"/>
              </a:rPr>
              <a:t>On  distingue   :</a:t>
            </a:r>
            <a:endParaRPr lang="fr-FR"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   Des  installations  des  pompes  à dépression  (en  aspiration).</a:t>
            </a:r>
            <a:endParaRPr lang="fr-FR"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   Des  installations  des  pompes  en  charge.</a:t>
            </a:r>
            <a:endParaRPr lang="fr-FR"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1"/>
          <a:stretch>
            <a:fillRect/>
          </a:stretch>
        </p:blipFill>
        <p:spPr>
          <a:xfrm>
            <a:off x="992256" y="414958"/>
            <a:ext cx="3429000" cy="2171700"/>
          </a:xfrm>
          <a:prstGeom prst="rect">
            <a:avLst/>
          </a:prstGeom>
        </p:spPr>
      </p:pic>
      <p:pic>
        <p:nvPicPr>
          <p:cNvPr id="5" name="Image 4"/>
          <p:cNvPicPr>
            <a:picLocks noChangeAspect="1"/>
          </p:cNvPicPr>
          <p:nvPr/>
        </p:nvPicPr>
        <p:blipFill>
          <a:blip r:embed="rId2"/>
          <a:stretch>
            <a:fillRect/>
          </a:stretch>
        </p:blipFill>
        <p:spPr>
          <a:xfrm>
            <a:off x="6679924" y="367333"/>
            <a:ext cx="3543300" cy="2219325"/>
          </a:xfrm>
          <a:prstGeom prst="rect">
            <a:avLst/>
          </a:prstGeom>
        </p:spPr>
      </p:pic>
      <p:sp>
        <p:nvSpPr>
          <p:cNvPr id="7" name="ZoneTexte 6"/>
          <p:cNvSpPr txBox="1"/>
          <p:nvPr/>
        </p:nvSpPr>
        <p:spPr>
          <a:xfrm>
            <a:off x="1779104" y="2720194"/>
            <a:ext cx="1669774" cy="369332"/>
          </a:xfrm>
          <a:prstGeom prst="rect">
            <a:avLst/>
          </a:prstGeom>
          <a:noFill/>
        </p:spPr>
        <p:txBody>
          <a:bodyPr wrap="square">
            <a:spAutoFit/>
          </a:bodyPr>
          <a:lstStyle/>
          <a:p>
            <a:pPr algn="ctr"/>
            <a:r>
              <a:rPr lang="fr-FR" b="1" dirty="0"/>
              <a:t>Aspiration</a:t>
            </a:r>
            <a:endParaRPr lang="fr-FR" b="1" dirty="0"/>
          </a:p>
        </p:txBody>
      </p:sp>
      <p:sp>
        <p:nvSpPr>
          <p:cNvPr id="9" name="ZoneTexte 8"/>
          <p:cNvSpPr txBox="1"/>
          <p:nvPr/>
        </p:nvSpPr>
        <p:spPr>
          <a:xfrm>
            <a:off x="8070573" y="2842591"/>
            <a:ext cx="1898374" cy="369332"/>
          </a:xfrm>
          <a:prstGeom prst="rect">
            <a:avLst/>
          </a:prstGeom>
          <a:noFill/>
        </p:spPr>
        <p:txBody>
          <a:bodyPr wrap="square">
            <a:spAutoFit/>
          </a:bodyPr>
          <a:lstStyle/>
          <a:p>
            <a:pPr algn="ctr"/>
            <a:r>
              <a:rPr lang="fr-FR" b="1" dirty="0"/>
              <a:t>En  charge</a:t>
            </a:r>
            <a:r>
              <a:rPr lang="fr-FR" dirty="0"/>
              <a:t>.</a:t>
            </a:r>
            <a:endParaRPr lang="fr-FR" dirty="0"/>
          </a:p>
        </p:txBody>
      </p:sp>
      <p:sp>
        <p:nvSpPr>
          <p:cNvPr id="11" name="ZoneTexte 10"/>
          <p:cNvSpPr txBox="1"/>
          <p:nvPr/>
        </p:nvSpPr>
        <p:spPr>
          <a:xfrm>
            <a:off x="109330" y="3314920"/>
            <a:ext cx="6102626" cy="523220"/>
          </a:xfrm>
          <a:prstGeom prst="rect">
            <a:avLst/>
          </a:prstGeom>
          <a:noFill/>
        </p:spPr>
        <p:txBody>
          <a:bodyPr wrap="square">
            <a:spAutoFit/>
          </a:bodyPr>
          <a:lstStyle/>
          <a:p>
            <a:r>
              <a:rPr lang="fr-FR" sz="2800" b="1" dirty="0">
                <a:latin typeface="Times New Roman" panose="02020603050405020304" pitchFamily="18" charset="0"/>
                <a:cs typeface="Times New Roman" panose="02020603050405020304" pitchFamily="18" charset="0"/>
              </a:rPr>
              <a:t>2.4 Domaine d’utilisation</a:t>
            </a:r>
            <a:endParaRPr lang="fr-FR" sz="2800" b="1" dirty="0">
              <a:latin typeface="Times New Roman" panose="02020603050405020304" pitchFamily="18" charset="0"/>
              <a:cs typeface="Times New Roman" panose="02020603050405020304" pitchFamily="18" charset="0"/>
            </a:endParaRPr>
          </a:p>
        </p:txBody>
      </p:sp>
      <p:sp>
        <p:nvSpPr>
          <p:cNvPr id="13" name="ZoneTexte 12"/>
          <p:cNvSpPr txBox="1"/>
          <p:nvPr/>
        </p:nvSpPr>
        <p:spPr>
          <a:xfrm>
            <a:off x="109330" y="3765708"/>
            <a:ext cx="11973340" cy="1815882"/>
          </a:xfrm>
          <a:prstGeom prst="rect">
            <a:avLst/>
          </a:prstGeom>
          <a:noFill/>
        </p:spPr>
        <p:txBody>
          <a:bodyPr wrap="square">
            <a:spAutoFit/>
          </a:bodyPr>
          <a:lstStyle/>
          <a:p>
            <a:pPr algn="just"/>
            <a:r>
              <a:rPr lang="fr-FR" sz="2800" dirty="0">
                <a:highlight>
                  <a:srgbClr val="FFFF00"/>
                </a:highlight>
                <a:latin typeface="Times New Roman" panose="02020603050405020304" pitchFamily="18" charset="0"/>
                <a:cs typeface="Times New Roman" panose="02020603050405020304" pitchFamily="18" charset="0"/>
              </a:rPr>
              <a:t>Les pompes centrifuges sont actuellement employées dans un large domaine d’application, elles sont utilisées intensivement dans les industries. Leur domaine d’applications peuvent être comparé aux pompes volumétriques dans la figure qui suit:</a:t>
            </a:r>
            <a:endParaRPr lang="fr-FR" sz="2800" dirty="0">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1"/>
          <a:stretch>
            <a:fillRect/>
          </a:stretch>
        </p:blipFill>
        <p:spPr>
          <a:xfrm>
            <a:off x="1764817" y="170414"/>
            <a:ext cx="8105775" cy="4867275"/>
          </a:xfrm>
          <a:prstGeom prst="rect">
            <a:avLst/>
          </a:prstGeom>
        </p:spPr>
      </p:pic>
      <p:sp>
        <p:nvSpPr>
          <p:cNvPr id="5" name="ZoneTexte 4"/>
          <p:cNvSpPr txBox="1"/>
          <p:nvPr/>
        </p:nvSpPr>
        <p:spPr>
          <a:xfrm>
            <a:off x="1764817" y="5037689"/>
            <a:ext cx="8105775" cy="369332"/>
          </a:xfrm>
          <a:prstGeom prst="rect">
            <a:avLst/>
          </a:prstGeom>
          <a:noFill/>
        </p:spPr>
        <p:txBody>
          <a:bodyPr wrap="square">
            <a:spAutoFit/>
          </a:bodyPr>
          <a:lstStyle/>
          <a:p>
            <a:r>
              <a:rPr lang="fr-FR" dirty="0"/>
              <a:t>Figure : Game d'utilisation des turbopompes et les pompes volumétriques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452" y="0"/>
            <a:ext cx="6102626" cy="523220"/>
          </a:xfrm>
          <a:prstGeom prst="rect">
            <a:avLst/>
          </a:prstGeom>
          <a:noFill/>
        </p:spPr>
        <p:txBody>
          <a:bodyPr wrap="square">
            <a:spAutoFit/>
          </a:bodyPr>
          <a:lstStyle/>
          <a:p>
            <a:r>
              <a:rPr lang="fr-FR" sz="2800" b="1" dirty="0">
                <a:latin typeface="Times New Roman" panose="02020603050405020304" pitchFamily="18" charset="0"/>
                <a:cs typeface="Times New Roman" panose="02020603050405020304" pitchFamily="18" charset="0"/>
              </a:rPr>
              <a:t>2.5 Fonctionnement</a:t>
            </a:r>
            <a:endParaRPr lang="fr-FR" sz="2800" b="1"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26504" y="523220"/>
            <a:ext cx="12129052" cy="1384995"/>
          </a:xfrm>
          <a:prstGeom prst="rect">
            <a:avLst/>
          </a:prstGeom>
          <a:noFill/>
        </p:spPr>
        <p:txBody>
          <a:bodyPr wrap="square">
            <a:spAutoFit/>
          </a:bodyPr>
          <a:lstStyle/>
          <a:p>
            <a:pPr algn="just"/>
            <a:r>
              <a:rPr lang="fr-FR" sz="2800" dirty="0">
                <a:highlight>
                  <a:srgbClr val="00FFFF"/>
                </a:highlight>
                <a:latin typeface="Times New Roman" panose="02020603050405020304" pitchFamily="18" charset="0"/>
                <a:cs typeface="Times New Roman" panose="02020603050405020304" pitchFamily="18" charset="0"/>
              </a:rPr>
              <a:t>La pompe centrifuge se compose de deux tuyauteries cylindriques : la conduite d'aspiration , qui sert à amener le fluide à l'entrée de la pompe et s’y trouve fixée par la bride , et la conduite de refoulement , fixée à la pompe par la bride .</a:t>
            </a:r>
            <a:endParaRPr lang="fr-FR" sz="2800" dirty="0">
              <a:highlight>
                <a:srgbClr val="00FFFF"/>
              </a:highlight>
              <a:latin typeface="Times New Roman" panose="02020603050405020304" pitchFamily="18" charset="0"/>
              <a:cs typeface="Times New Roman" panose="02020603050405020304" pitchFamily="18" charset="0"/>
            </a:endParaRPr>
          </a:p>
        </p:txBody>
      </p:sp>
      <p:sp>
        <p:nvSpPr>
          <p:cNvPr id="7" name="ZoneTexte 6"/>
          <p:cNvSpPr txBox="1"/>
          <p:nvPr/>
        </p:nvSpPr>
        <p:spPr>
          <a:xfrm>
            <a:off x="47211" y="1937934"/>
            <a:ext cx="12013096" cy="1384995"/>
          </a:xfrm>
          <a:prstGeom prst="rect">
            <a:avLst/>
          </a:prstGeom>
          <a:noFill/>
        </p:spPr>
        <p:txBody>
          <a:bodyPr wrap="square">
            <a:spAutoFit/>
          </a:bodyPr>
          <a:lstStyle/>
          <a:p>
            <a:pPr algn="just"/>
            <a:r>
              <a:rPr lang="fr-FR" sz="2800" dirty="0">
                <a:highlight>
                  <a:srgbClr val="FFFF00"/>
                </a:highlight>
                <a:latin typeface="Times New Roman" panose="02020603050405020304" pitchFamily="18" charset="0"/>
                <a:cs typeface="Times New Roman" panose="02020603050405020304" pitchFamily="18" charset="0"/>
              </a:rPr>
              <a:t>La partie active de la machine est constituée par la roue ou rotor R qui porte les aubages mobiles M appelés encore aubes, pales ou ailettes, et tourne à vitesse constante autour d'un axe.</a:t>
            </a:r>
            <a:endParaRPr lang="fr-FR" sz="2800" dirty="0">
              <a:highlight>
                <a:srgbClr val="FFFF00"/>
              </a:highlight>
              <a:latin typeface="Times New Roman" panose="02020603050405020304" pitchFamily="18" charset="0"/>
              <a:cs typeface="Times New Roman" panose="02020603050405020304" pitchFamily="18" charset="0"/>
            </a:endParaRPr>
          </a:p>
        </p:txBody>
      </p:sp>
      <p:sp>
        <p:nvSpPr>
          <p:cNvPr id="9" name="ZoneTexte 8"/>
          <p:cNvSpPr txBox="1"/>
          <p:nvPr/>
        </p:nvSpPr>
        <p:spPr>
          <a:xfrm>
            <a:off x="47211" y="3352648"/>
            <a:ext cx="12013096" cy="1384995"/>
          </a:xfrm>
          <a:prstGeom prst="rect">
            <a:avLst/>
          </a:prstGeom>
          <a:noFill/>
        </p:spPr>
        <p:txBody>
          <a:bodyPr wrap="square">
            <a:spAutoFit/>
          </a:bodyPr>
          <a:lstStyle/>
          <a:p>
            <a:pPr algn="just"/>
            <a:r>
              <a:rPr lang="fr-FR" sz="2800" dirty="0">
                <a:highlight>
                  <a:srgbClr val="00FFFF"/>
                </a:highlight>
                <a:latin typeface="Times New Roman" panose="02020603050405020304" pitchFamily="18" charset="0"/>
                <a:cs typeface="Times New Roman" panose="02020603050405020304" pitchFamily="18" charset="0"/>
              </a:rPr>
              <a:t>Ces aubages sont tous identiques en forme et, se déduisent l'un de l'autre par une rotation autour de le même axe; l'espace compris entre deux aubages mobiles constitue un canal mobile. </a:t>
            </a:r>
            <a:endParaRPr lang="fr-FR" dirty="0">
              <a:highlight>
                <a:srgbClr val="00FFFF"/>
              </a:highlight>
            </a:endParaRPr>
          </a:p>
        </p:txBody>
      </p:sp>
      <p:sp>
        <p:nvSpPr>
          <p:cNvPr id="11" name="ZoneTexte 10"/>
          <p:cNvSpPr txBox="1"/>
          <p:nvPr/>
        </p:nvSpPr>
        <p:spPr>
          <a:xfrm>
            <a:off x="68331" y="4767362"/>
            <a:ext cx="12055337" cy="954107"/>
          </a:xfrm>
          <a:prstGeom prst="rect">
            <a:avLst/>
          </a:prstGeom>
          <a:noFill/>
        </p:spPr>
        <p:txBody>
          <a:bodyPr wrap="square">
            <a:spAutoFit/>
          </a:bodyPr>
          <a:lstStyle/>
          <a:p>
            <a:pPr algn="just"/>
            <a:r>
              <a:rPr lang="fr-FR" sz="2800" dirty="0">
                <a:highlight>
                  <a:srgbClr val="FFFF00"/>
                </a:highlight>
                <a:latin typeface="Times New Roman" panose="02020603050405020304" pitchFamily="18" charset="0"/>
                <a:cs typeface="Times New Roman" panose="02020603050405020304" pitchFamily="18" charset="0"/>
              </a:rPr>
              <a:t>A partir de la bride d'aspiration , le fluide se répartit régulièrement vers la section d'entrée des canaux mobiles que l'on appelle l'ouïe d'aspiration de la pompe. </a:t>
            </a:r>
            <a:endParaRPr lang="fr-FR" sz="2800" dirty="0">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1"/>
          <a:stretch>
            <a:fillRect/>
          </a:stretch>
        </p:blipFill>
        <p:spPr>
          <a:xfrm>
            <a:off x="99392" y="-109330"/>
            <a:ext cx="12092608" cy="69673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3378" y="160504"/>
            <a:ext cx="11434713" cy="6186309"/>
          </a:xfrm>
          <a:prstGeom prst="rect">
            <a:avLst/>
          </a:prstGeom>
          <a:noFill/>
        </p:spPr>
        <p:txBody>
          <a:bodyPr wrap="square">
            <a:spAutoFit/>
          </a:bodyPr>
          <a:lstStyle/>
          <a:p>
            <a:pPr algn="ctr"/>
            <a:r>
              <a:rPr lang="fr-FR" b="1" dirty="0"/>
              <a:t>Références bibliographiques</a:t>
            </a:r>
            <a:endParaRPr lang="fr-FR" b="1" dirty="0"/>
          </a:p>
          <a:p>
            <a:pPr algn="just"/>
            <a:endParaRPr lang="fr-FR" dirty="0"/>
          </a:p>
          <a:p>
            <a:pPr algn="just"/>
            <a:r>
              <a:rPr lang="fr-FR" dirty="0"/>
              <a:t>-Bernard DE CHARGERE et Robert REY, « Pompes volumétrique pour liquides ». Techniques d'ingénieur, Juillet 2009.</a:t>
            </a:r>
            <a:endParaRPr lang="fr-FR" dirty="0"/>
          </a:p>
          <a:p>
            <a:pPr algn="just"/>
            <a:endParaRPr lang="fr-FR" dirty="0"/>
          </a:p>
          <a:p>
            <a:pPr algn="just"/>
            <a:r>
              <a:rPr lang="fr-FR" dirty="0"/>
              <a:t>-TOTAL Manuel de Formation : EXP-PR-EQ070 Révision 0.1, « Les Pompes ». Dernière Révision : Mai 2007.</a:t>
            </a:r>
            <a:endParaRPr lang="fr-FR" dirty="0"/>
          </a:p>
          <a:p>
            <a:pPr algn="just"/>
            <a:endParaRPr lang="fr-FR" dirty="0"/>
          </a:p>
          <a:p>
            <a:pPr algn="just"/>
            <a:r>
              <a:rPr lang="fr-FR" dirty="0"/>
              <a:t>-« Machines tournantes- les pompes centrifuges- technologie et fonctionnement des pompes centrifuges ». IFP ENSPM Formation Industrie T029 A, 2000.</a:t>
            </a:r>
            <a:endParaRPr lang="fr-FR" dirty="0"/>
          </a:p>
          <a:p>
            <a:pPr algn="just"/>
            <a:endParaRPr lang="fr-FR" dirty="0"/>
          </a:p>
          <a:p>
            <a:pPr algn="just"/>
            <a:r>
              <a:rPr lang="fr-FR" dirty="0"/>
              <a:t>-« Pompes Volumétriques », ENPSSPM Formation industrie-IFP Training, Juillet 2005. </a:t>
            </a:r>
            <a:endParaRPr lang="fr-FR" dirty="0"/>
          </a:p>
          <a:p>
            <a:pPr algn="just"/>
            <a:r>
              <a:rPr lang="fr-FR" dirty="0"/>
              <a:t> </a:t>
            </a:r>
            <a:endParaRPr lang="fr-FR" dirty="0"/>
          </a:p>
          <a:p>
            <a:pPr algn="just"/>
            <a:r>
              <a:rPr lang="fr-FR" dirty="0"/>
              <a:t>-"Les stations de pompage d’eau: Collection IEP, industrie, production, environnement", Technique et documentation – 11 rue Lavoisier - Paris.</a:t>
            </a:r>
            <a:endParaRPr lang="fr-FR" dirty="0"/>
          </a:p>
          <a:p>
            <a:pPr algn="just"/>
            <a:endParaRPr lang="fr-FR" dirty="0"/>
          </a:p>
          <a:p>
            <a:pPr algn="just"/>
            <a:r>
              <a:rPr lang="fr-FR" dirty="0"/>
              <a:t>-"Les installations des pompes: AFEE, Association Françaises pour l’Etude des eaux" 21 rue de Madrid –</a:t>
            </a:r>
            <a:endParaRPr lang="fr-FR" dirty="0"/>
          </a:p>
          <a:p>
            <a:pPr algn="just"/>
            <a:r>
              <a:rPr lang="fr-FR" dirty="0"/>
              <a:t>Paris.</a:t>
            </a:r>
            <a:endParaRPr lang="fr-FR" dirty="0"/>
          </a:p>
          <a:p>
            <a:pPr algn="just"/>
            <a:endParaRPr lang="fr-FR" dirty="0"/>
          </a:p>
          <a:p>
            <a:pPr algn="just"/>
            <a:r>
              <a:rPr lang="fr-FR" dirty="0"/>
              <a:t>-"Les pompes. Manuel de sélection, application à la vitesse variable". (Coll. Technique, réf. MD1 POMPES).</a:t>
            </a:r>
            <a:endParaRPr lang="fr-FR" dirty="0"/>
          </a:p>
          <a:p>
            <a:pPr algn="just"/>
            <a:r>
              <a:rPr lang="fr-FR" dirty="0"/>
              <a:t>Auteur(s) Manon Jean - 01-2002 - 260p. 21x29.6 Broché</a:t>
            </a:r>
            <a:endParaRPr lang="fr-FR" dirty="0"/>
          </a:p>
          <a:p>
            <a:endParaRPr lang="fr-FR" dirty="0"/>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624" y="-79513"/>
            <a:ext cx="12105861" cy="1815882"/>
          </a:xfrm>
          <a:prstGeom prst="rect">
            <a:avLst/>
          </a:prstGeom>
          <a:noFill/>
        </p:spPr>
        <p:txBody>
          <a:bodyPr wrap="square">
            <a:spAutoFit/>
          </a:bodyPr>
          <a:lstStyle/>
          <a:p>
            <a:pPr algn="just"/>
            <a:r>
              <a:rPr lang="fr-FR" sz="2800" dirty="0">
                <a:highlight>
                  <a:srgbClr val="FFFF00"/>
                </a:highlight>
                <a:latin typeface="Times New Roman" panose="02020603050405020304" pitchFamily="18" charset="0"/>
                <a:cs typeface="Times New Roman" panose="02020603050405020304" pitchFamily="18" charset="0"/>
              </a:rPr>
              <a:t>Du fait du mouvement d'entraînement à vitesse angulaire constante imprimée par le rotor . Les pales exercent des efforts de pression sur le fluide, qui se traduisent par l'existence d'une surpression le long de leur extrados et d'une dépression sur leur intrados.</a:t>
            </a:r>
            <a:endParaRPr lang="fr-FR" sz="2800" dirty="0">
              <a:highlight>
                <a:srgbClr val="FFFF00"/>
              </a:highlight>
              <a:latin typeface="Times New Roman" panose="02020603050405020304" pitchFamily="18" charset="0"/>
              <a:cs typeface="Times New Roman" panose="02020603050405020304" pitchFamily="18" charset="0"/>
            </a:endParaRPr>
          </a:p>
        </p:txBody>
      </p:sp>
      <p:sp>
        <p:nvSpPr>
          <p:cNvPr id="5" name="ZoneTexte 4"/>
          <p:cNvSpPr txBox="1"/>
          <p:nvPr/>
        </p:nvSpPr>
        <p:spPr>
          <a:xfrm>
            <a:off x="6624" y="1659424"/>
            <a:ext cx="12032973" cy="954107"/>
          </a:xfrm>
          <a:prstGeom prst="rect">
            <a:avLst/>
          </a:prstGeom>
          <a:noFill/>
        </p:spPr>
        <p:txBody>
          <a:bodyPr wrap="square">
            <a:spAutoFit/>
          </a:bodyPr>
          <a:lstStyle/>
          <a:p>
            <a:pPr algn="just"/>
            <a:r>
              <a:rPr lang="fr-FR" sz="2800" dirty="0">
                <a:highlight>
                  <a:srgbClr val="00FFFF"/>
                </a:highlight>
                <a:latin typeface="Times New Roman" panose="02020603050405020304" pitchFamily="18" charset="0"/>
                <a:cs typeface="Times New Roman" panose="02020603050405020304" pitchFamily="18" charset="0"/>
              </a:rPr>
              <a:t>A </a:t>
            </a:r>
            <a:r>
              <a:rPr lang="fr-FR" sz="2800" dirty="0" err="1">
                <a:highlight>
                  <a:srgbClr val="00FFFF"/>
                </a:highlight>
                <a:latin typeface="Times New Roman" panose="02020603050405020304" pitchFamily="18" charset="0"/>
                <a:cs typeface="Times New Roman" panose="02020603050405020304" pitchFamily="18" charset="0"/>
              </a:rPr>
              <a:t>l‟intérieur</a:t>
            </a:r>
            <a:r>
              <a:rPr lang="fr-FR" sz="2800" dirty="0">
                <a:highlight>
                  <a:srgbClr val="00FFFF"/>
                </a:highlight>
                <a:latin typeface="Times New Roman" panose="02020603050405020304" pitchFamily="18" charset="0"/>
                <a:cs typeface="Times New Roman" panose="02020603050405020304" pitchFamily="18" charset="0"/>
              </a:rPr>
              <a:t> </a:t>
            </a:r>
            <a:r>
              <a:rPr lang="fr-FR" sz="2800" dirty="0" err="1">
                <a:highlight>
                  <a:srgbClr val="00FFFF"/>
                </a:highlight>
                <a:latin typeface="Times New Roman" panose="02020603050405020304" pitchFamily="18" charset="0"/>
                <a:cs typeface="Times New Roman" panose="02020603050405020304" pitchFamily="18" charset="0"/>
              </a:rPr>
              <a:t>d‟un</a:t>
            </a:r>
            <a:r>
              <a:rPr lang="fr-FR" sz="2800" dirty="0">
                <a:highlight>
                  <a:srgbClr val="00FFFF"/>
                </a:highlight>
                <a:latin typeface="Times New Roman" panose="02020603050405020304" pitchFamily="18" charset="0"/>
                <a:cs typeface="Times New Roman" panose="02020603050405020304" pitchFamily="18" charset="0"/>
              </a:rPr>
              <a:t> canal mobile </a:t>
            </a:r>
            <a:r>
              <a:rPr lang="fr-FR" sz="2800" dirty="0" err="1">
                <a:highlight>
                  <a:srgbClr val="00FFFF"/>
                </a:highlight>
                <a:latin typeface="Times New Roman" panose="02020603050405020304" pitchFamily="18" charset="0"/>
                <a:cs typeface="Times New Roman" panose="02020603050405020304" pitchFamily="18" charset="0"/>
              </a:rPr>
              <a:t>l‟écoulement</a:t>
            </a:r>
            <a:r>
              <a:rPr lang="fr-FR" sz="2800" dirty="0">
                <a:highlight>
                  <a:srgbClr val="00FFFF"/>
                </a:highlight>
                <a:latin typeface="Times New Roman" panose="02020603050405020304" pitchFamily="18" charset="0"/>
                <a:cs typeface="Times New Roman" panose="02020603050405020304" pitchFamily="18" charset="0"/>
              </a:rPr>
              <a:t> est permanent par rapport à un repère mobile solidaire du rotor . </a:t>
            </a:r>
            <a:endParaRPr lang="fr-FR" sz="2800" dirty="0">
              <a:highlight>
                <a:srgbClr val="00FFFF"/>
              </a:highlight>
              <a:latin typeface="Times New Roman" panose="02020603050405020304" pitchFamily="18" charset="0"/>
              <a:cs typeface="Times New Roman" panose="02020603050405020304" pitchFamily="18" charset="0"/>
            </a:endParaRPr>
          </a:p>
        </p:txBody>
      </p:sp>
      <p:sp>
        <p:nvSpPr>
          <p:cNvPr id="7" name="ZoneTexte 6"/>
          <p:cNvSpPr txBox="1"/>
          <p:nvPr/>
        </p:nvSpPr>
        <p:spPr>
          <a:xfrm>
            <a:off x="0" y="2585324"/>
            <a:ext cx="12105861" cy="1384995"/>
          </a:xfrm>
          <a:prstGeom prst="rect">
            <a:avLst/>
          </a:prstGeom>
          <a:noFill/>
        </p:spPr>
        <p:txBody>
          <a:bodyPr wrap="square">
            <a:spAutoFit/>
          </a:bodyPr>
          <a:lstStyle/>
          <a:p>
            <a:pPr algn="just"/>
            <a:r>
              <a:rPr lang="fr-FR" sz="2800" dirty="0">
                <a:highlight>
                  <a:srgbClr val="FFFF00"/>
                </a:highlight>
                <a:latin typeface="Times New Roman" panose="02020603050405020304" pitchFamily="18" charset="0"/>
                <a:cs typeface="Times New Roman" panose="02020603050405020304" pitchFamily="18" charset="0"/>
              </a:rPr>
              <a:t>Dans le cas considéré, la machine est qualifiée de centrifuge parce que, à la traversée du rotor, le fluide s'écarte de l'axe de rotation, chaque particule s'écoulant sensiblement dans un plan perpendiculaire à cet axe</a:t>
            </a:r>
            <a:endParaRPr lang="fr-FR" sz="2800" dirty="0">
              <a:highlight>
                <a:srgbClr val="FFFF00"/>
              </a:highlight>
              <a:latin typeface="Times New Roman" panose="02020603050405020304" pitchFamily="18" charset="0"/>
              <a:cs typeface="Times New Roman" panose="02020603050405020304" pitchFamily="18" charset="0"/>
            </a:endParaRPr>
          </a:p>
        </p:txBody>
      </p:sp>
      <p:sp>
        <p:nvSpPr>
          <p:cNvPr id="9" name="ZoneTexte 8"/>
          <p:cNvSpPr txBox="1"/>
          <p:nvPr/>
        </p:nvSpPr>
        <p:spPr>
          <a:xfrm>
            <a:off x="86139" y="3942111"/>
            <a:ext cx="12105861" cy="1384995"/>
          </a:xfrm>
          <a:prstGeom prst="rect">
            <a:avLst/>
          </a:prstGeom>
          <a:noFill/>
        </p:spPr>
        <p:txBody>
          <a:bodyPr wrap="square">
            <a:spAutoFit/>
          </a:bodyPr>
          <a:lstStyle/>
          <a:p>
            <a:pPr algn="just"/>
            <a:r>
              <a:rPr lang="fr-FR" sz="2800" dirty="0">
                <a:highlight>
                  <a:srgbClr val="00FFFF"/>
                </a:highlight>
                <a:latin typeface="Times New Roman" panose="02020603050405020304" pitchFamily="18" charset="0"/>
                <a:cs typeface="Times New Roman" panose="02020603050405020304" pitchFamily="18" charset="0"/>
              </a:rPr>
              <a:t>Le stator de la pompe, encore appelé corps ou enveloppe, porte une couronne d'aubages fixes. Cette couronne présente donc de manière analogue à celle des aubages mobiles de symétrie par rapport à </a:t>
            </a:r>
            <a:r>
              <a:rPr lang="fr-FR" sz="2800" dirty="0" err="1">
                <a:highlight>
                  <a:srgbClr val="00FFFF"/>
                </a:highlight>
                <a:latin typeface="Times New Roman" panose="02020603050405020304" pitchFamily="18" charset="0"/>
                <a:cs typeface="Times New Roman" panose="02020603050405020304" pitchFamily="18" charset="0"/>
              </a:rPr>
              <a:t>l‟axe</a:t>
            </a:r>
            <a:r>
              <a:rPr lang="fr-FR" sz="2800" dirty="0">
                <a:highlight>
                  <a:srgbClr val="00FFFF"/>
                </a:highlight>
                <a:latin typeface="Times New Roman" panose="02020603050405020304" pitchFamily="18" charset="0"/>
                <a:cs typeface="Times New Roman" panose="02020603050405020304" pitchFamily="18" charset="0"/>
              </a:rPr>
              <a:t> de rotation</a:t>
            </a:r>
            <a:endParaRPr lang="fr-FR" sz="2800" dirty="0">
              <a:highlight>
                <a:srgbClr val="00FFFF"/>
              </a:highligh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626" y="0"/>
            <a:ext cx="6102626" cy="523220"/>
          </a:xfrm>
          <a:prstGeom prst="rect">
            <a:avLst/>
          </a:prstGeom>
          <a:noFill/>
        </p:spPr>
        <p:txBody>
          <a:bodyPr wrap="square">
            <a:spAutoFit/>
          </a:bodyPr>
          <a:lstStyle/>
          <a:p>
            <a:r>
              <a:rPr lang="fr-FR" sz="2800" b="1" dirty="0">
                <a:latin typeface="Times New Roman" panose="02020603050405020304" pitchFamily="18" charset="0"/>
                <a:cs typeface="Times New Roman" panose="02020603050405020304" pitchFamily="18" charset="0"/>
              </a:rPr>
              <a:t>2.2.2 Les pompes volumétriques</a:t>
            </a:r>
            <a:endParaRPr lang="fr-FR" sz="2800" b="1"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0" y="523220"/>
            <a:ext cx="12192000" cy="3108543"/>
          </a:xfrm>
          <a:prstGeom prst="rect">
            <a:avLst/>
          </a:prstGeom>
          <a:noFill/>
        </p:spPr>
        <p:txBody>
          <a:bodyPr wrap="square">
            <a:spAutoFit/>
          </a:bodyPr>
          <a:lstStyle/>
          <a:p>
            <a:r>
              <a:rPr lang="fr-FR" sz="2800" dirty="0">
                <a:latin typeface="Times New Roman" panose="02020603050405020304" pitchFamily="18" charset="0"/>
                <a:cs typeface="Times New Roman" panose="02020603050405020304" pitchFamily="18" charset="0"/>
              </a:rPr>
              <a:t>Les pompes volumétriques se divisent en 2 groupes :</a:t>
            </a:r>
            <a:endParaRPr lang="fr-FR"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a- Pompe à débit fixe: Une pompe qui fournit un débit fixe est appelée pompe à cylindrée fixe. Ce type est le plus utilisé dans les circuits hydrauliques industriels.</a:t>
            </a:r>
            <a:endParaRPr lang="fr-FR"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b- Pompe à débit variable: </a:t>
            </a:r>
            <a:endParaRPr lang="fr-FR"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Une pompe qui fournit un débit variable est appelée pompe à cylindrée variable. La technologie de base est la même que le type à débit fixe mais le mécanisme interne de ces pompes peut faire varier la cylindrée.</a:t>
            </a:r>
            <a:endParaRPr lang="fr-FR" sz="2800" dirty="0">
              <a:latin typeface="Times New Roman" panose="02020603050405020304" pitchFamily="18" charset="0"/>
              <a:cs typeface="Times New Roman" panose="02020603050405020304" pitchFamily="18" charset="0"/>
            </a:endParaRPr>
          </a:p>
        </p:txBody>
      </p:sp>
      <p:sp>
        <p:nvSpPr>
          <p:cNvPr id="7" name="ZoneTexte 6"/>
          <p:cNvSpPr txBox="1"/>
          <p:nvPr/>
        </p:nvSpPr>
        <p:spPr>
          <a:xfrm>
            <a:off x="2960204" y="3669379"/>
            <a:ext cx="4812195" cy="523220"/>
          </a:xfrm>
          <a:prstGeom prst="rect">
            <a:avLst/>
          </a:prstGeom>
          <a:solidFill>
            <a:srgbClr val="FFFF00"/>
          </a:solidFill>
          <a:ln>
            <a:solidFill>
              <a:srgbClr val="FFC000"/>
            </a:solidFill>
          </a:ln>
        </p:spPr>
        <p:txBody>
          <a:bodyPr wrap="square">
            <a:spAutoFit/>
          </a:bodyPr>
          <a:lstStyle/>
          <a:p>
            <a:pPr algn="ctr"/>
            <a:r>
              <a:rPr lang="fr-FR" sz="2800" b="1" dirty="0">
                <a:latin typeface="Times New Roman" panose="02020603050405020304" pitchFamily="18" charset="0"/>
                <a:cs typeface="Times New Roman" panose="02020603050405020304" pitchFamily="18" charset="0"/>
              </a:rPr>
              <a:t>Différents types de pompes</a:t>
            </a:r>
            <a:endParaRPr lang="fr-FR" sz="2800" b="1" dirty="0">
              <a:latin typeface="Times New Roman" panose="02020603050405020304" pitchFamily="18" charset="0"/>
              <a:cs typeface="Times New Roman" panose="02020603050405020304" pitchFamily="18" charset="0"/>
            </a:endParaRPr>
          </a:p>
        </p:txBody>
      </p:sp>
      <p:sp>
        <p:nvSpPr>
          <p:cNvPr id="9" name="ZoneTexte 8"/>
          <p:cNvSpPr txBox="1"/>
          <p:nvPr/>
        </p:nvSpPr>
        <p:spPr>
          <a:xfrm>
            <a:off x="5436704" y="4543800"/>
            <a:ext cx="4812195" cy="523220"/>
          </a:xfrm>
          <a:prstGeom prst="rect">
            <a:avLst/>
          </a:prstGeom>
          <a:solidFill>
            <a:schemeClr val="accent5">
              <a:lumMod val="20000"/>
              <a:lumOff val="80000"/>
            </a:schemeClr>
          </a:solidFill>
        </p:spPr>
        <p:txBody>
          <a:bodyPr wrap="square">
            <a:spAutoFit/>
          </a:bodyPr>
          <a:lstStyle/>
          <a:p>
            <a:r>
              <a:rPr lang="fr-FR" sz="2800" b="1" dirty="0">
                <a:latin typeface="Times New Roman" panose="02020603050405020304" pitchFamily="18" charset="0"/>
                <a:cs typeface="Times New Roman" panose="02020603050405020304" pitchFamily="18" charset="0"/>
              </a:rPr>
              <a:t>Pompes à mécanisme rotatif</a:t>
            </a:r>
            <a:endParaRPr lang="fr-FR" sz="2800" b="1" dirty="0">
              <a:latin typeface="Times New Roman" panose="02020603050405020304" pitchFamily="18" charset="0"/>
              <a:cs typeface="Times New Roman" panose="02020603050405020304" pitchFamily="18" charset="0"/>
            </a:endParaRPr>
          </a:p>
        </p:txBody>
      </p:sp>
      <p:sp>
        <p:nvSpPr>
          <p:cNvPr id="11" name="ZoneTexte 10"/>
          <p:cNvSpPr txBox="1"/>
          <p:nvPr/>
        </p:nvSpPr>
        <p:spPr>
          <a:xfrm>
            <a:off x="1252331" y="5283142"/>
            <a:ext cx="5178286" cy="523220"/>
          </a:xfrm>
          <a:prstGeom prst="rect">
            <a:avLst/>
          </a:prstGeom>
          <a:solidFill>
            <a:srgbClr val="92D050"/>
          </a:solidFill>
        </p:spPr>
        <p:txBody>
          <a:bodyPr wrap="square">
            <a:spAutoFit/>
          </a:bodyPr>
          <a:lstStyle/>
          <a:p>
            <a:r>
              <a:rPr lang="fr-FR" sz="2800" b="1" dirty="0">
                <a:latin typeface="Times New Roman" panose="02020603050405020304" pitchFamily="18" charset="0"/>
                <a:cs typeface="Times New Roman" panose="02020603050405020304" pitchFamily="18" charset="0"/>
              </a:rPr>
              <a:t>Pompes à mécanisme alternatif</a:t>
            </a:r>
            <a:endParaRPr lang="fr-FR" sz="2800" b="1" dirty="0">
              <a:latin typeface="Times New Roman" panose="02020603050405020304" pitchFamily="18" charset="0"/>
              <a:cs typeface="Times New Roman" panose="02020603050405020304" pitchFamily="18" charset="0"/>
            </a:endParaRPr>
          </a:p>
        </p:txBody>
      </p:sp>
      <p:sp>
        <p:nvSpPr>
          <p:cNvPr id="12" name="Flèche : bas 11"/>
          <p:cNvSpPr/>
          <p:nvPr/>
        </p:nvSpPr>
        <p:spPr>
          <a:xfrm>
            <a:off x="3906078" y="4173791"/>
            <a:ext cx="616226" cy="11138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bas 13"/>
          <p:cNvSpPr/>
          <p:nvPr/>
        </p:nvSpPr>
        <p:spPr>
          <a:xfrm>
            <a:off x="6500191" y="4173791"/>
            <a:ext cx="616226" cy="3700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1"/>
          <a:stretch>
            <a:fillRect/>
          </a:stretch>
        </p:blipFill>
        <p:spPr>
          <a:xfrm>
            <a:off x="136634" y="233330"/>
            <a:ext cx="11750566" cy="1834937"/>
          </a:xfrm>
          <a:prstGeom prst="rect">
            <a:avLst/>
          </a:prstGeom>
        </p:spPr>
      </p:pic>
      <p:pic>
        <p:nvPicPr>
          <p:cNvPr id="3" name="Image 2"/>
          <p:cNvPicPr>
            <a:picLocks noChangeAspect="1"/>
          </p:cNvPicPr>
          <p:nvPr/>
        </p:nvPicPr>
        <p:blipFill>
          <a:blip r:embed="rId2"/>
          <a:stretch>
            <a:fillRect/>
          </a:stretch>
        </p:blipFill>
        <p:spPr>
          <a:xfrm>
            <a:off x="136634" y="2825443"/>
            <a:ext cx="11750566" cy="20723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5420" y="84574"/>
            <a:ext cx="6101080" cy="523220"/>
          </a:xfrm>
          <a:prstGeom prst="rect">
            <a:avLst/>
          </a:prstGeom>
          <a:noFill/>
        </p:spPr>
        <p:txBody>
          <a:bodyPr wrap="square">
            <a:spAutoFit/>
          </a:bodyPr>
          <a:lstStyle/>
          <a:p>
            <a:r>
              <a:rPr lang="fr-FR" sz="2800" b="1" dirty="0">
                <a:latin typeface="Times New Roman" panose="02020603050405020304" pitchFamily="18" charset="0"/>
                <a:cs typeface="Times New Roman" panose="02020603050405020304" pitchFamily="18" charset="0"/>
              </a:rPr>
              <a:t>2.2.2.1 Les pompes à engrenages</a:t>
            </a:r>
            <a:endParaRPr lang="fr-FR" sz="2800" b="1"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127000" y="967958"/>
            <a:ext cx="4231640" cy="830997"/>
          </a:xfrm>
          <a:prstGeom prst="rect">
            <a:avLst/>
          </a:prstGeom>
          <a:noFill/>
        </p:spPr>
        <p:txBody>
          <a:bodyPr wrap="square">
            <a:spAutoFit/>
          </a:bodyPr>
          <a:lstStyle/>
          <a:p>
            <a:r>
              <a:rPr lang="fr-FR" sz="2400" b="1" dirty="0"/>
              <a:t>a-  Les pompes à engrenages </a:t>
            </a:r>
            <a:endParaRPr lang="fr-FR" sz="2400" b="1" dirty="0"/>
          </a:p>
          <a:p>
            <a:r>
              <a:rPr lang="fr-FR" sz="2400" b="1" dirty="0"/>
              <a:t>à dentures extérieures</a:t>
            </a:r>
            <a:endParaRPr lang="fr-FR" sz="2400" b="1" dirty="0"/>
          </a:p>
        </p:txBody>
      </p:sp>
      <p:pic>
        <p:nvPicPr>
          <p:cNvPr id="6" name="Image 5"/>
          <p:cNvPicPr>
            <a:picLocks noChangeAspect="1"/>
          </p:cNvPicPr>
          <p:nvPr/>
        </p:nvPicPr>
        <p:blipFill>
          <a:blip r:embed="rId1"/>
          <a:stretch>
            <a:fillRect/>
          </a:stretch>
        </p:blipFill>
        <p:spPr>
          <a:xfrm>
            <a:off x="4881245" y="523240"/>
            <a:ext cx="7448550" cy="4668520"/>
          </a:xfrm>
          <a:prstGeom prst="rect">
            <a:avLst/>
          </a:prstGeom>
        </p:spPr>
      </p:pic>
      <p:sp>
        <p:nvSpPr>
          <p:cNvPr id="8" name="ZoneTexte 7"/>
          <p:cNvSpPr txBox="1"/>
          <p:nvPr/>
        </p:nvSpPr>
        <p:spPr>
          <a:xfrm>
            <a:off x="68580" y="1984136"/>
            <a:ext cx="4812665" cy="2308324"/>
          </a:xfrm>
          <a:prstGeom prst="rect">
            <a:avLst/>
          </a:prstGeom>
          <a:noFill/>
        </p:spPr>
        <p:txBody>
          <a:bodyPr wrap="square">
            <a:spAutoFit/>
          </a:bodyPr>
          <a:lstStyle/>
          <a:p>
            <a:pPr algn="just"/>
            <a:r>
              <a:rPr lang="fr-FR" sz="2400" dirty="0">
                <a:latin typeface="Times New Roman" panose="02020603050405020304" pitchFamily="18" charset="0"/>
                <a:cs typeface="Times New Roman" panose="02020603050405020304" pitchFamily="18" charset="0"/>
              </a:rPr>
              <a:t>Les deux engrenages tournent en sens inverses. L’huile circule entre deux dentures successives et le corps de pompe. L’engrènement des deux engrenages empêche les fuites internes </a:t>
            </a:r>
            <a:endParaRPr lang="fr-FR" sz="2400" dirty="0">
              <a:latin typeface="Times New Roman" panose="02020603050405020304" pitchFamily="18" charset="0"/>
              <a:cs typeface="Times New Roman" panose="02020603050405020304" pitchFamily="18" charset="0"/>
            </a:endParaRPr>
          </a:p>
        </p:txBody>
      </p:sp>
      <p:sp>
        <p:nvSpPr>
          <p:cNvPr id="10" name="ZoneTexte 9"/>
          <p:cNvSpPr txBox="1"/>
          <p:nvPr/>
        </p:nvSpPr>
        <p:spPr>
          <a:xfrm>
            <a:off x="127000" y="5376941"/>
            <a:ext cx="12065000" cy="646331"/>
          </a:xfrm>
          <a:prstGeom prst="rect">
            <a:avLst/>
          </a:prstGeom>
          <a:noFill/>
        </p:spPr>
        <p:txBody>
          <a:bodyPr wrap="square">
            <a:spAutoFit/>
          </a:bodyPr>
          <a:lstStyle/>
          <a:p>
            <a:r>
              <a:rPr lang="fr-FR" dirty="0"/>
              <a:t>https://lh3.googleusercontent.com/5fD2An_v4fq6oWMzSwJzOs0nL7QwJBoKkwf6Vqc-SlyrW6A8Pt2TkzmKcvMU3FgaD6GrVQ=w1280</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8503920" cy="461665"/>
          </a:xfrm>
          <a:prstGeom prst="rect">
            <a:avLst/>
          </a:prstGeom>
          <a:noFill/>
        </p:spPr>
        <p:txBody>
          <a:bodyPr wrap="square">
            <a:spAutoFit/>
          </a:bodyPr>
          <a:lstStyle/>
          <a:p>
            <a:r>
              <a:rPr lang="fr-FR" sz="2400" b="1" dirty="0">
                <a:latin typeface="Times New Roman" panose="02020603050405020304" pitchFamily="18" charset="0"/>
                <a:cs typeface="Times New Roman" panose="02020603050405020304" pitchFamily="18" charset="0"/>
              </a:rPr>
              <a:t>b- Les pompes à engrenages à dentures intérieures</a:t>
            </a:r>
            <a:endParaRPr lang="fr-FR" sz="2400" b="1" dirty="0">
              <a:latin typeface="Times New Roman" panose="02020603050405020304" pitchFamily="18" charset="0"/>
              <a:cs typeface="Times New Roman" panose="02020603050405020304" pitchFamily="18" charset="0"/>
            </a:endParaRPr>
          </a:p>
        </p:txBody>
      </p:sp>
      <p:sp>
        <p:nvSpPr>
          <p:cNvPr id="6" name="ZoneTexte 5"/>
          <p:cNvSpPr txBox="1"/>
          <p:nvPr/>
        </p:nvSpPr>
        <p:spPr>
          <a:xfrm>
            <a:off x="105603" y="461665"/>
            <a:ext cx="11980794" cy="1569660"/>
          </a:xfrm>
          <a:prstGeom prst="rect">
            <a:avLst/>
          </a:prstGeom>
          <a:noFill/>
        </p:spPr>
        <p:txBody>
          <a:bodyPr wrap="square">
            <a:spAutoFit/>
          </a:bodyPr>
          <a:lstStyle/>
          <a:p>
            <a:pPr algn="just"/>
            <a:r>
              <a:rPr lang="fr-FR" sz="2400" dirty="0">
                <a:latin typeface="Times New Roman" panose="02020603050405020304" pitchFamily="18" charset="0"/>
                <a:cs typeface="Times New Roman" panose="02020603050405020304" pitchFamily="18" charset="0"/>
              </a:rPr>
              <a:t>Un engrenage est menant, l’autre engrenage est mené. Entre les deux engrenages il y a un croissant dont le rôle  est d'éviter les fuites internes. Lorsque deux engrenages tournent, l’huile circule entre deux les dentures des deux engrenages et le croissant, pour passer du coté aspiration au coté refoulement.</a:t>
            </a:r>
            <a:endParaRPr lang="fr-FR" sz="2400" dirty="0">
              <a:latin typeface="Times New Roman" panose="02020603050405020304" pitchFamily="18" charset="0"/>
              <a:cs typeface="Times New Roman" panose="02020603050405020304" pitchFamily="18" charset="0"/>
            </a:endParaRPr>
          </a:p>
        </p:txBody>
      </p:sp>
      <p:pic>
        <p:nvPicPr>
          <p:cNvPr id="7" name="Image 6"/>
          <p:cNvPicPr>
            <a:picLocks noChangeAspect="1"/>
          </p:cNvPicPr>
          <p:nvPr/>
        </p:nvPicPr>
        <p:blipFill>
          <a:blip r:embed="rId1"/>
          <a:stretch>
            <a:fillRect/>
          </a:stretch>
        </p:blipFill>
        <p:spPr>
          <a:xfrm>
            <a:off x="1488591" y="2137947"/>
            <a:ext cx="8201025" cy="3476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1"/>
          <a:stretch>
            <a:fillRect/>
          </a:stretch>
        </p:blipFill>
        <p:spPr>
          <a:xfrm>
            <a:off x="232533" y="32879"/>
            <a:ext cx="5959545" cy="5148470"/>
          </a:xfrm>
          <a:prstGeom prst="rect">
            <a:avLst/>
          </a:prstGeom>
          <a:ln>
            <a:solidFill>
              <a:schemeClr val="tx1"/>
            </a:solidFill>
          </a:ln>
        </p:spPr>
      </p:pic>
      <p:sp>
        <p:nvSpPr>
          <p:cNvPr id="4" name="ZoneTexte 3"/>
          <p:cNvSpPr txBox="1"/>
          <p:nvPr/>
        </p:nvSpPr>
        <p:spPr>
          <a:xfrm>
            <a:off x="0" y="5214228"/>
            <a:ext cx="11589026" cy="646331"/>
          </a:xfrm>
          <a:prstGeom prst="rect">
            <a:avLst/>
          </a:prstGeom>
          <a:noFill/>
        </p:spPr>
        <p:txBody>
          <a:bodyPr wrap="square">
            <a:spAutoFit/>
          </a:bodyPr>
          <a:lstStyle/>
          <a:p>
            <a:r>
              <a:rPr lang="fr-FR" dirty="0"/>
              <a:t>https://lh4.googleusercontent.com/N9HtMkCcekt9_ln-gVXCrBRcb8bM-jsr7J9IiNs9ccDUh6085HxwJHbVkscnhSEBJN4MmLkigTgd_0Hk4EKzIRsB3mFzW35uv7HRV7a58kVqij-g=w1280</a:t>
            </a:r>
            <a:endParaRPr lang="fr-FR" dirty="0"/>
          </a:p>
        </p:txBody>
      </p:sp>
      <p:pic>
        <p:nvPicPr>
          <p:cNvPr id="5" name="Image 4"/>
          <p:cNvPicPr>
            <a:picLocks noChangeAspect="1"/>
          </p:cNvPicPr>
          <p:nvPr/>
        </p:nvPicPr>
        <p:blipFill>
          <a:blip r:embed="rId2"/>
          <a:stretch>
            <a:fillRect/>
          </a:stretch>
        </p:blipFill>
        <p:spPr>
          <a:xfrm>
            <a:off x="6096000" y="0"/>
            <a:ext cx="5632174" cy="514847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626" y="0"/>
            <a:ext cx="6102626" cy="461665"/>
          </a:xfrm>
          <a:prstGeom prst="rect">
            <a:avLst/>
          </a:prstGeom>
          <a:noFill/>
        </p:spPr>
        <p:txBody>
          <a:bodyPr wrap="square">
            <a:spAutoFit/>
          </a:bodyPr>
          <a:lstStyle/>
          <a:p>
            <a:r>
              <a:rPr lang="fr-FR" sz="2400" b="1" dirty="0">
                <a:latin typeface="Times New Roman" panose="02020603050405020304" pitchFamily="18" charset="0"/>
                <a:cs typeface="Times New Roman" panose="02020603050405020304" pitchFamily="18" charset="0"/>
              </a:rPr>
              <a:t>c-  Les pompes à palettes</a:t>
            </a:r>
            <a:endParaRPr lang="fr-FR" sz="2400" b="1"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1"/>
          <a:stretch>
            <a:fillRect/>
          </a:stretch>
        </p:blipFill>
        <p:spPr>
          <a:xfrm>
            <a:off x="5278530" y="408137"/>
            <a:ext cx="6741500" cy="4809906"/>
          </a:xfrm>
          <a:prstGeom prst="rect">
            <a:avLst/>
          </a:prstGeom>
        </p:spPr>
      </p:pic>
      <p:pic>
        <p:nvPicPr>
          <p:cNvPr id="7" name="Image 6"/>
          <p:cNvPicPr>
            <a:picLocks noChangeAspect="1"/>
          </p:cNvPicPr>
          <p:nvPr/>
        </p:nvPicPr>
        <p:blipFill>
          <a:blip r:embed="rId2"/>
          <a:stretch>
            <a:fillRect/>
          </a:stretch>
        </p:blipFill>
        <p:spPr>
          <a:xfrm>
            <a:off x="171970" y="461665"/>
            <a:ext cx="4817472" cy="4756378"/>
          </a:xfrm>
          <a:prstGeom prst="rect">
            <a:avLst/>
          </a:prstGeom>
        </p:spPr>
      </p:pic>
      <p:sp>
        <p:nvSpPr>
          <p:cNvPr id="9" name="ZoneTexte 8"/>
          <p:cNvSpPr txBox="1"/>
          <p:nvPr/>
        </p:nvSpPr>
        <p:spPr>
          <a:xfrm>
            <a:off x="561056" y="5353342"/>
            <a:ext cx="3762167" cy="646331"/>
          </a:xfrm>
          <a:prstGeom prst="rect">
            <a:avLst/>
          </a:prstGeom>
          <a:noFill/>
        </p:spPr>
        <p:txBody>
          <a:bodyPr wrap="square">
            <a:spAutoFit/>
          </a:bodyPr>
          <a:lstStyle/>
          <a:p>
            <a:r>
              <a:rPr lang="fr-FR" dirty="0"/>
              <a:t>Pompe à palettes à came du climatiseur d'une BMW Série 7.</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11956773" cy="5447645"/>
          </a:xfrm>
          <a:prstGeom prst="rect">
            <a:avLst/>
          </a:prstGeom>
          <a:noFill/>
        </p:spPr>
        <p:txBody>
          <a:bodyPr wrap="square">
            <a:spAutoFit/>
          </a:bodyPr>
          <a:lstStyle/>
          <a:p>
            <a:pPr algn="just"/>
            <a:r>
              <a:rPr lang="fr-FR" sz="2400" dirty="0">
                <a:latin typeface="Times New Roman" panose="02020603050405020304" pitchFamily="18" charset="0"/>
                <a:cs typeface="Times New Roman" panose="02020603050405020304" pitchFamily="18" charset="0"/>
              </a:rPr>
              <a:t>Le stator « 2 » est fixé dans le corps de pompe « 1 ». Le rotor « 3 » est muni de rainures dans lesquelles sont logées des palettes « 6 ».</a:t>
            </a:r>
            <a:endParaRPr lang="fr-FR" sz="2400" dirty="0">
              <a:latin typeface="Times New Roman" panose="02020603050405020304" pitchFamily="18" charset="0"/>
              <a:cs typeface="Times New Roman" panose="02020603050405020304" pitchFamily="18" charset="0"/>
            </a:endParaRPr>
          </a:p>
          <a:p>
            <a:pPr algn="just"/>
            <a:endParaRPr lang="fr-FR" dirty="0"/>
          </a:p>
          <a:p>
            <a:pPr algn="just"/>
            <a:r>
              <a:rPr lang="fr-FR" sz="2400" dirty="0">
                <a:latin typeface="Times New Roman" panose="02020603050405020304" pitchFamily="18" charset="0"/>
                <a:cs typeface="Times New Roman" panose="02020603050405020304" pitchFamily="18" charset="0"/>
              </a:rPr>
              <a:t>Le rotor est entraîné en rotation dans le sens horaire par le moteur. Les palettes sous l’action de la force centrifuge sont plaquées sur le stator. L'excentration« e » entre le rotor « 3 » et le stator « 2 » permet aux palettes d'effectuer des mouvements alternatifs dans les rainures exécutées dans le rotor.</a:t>
            </a:r>
            <a:endParaRPr lang="fr-FR" sz="2400" dirty="0">
              <a:latin typeface="Times New Roman" panose="02020603050405020304" pitchFamily="18" charset="0"/>
              <a:cs typeface="Times New Roman" panose="02020603050405020304" pitchFamily="18" charset="0"/>
            </a:endParaRP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Quand les palettes passent devant le lamage d'aspiration « 5 », le volume entre palettes augmente, c'est la phase d’aspiration de la pompe.</a:t>
            </a:r>
            <a:endParaRPr lang="fr-FR" sz="2400" dirty="0">
              <a:latin typeface="Times New Roman" panose="02020603050405020304" pitchFamily="18" charset="0"/>
              <a:cs typeface="Times New Roman" panose="02020603050405020304" pitchFamily="18" charset="0"/>
            </a:endParaRP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Les palettes continuant leur rotation, elles sont repoussées dans leur logement sous l'effet de l’excentration « e ». Le volume entre palettes est en diminution, c'est la phase de refoulement de la pompe.</a:t>
            </a:r>
            <a:endParaRPr lang="fr-FR" sz="2400" dirty="0">
              <a:latin typeface="Times New Roman" panose="02020603050405020304" pitchFamily="18" charset="0"/>
              <a:cs typeface="Times New Roman" panose="02020603050405020304" pitchFamily="18" charset="0"/>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1"/>
          <a:stretch>
            <a:fillRect/>
          </a:stretch>
        </p:blipFill>
        <p:spPr>
          <a:xfrm>
            <a:off x="679174" y="215762"/>
            <a:ext cx="11430000" cy="3524250"/>
          </a:xfrm>
          <a:prstGeom prst="rect">
            <a:avLst/>
          </a:prstGeom>
        </p:spPr>
      </p:pic>
      <p:sp>
        <p:nvSpPr>
          <p:cNvPr id="4" name="ZoneTexte 3"/>
          <p:cNvSpPr txBox="1"/>
          <p:nvPr/>
        </p:nvSpPr>
        <p:spPr>
          <a:xfrm>
            <a:off x="904461" y="4774960"/>
            <a:ext cx="6102626" cy="369332"/>
          </a:xfrm>
          <a:prstGeom prst="rect">
            <a:avLst/>
          </a:prstGeom>
          <a:noFill/>
        </p:spPr>
        <p:txBody>
          <a:bodyPr wrap="square">
            <a:spAutoFit/>
          </a:bodyPr>
          <a:lstStyle/>
          <a:p>
            <a:r>
              <a:rPr lang="fr-FR" dirty="0"/>
              <a:t>https://youtu.be/VuBwe1bCgWA</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8844" y="33689"/>
            <a:ext cx="6102626" cy="461665"/>
          </a:xfrm>
          <a:prstGeom prst="rect">
            <a:avLst/>
          </a:prstGeom>
          <a:noFill/>
        </p:spPr>
        <p:txBody>
          <a:bodyPr wrap="square">
            <a:spAutoFit/>
          </a:bodyPr>
          <a:lstStyle/>
          <a:p>
            <a:r>
              <a:rPr lang="fr-FR" sz="2400" b="1" dirty="0">
                <a:latin typeface="Times New Roman" panose="02020603050405020304" pitchFamily="18" charset="0"/>
                <a:cs typeface="Times New Roman" panose="02020603050405020304" pitchFamily="18" charset="0"/>
              </a:rPr>
              <a:t> d- Les pompes à G-Rotor</a:t>
            </a:r>
            <a:endParaRPr lang="fr-FR" sz="2400" b="1"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79513" y="562353"/>
            <a:ext cx="4512365" cy="3693319"/>
          </a:xfrm>
          <a:prstGeom prst="rect">
            <a:avLst/>
          </a:prstGeom>
          <a:noFill/>
        </p:spPr>
        <p:txBody>
          <a:bodyPr wrap="square">
            <a:spAutoFit/>
          </a:bodyPr>
          <a:lstStyle/>
          <a:p>
            <a:pPr algn="just"/>
            <a:r>
              <a:rPr lang="fr-FR" sz="2400" dirty="0">
                <a:latin typeface="Times New Roman" panose="02020603050405020304" pitchFamily="18" charset="0"/>
                <a:cs typeface="Times New Roman" panose="02020603050405020304" pitchFamily="18" charset="0"/>
              </a:rPr>
              <a:t>Ce rotor est une sorte de pignon à quatre dents qui entraîne une roue à denture intérieure à cinq dents.</a:t>
            </a:r>
            <a:endParaRPr lang="fr-FR" sz="2400" dirty="0">
              <a:latin typeface="Times New Roman" panose="02020603050405020304" pitchFamily="18" charset="0"/>
              <a:cs typeface="Times New Roman" panose="02020603050405020304" pitchFamily="18" charset="0"/>
            </a:endParaRP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La rotation de cette roue devant les canalisations d'aspiration et de refoulement engendre une variation de volume qui assure l'entrée et la sortie d'huile.</a:t>
            </a:r>
            <a:endParaRPr lang="fr-FR" sz="2400" dirty="0">
              <a:latin typeface="Times New Roman" panose="02020603050405020304" pitchFamily="18" charset="0"/>
              <a:cs typeface="Times New Roman" panose="02020603050405020304" pitchFamily="18" charset="0"/>
            </a:endParaRPr>
          </a:p>
          <a:p>
            <a:endParaRPr lang="fr-FR" dirty="0"/>
          </a:p>
        </p:txBody>
      </p:sp>
      <p:pic>
        <p:nvPicPr>
          <p:cNvPr id="6" name="Image 5"/>
          <p:cNvPicPr>
            <a:picLocks noChangeAspect="1"/>
          </p:cNvPicPr>
          <p:nvPr/>
        </p:nvPicPr>
        <p:blipFill>
          <a:blip r:embed="rId1"/>
          <a:stretch>
            <a:fillRect/>
          </a:stretch>
        </p:blipFill>
        <p:spPr>
          <a:xfrm>
            <a:off x="4680916" y="33689"/>
            <a:ext cx="7431571" cy="5840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9270" y="100870"/>
            <a:ext cx="11917017" cy="3154197"/>
          </a:xfrm>
          <a:prstGeom prst="rect">
            <a:avLst/>
          </a:prstGeom>
          <a:noFill/>
        </p:spPr>
        <p:txBody>
          <a:bodyPr wrap="square">
            <a:spAutoFit/>
          </a:bodyPr>
          <a:lstStyle/>
          <a:p>
            <a:pPr algn="just">
              <a:lnSpc>
                <a:spcPct val="150000"/>
              </a:lnSpc>
            </a:pPr>
            <a:r>
              <a:rPr lang="fr-FR" sz="2400" b="1" dirty="0">
                <a:latin typeface="Times New Roman" panose="02020603050405020304" pitchFamily="18" charset="0"/>
                <a:cs typeface="Times New Roman" panose="02020603050405020304" pitchFamily="18" charset="0"/>
              </a:rPr>
              <a:t>Introduction </a:t>
            </a:r>
            <a:endParaRPr lang="fr-FR" sz="2400" b="1" dirty="0">
              <a:latin typeface="Times New Roman" panose="02020603050405020304" pitchFamily="18" charset="0"/>
              <a:cs typeface="Times New Roman" panose="02020603050405020304" pitchFamily="18" charset="0"/>
            </a:endParaRPr>
          </a:p>
          <a:p>
            <a:pPr algn="just">
              <a:lnSpc>
                <a:spcPct val="150000"/>
              </a:lnSpc>
            </a:pPr>
            <a:r>
              <a:rPr lang="fr-FR" sz="2800" dirty="0">
                <a:latin typeface="Times New Roman" panose="02020603050405020304" pitchFamily="18" charset="0"/>
                <a:cs typeface="Times New Roman" panose="02020603050405020304" pitchFamily="18" charset="0"/>
              </a:rPr>
              <a:t>Ce chapitre englobe Les différentes pompes ainsi que leurs principes de fonctionnement, leurs avantages et leurs inconvénients, puis nous examinerons les performances et les facteurs qui affectent leurs performances. Tout cela se termine par une approche de sélection de la pompe dont nous avons besoin.</a:t>
            </a:r>
            <a:endParaRPr lang="fr-FR" sz="2800"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155713" y="3158124"/>
            <a:ext cx="11880574" cy="2600199"/>
          </a:xfrm>
          <a:prstGeom prst="rect">
            <a:avLst/>
          </a:prstGeom>
          <a:noFill/>
        </p:spPr>
        <p:txBody>
          <a:bodyPr wrap="square">
            <a:spAutoFit/>
          </a:bodyPr>
          <a:lstStyle/>
          <a:p>
            <a:pPr>
              <a:lnSpc>
                <a:spcPct val="150000"/>
              </a:lnSpc>
            </a:pPr>
            <a:r>
              <a:rPr lang="fr-FR" sz="2800" b="1" dirty="0">
                <a:latin typeface="Times New Roman" panose="02020603050405020304" pitchFamily="18" charset="0"/>
                <a:cs typeface="Times New Roman" panose="02020603050405020304" pitchFamily="18" charset="0"/>
              </a:rPr>
              <a:t>1.Définition: </a:t>
            </a:r>
            <a:r>
              <a:rPr lang="fr-FR" sz="2800" dirty="0">
                <a:latin typeface="Times New Roman" panose="02020603050405020304" pitchFamily="18" charset="0"/>
                <a:cs typeface="Times New Roman" panose="02020603050405020304" pitchFamily="18" charset="0"/>
              </a:rPr>
              <a:t>Une pompe est une machine hydraulique qui aspire et refoule un liquide (l’eau, l’huile, l’essence, les liquides alimentaires etc….) d’un point de niveau bas à un endroit voulu de niveau plus haut. La pompe est destinée donc à élever la charge du liquide pompé.</a:t>
            </a:r>
            <a:endParaRPr lang="fr-FR"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1" nodeType="clickEffect">
                                  <p:stCondLst>
                                    <p:cond delay="12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p:tgtEl>
                                          <p:spTgt spid="3">
                                            <p:txEl>
                                              <p:pRg st="0" end="0"/>
                                            </p:txEl>
                                          </p:spTgt>
                                        </p:tgtEl>
                                      </p:cBhvr>
                                    </p:animEffect>
                                    <p:anim calcmode="lin" valueType="num">
                                      <p:cBhvr>
                                        <p:cTn id="8" dur="8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8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1"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200"/>
                                        <p:tgtEl>
                                          <p:spTgt spid="3">
                                            <p:txEl>
                                              <p:pRg st="1" end="1"/>
                                            </p:txEl>
                                          </p:spTgt>
                                        </p:tgtEl>
                                      </p:cBhvr>
                                    </p:animEffect>
                                    <p:anim calcmode="lin" valueType="num">
                                      <p:cBhvr>
                                        <p:cTn id="15" dur="12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12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60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1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allAtOnce"/>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6102626" cy="523220"/>
          </a:xfrm>
          <a:prstGeom prst="rect">
            <a:avLst/>
          </a:prstGeom>
          <a:noFill/>
        </p:spPr>
        <p:txBody>
          <a:bodyPr wrap="square">
            <a:spAutoFit/>
          </a:bodyPr>
          <a:lstStyle/>
          <a:p>
            <a:r>
              <a:rPr lang="fr-FR" sz="2800" b="1" dirty="0">
                <a:latin typeface="Times New Roman" panose="02020603050405020304" pitchFamily="18" charset="0"/>
                <a:cs typeface="Times New Roman" panose="02020603050405020304" pitchFamily="18" charset="0"/>
              </a:rPr>
              <a:t>2.2.2.2 Les pompes à engrenages</a:t>
            </a:r>
            <a:endParaRPr lang="fr-FR" sz="2800" b="1"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0" y="523220"/>
            <a:ext cx="6167230" cy="461665"/>
          </a:xfrm>
          <a:prstGeom prst="rect">
            <a:avLst/>
          </a:prstGeom>
          <a:noFill/>
        </p:spPr>
        <p:txBody>
          <a:bodyPr wrap="square">
            <a:spAutoFit/>
          </a:bodyPr>
          <a:lstStyle/>
          <a:p>
            <a:r>
              <a:rPr lang="fr-FR" sz="2400" b="1" dirty="0">
                <a:latin typeface="Times New Roman" panose="02020603050405020304" pitchFamily="18" charset="0"/>
                <a:cs typeface="Times New Roman" panose="02020603050405020304" pitchFamily="18" charset="0"/>
              </a:rPr>
              <a:t>a-Pompes à pistons radiaux et cylindres fixes</a:t>
            </a:r>
            <a:endParaRPr lang="fr-FR" sz="2400" b="1" dirty="0">
              <a:latin typeface="Times New Roman" panose="02020603050405020304" pitchFamily="18" charset="0"/>
              <a:cs typeface="Times New Roman" panose="02020603050405020304" pitchFamily="18" charset="0"/>
            </a:endParaRPr>
          </a:p>
        </p:txBody>
      </p:sp>
      <p:pic>
        <p:nvPicPr>
          <p:cNvPr id="6" name="Image 5"/>
          <p:cNvPicPr>
            <a:picLocks noChangeAspect="1"/>
          </p:cNvPicPr>
          <p:nvPr/>
        </p:nvPicPr>
        <p:blipFill>
          <a:blip r:embed="rId1"/>
          <a:stretch>
            <a:fillRect/>
          </a:stretch>
        </p:blipFill>
        <p:spPr>
          <a:xfrm>
            <a:off x="7325139" y="116769"/>
            <a:ext cx="4866861" cy="5727440"/>
          </a:xfrm>
          <a:prstGeom prst="rect">
            <a:avLst/>
          </a:prstGeom>
        </p:spPr>
      </p:pic>
      <p:sp>
        <p:nvSpPr>
          <p:cNvPr id="8" name="ZoneTexte 7"/>
          <p:cNvSpPr txBox="1"/>
          <p:nvPr/>
        </p:nvSpPr>
        <p:spPr>
          <a:xfrm>
            <a:off x="-1" y="1012988"/>
            <a:ext cx="7325139" cy="1569660"/>
          </a:xfrm>
          <a:prstGeom prst="rect">
            <a:avLst/>
          </a:prstGeom>
          <a:noFill/>
        </p:spPr>
        <p:txBody>
          <a:bodyPr wrap="square">
            <a:spAutoFit/>
          </a:bodyPr>
          <a:lstStyle/>
          <a:p>
            <a:pPr algn="just"/>
            <a:r>
              <a:rPr lang="fr-FR" sz="2400" dirty="0">
                <a:latin typeface="Times New Roman" panose="02020603050405020304" pitchFamily="18" charset="0"/>
                <a:cs typeface="Times New Roman" panose="02020603050405020304" pitchFamily="18" charset="0"/>
              </a:rPr>
              <a:t>L’arbre central est du type excentrique ( 1 ) sur lequel vient prendre appui une série de pistons ( 2 ) placés radialement. Des ressorts de rappel ( 3 ) maintiennent les patins en contact avec l’excentrique</a:t>
            </a:r>
            <a:r>
              <a:rPr lang="fr-FR" dirty="0"/>
              <a:t>. </a:t>
            </a:r>
            <a:endParaRPr lang="fr-FR" dirty="0"/>
          </a:p>
        </p:txBody>
      </p:sp>
      <p:sp>
        <p:nvSpPr>
          <p:cNvPr id="10" name="ZoneTexte 9"/>
          <p:cNvSpPr txBox="1"/>
          <p:nvPr/>
        </p:nvSpPr>
        <p:spPr>
          <a:xfrm>
            <a:off x="0" y="2582648"/>
            <a:ext cx="7133812" cy="1200329"/>
          </a:xfrm>
          <a:prstGeom prst="rect">
            <a:avLst/>
          </a:prstGeom>
          <a:noFill/>
        </p:spPr>
        <p:txBody>
          <a:bodyPr wrap="square">
            <a:spAutoFit/>
          </a:bodyPr>
          <a:lstStyle/>
          <a:p>
            <a:pPr algn="just"/>
            <a:r>
              <a:rPr lang="fr-FR" sz="2400" dirty="0">
                <a:latin typeface="Times New Roman" panose="02020603050405020304" pitchFamily="18" charset="0"/>
                <a:cs typeface="Times New Roman" panose="02020603050405020304" pitchFamily="18" charset="0"/>
              </a:rPr>
              <a:t>Chaque piston coulisse dans un alésage ( 4 ) foré dans un corps de cylindre (5 ) équipé d'un clapet d’admission ( 6) et un clapet de refoulement ( 7 ). </a:t>
            </a:r>
            <a:endParaRPr lang="fr-FR" sz="2400" dirty="0">
              <a:latin typeface="Times New Roman" panose="02020603050405020304" pitchFamily="18" charset="0"/>
              <a:cs typeface="Times New Roman" panose="02020603050405020304" pitchFamily="18" charset="0"/>
            </a:endParaRPr>
          </a:p>
        </p:txBody>
      </p:sp>
      <p:sp>
        <p:nvSpPr>
          <p:cNvPr id="12" name="ZoneTexte 11"/>
          <p:cNvSpPr txBox="1"/>
          <p:nvPr/>
        </p:nvSpPr>
        <p:spPr>
          <a:xfrm>
            <a:off x="-1" y="3709974"/>
            <a:ext cx="7325138" cy="2308324"/>
          </a:xfrm>
          <a:prstGeom prst="rect">
            <a:avLst/>
          </a:prstGeom>
          <a:noFill/>
        </p:spPr>
        <p:txBody>
          <a:bodyPr wrap="square">
            <a:spAutoFit/>
          </a:bodyPr>
          <a:lstStyle/>
          <a:p>
            <a:pPr algn="just"/>
            <a:r>
              <a:rPr lang="fr-FR" sz="2400" dirty="0">
                <a:latin typeface="Times New Roman" panose="02020603050405020304" pitchFamily="18" charset="0"/>
                <a:cs typeface="Times New Roman" panose="02020603050405020304" pitchFamily="18" charset="0"/>
              </a:rPr>
              <a:t>Chaque piston aspire et refoule sur un demi-tour, ce qui veut dire qu’un corps ne débite que la moitié du temps. </a:t>
            </a:r>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Le débit unitaire et instantané ayant une forme sinusoïdale pour éviter les accoups. Il resta tout de même pulsatoire, donc on multiplie le nombre de corps en service avec un décalage entre eux.</a:t>
            </a:r>
            <a:endParaRPr lang="fr-FR"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 calcmode="lin" valueType="num">
                                      <p:cBhvr additive="base">
                                        <p:cTn id="4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9391" y="0"/>
            <a:ext cx="7712766" cy="461665"/>
          </a:xfrm>
          <a:prstGeom prst="rect">
            <a:avLst/>
          </a:prstGeom>
          <a:noFill/>
        </p:spPr>
        <p:txBody>
          <a:bodyPr wrap="square">
            <a:spAutoFit/>
          </a:bodyPr>
          <a:lstStyle/>
          <a:p>
            <a:r>
              <a:rPr lang="fr-FR" sz="2400" b="1" dirty="0">
                <a:latin typeface="Times New Roman" panose="02020603050405020304" pitchFamily="18" charset="0"/>
                <a:cs typeface="Times New Roman" panose="02020603050405020304" pitchFamily="18" charset="0"/>
              </a:rPr>
              <a:t>b- les pompes à pistons radiaux à bloc cylindre tournant </a:t>
            </a:r>
            <a:endParaRPr lang="fr-FR" sz="2400" b="1" dirty="0">
              <a:latin typeface="Times New Roman" panose="02020603050405020304" pitchFamily="18" charset="0"/>
              <a:cs typeface="Times New Roman" panose="02020603050405020304" pitchFamily="18" charset="0"/>
            </a:endParaRPr>
          </a:p>
        </p:txBody>
      </p:sp>
      <p:sp>
        <p:nvSpPr>
          <p:cNvPr id="6" name="ZoneTexte 5"/>
          <p:cNvSpPr txBox="1"/>
          <p:nvPr/>
        </p:nvSpPr>
        <p:spPr>
          <a:xfrm>
            <a:off x="49694" y="611957"/>
            <a:ext cx="7414591" cy="1938992"/>
          </a:xfrm>
          <a:prstGeom prst="rect">
            <a:avLst/>
          </a:prstGeom>
          <a:noFill/>
        </p:spPr>
        <p:txBody>
          <a:bodyPr wrap="square">
            <a:spAutoFit/>
          </a:bodyPr>
          <a:lstStyle/>
          <a:p>
            <a:pPr algn="just"/>
            <a:r>
              <a:rPr lang="fr-FR" sz="2400" dirty="0">
                <a:latin typeface="Times New Roman" panose="02020603050405020304" pitchFamily="18" charset="0"/>
                <a:cs typeface="Times New Roman" panose="02020603050405020304" pitchFamily="18" charset="0"/>
              </a:rPr>
              <a:t>Le boisseau fixe ( 1 ) porte les alésages d’admission et de refoulement, un bloc cylindre ( 2 ) tourne autour du boisseau ce bloc cylindre ou rotor est désaxé par rapport à la couronne extérieure ( 3 ), ce qui déterminera la course des pistons (4 ) dans les alésages ( 5 ). </a:t>
            </a:r>
            <a:endParaRPr lang="fr-FR" sz="2400" dirty="0">
              <a:latin typeface="Times New Roman" panose="02020603050405020304" pitchFamily="18" charset="0"/>
              <a:cs typeface="Times New Roman" panose="02020603050405020304" pitchFamily="18" charset="0"/>
            </a:endParaRPr>
          </a:p>
        </p:txBody>
      </p:sp>
      <p:pic>
        <p:nvPicPr>
          <p:cNvPr id="7" name="Image 6"/>
          <p:cNvPicPr>
            <a:picLocks noChangeAspect="1"/>
          </p:cNvPicPr>
          <p:nvPr/>
        </p:nvPicPr>
        <p:blipFill>
          <a:blip r:embed="rId1"/>
          <a:stretch>
            <a:fillRect/>
          </a:stretch>
        </p:blipFill>
        <p:spPr>
          <a:xfrm>
            <a:off x="7598672" y="546679"/>
            <a:ext cx="4593328" cy="4955458"/>
          </a:xfrm>
          <a:prstGeom prst="rect">
            <a:avLst/>
          </a:prstGeom>
        </p:spPr>
      </p:pic>
      <p:sp>
        <p:nvSpPr>
          <p:cNvPr id="9" name="ZoneTexte 8"/>
          <p:cNvSpPr txBox="1"/>
          <p:nvPr/>
        </p:nvSpPr>
        <p:spPr>
          <a:xfrm>
            <a:off x="-1" y="2626095"/>
            <a:ext cx="7464286" cy="830997"/>
          </a:xfrm>
          <a:prstGeom prst="rect">
            <a:avLst/>
          </a:prstGeom>
          <a:noFill/>
        </p:spPr>
        <p:txBody>
          <a:bodyPr wrap="square">
            <a:spAutoFit/>
          </a:bodyPr>
          <a:lstStyle/>
          <a:p>
            <a:pPr algn="just"/>
            <a:r>
              <a:rPr lang="fr-FR" sz="2400" dirty="0">
                <a:latin typeface="Times New Roman" panose="02020603050405020304" pitchFamily="18" charset="0"/>
                <a:cs typeface="Times New Roman" panose="02020603050405020304" pitchFamily="18" charset="0"/>
              </a:rPr>
              <a:t>Chaque piston est équipé d’un patin qui vient en appui sur l’intérieur de la couronne grâce à la force centrifuge. </a:t>
            </a:r>
            <a:endParaRPr lang="fr-FR" sz="2400" dirty="0">
              <a:latin typeface="Times New Roman" panose="02020603050405020304" pitchFamily="18" charset="0"/>
              <a:cs typeface="Times New Roman" panose="02020603050405020304" pitchFamily="18" charset="0"/>
            </a:endParaRPr>
          </a:p>
        </p:txBody>
      </p:sp>
      <p:sp>
        <p:nvSpPr>
          <p:cNvPr id="11" name="ZoneTexte 10"/>
          <p:cNvSpPr txBox="1"/>
          <p:nvPr/>
        </p:nvSpPr>
        <p:spPr>
          <a:xfrm>
            <a:off x="0" y="5086638"/>
            <a:ext cx="7414589" cy="830997"/>
          </a:xfrm>
          <a:prstGeom prst="rect">
            <a:avLst/>
          </a:prstGeom>
          <a:noFill/>
        </p:spPr>
        <p:txBody>
          <a:bodyPr wrap="square">
            <a:spAutoFit/>
          </a:bodyPr>
          <a:lstStyle/>
          <a:p>
            <a:r>
              <a:rPr lang="fr-FR" sz="2400" dirty="0">
                <a:latin typeface="Times New Roman" panose="02020603050405020304" pitchFamily="18" charset="0"/>
                <a:cs typeface="Times New Roman" panose="02020603050405020304" pitchFamily="18" charset="0"/>
              </a:rPr>
              <a:t>Ces pompes permettent des pressions élevées de 200 à 400 bars </a:t>
            </a:r>
            <a:endParaRPr lang="fr-FR" sz="2400" dirty="0">
              <a:latin typeface="Times New Roman" panose="02020603050405020304" pitchFamily="18" charset="0"/>
              <a:cs typeface="Times New Roman" panose="02020603050405020304" pitchFamily="18" charset="0"/>
            </a:endParaRPr>
          </a:p>
        </p:txBody>
      </p:sp>
      <p:sp>
        <p:nvSpPr>
          <p:cNvPr id="13" name="ZoneTexte 12"/>
          <p:cNvSpPr txBox="1"/>
          <p:nvPr/>
        </p:nvSpPr>
        <p:spPr>
          <a:xfrm>
            <a:off x="49694" y="3532239"/>
            <a:ext cx="7364895" cy="1569660"/>
          </a:xfrm>
          <a:prstGeom prst="rect">
            <a:avLst/>
          </a:prstGeom>
          <a:noFill/>
        </p:spPr>
        <p:txBody>
          <a:bodyPr wrap="square">
            <a:spAutoFit/>
          </a:bodyPr>
          <a:lstStyle/>
          <a:p>
            <a:pPr algn="just"/>
            <a:r>
              <a:rPr lang="fr-FR" sz="2400" dirty="0">
                <a:latin typeface="Times New Roman" panose="02020603050405020304" pitchFamily="18" charset="0"/>
                <a:cs typeface="Times New Roman" panose="02020603050405020304" pitchFamily="18" charset="0"/>
              </a:rPr>
              <a:t>La cote ( e ) représente le désaxage, lequel permet un mouvement de pompage du piston dans son alésage. En phase d’écartement les pistons aspirent l’huile en phase de rapprochement ils repoussent l’huile. </a:t>
            </a:r>
            <a:endParaRPr lang="fr-FR"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additive="base">
                                        <p:cTn id="3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9574" y="74400"/>
            <a:ext cx="12046226" cy="461665"/>
          </a:xfrm>
          <a:prstGeom prst="rect">
            <a:avLst/>
          </a:prstGeom>
          <a:noFill/>
        </p:spPr>
        <p:txBody>
          <a:bodyPr wrap="square">
            <a:spAutoFit/>
          </a:bodyPr>
          <a:lstStyle/>
          <a:p>
            <a:r>
              <a:rPr lang="fr-FR" sz="2400" dirty="0">
                <a:latin typeface="Times New Roman" panose="02020603050405020304" pitchFamily="18" charset="0"/>
                <a:cs typeface="Times New Roman" panose="02020603050405020304" pitchFamily="18" charset="0"/>
              </a:rPr>
              <a:t>La variation de la cote « e » par rapport au centre et le sens de rotation vont donner les variations</a:t>
            </a:r>
            <a:endParaRPr lang="fr-FR" sz="2400"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76200" y="536065"/>
            <a:ext cx="12046226" cy="461665"/>
          </a:xfrm>
          <a:prstGeom prst="rect">
            <a:avLst/>
          </a:prstGeom>
          <a:noFill/>
        </p:spPr>
        <p:txBody>
          <a:bodyPr wrap="square">
            <a:spAutoFit/>
          </a:bodyPr>
          <a:lstStyle/>
          <a:p>
            <a:r>
              <a:rPr lang="fr-FR" sz="2400" dirty="0">
                <a:latin typeface="Times New Roman" panose="02020603050405020304" pitchFamily="18" charset="0"/>
                <a:cs typeface="Times New Roman" panose="02020603050405020304" pitchFamily="18" charset="0"/>
              </a:rPr>
              <a:t>du débit et même son inversion, elles peuvent devenir moteur</a:t>
            </a:r>
            <a:endParaRPr lang="fr-FR" sz="2400" dirty="0">
              <a:latin typeface="Times New Roman" panose="02020603050405020304" pitchFamily="18" charset="0"/>
              <a:cs typeface="Times New Roman" panose="02020603050405020304" pitchFamily="18" charset="0"/>
            </a:endParaRPr>
          </a:p>
        </p:txBody>
      </p:sp>
      <p:sp>
        <p:nvSpPr>
          <p:cNvPr id="7" name="ZoneTexte 6"/>
          <p:cNvSpPr txBox="1"/>
          <p:nvPr/>
        </p:nvSpPr>
        <p:spPr>
          <a:xfrm>
            <a:off x="76200" y="997730"/>
            <a:ext cx="6117534" cy="461665"/>
          </a:xfrm>
          <a:prstGeom prst="rect">
            <a:avLst/>
          </a:prstGeom>
          <a:noFill/>
        </p:spPr>
        <p:txBody>
          <a:bodyPr wrap="square">
            <a:spAutoFit/>
          </a:bodyPr>
          <a:lstStyle/>
          <a:p>
            <a:r>
              <a:rPr lang="fr-FR" sz="2400" b="1" dirty="0">
                <a:latin typeface="Times New Roman" panose="02020603050405020304" pitchFamily="18" charset="0"/>
                <a:cs typeface="Times New Roman" panose="02020603050405020304" pitchFamily="18" charset="0"/>
              </a:rPr>
              <a:t>c- Les pompes à pistons axiaux</a:t>
            </a:r>
            <a:endParaRPr lang="fr-FR" sz="2400" b="1" dirty="0">
              <a:latin typeface="Times New Roman" panose="02020603050405020304" pitchFamily="18" charset="0"/>
              <a:cs typeface="Times New Roman" panose="02020603050405020304" pitchFamily="18" charset="0"/>
            </a:endParaRPr>
          </a:p>
        </p:txBody>
      </p:sp>
      <p:sp>
        <p:nvSpPr>
          <p:cNvPr id="9" name="ZoneTexte 8"/>
          <p:cNvSpPr txBox="1"/>
          <p:nvPr/>
        </p:nvSpPr>
        <p:spPr>
          <a:xfrm>
            <a:off x="69574" y="1407613"/>
            <a:ext cx="12046226" cy="461665"/>
          </a:xfrm>
          <a:prstGeom prst="rect">
            <a:avLst/>
          </a:prstGeom>
          <a:noFill/>
        </p:spPr>
        <p:txBody>
          <a:bodyPr wrap="square">
            <a:spAutoFit/>
          </a:bodyPr>
          <a:lstStyle/>
          <a:p>
            <a:r>
              <a:rPr lang="fr-FR" sz="2400" dirty="0">
                <a:latin typeface="Times New Roman" panose="02020603050405020304" pitchFamily="18" charset="0"/>
                <a:cs typeface="Times New Roman" panose="02020603050405020304" pitchFamily="18" charset="0"/>
              </a:rPr>
              <a:t>Dans ce type de pompe, les pistons sont disposés axialement par rapport au bloc cylindre</a:t>
            </a:r>
            <a:endParaRPr lang="fr-FR" sz="2400" dirty="0">
              <a:latin typeface="Times New Roman" panose="02020603050405020304" pitchFamily="18" charset="0"/>
              <a:cs typeface="Times New Roman" panose="02020603050405020304" pitchFamily="18" charset="0"/>
            </a:endParaRPr>
          </a:p>
        </p:txBody>
      </p:sp>
      <p:sp>
        <p:nvSpPr>
          <p:cNvPr id="11" name="ZoneTexte 10"/>
          <p:cNvSpPr txBox="1"/>
          <p:nvPr/>
        </p:nvSpPr>
        <p:spPr>
          <a:xfrm>
            <a:off x="76200" y="1869278"/>
            <a:ext cx="12046226" cy="830997"/>
          </a:xfrm>
          <a:prstGeom prst="rect">
            <a:avLst/>
          </a:prstGeom>
          <a:noFill/>
        </p:spPr>
        <p:txBody>
          <a:bodyPr wrap="square">
            <a:spAutoFit/>
          </a:bodyPr>
          <a:lstStyle/>
          <a:p>
            <a:r>
              <a:rPr lang="fr-FR" dirty="0"/>
              <a:t> </a:t>
            </a:r>
            <a:r>
              <a:rPr lang="fr-FR" sz="2400" dirty="0">
                <a:latin typeface="Times New Roman" panose="02020603050405020304" pitchFamily="18" charset="0"/>
                <a:cs typeface="Times New Roman" panose="02020603050405020304" pitchFamily="18" charset="0"/>
              </a:rPr>
              <a:t>La variation de la cylindré pour ce type de pompe est fonction de l’angle α donc de l’inclinaison du plateau rotatif.</a:t>
            </a:r>
            <a:endParaRPr lang="fr-FR" sz="2400" dirty="0">
              <a:latin typeface="Times New Roman" panose="02020603050405020304" pitchFamily="18" charset="0"/>
              <a:cs typeface="Times New Roman" panose="02020603050405020304" pitchFamily="18" charset="0"/>
            </a:endParaRPr>
          </a:p>
        </p:txBody>
      </p:sp>
      <p:pic>
        <p:nvPicPr>
          <p:cNvPr id="12" name="Image 11"/>
          <p:cNvPicPr>
            <a:picLocks noChangeAspect="1"/>
          </p:cNvPicPr>
          <p:nvPr/>
        </p:nvPicPr>
        <p:blipFill>
          <a:blip r:embed="rId1"/>
          <a:stretch>
            <a:fillRect/>
          </a:stretch>
        </p:blipFill>
        <p:spPr>
          <a:xfrm>
            <a:off x="6291469" y="2358202"/>
            <a:ext cx="5900531" cy="4425398"/>
          </a:xfrm>
          <a:prstGeom prst="rect">
            <a:avLst/>
          </a:prstGeom>
        </p:spPr>
      </p:pic>
      <p:pic>
        <p:nvPicPr>
          <p:cNvPr id="14" name="Image 13"/>
          <p:cNvPicPr>
            <a:picLocks noChangeAspect="1"/>
          </p:cNvPicPr>
          <p:nvPr/>
        </p:nvPicPr>
        <p:blipFill>
          <a:blip r:embed="rId2"/>
          <a:stretch>
            <a:fillRect/>
          </a:stretch>
        </p:blipFill>
        <p:spPr>
          <a:xfrm>
            <a:off x="0" y="2662360"/>
            <a:ext cx="6291470" cy="4195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1"/>
          <a:stretch>
            <a:fillRect/>
          </a:stretch>
        </p:blipFill>
        <p:spPr>
          <a:xfrm>
            <a:off x="260685" y="0"/>
            <a:ext cx="11845176" cy="584420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73752"/>
            <a:ext cx="6102626" cy="461665"/>
          </a:xfrm>
          <a:prstGeom prst="rect">
            <a:avLst/>
          </a:prstGeom>
          <a:noFill/>
        </p:spPr>
        <p:txBody>
          <a:bodyPr wrap="square">
            <a:spAutoFit/>
          </a:bodyPr>
          <a:lstStyle/>
          <a:p>
            <a:r>
              <a:rPr lang="fr-FR" sz="2400" b="1" dirty="0">
                <a:latin typeface="Times New Roman" panose="02020603050405020304" pitchFamily="18" charset="0"/>
                <a:cs typeface="Times New Roman" panose="02020603050405020304" pitchFamily="18" charset="0"/>
              </a:rPr>
              <a:t>C- Les pompes à vis </a:t>
            </a:r>
            <a:endParaRPr lang="fr-FR" sz="2400" b="1"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6626" y="904749"/>
            <a:ext cx="12192000" cy="4154984"/>
          </a:xfrm>
          <a:prstGeom prst="rect">
            <a:avLst/>
          </a:prstGeom>
          <a:noFill/>
        </p:spPr>
        <p:txBody>
          <a:bodyPr wrap="square">
            <a:spAutoFit/>
          </a:bodyPr>
          <a:lstStyle/>
          <a:p>
            <a:r>
              <a:rPr lang="fr-FR" sz="2400" dirty="0">
                <a:latin typeface="Times New Roman" panose="02020603050405020304" pitchFamily="18" charset="0"/>
                <a:cs typeface="Times New Roman" panose="02020603050405020304" pitchFamily="18" charset="0"/>
              </a:rPr>
              <a:t>Dans un carter une vis à double filet engrène avec deux autres vis.</a:t>
            </a:r>
            <a:endParaRPr lang="fr-FR" sz="2400" dirty="0">
              <a:latin typeface="Times New Roman" panose="02020603050405020304" pitchFamily="18" charset="0"/>
              <a:cs typeface="Times New Roman" panose="02020603050405020304" pitchFamily="18" charset="0"/>
            </a:endParaRPr>
          </a:p>
          <a:p>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La vis centrale est menante, elle absorbe dans son mouvement toute la puissance de l’entraînement.</a:t>
            </a:r>
            <a:endParaRPr lang="fr-FR" sz="2400" dirty="0">
              <a:latin typeface="Times New Roman" panose="02020603050405020304" pitchFamily="18" charset="0"/>
              <a:cs typeface="Times New Roman" panose="02020603050405020304" pitchFamily="18" charset="0"/>
            </a:endParaRPr>
          </a:p>
          <a:p>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Les vis satellites possèdent un pas inverse à celui de la vis centrale, l’espace entre les filets va se remplir d’huile, cette huile est transportée par la rotation de l’alimentation au refoulement.</a:t>
            </a:r>
            <a:endParaRPr lang="fr-FR" sz="2400" dirty="0">
              <a:latin typeface="Times New Roman" panose="02020603050405020304" pitchFamily="18" charset="0"/>
              <a:cs typeface="Times New Roman" panose="02020603050405020304" pitchFamily="18" charset="0"/>
            </a:endParaRPr>
          </a:p>
          <a:p>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En raison du flux linéaire, ces pompes ont un débit régulier et un excellent rendement global, elles sont silencieuses, elles peuvent générer des débits important (1000 l/mn) mais sous une pression modeste ne dépassant pas 120 bars.</a:t>
            </a:r>
            <a:endParaRPr lang="fr-FR"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1"/>
          <a:stretch>
            <a:fillRect/>
          </a:stretch>
        </p:blipFill>
        <p:spPr>
          <a:xfrm>
            <a:off x="1985623" y="367748"/>
            <a:ext cx="7893873" cy="492338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15009" y="1110015"/>
            <a:ext cx="6102626" cy="369332"/>
          </a:xfrm>
          <a:prstGeom prst="rect">
            <a:avLst/>
          </a:prstGeom>
          <a:noFill/>
        </p:spPr>
        <p:txBody>
          <a:bodyPr wrap="square">
            <a:spAutoFit/>
          </a:bodyPr>
          <a:lstStyle/>
          <a:p>
            <a:r>
              <a:rPr lang="fr-FR" dirty="0"/>
              <a:t>https://youtu.be/HGwrmjj8vuQ</a:t>
            </a:r>
            <a:endParaRPr lang="fr-FR" dirty="0"/>
          </a:p>
        </p:txBody>
      </p:sp>
      <p:sp>
        <p:nvSpPr>
          <p:cNvPr id="5" name="ZoneTexte 4"/>
          <p:cNvSpPr txBox="1"/>
          <p:nvPr/>
        </p:nvSpPr>
        <p:spPr>
          <a:xfrm>
            <a:off x="815009" y="1418128"/>
            <a:ext cx="6102626" cy="369332"/>
          </a:xfrm>
          <a:prstGeom prst="rect">
            <a:avLst/>
          </a:prstGeom>
          <a:noFill/>
        </p:spPr>
        <p:txBody>
          <a:bodyPr wrap="square">
            <a:spAutoFit/>
          </a:bodyPr>
          <a:lstStyle/>
          <a:p>
            <a:r>
              <a:rPr lang="fr-FR" dirty="0"/>
              <a:t>https://youtu.be/UJYAksK3CPM</a:t>
            </a:r>
            <a:endParaRPr lang="fr-FR" dirty="0"/>
          </a:p>
        </p:txBody>
      </p:sp>
      <p:sp>
        <p:nvSpPr>
          <p:cNvPr id="7" name="ZoneTexte 6"/>
          <p:cNvSpPr txBox="1"/>
          <p:nvPr/>
        </p:nvSpPr>
        <p:spPr>
          <a:xfrm>
            <a:off x="815009" y="1732003"/>
            <a:ext cx="6102626" cy="369332"/>
          </a:xfrm>
          <a:prstGeom prst="rect">
            <a:avLst/>
          </a:prstGeom>
          <a:noFill/>
        </p:spPr>
        <p:txBody>
          <a:bodyPr wrap="square">
            <a:spAutoFit/>
          </a:bodyPr>
          <a:lstStyle/>
          <a:p>
            <a:r>
              <a:rPr lang="fr-FR" dirty="0"/>
              <a:t>https://youtu.be/B5IPLmDCxco</a:t>
            </a:r>
            <a:endParaRPr lang="fr-FR" dirty="0"/>
          </a:p>
        </p:txBody>
      </p:sp>
      <p:sp>
        <p:nvSpPr>
          <p:cNvPr id="9" name="ZoneTexte 8"/>
          <p:cNvSpPr txBox="1"/>
          <p:nvPr/>
        </p:nvSpPr>
        <p:spPr>
          <a:xfrm>
            <a:off x="815009" y="488027"/>
            <a:ext cx="7185992" cy="369332"/>
          </a:xfrm>
          <a:prstGeom prst="rect">
            <a:avLst/>
          </a:prstGeom>
          <a:noFill/>
        </p:spPr>
        <p:txBody>
          <a:bodyPr wrap="square">
            <a:spAutoFit/>
          </a:bodyPr>
          <a:lstStyle/>
          <a:p>
            <a:r>
              <a:rPr lang="fr-FR" dirty="0"/>
              <a:t>https://youtu.be/08EqwDMBDuc?list=PLDA9711043B5A31C2</a:t>
            </a:r>
            <a:endParaRPr lang="fr-FR" dirty="0"/>
          </a:p>
        </p:txBody>
      </p:sp>
      <p:sp>
        <p:nvSpPr>
          <p:cNvPr id="11" name="ZoneTexte 10"/>
          <p:cNvSpPr txBox="1"/>
          <p:nvPr/>
        </p:nvSpPr>
        <p:spPr>
          <a:xfrm>
            <a:off x="815009" y="795348"/>
            <a:ext cx="6102626" cy="369332"/>
          </a:xfrm>
          <a:prstGeom prst="rect">
            <a:avLst/>
          </a:prstGeom>
          <a:noFill/>
        </p:spPr>
        <p:txBody>
          <a:bodyPr wrap="square">
            <a:spAutoFit/>
          </a:bodyPr>
          <a:lstStyle/>
          <a:p>
            <a:r>
              <a:rPr lang="fr-FR" dirty="0"/>
              <a:t>https://youtu.be/J77MIr5gS5k</a:t>
            </a:r>
            <a:endParaRPr lang="fr-FR" dirty="0"/>
          </a:p>
        </p:txBody>
      </p:sp>
      <p:sp>
        <p:nvSpPr>
          <p:cNvPr id="13" name="ZoneTexte 12"/>
          <p:cNvSpPr txBox="1"/>
          <p:nvPr/>
        </p:nvSpPr>
        <p:spPr>
          <a:xfrm>
            <a:off x="815009" y="177251"/>
            <a:ext cx="6102626" cy="369332"/>
          </a:xfrm>
          <a:prstGeom prst="rect">
            <a:avLst/>
          </a:prstGeom>
          <a:noFill/>
        </p:spPr>
        <p:txBody>
          <a:bodyPr wrap="square">
            <a:spAutoFit/>
          </a:bodyPr>
          <a:lstStyle/>
          <a:p>
            <a:r>
              <a:rPr lang="fr-FR" dirty="0"/>
              <a:t>https://youtu.be/4OUJCwCLhKs</a:t>
            </a:r>
            <a:endParaRPr lang="fr-FR" dirty="0"/>
          </a:p>
        </p:txBody>
      </p:sp>
      <p:sp>
        <p:nvSpPr>
          <p:cNvPr id="15" name="ZoneTexte 14"/>
          <p:cNvSpPr txBox="1"/>
          <p:nvPr/>
        </p:nvSpPr>
        <p:spPr>
          <a:xfrm>
            <a:off x="815009" y="2415210"/>
            <a:ext cx="6102626" cy="369332"/>
          </a:xfrm>
          <a:prstGeom prst="rect">
            <a:avLst/>
          </a:prstGeom>
          <a:noFill/>
        </p:spPr>
        <p:txBody>
          <a:bodyPr wrap="square">
            <a:spAutoFit/>
          </a:bodyPr>
          <a:lstStyle/>
          <a:p>
            <a:r>
              <a:rPr lang="fr-FR" dirty="0"/>
              <a:t>https://youtu.be/lTkPJMheads</a:t>
            </a:r>
            <a:endParaRPr lang="fr-FR" dirty="0"/>
          </a:p>
        </p:txBody>
      </p:sp>
      <p:sp>
        <p:nvSpPr>
          <p:cNvPr id="17" name="ZoneTexte 16"/>
          <p:cNvSpPr txBox="1"/>
          <p:nvPr/>
        </p:nvSpPr>
        <p:spPr>
          <a:xfrm>
            <a:off x="815009" y="2101335"/>
            <a:ext cx="6102626" cy="369332"/>
          </a:xfrm>
          <a:prstGeom prst="rect">
            <a:avLst/>
          </a:prstGeom>
          <a:noFill/>
        </p:spPr>
        <p:txBody>
          <a:bodyPr wrap="square">
            <a:spAutoFit/>
          </a:bodyPr>
          <a:lstStyle/>
          <a:p>
            <a:r>
              <a:rPr lang="fr-FR" dirty="0"/>
              <a:t>https://youtu.be/FshWUwZ9DVI</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50743" y="204762"/>
            <a:ext cx="11877261" cy="2600199"/>
          </a:xfrm>
          <a:prstGeom prst="rect">
            <a:avLst/>
          </a:prstGeom>
          <a:noFill/>
        </p:spPr>
        <p:txBody>
          <a:bodyPr wrap="square">
            <a:spAutoFit/>
          </a:bodyPr>
          <a:lstStyle/>
          <a:p>
            <a:pPr algn="just">
              <a:lnSpc>
                <a:spcPct val="150000"/>
              </a:lnSpc>
            </a:pPr>
            <a:r>
              <a:rPr lang="fr-FR" sz="2800" dirty="0">
                <a:latin typeface="Times New Roman" panose="02020603050405020304" pitchFamily="18" charset="0"/>
                <a:cs typeface="Times New Roman" panose="02020603050405020304" pitchFamily="18" charset="0"/>
              </a:rPr>
              <a:t>C’est donc un appareil qui  génère  une  différence  de  pression  ∆P  entre l’entré et la sortie de la machine. L’énergie mécanique fournie par le moteur électrique ou thermique et transformée par la pompe en énergie hydraulique nécessaire pour  faire  refouler l’eau  dépend :</a:t>
            </a:r>
            <a:endParaRPr lang="fr-FR" sz="2800" dirty="0">
              <a:latin typeface="Times New Roman" panose="02020603050405020304" pitchFamily="18" charset="0"/>
              <a:cs typeface="Times New Roman" panose="02020603050405020304" pitchFamily="18" charset="0"/>
            </a:endParaRPr>
          </a:p>
        </p:txBody>
      </p:sp>
      <p:sp>
        <p:nvSpPr>
          <p:cNvPr id="5" name="ZoneTexte 4"/>
          <p:cNvSpPr txBox="1"/>
          <p:nvPr/>
        </p:nvSpPr>
        <p:spPr>
          <a:xfrm rot="10499679" flipV="1">
            <a:off x="625436" y="2656116"/>
            <a:ext cx="10150283" cy="954107"/>
          </a:xfrm>
          <a:prstGeom prst="rect">
            <a:avLst/>
          </a:prstGeom>
          <a:noFill/>
        </p:spPr>
        <p:txBody>
          <a:bodyPr wrap="square">
            <a:spAutoFit/>
          </a:bodyPr>
          <a:lstStyle/>
          <a:p>
            <a:r>
              <a:rPr lang="fr-FR" dirty="0"/>
              <a:t>	</a:t>
            </a:r>
            <a:r>
              <a:rPr lang="fr-FR" sz="2800" dirty="0">
                <a:latin typeface="Times New Roman" panose="02020603050405020304" pitchFamily="18" charset="0"/>
                <a:cs typeface="Times New Roman" panose="02020603050405020304" pitchFamily="18" charset="0"/>
              </a:rPr>
              <a:t>Des propriétés du fluide : la masse volumique, la viscosité dynamique </a:t>
            </a:r>
            <a:endParaRPr lang="fr-FR" sz="2800" dirty="0">
              <a:latin typeface="Times New Roman" panose="02020603050405020304" pitchFamily="18" charset="0"/>
              <a:cs typeface="Times New Roman" panose="02020603050405020304" pitchFamily="18" charset="0"/>
            </a:endParaRPr>
          </a:p>
        </p:txBody>
      </p:sp>
      <p:sp>
        <p:nvSpPr>
          <p:cNvPr id="7" name="ZoneTexte 6"/>
          <p:cNvSpPr txBox="1"/>
          <p:nvPr/>
        </p:nvSpPr>
        <p:spPr>
          <a:xfrm rot="20598825">
            <a:off x="979884" y="3980136"/>
            <a:ext cx="6102626" cy="1384995"/>
          </a:xfrm>
          <a:prstGeom prst="rect">
            <a:avLst/>
          </a:prstGeom>
          <a:noFill/>
        </p:spPr>
        <p:txBody>
          <a:bodyPr wrap="square">
            <a:spAutoFit/>
          </a:bodyPr>
          <a:lstStyle/>
          <a:p>
            <a:r>
              <a:rPr lang="fr-FR" dirty="0"/>
              <a:t>	</a:t>
            </a:r>
            <a:r>
              <a:rPr lang="fr-FR" sz="2800" dirty="0">
                <a:latin typeface="Times New Roman" panose="02020603050405020304" pitchFamily="18" charset="0"/>
                <a:cs typeface="Times New Roman" panose="02020603050405020304" pitchFamily="18" charset="0"/>
              </a:rPr>
              <a:t>Des caractéristiques de l’écoulement : la pression, la vitesse , le débit , la hauteur.</a:t>
            </a:r>
            <a:endParaRPr lang="fr-FR" sz="2800" dirty="0">
              <a:latin typeface="Times New Roman" panose="02020603050405020304" pitchFamily="18" charset="0"/>
              <a:cs typeface="Times New Roman" panose="02020603050405020304" pitchFamily="18" charset="0"/>
            </a:endParaRPr>
          </a:p>
        </p:txBody>
      </p:sp>
      <p:sp>
        <p:nvSpPr>
          <p:cNvPr id="9" name="ZoneTexte 8"/>
          <p:cNvSpPr txBox="1"/>
          <p:nvPr/>
        </p:nvSpPr>
        <p:spPr>
          <a:xfrm rot="20498843">
            <a:off x="5762277" y="3500330"/>
            <a:ext cx="6102626" cy="1384995"/>
          </a:xfrm>
          <a:prstGeom prst="rect">
            <a:avLst/>
          </a:prstGeom>
          <a:noFill/>
        </p:spPr>
        <p:txBody>
          <a:bodyPr wrap="square">
            <a:spAutoFit/>
          </a:bodyPr>
          <a:lstStyle/>
          <a:p>
            <a:r>
              <a:rPr lang="fr-FR" dirty="0"/>
              <a:t>	</a:t>
            </a:r>
            <a:r>
              <a:rPr lang="fr-FR" sz="2800" dirty="0">
                <a:latin typeface="Times New Roman" panose="02020603050405020304" pitchFamily="18" charset="0"/>
                <a:cs typeface="Times New Roman" panose="02020603050405020304" pitchFamily="18" charset="0"/>
              </a:rPr>
              <a:t>Des caractéristiques de l’installation : la longueur des conduites, le diamètre  et la rugosité absolues.</a:t>
            </a:r>
            <a:endParaRPr lang="fr-FR"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1"/>
          <a:stretch>
            <a:fillRect/>
          </a:stretch>
        </p:blipFill>
        <p:spPr>
          <a:xfrm>
            <a:off x="3565799" y="0"/>
            <a:ext cx="5084215" cy="2412102"/>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ZoneTexte 4"/>
          <p:cNvSpPr txBox="1"/>
          <p:nvPr/>
        </p:nvSpPr>
        <p:spPr>
          <a:xfrm>
            <a:off x="147145" y="2412102"/>
            <a:ext cx="11897710" cy="3677417"/>
          </a:xfrm>
          <a:prstGeom prst="rect">
            <a:avLst/>
          </a:prstGeom>
          <a:noFill/>
        </p:spPr>
        <p:txBody>
          <a:bodyPr wrap="square">
            <a:spAutoFit/>
          </a:bodyPr>
          <a:lstStyle/>
          <a:p>
            <a:r>
              <a:rPr lang="fr-FR" sz="2800" b="1" dirty="0">
                <a:latin typeface="Times New Roman" panose="02020603050405020304" pitchFamily="18" charset="0"/>
                <a:cs typeface="Times New Roman" panose="02020603050405020304" pitchFamily="18" charset="0"/>
              </a:rPr>
              <a:t>2. Exemple de pompes</a:t>
            </a:r>
            <a:endParaRPr lang="fr-FR" sz="2800" b="1" dirty="0">
              <a:latin typeface="Times New Roman" panose="02020603050405020304" pitchFamily="18" charset="0"/>
              <a:cs typeface="Times New Roman" panose="02020603050405020304" pitchFamily="18" charset="0"/>
            </a:endParaRPr>
          </a:p>
          <a:p>
            <a:pPr algn="just">
              <a:lnSpc>
                <a:spcPct val="150000"/>
              </a:lnSpc>
            </a:pPr>
            <a:r>
              <a:rPr lang="fr-FR" sz="2800" dirty="0">
                <a:latin typeface="Times New Roman" panose="02020603050405020304" pitchFamily="18" charset="0"/>
                <a:cs typeface="Times New Roman" panose="02020603050405020304" pitchFamily="18" charset="0"/>
              </a:rPr>
              <a:t>Dans toutes les installations hydrauliques, on a besoin de mettre des fluides sous</a:t>
            </a:r>
            <a:endParaRPr lang="fr-FR" sz="2800" dirty="0">
              <a:latin typeface="Times New Roman" panose="02020603050405020304" pitchFamily="18" charset="0"/>
              <a:cs typeface="Times New Roman" panose="02020603050405020304" pitchFamily="18" charset="0"/>
            </a:endParaRPr>
          </a:p>
          <a:p>
            <a:pPr algn="just">
              <a:lnSpc>
                <a:spcPct val="150000"/>
              </a:lnSpc>
            </a:pPr>
            <a:r>
              <a:rPr lang="fr-FR" sz="2800" dirty="0">
                <a:latin typeface="Times New Roman" panose="02020603050405020304" pitchFamily="18" charset="0"/>
                <a:cs typeface="Times New Roman" panose="02020603050405020304" pitchFamily="18" charset="0"/>
              </a:rPr>
              <a:t>pression et de les transférer d’un point à un autre, du coup on définit la pompe comme étant :</a:t>
            </a:r>
            <a:endParaRPr lang="fr-FR" sz="2800" dirty="0">
              <a:latin typeface="Times New Roman" panose="02020603050405020304" pitchFamily="18" charset="0"/>
              <a:cs typeface="Times New Roman" panose="02020603050405020304" pitchFamily="18" charset="0"/>
            </a:endParaRPr>
          </a:p>
          <a:p>
            <a:pPr algn="just">
              <a:lnSpc>
                <a:spcPct val="150000"/>
              </a:lnSpc>
            </a:pPr>
            <a:r>
              <a:rPr lang="fr-FR" sz="2800" dirty="0">
                <a:latin typeface="Times New Roman" panose="02020603050405020304" pitchFamily="18" charset="0"/>
                <a:cs typeface="Times New Roman" panose="02020603050405020304" pitchFamily="18" charset="0"/>
              </a:rPr>
              <a:t>la machine hydraulique qui communique une puissance au fluide, généralement cette puissance est transmise par la mise en rotation.</a:t>
            </a:r>
            <a:endParaRPr lang="fr-FR"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57370" y="0"/>
            <a:ext cx="11877260" cy="5693866"/>
          </a:xfrm>
          <a:prstGeom prst="rect">
            <a:avLst/>
          </a:prstGeom>
          <a:noFill/>
        </p:spPr>
        <p:txBody>
          <a:bodyPr wrap="square">
            <a:spAutoFit/>
          </a:bodyPr>
          <a:lstStyle/>
          <a:p>
            <a:r>
              <a:rPr lang="fr-FR" sz="2800" b="1" dirty="0">
                <a:latin typeface="Times New Roman" panose="02020603050405020304" pitchFamily="18" charset="0"/>
                <a:cs typeface="Times New Roman" panose="02020603050405020304" pitchFamily="18" charset="0"/>
              </a:rPr>
              <a:t>2.1 Fonction </a:t>
            </a:r>
            <a:endParaRPr lang="fr-FR" sz="2800" b="1" dirty="0">
              <a:latin typeface="Times New Roman" panose="02020603050405020304" pitchFamily="18" charset="0"/>
              <a:cs typeface="Times New Roman" panose="02020603050405020304" pitchFamily="18" charset="0"/>
            </a:endParaRPr>
          </a:p>
          <a:p>
            <a:pPr algn="just"/>
            <a:r>
              <a:rPr lang="fr-FR" sz="2800" dirty="0">
                <a:latin typeface="Times New Roman" panose="02020603050405020304" pitchFamily="18" charset="0"/>
                <a:cs typeface="Times New Roman" panose="02020603050405020304" pitchFamily="18" charset="0"/>
              </a:rPr>
              <a:t>Une pompe hydraulique est un générateur de débit qui transforme l’énergie mécanique en énergie hydraulique.</a:t>
            </a:r>
            <a:endParaRPr lang="fr-FR" sz="2800" dirty="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r>
              <a:rPr lang="fr-FR" sz="2800" dirty="0">
                <a:highlight>
                  <a:srgbClr val="FFFF00"/>
                </a:highlight>
                <a:latin typeface="Times New Roman" panose="02020603050405020304" pitchFamily="18" charset="0"/>
                <a:cs typeface="Times New Roman" panose="02020603050405020304" pitchFamily="18" charset="0"/>
              </a:rPr>
              <a:t>Une pompe fournit le débit nécessaire pour l’établissement de la pression, mais ne peut d’elle-même produire une pression</a:t>
            </a:r>
            <a:r>
              <a:rPr lang="fr-FR" sz="2800" dirty="0">
                <a:latin typeface="Times New Roman" panose="02020603050405020304" pitchFamily="18" charset="0"/>
                <a:cs typeface="Times New Roman" panose="02020603050405020304" pitchFamily="18" charset="0"/>
              </a:rPr>
              <a:t>.</a:t>
            </a:r>
            <a:endParaRPr lang="fr-FR" sz="2800" dirty="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r>
              <a:rPr lang="fr-FR" sz="2800" dirty="0">
                <a:highlight>
                  <a:srgbClr val="FFFF00"/>
                </a:highlight>
                <a:latin typeface="Times New Roman" panose="02020603050405020304" pitchFamily="18" charset="0"/>
                <a:cs typeface="Times New Roman" panose="02020603050405020304" pitchFamily="18" charset="0"/>
              </a:rPr>
              <a:t>Elle ne crée pas de résistance à son propre écoulement. Cette résistance est causée par les appareils du circuit : Appareils traversés, étranglements, tuyauteries, coudes et surtout par l’effort de travail.</a:t>
            </a:r>
            <a:endParaRPr lang="fr-FR" sz="2800" dirty="0">
              <a:highlight>
                <a:srgbClr val="FFFF00"/>
              </a:highlight>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r>
              <a:rPr lang="fr-FR" sz="2800" dirty="0">
                <a:highlight>
                  <a:srgbClr val="FFFF00"/>
                </a:highlight>
                <a:latin typeface="Times New Roman" panose="02020603050405020304" pitchFamily="18" charset="0"/>
                <a:cs typeface="Times New Roman" panose="02020603050405020304" pitchFamily="18" charset="0"/>
              </a:rPr>
              <a:t>Elle doit supporter les pressions nécessaires à l’installation pour laquelle elle est prévue.</a:t>
            </a:r>
            <a:endParaRPr lang="fr-FR" sz="2800" dirty="0">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6124" y="0"/>
            <a:ext cx="11771586" cy="2246769"/>
          </a:xfrm>
          <a:prstGeom prst="rect">
            <a:avLst/>
          </a:prstGeom>
          <a:noFill/>
        </p:spPr>
        <p:txBody>
          <a:bodyPr wrap="square">
            <a:spAutoFit/>
          </a:bodyPr>
          <a:lstStyle/>
          <a:p>
            <a:r>
              <a:rPr lang="fr-FR" sz="2800" b="1" dirty="0">
                <a:latin typeface="Times New Roman" panose="02020603050405020304" pitchFamily="18" charset="0"/>
                <a:cs typeface="Times New Roman" panose="02020603050405020304" pitchFamily="18" charset="0"/>
              </a:rPr>
              <a:t>2.2 Classification des pompes</a:t>
            </a:r>
            <a:endParaRPr lang="fr-FR" sz="2800" b="1"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Il existe deux grands types de pompes : </a:t>
            </a:r>
            <a:endParaRPr lang="fr-FR"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Pompes volumétriques et des pompes non </a:t>
            </a:r>
            <a:r>
              <a:rPr lang="fr-FR" sz="2800" dirty="0" err="1">
                <a:latin typeface="Times New Roman" panose="02020603050405020304" pitchFamily="18" charset="0"/>
                <a:cs typeface="Times New Roman" panose="02020603050405020304" pitchFamily="18" charset="0"/>
              </a:rPr>
              <a:t>volumetriques</a:t>
            </a:r>
            <a:r>
              <a:rPr lang="fr-FR" sz="2800" dirty="0">
                <a:latin typeface="Times New Roman" panose="02020603050405020304" pitchFamily="18" charset="0"/>
                <a:cs typeface="Times New Roman" panose="02020603050405020304" pitchFamily="18" charset="0"/>
              </a:rPr>
              <a:t>  </a:t>
            </a:r>
            <a:endParaRPr lang="fr-FR" sz="2800" dirty="0">
              <a:latin typeface="Times New Roman" panose="02020603050405020304" pitchFamily="18" charset="0"/>
              <a:cs typeface="Times New Roman" panose="02020603050405020304" pitchFamily="18" charset="0"/>
            </a:endParaRPr>
          </a:p>
          <a:p>
            <a:r>
              <a:rPr lang="fr-FR" sz="2800" b="1" dirty="0">
                <a:latin typeface="Times New Roman" panose="02020603050405020304" pitchFamily="18" charset="0"/>
                <a:cs typeface="Times New Roman" panose="02020603050405020304" pitchFamily="18" charset="0"/>
              </a:rPr>
              <a:t>2.2.1 Pompes non volumétriques </a:t>
            </a:r>
            <a:r>
              <a:rPr lang="fr-FR" sz="2800" dirty="0">
                <a:latin typeface="Times New Roman" panose="02020603050405020304" pitchFamily="18" charset="0"/>
                <a:cs typeface="Times New Roman" panose="02020603050405020304" pitchFamily="18" charset="0"/>
              </a:rPr>
              <a:t>ou Hélicoïdales « appelées  aussi Turbopompes », ou turbomachines</a:t>
            </a:r>
            <a:endParaRPr lang="fr-FR" sz="2800"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0" y="3981010"/>
            <a:ext cx="11897710" cy="954107"/>
          </a:xfrm>
          <a:prstGeom prst="rect">
            <a:avLst/>
          </a:prstGeom>
          <a:noFill/>
        </p:spPr>
        <p:txBody>
          <a:bodyPr wrap="square">
            <a:spAutoFit/>
          </a:bodyPr>
          <a:lstStyle/>
          <a:p>
            <a:pPr algn="just"/>
            <a:r>
              <a:rPr lang="fr-FR" sz="2800" dirty="0">
                <a:highlight>
                  <a:srgbClr val="FFFF00"/>
                </a:highlight>
                <a:latin typeface="Times New Roman" panose="02020603050405020304" pitchFamily="18" charset="0"/>
                <a:cs typeface="Times New Roman" panose="02020603050405020304" pitchFamily="18" charset="0"/>
              </a:rPr>
              <a:t>Pour les turbopompes, on utilise essentiellement les pompes centrifuges qui sont aujourd’hui les pompes les plus utilisés. On peut les classer en deux catégories :</a:t>
            </a:r>
            <a:endParaRPr lang="fr-FR" sz="2800" dirty="0">
              <a:highlight>
                <a:srgbClr val="FFFF00"/>
              </a:highlight>
              <a:latin typeface="Times New Roman" panose="02020603050405020304" pitchFamily="18" charset="0"/>
              <a:cs typeface="Times New Roman" panose="02020603050405020304" pitchFamily="18" charset="0"/>
            </a:endParaRPr>
          </a:p>
        </p:txBody>
      </p:sp>
      <p:sp>
        <p:nvSpPr>
          <p:cNvPr id="7" name="ZoneTexte 6"/>
          <p:cNvSpPr txBox="1"/>
          <p:nvPr/>
        </p:nvSpPr>
        <p:spPr>
          <a:xfrm>
            <a:off x="0" y="5033188"/>
            <a:ext cx="11771586" cy="954107"/>
          </a:xfrm>
          <a:prstGeom prst="rect">
            <a:avLst/>
          </a:prstGeom>
          <a:noFill/>
        </p:spPr>
        <p:txBody>
          <a:bodyPr wrap="square">
            <a:spAutoFit/>
          </a:bodyPr>
          <a:lstStyle/>
          <a:p>
            <a:pPr algn="just"/>
            <a:r>
              <a:rPr lang="fr-FR" sz="2800" dirty="0">
                <a:highlight>
                  <a:srgbClr val="FFFF00"/>
                </a:highlight>
                <a:latin typeface="Times New Roman" panose="02020603050405020304" pitchFamily="18" charset="0"/>
                <a:cs typeface="Times New Roman" panose="02020603050405020304" pitchFamily="18" charset="0"/>
              </a:rPr>
              <a:t>Machine réceptrice reçoit de l’énergie mécanique fournie par un moteur et la transforme en énergie hydraulique  pour  faire relever de liquide.</a:t>
            </a:r>
            <a:endParaRPr lang="fr-FR" sz="2800" dirty="0">
              <a:highlight>
                <a:srgbClr val="FFFF00"/>
              </a:highlight>
              <a:latin typeface="Times New Roman" panose="02020603050405020304" pitchFamily="18" charset="0"/>
              <a:cs typeface="Times New Roman" panose="02020603050405020304" pitchFamily="18" charset="0"/>
            </a:endParaRPr>
          </a:p>
        </p:txBody>
      </p:sp>
      <p:sp>
        <p:nvSpPr>
          <p:cNvPr id="9" name="ZoneTexte 8"/>
          <p:cNvSpPr txBox="1"/>
          <p:nvPr/>
        </p:nvSpPr>
        <p:spPr>
          <a:xfrm>
            <a:off x="126124" y="2067057"/>
            <a:ext cx="11771586" cy="1815882"/>
          </a:xfrm>
          <a:prstGeom prst="rect">
            <a:avLst/>
          </a:prstGeom>
          <a:noFill/>
        </p:spPr>
        <p:txBody>
          <a:bodyPr wrap="square">
            <a:spAutoFit/>
          </a:bodyPr>
          <a:lstStyle/>
          <a:p>
            <a:r>
              <a:rPr lang="fr-FR" sz="2800" b="1" dirty="0">
                <a:latin typeface="Times New Roman" panose="02020603050405020304" pitchFamily="18" charset="0"/>
                <a:cs typeface="Times New Roman" panose="02020603050405020304" pitchFamily="18" charset="0"/>
              </a:rPr>
              <a:t>Elles</a:t>
            </a:r>
            <a:r>
              <a:rPr lang="fr-FR" sz="2800" dirty="0">
                <a:latin typeface="Times New Roman" panose="02020603050405020304" pitchFamily="18" charset="0"/>
                <a:cs typeface="Times New Roman" panose="02020603050405020304" pitchFamily="18" charset="0"/>
              </a:rPr>
              <a:t> sont caractérisées par :</a:t>
            </a:r>
            <a:endParaRPr lang="fr-FR"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fr-FR" sz="2800" dirty="0">
                <a:latin typeface="Times New Roman" panose="02020603050405020304" pitchFamily="18" charset="0"/>
                <a:cs typeface="Times New Roman" panose="02020603050405020304" pitchFamily="18" charset="0"/>
              </a:rPr>
              <a:t>Des débits variables par tours en fonction de leurs vitesses d’utilisations.</a:t>
            </a:r>
            <a:endParaRPr lang="fr-FR"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fr-FR" sz="2800" dirty="0">
                <a:latin typeface="Times New Roman" panose="02020603050405020304" pitchFamily="18" charset="0"/>
                <a:cs typeface="Times New Roman" panose="02020603050405020304" pitchFamily="18" charset="0"/>
              </a:rPr>
              <a:t>Des grands débits de refoulements et de petites hauteurs manométriques d’aspiration et de refoulement </a:t>
            </a:r>
            <a:r>
              <a:rPr lang="fr-FR" dirty="0"/>
              <a:t>. </a:t>
            </a:r>
            <a:endParaRPr lang="fr-FR"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800"/>
                                        <p:tgtEl>
                                          <p:spTgt spid="3">
                                            <p:txEl>
                                              <p:pRg st="3" end="3"/>
                                            </p:txEl>
                                          </p:spTgt>
                                        </p:tgtEl>
                                      </p:cBhvr>
                                    </p:animEffect>
                                    <p:anim calcmode="lin" valueType="num">
                                      <p:cBhvr>
                                        <p:cTn id="26" dur="8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7" dur="8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135332"/>
            <a:ext cx="11907078" cy="1384995"/>
          </a:xfrm>
          <a:prstGeom prst="rect">
            <a:avLst/>
          </a:prstGeom>
          <a:noFill/>
        </p:spPr>
        <p:txBody>
          <a:bodyPr wrap="square">
            <a:spAutoFit/>
          </a:bodyPr>
          <a:lstStyle/>
          <a:p>
            <a:pPr algn="just"/>
            <a:r>
              <a:rPr lang="fr-FR" sz="2800" dirty="0">
                <a:highlight>
                  <a:srgbClr val="FFFF00"/>
                </a:highlight>
                <a:latin typeface="Times New Roman" panose="02020603050405020304" pitchFamily="18" charset="0"/>
                <a:cs typeface="Times New Roman" panose="02020603050405020304" pitchFamily="18" charset="0"/>
              </a:rPr>
              <a:t>Machine motrice reçoit une forme d’énergie soit par exemple l’énergie  hydraulique et la transforme en énergie mécanique come les turbines hydrauliques  comme dans le cas des barrages</a:t>
            </a:r>
            <a:endParaRPr lang="fr-FR" sz="2800" dirty="0">
              <a:highlight>
                <a:srgbClr val="FFFF00"/>
              </a:highlight>
              <a:latin typeface="Times New Roman" panose="02020603050405020304" pitchFamily="18" charset="0"/>
              <a:cs typeface="Times New Roman" panose="02020603050405020304" pitchFamily="18" charset="0"/>
            </a:endParaRPr>
          </a:p>
        </p:txBody>
      </p:sp>
      <p:sp>
        <p:nvSpPr>
          <p:cNvPr id="5" name="ZoneTexte 4"/>
          <p:cNvSpPr txBox="1"/>
          <p:nvPr/>
        </p:nvSpPr>
        <p:spPr>
          <a:xfrm>
            <a:off x="0" y="1613118"/>
            <a:ext cx="11907078" cy="1815882"/>
          </a:xfrm>
          <a:prstGeom prst="rect">
            <a:avLst/>
          </a:prstGeom>
          <a:noFill/>
        </p:spPr>
        <p:txBody>
          <a:bodyPr wrap="square">
            <a:spAutoFit/>
          </a:bodyPr>
          <a:lstStyle/>
          <a:p>
            <a:r>
              <a:rPr lang="fr-FR" sz="2800" dirty="0">
                <a:latin typeface="Times New Roman" panose="02020603050405020304" pitchFamily="18" charset="0"/>
                <a:cs typeface="Times New Roman" panose="02020603050405020304" pitchFamily="18" charset="0"/>
              </a:rPr>
              <a:t>Une pompe centrifuge est constituée par :</a:t>
            </a:r>
            <a:endParaRPr lang="fr-FR"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fr-FR" sz="2800" dirty="0">
                <a:latin typeface="Times New Roman" panose="02020603050405020304" pitchFamily="18" charset="0"/>
                <a:cs typeface="Times New Roman" panose="02020603050405020304" pitchFamily="18" charset="0"/>
              </a:rPr>
              <a:t>une roue à aubes tournante autour de son axe, appelée impulseur</a:t>
            </a:r>
            <a:endParaRPr lang="fr-FR"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fr-FR" sz="2800" dirty="0">
                <a:latin typeface="Times New Roman" panose="02020603050405020304" pitchFamily="18" charset="0"/>
                <a:cs typeface="Times New Roman" panose="02020603050405020304" pitchFamily="18" charset="0"/>
              </a:rPr>
              <a:t>un distributeur dans l'axe de la roue (tube d’aspiration)</a:t>
            </a:r>
            <a:endParaRPr lang="fr-FR"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fr-FR" sz="2800" dirty="0">
                <a:latin typeface="Times New Roman" panose="02020603050405020304" pitchFamily="18" charset="0"/>
                <a:cs typeface="Times New Roman" panose="02020603050405020304" pitchFamily="18" charset="0"/>
              </a:rPr>
              <a:t>un collecteur de section croissante, en forme de spirale appelée volute.</a:t>
            </a:r>
            <a:endParaRPr lang="fr-FR" sz="2800" dirty="0">
              <a:latin typeface="Times New Roman" panose="02020603050405020304" pitchFamily="18" charset="0"/>
              <a:cs typeface="Times New Roman" panose="02020603050405020304" pitchFamily="18" charset="0"/>
            </a:endParaRPr>
          </a:p>
        </p:txBody>
      </p:sp>
      <p:pic>
        <p:nvPicPr>
          <p:cNvPr id="6" name="Image 5"/>
          <p:cNvPicPr>
            <a:picLocks noChangeAspect="1"/>
          </p:cNvPicPr>
          <p:nvPr/>
        </p:nvPicPr>
        <p:blipFill>
          <a:blip r:embed="rId1"/>
          <a:stretch>
            <a:fillRect/>
          </a:stretch>
        </p:blipFill>
        <p:spPr>
          <a:xfrm>
            <a:off x="0" y="3513908"/>
            <a:ext cx="11907078" cy="1603387"/>
          </a:xfrm>
          <a:prstGeom prst="rect">
            <a:avLst/>
          </a:prstGeom>
        </p:spPr>
      </p:pic>
      <p:sp>
        <p:nvSpPr>
          <p:cNvPr id="8" name="ZoneTexte 7"/>
          <p:cNvSpPr txBox="1"/>
          <p:nvPr/>
        </p:nvSpPr>
        <p:spPr>
          <a:xfrm>
            <a:off x="142461" y="5010655"/>
            <a:ext cx="11907078" cy="954107"/>
          </a:xfrm>
          <a:prstGeom prst="rect">
            <a:avLst/>
          </a:prstGeom>
          <a:noFill/>
        </p:spPr>
        <p:txBody>
          <a:bodyPr wrap="square">
            <a:spAutoFit/>
          </a:bodyPr>
          <a:lstStyle/>
          <a:p>
            <a:r>
              <a:rPr lang="fr-FR" sz="2800" dirty="0">
                <a:latin typeface="Times New Roman" panose="02020603050405020304" pitchFamily="18" charset="0"/>
                <a:cs typeface="Times New Roman" panose="02020603050405020304" pitchFamily="18" charset="0"/>
              </a:rPr>
              <a:t>L’utilisation d’un diffuseur (roue à aubes fixes) au périphérique de l’impulseur permet une diminution des pertes d’énergie.</a:t>
            </a:r>
            <a:endParaRPr lang="fr-FR"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1"/>
          <a:stretch>
            <a:fillRect/>
          </a:stretch>
        </p:blipFill>
        <p:spPr>
          <a:xfrm>
            <a:off x="69575" y="152400"/>
            <a:ext cx="12122425" cy="655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TM10001114[[fn=Galerie]]</Template>
  <TotalTime>0</TotalTime>
  <Words>14964</Words>
  <Application>WPS Presentation</Application>
  <PresentationFormat>Grand écran</PresentationFormat>
  <Paragraphs>259</Paragraphs>
  <Slides>36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36</vt:i4>
      </vt:variant>
    </vt:vector>
  </HeadingPairs>
  <TitlesOfParts>
    <vt:vector size="45" baseType="lpstr">
      <vt:lpstr>Arial</vt:lpstr>
      <vt:lpstr>SimSun</vt:lpstr>
      <vt:lpstr>Wingdings</vt:lpstr>
      <vt:lpstr>Times New Roman</vt:lpstr>
      <vt:lpstr>Microsoft YaHei</vt:lpstr>
      <vt:lpstr>Arial Unicode MS</vt:lpstr>
      <vt:lpstr>Palatino Linotype</vt:lpstr>
      <vt:lpstr>Calibri</vt:lpstr>
      <vt:lpstr>Galerie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Toufik Masmoudi</cp:lastModifiedBy>
  <cp:revision>14</cp:revision>
  <dcterms:created xsi:type="dcterms:W3CDTF">2022-02-19T16:49:00Z</dcterms:created>
  <dcterms:modified xsi:type="dcterms:W3CDTF">2023-02-28T18:53:47Z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3732DC7CA2164D6BBA39B1376E31BCDA</vt:lpwstr>
  </property>
  <property fmtid="{D5CDD505-2E9C-101B-9397-08002B2CF9AE}" pid="3" name="KSOProductBuildVer">
    <vt:lpwstr>1036-11.2.0.11486</vt:lpwstr>
  </property>
</Properties>
</file>