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4"/>
  </p:sldMasterIdLst>
  <p:notesMasterIdLst>
    <p:notesMasterId r:id="rId16"/>
  </p:notesMasterIdLst>
  <p:handoutMasterIdLst>
    <p:handoutMasterId r:id="rId17"/>
  </p:handoutMasterIdLst>
  <p:sldIdLst>
    <p:sldId id="1866" r:id="rId5"/>
    <p:sldId id="1892" r:id="rId6"/>
    <p:sldId id="1893" r:id="rId7"/>
    <p:sldId id="1895" r:id="rId8"/>
    <p:sldId id="1891" r:id="rId9"/>
    <p:sldId id="1896" r:id="rId10"/>
    <p:sldId id="1897" r:id="rId11"/>
    <p:sldId id="1898" r:id="rId12"/>
    <p:sldId id="1899" r:id="rId13"/>
    <p:sldId id="1901" r:id="rId14"/>
    <p:sldId id="1902"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 xmlns:p14="http://schemas.microsoft.com/office/powerpoint/2010/main">
        <p14:section name="Lines theme" id="{EE9670AD-028C-4190-AAA8-2AF0F3B1E372}">
          <p14:sldIdLst>
            <p14:sldId id="1866"/>
            <p14:sldId id="1867"/>
            <p14:sldId id="1868"/>
            <p14:sldId id="1888"/>
            <p14:sldId id="1869"/>
            <p14:sldId id="1870"/>
            <p14:sldId id="1871"/>
            <p14:sldId id="1872"/>
            <p14:sldId id="1873"/>
            <p14:sldId id="1874"/>
            <p14:sldId id="1875"/>
            <p14:sldId id="1876"/>
          </p14:sldIdLst>
        </p14:section>
      </p14:sectionLst>
    </p:ext>
    <p:ext uri="{EFAFB233-063F-42B5-8137-9DF3F51BA10A}">
      <p15:sldGuideLst xmlns=""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81CB3"/>
    <a:srgbClr val="09CDE7"/>
    <a:srgbClr val="1108CE"/>
    <a:srgbClr val="008080"/>
    <a:srgbClr val="35797B"/>
    <a:srgbClr val="D1CFFD"/>
    <a:srgbClr val="B4A442"/>
    <a:srgbClr val="F0E6DC"/>
    <a:srgbClr val="ECE0D4"/>
    <a:srgbClr val="D1B49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641" autoAdjust="0"/>
  </p:normalViewPr>
  <p:slideViewPr>
    <p:cSldViewPr snapToGrid="0">
      <p:cViewPr>
        <p:scale>
          <a:sx n="70" d="100"/>
          <a:sy n="70" d="100"/>
        </p:scale>
        <p:origin x="-726" y="-72"/>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pPr/>
              <a:t>12/11/2023</a:t>
            </a:fld>
            <a:endParaRPr lang="en-US" dirty="0"/>
          </a:p>
        </p:txBody>
      </p:sp>
      <p:sp>
        <p:nvSpPr>
          <p:cNvPr id="4" name="Footer Placeholder 3">
            <a:extLst>
              <a:ext uri="{FF2B5EF4-FFF2-40B4-BE49-F238E27FC236}">
                <a16:creationId xmlns=""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pPr/>
              <a:t>‹N°›</a:t>
            </a:fld>
            <a:endParaRPr lang="en-US" dirty="0"/>
          </a:p>
        </p:txBody>
      </p:sp>
    </p:spTree>
    <p:extLst>
      <p:ext uri="{BB962C8B-B14F-4D97-AF65-F5344CB8AC3E}">
        <p14:creationId xmlns=""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5" name="Rectangle 5">
            <a:extLst>
              <a:ext uri="{FF2B5EF4-FFF2-40B4-BE49-F238E27FC236}">
                <a16:creationId xmlns=""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‹N°›</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 xmlns:p14="http://schemas.microsoft.com/office/powerpoint/2010/main" val="1950814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6.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57007FCA-3EC9-46F6-BE85-2DE9F97B485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2063099788"/>
      </p:ext>
    </p:extLst>
  </p:cSld>
  <p:clrMapOvr>
    <a:masterClrMapping/>
  </p:clrMapOvr>
  <p:extLst>
    <p:ext uri="{DCECCB84-F9BA-43D5-87BE-67443E8EF086}">
      <p15:sldGuideLst xmlns=""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 xmlns:a16="http://schemas.microsoft.com/office/drawing/2014/main" id="{D0B12BD8-7E23-4DB3-9F3C-68F6FF145E6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 xmlns:a16="http://schemas.microsoft.com/office/drawing/2014/main" id="{85143907-CDEB-455C-878E-7AE28AF7D2BE}"/>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pPr/>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pPr/>
              <a:t>‹N°›</a:t>
            </a:fld>
            <a:endParaRPr lang="en-US" dirty="0"/>
          </a:p>
        </p:txBody>
      </p:sp>
    </p:spTree>
    <p:extLst>
      <p:ext uri="{BB962C8B-B14F-4D97-AF65-F5344CB8AC3E}">
        <p14:creationId xmlns=""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dirty="0"/>
              <a:t>Click to edit Master text styles</a:t>
            </a:r>
          </a:p>
          <a:p>
            <a:pPr lvl="1"/>
            <a:r>
              <a:rPr lang="en-US" dirty="0"/>
              <a:t>Second level</a:t>
            </a:r>
          </a:p>
        </p:txBody>
      </p:sp>
      <p:sp>
        <p:nvSpPr>
          <p:cNvPr id="14" name="Picture Placeholder 13">
            <a:extLst>
              <a:ext uri="{FF2B5EF4-FFF2-40B4-BE49-F238E27FC236}">
                <a16:creationId xmlns=""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endParaRPr lang="en-US" dirty="0"/>
          </a:p>
        </p:txBody>
      </p:sp>
      <p:pic>
        <p:nvPicPr>
          <p:cNvPr id="2" name="Graphic 1">
            <a:extLst>
              <a:ext uri="{FF2B5EF4-FFF2-40B4-BE49-F238E27FC236}">
                <a16:creationId xmlns="" xmlns:a16="http://schemas.microsoft.com/office/drawing/2014/main" id="{09498076-A8F2-48B0-807A-C402BDA60D3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dirty="0"/>
              <a:t>Click to edit Master text styles</a:t>
            </a:r>
          </a:p>
          <a:p>
            <a:pPr lvl="1"/>
            <a:r>
              <a:rPr lang="en-US" dirty="0"/>
              <a:t>Second level</a:t>
            </a:r>
          </a:p>
        </p:txBody>
      </p:sp>
      <p:sp>
        <p:nvSpPr>
          <p:cNvPr id="8" name="Picture Placeholder 13">
            <a:extLst>
              <a:ext uri="{FF2B5EF4-FFF2-40B4-BE49-F238E27FC236}">
                <a16:creationId xmlns=""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endParaRPr lang="en-US" dirty="0"/>
          </a:p>
        </p:txBody>
      </p:sp>
      <p:sp>
        <p:nvSpPr>
          <p:cNvPr id="9" name="Picture Placeholder 13">
            <a:extLst>
              <a:ext uri="{FF2B5EF4-FFF2-40B4-BE49-F238E27FC236}">
                <a16:creationId xmlns=""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endParaRPr lang="en-US" dirty="0"/>
          </a:p>
        </p:txBody>
      </p:sp>
      <p:pic>
        <p:nvPicPr>
          <p:cNvPr id="2" name="Graphic 1" hidden="1">
            <a:extLst>
              <a:ext uri="{FF2B5EF4-FFF2-40B4-BE49-F238E27FC236}">
                <a16:creationId xmlns="" xmlns:a16="http://schemas.microsoft.com/office/drawing/2014/main" id="{295740BA-9B4E-4B38-827D-32544CDF758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 xmlns:a16="http://schemas.microsoft.com/office/drawing/2014/main" id="{29C593AE-D9D2-42FE-A240-F97D187261D7}"/>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2830834994"/>
      </p:ext>
    </p:extLst>
  </p:cSld>
  <p:clrMapOvr>
    <a:masterClrMapping/>
  </p:clrMapOvr>
  <p:extLst>
    <p:ext uri="{DCECCB84-F9BA-43D5-87BE-67443E8EF086}">
      <p15:sldGuideLst xmlns=""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 xmlns:a16="http://schemas.microsoft.com/office/drawing/2014/main" id="{A997D967-7D0C-43B1-AF0D-22448F0504A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 xmlns:a16="http://schemas.microsoft.com/office/drawing/2014/main" id="{A997D967-7D0C-43B1-AF0D-22448F0504A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 xmlns:a16="http://schemas.microsoft.com/office/drawing/2014/main" id="{805C4425-09AC-4097-B868-D49C9D64C8F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19559617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 xmlns:p14="http://schemas.microsoft.com/office/powerpoint/2010/main" val="1901871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 xmlns:p14="http://schemas.microsoft.com/office/powerpoint/2010/main" val="16488731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12/11/2023</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‹N°›</a:t>
            </a:fld>
            <a:endParaRPr lang="en-US" altLang="en-US" dirty="0"/>
          </a:p>
        </p:txBody>
      </p:sp>
    </p:spTree>
    <p:extLst>
      <p:ext uri="{BB962C8B-B14F-4D97-AF65-F5344CB8AC3E}">
        <p14:creationId xmlns=""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168E5CF-FC82-40DA-8E6D-0BFF887BD80E}"/>
              </a:ext>
            </a:extLst>
          </p:cNvPr>
          <p:cNvSpPr>
            <a:spLocks noGrp="1"/>
          </p:cNvSpPr>
          <p:nvPr>
            <p:ph type="title"/>
          </p:nvPr>
        </p:nvSpPr>
        <p:spPr>
          <a:xfrm>
            <a:off x="2581656" y="1219200"/>
            <a:ext cx="7022592" cy="5195248"/>
          </a:xfrm>
        </p:spPr>
        <p:txBody>
          <a:bodyPr>
            <a:normAutofit/>
          </a:bodyPr>
          <a:lstStyle/>
          <a:p>
            <a:pPr rtl="1"/>
            <a:r>
              <a:rPr lang="ar-DZ" dirty="0" smtClean="0"/>
              <a:t>المحور الثالث </a:t>
            </a:r>
            <a:br>
              <a:rPr lang="ar-DZ" dirty="0" smtClean="0"/>
            </a:br>
            <a:r>
              <a:rPr lang="ar-DZ" dirty="0" smtClean="0"/>
              <a:t>مصادر ومستويات </a:t>
            </a:r>
            <a:r>
              <a:rPr lang="ar-DZ" dirty="0" smtClean="0"/>
              <a:t>الثقافة </a:t>
            </a:r>
            <a:r>
              <a:rPr lang="ar-DZ" dirty="0" smtClean="0"/>
              <a:t>التنظيمية</a:t>
            </a:r>
            <a:br>
              <a:rPr lang="ar-DZ" dirty="0" smtClean="0"/>
            </a:br>
            <a:r>
              <a:rPr lang="ar-DZ" dirty="0" smtClean="0"/>
              <a:t/>
            </a:r>
            <a:br>
              <a:rPr lang="ar-DZ" dirty="0" smtClean="0"/>
            </a:br>
            <a:r>
              <a:rPr lang="ar-DZ" sz="2400" dirty="0" smtClean="0"/>
              <a:t>موجهة الى </a:t>
            </a:r>
            <a:r>
              <a:rPr lang="ar-DZ" sz="2700" dirty="0" smtClean="0"/>
              <a:t>طلبة سنة ثانية </a:t>
            </a:r>
            <a:r>
              <a:rPr lang="ar-DZ" sz="2700" dirty="0" err="1" smtClean="0"/>
              <a:t>ماستر</a:t>
            </a:r>
            <a:r>
              <a:rPr lang="ar-DZ" sz="2700" dirty="0" smtClean="0"/>
              <a:t> ادارة الموارد </a:t>
            </a:r>
            <a:r>
              <a:rPr lang="ar-DZ" sz="2400" dirty="0" smtClean="0"/>
              <a:t>البشرية</a:t>
            </a:r>
            <a:r>
              <a:rPr lang="ar-DZ" dirty="0" smtClean="0"/>
              <a:t/>
            </a:r>
            <a:br>
              <a:rPr lang="ar-DZ" dirty="0" smtClean="0"/>
            </a:br>
            <a:r>
              <a:rPr lang="ar-DZ" sz="2000" dirty="0" smtClean="0">
                <a:solidFill>
                  <a:srgbClr val="FF0000"/>
                </a:solidFill>
              </a:rPr>
              <a:t>الاستاذة: داسي </a:t>
            </a:r>
            <a:r>
              <a:rPr lang="ar-DZ" sz="2000" dirty="0" smtClean="0">
                <a:solidFill>
                  <a:srgbClr val="FF0000"/>
                </a:solidFill>
              </a:rPr>
              <a:t>وهيبة</a:t>
            </a:r>
            <a:br>
              <a:rPr lang="ar-DZ" sz="2000" dirty="0" smtClean="0">
                <a:solidFill>
                  <a:srgbClr val="FF0000"/>
                </a:solidFill>
              </a:rPr>
            </a:br>
            <a:r>
              <a:rPr lang="ar-DZ" sz="2000" dirty="0" smtClean="0">
                <a:solidFill>
                  <a:srgbClr val="FF0000"/>
                </a:solidFill>
              </a:rPr>
              <a:t/>
            </a:r>
            <a:br>
              <a:rPr lang="ar-DZ" sz="2000" dirty="0" smtClean="0">
                <a:solidFill>
                  <a:srgbClr val="FF0000"/>
                </a:solidFill>
              </a:rPr>
            </a:br>
            <a:r>
              <a:rPr lang="ar-DZ" sz="2000" dirty="0" smtClean="0">
                <a:solidFill>
                  <a:srgbClr val="FF0000"/>
                </a:solidFill>
              </a:rPr>
              <a:t/>
            </a:r>
            <a:br>
              <a:rPr lang="ar-DZ" sz="2000" dirty="0" smtClean="0">
                <a:solidFill>
                  <a:srgbClr val="FF0000"/>
                </a:solidFill>
              </a:rPr>
            </a:br>
            <a:r>
              <a:rPr lang="ar-DZ" sz="2000" dirty="0" smtClean="0">
                <a:solidFill>
                  <a:srgbClr val="FF0000"/>
                </a:solidFill>
              </a:rPr>
              <a:t/>
            </a:r>
            <a:br>
              <a:rPr lang="ar-DZ" sz="2000" dirty="0" smtClean="0">
                <a:solidFill>
                  <a:srgbClr val="FF0000"/>
                </a:solidFill>
              </a:rPr>
            </a:br>
            <a:r>
              <a:rPr lang="ar-DZ" sz="2000" dirty="0" smtClean="0">
                <a:solidFill>
                  <a:srgbClr val="FF0000"/>
                </a:solidFill>
              </a:rPr>
              <a:t>2023</a:t>
            </a:r>
            <a:endParaRPr lang="en-US" sz="2000" dirty="0">
              <a:solidFill>
                <a:srgbClr val="FF0000"/>
              </a:solidFill>
            </a:endParaRPr>
          </a:p>
        </p:txBody>
      </p:sp>
    </p:spTree>
    <p:extLst>
      <p:ext uri="{BB962C8B-B14F-4D97-AF65-F5344CB8AC3E}">
        <p14:creationId xmlns="" xmlns:p14="http://schemas.microsoft.com/office/powerpoint/2010/main" val="4152393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859810" y="1281780"/>
            <a:ext cx="9982046" cy="4368393"/>
          </a:xfrm>
        </p:spPr>
        <p:txBody>
          <a:bodyPr/>
          <a:lstStyle/>
          <a:p>
            <a:pPr algn="r" rtl="1">
              <a:buFont typeface="Arial" pitchFamily="34" charset="0"/>
              <a:buChar char="•"/>
            </a:pPr>
            <a:r>
              <a:rPr lang="ar-DZ" dirty="0" err="1" smtClean="0"/>
              <a:t>.</a:t>
            </a:r>
            <a:r>
              <a:rPr lang="ar-SA" sz="2800" b="1" dirty="0" smtClean="0">
                <a:solidFill>
                  <a:srgbClr val="C00000"/>
                </a:solidFill>
                <a:latin typeface="Traditional Arabic" pitchFamily="18" charset="-78"/>
                <a:cs typeface="Traditional Arabic" pitchFamily="18" charset="-78"/>
              </a:rPr>
              <a:t>الثقافة التنظيمية يمكن أن تكون إما داعمة أو معوقة لتشارك المعرفة داخل المؤسسة</a:t>
            </a:r>
            <a:r>
              <a:rPr lang="ar-DZ" sz="2800" b="1" dirty="0" err="1" smtClean="0">
                <a:solidFill>
                  <a:srgbClr val="C00000"/>
                </a:solidFill>
                <a:latin typeface="Traditional Arabic" pitchFamily="18" charset="-78"/>
                <a:cs typeface="Traditional Arabic" pitchFamily="18" charset="-78"/>
              </a:rPr>
              <a:t>.</a:t>
            </a:r>
            <a:endParaRPr lang="ar-DZ" sz="2800" b="1" dirty="0" smtClean="0">
              <a:solidFill>
                <a:srgbClr val="C00000"/>
              </a:solidFill>
              <a:latin typeface="Traditional Arabic" pitchFamily="18" charset="-78"/>
              <a:cs typeface="Traditional Arabic" pitchFamily="18" charset="-78"/>
            </a:endParaRPr>
          </a:p>
          <a:p>
            <a:pPr algn="r" rtl="1">
              <a:buFont typeface="Arial" pitchFamily="34" charset="0"/>
              <a:buChar char="•"/>
            </a:pPr>
            <a:r>
              <a:rPr lang="ar-SA" sz="2800" b="1" dirty="0" smtClean="0">
                <a:solidFill>
                  <a:srgbClr val="C00000"/>
                </a:solidFill>
                <a:latin typeface="Traditional Arabic" pitchFamily="18" charset="-78"/>
                <a:cs typeface="Traditional Arabic" pitchFamily="18" charset="-78"/>
              </a:rPr>
              <a:t>إذا كانت الثقافة التنظيمية تشجع على تشارك المعرفة، فإنها تعزز الثقة والتعاون بين أفراد المؤسسة. وعندما يشعرون بالثقة في بيئة العمل، يصبح من الأسهل على الموظفين مشاركة معرفتهم وخبراتهم مع </a:t>
            </a:r>
            <a:r>
              <a:rPr lang="ar-SA" sz="2800" b="1" dirty="0" smtClean="0">
                <a:solidFill>
                  <a:srgbClr val="C00000"/>
                </a:solidFill>
                <a:latin typeface="Traditional Arabic" pitchFamily="18" charset="-78"/>
                <a:cs typeface="Traditional Arabic" pitchFamily="18" charset="-78"/>
              </a:rPr>
              <a:t>زملائهم </a:t>
            </a:r>
            <a:r>
              <a:rPr lang="ar-SA" sz="2800" b="1" dirty="0" smtClean="0">
                <a:solidFill>
                  <a:srgbClr val="C00000"/>
                </a:solidFill>
                <a:latin typeface="Traditional Arabic" pitchFamily="18" charset="-78"/>
                <a:cs typeface="Traditional Arabic" pitchFamily="18" charset="-78"/>
              </a:rPr>
              <a:t>وبالتالي، يتم تعزيز التعلم المستمر والابتكار داخل </a:t>
            </a:r>
            <a:r>
              <a:rPr lang="ar-SA" sz="2800" b="1" dirty="0" smtClean="0">
                <a:solidFill>
                  <a:srgbClr val="C00000"/>
                </a:solidFill>
                <a:latin typeface="Traditional Arabic" pitchFamily="18" charset="-78"/>
                <a:cs typeface="Traditional Arabic" pitchFamily="18" charset="-78"/>
              </a:rPr>
              <a:t>المؤسسة</a:t>
            </a:r>
            <a:r>
              <a:rPr lang="ar-DZ" sz="2800" b="1" dirty="0" err="1" smtClean="0">
                <a:solidFill>
                  <a:srgbClr val="C00000"/>
                </a:solidFill>
                <a:latin typeface="Traditional Arabic" pitchFamily="18" charset="-78"/>
                <a:cs typeface="Traditional Arabic" pitchFamily="18" charset="-78"/>
              </a:rPr>
              <a:t>.</a:t>
            </a:r>
            <a:endParaRPr lang="ar-DZ" sz="2800" b="1" dirty="0" smtClean="0">
              <a:solidFill>
                <a:srgbClr val="C00000"/>
              </a:solidFill>
              <a:latin typeface="Traditional Arabic" pitchFamily="18" charset="-78"/>
              <a:cs typeface="Traditional Arabic" pitchFamily="18" charset="-78"/>
            </a:endParaRPr>
          </a:p>
          <a:p>
            <a:pPr algn="r" rtl="1">
              <a:buFont typeface="Arial" pitchFamily="34" charset="0"/>
              <a:buChar char="•"/>
            </a:pPr>
            <a:r>
              <a:rPr lang="ar-SA" sz="2800" b="1" dirty="0" smtClean="0">
                <a:solidFill>
                  <a:srgbClr val="C00000"/>
                </a:solidFill>
                <a:latin typeface="Traditional Arabic" pitchFamily="18" charset="-78"/>
                <a:cs typeface="Traditional Arabic" pitchFamily="18" charset="-78"/>
              </a:rPr>
              <a:t>من ناحية أخرى، إذا كانت الثقافة التنظيمية تعتبر المعرفة مصدر قوة وسلطة، فقد يتردد الموظفون في مشاركة معرفتهم. فقد يخشون من أن يتم استغلال معرفتهم أو أن يفقدوا السيطرة عليها. وهذا يؤدي إلى تقليل تشارك المعرفة وتقييد الابتكار داخل المؤسسة</a:t>
            </a:r>
            <a:endParaRPr lang="ar-DZ" sz="2800" b="1" dirty="0" smtClean="0">
              <a:solidFill>
                <a:srgbClr val="C00000"/>
              </a:solidFill>
              <a:latin typeface="Traditional Arabic" pitchFamily="18" charset="-78"/>
              <a:cs typeface="Traditional Arabic" pitchFamily="18" charset="-78"/>
            </a:endParaRPr>
          </a:p>
          <a:p>
            <a:pPr algn="r" rtl="1">
              <a:buFont typeface="Arial" pitchFamily="34" charset="0"/>
              <a:buChar char="•"/>
            </a:pPr>
            <a:r>
              <a:rPr lang="ar-SA" sz="2800" b="1" dirty="0" smtClean="0">
                <a:solidFill>
                  <a:srgbClr val="C00000"/>
                </a:solidFill>
                <a:latin typeface="Traditional Arabic" pitchFamily="18" charset="-78"/>
                <a:cs typeface="Traditional Arabic" pitchFamily="18" charset="-78"/>
              </a:rPr>
              <a:t>بالإضافة إلى ذلك، يمكن أن تؤثر القيم والمعتقدات المشتركة في الثقافة التنظيمية على تشارك المعرفة. فإذا كانت المؤسسة تشجع على المنافسة بين الموظفين وتقدر الفردية أكثر من العمل الجماعي، فقد يتردد الموظفون في مشاركة معرفتهم مع زملائهم. وعلى العكس من ذلك، إذا كانت المؤسسة تشجع على التعاون والعمل الجماعي، فقد يكون من الأسهل على الموظفين مشاركة معرفتهم</a:t>
            </a:r>
            <a:r>
              <a:rPr lang="ar-DZ" sz="2800" b="1" dirty="0" err="1" smtClean="0">
                <a:solidFill>
                  <a:srgbClr val="C00000"/>
                </a:solidFill>
                <a:latin typeface="Traditional Arabic" pitchFamily="18" charset="-78"/>
                <a:cs typeface="Traditional Arabic" pitchFamily="18" charset="-78"/>
              </a:rPr>
              <a:t>.</a:t>
            </a:r>
            <a:endParaRPr lang="ar-DZ" sz="2800" b="1" dirty="0" smtClean="0">
              <a:solidFill>
                <a:srgbClr val="C00000"/>
              </a:solidFill>
              <a:latin typeface="Traditional Arabic" pitchFamily="18" charset="-78"/>
              <a:cs typeface="Traditional Arabic" pitchFamily="18" charset="-78"/>
            </a:endParaRPr>
          </a:p>
          <a:p>
            <a:pPr algn="r" rtl="1">
              <a:buFontTx/>
              <a:buChar char="-"/>
            </a:pPr>
            <a:endParaRPr lang="fr-FR" sz="2800" b="1" dirty="0">
              <a:latin typeface="Traditional Arabic" pitchFamily="18" charset="-78"/>
              <a:cs typeface="Traditional Arabic" pitchFamily="18" charset="-78"/>
            </a:endParaRPr>
          </a:p>
        </p:txBody>
      </p:sp>
      <p:sp>
        <p:nvSpPr>
          <p:cNvPr id="3" name="Titre 2"/>
          <p:cNvSpPr>
            <a:spLocks noGrp="1"/>
          </p:cNvSpPr>
          <p:nvPr>
            <p:ph type="title"/>
          </p:nvPr>
        </p:nvSpPr>
        <p:spPr>
          <a:xfrm>
            <a:off x="2303224" y="0"/>
            <a:ext cx="9141397" cy="615553"/>
          </a:xfrm>
        </p:spPr>
        <p:txBody>
          <a:bodyPr/>
          <a:lstStyle/>
          <a:p>
            <a:r>
              <a:rPr lang="ar-DZ" dirty="0" smtClean="0">
                <a:solidFill>
                  <a:srgbClr val="E81CB3"/>
                </a:solidFill>
                <a:latin typeface="Traditional Arabic" pitchFamily="18" charset="-78"/>
                <a:cs typeface="Traditional Arabic" pitchFamily="18" charset="-78"/>
              </a:rPr>
              <a:t>أثر</a:t>
            </a:r>
            <a:r>
              <a:rPr lang="ar-SA" dirty="0" smtClean="0">
                <a:solidFill>
                  <a:srgbClr val="E81CB3"/>
                </a:solidFill>
                <a:latin typeface="Traditional Arabic" pitchFamily="18" charset="-78"/>
                <a:cs typeface="Traditional Arabic" pitchFamily="18" charset="-78"/>
              </a:rPr>
              <a:t> الثقافة التنظيمية على تشارك المعرفة</a:t>
            </a:r>
            <a:endParaRPr lang="fr-FR" dirty="0">
              <a:solidFill>
                <a:srgbClr val="E81CB3"/>
              </a:solidFill>
              <a:latin typeface="Traditional Arabic" pitchFamily="18" charset="-78"/>
              <a:cs typeface="Traditional Arabic" pitchFamily="18"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3600" y="166667"/>
            <a:ext cx="9141397" cy="615553"/>
          </a:xfrm>
        </p:spPr>
        <p:txBody>
          <a:bodyPr/>
          <a:lstStyle/>
          <a:p>
            <a:pPr algn="r"/>
            <a:r>
              <a:rPr lang="ar-SA" dirty="0" smtClean="0">
                <a:solidFill>
                  <a:srgbClr val="C00000"/>
                </a:solidFill>
                <a:latin typeface="Traditional Arabic" pitchFamily="18" charset="-78"/>
                <a:cs typeface="Traditional Arabic" pitchFamily="18" charset="-78"/>
              </a:rPr>
              <a:t>تأثير الثقافة التنظيمية على الأداء الجيد</a:t>
            </a:r>
            <a:endParaRPr lang="fr-FR" dirty="0">
              <a:solidFill>
                <a:srgbClr val="C00000"/>
              </a:solidFill>
              <a:latin typeface="Traditional Arabic" pitchFamily="18" charset="-78"/>
              <a:cs typeface="Traditional Arabic" pitchFamily="18" charset="-78"/>
            </a:endParaRPr>
          </a:p>
        </p:txBody>
      </p:sp>
      <p:sp>
        <p:nvSpPr>
          <p:cNvPr id="3" name="Espace réservé du texte 2"/>
          <p:cNvSpPr>
            <a:spLocks noGrp="1"/>
          </p:cNvSpPr>
          <p:nvPr>
            <p:ph type="body" sz="quarter" idx="12"/>
          </p:nvPr>
        </p:nvSpPr>
        <p:spPr>
          <a:xfrm>
            <a:off x="914401" y="968990"/>
            <a:ext cx="11054686" cy="5554639"/>
          </a:xfrm>
        </p:spPr>
        <p:txBody>
          <a:bodyPr/>
          <a:lstStyle/>
          <a:p>
            <a:pPr algn="r"/>
            <a:r>
              <a:rPr lang="ar-SA" sz="2400" dirty="0" smtClean="0">
                <a:solidFill>
                  <a:srgbClr val="FFFF00"/>
                </a:solidFill>
              </a:rPr>
              <a:t>الثقافة التنظيمية تشكل الهوية الجماعية للمنظمة وتؤثر بشكل كبير على أداء الأفراد والفرق والمؤسسة بأكملها. تعتبر الثقافة التنظيمية عاملاً حاسمًا في تحقيق الأداء الجيد والنجاح المستدام للمنظمة</a:t>
            </a:r>
            <a:r>
              <a:rPr lang="ar-DZ" sz="2400" dirty="0" err="1" smtClean="0">
                <a:solidFill>
                  <a:srgbClr val="FFFF00"/>
                </a:solidFill>
              </a:rPr>
              <a:t>.</a:t>
            </a:r>
            <a:endParaRPr lang="ar-DZ" sz="2400" dirty="0" smtClean="0">
              <a:solidFill>
                <a:srgbClr val="FFFF00"/>
              </a:solidFill>
            </a:endParaRPr>
          </a:p>
          <a:p>
            <a:pPr algn="r" rtl="1">
              <a:buFont typeface="Arial" pitchFamily="34" charset="0"/>
              <a:buChar char="•"/>
            </a:pPr>
            <a:r>
              <a:rPr lang="ar-SA" sz="2400" dirty="0" smtClean="0">
                <a:solidFill>
                  <a:srgbClr val="FFFF00"/>
                </a:solidFill>
              </a:rPr>
              <a:t>تؤثر الثقافة التنظيمية على الأداء الجيد من خلال عدة </a:t>
            </a:r>
            <a:r>
              <a:rPr lang="ar-SA" sz="2400" dirty="0" err="1" smtClean="0">
                <a:solidFill>
                  <a:srgbClr val="FFFF00"/>
                </a:solidFill>
              </a:rPr>
              <a:t>طرق.</a:t>
            </a:r>
            <a:r>
              <a:rPr lang="ar-SA" sz="2400" dirty="0" smtClean="0">
                <a:solidFill>
                  <a:srgbClr val="FFFF00"/>
                </a:solidFill>
              </a:rPr>
              <a:t> أولاً، تؤثر الثقافة التنظيمية على توجهات وسلوك الأفراد في المؤسسة. إذا كانت الثقافة التنظيمية تشجع على الابتكار والتعاون والمرونة ، فمن المرجح أن يكون لديها تأثير إيجابي على أداء الأفراد وقدرتهم على تحقيق النتائج </a:t>
            </a:r>
            <a:r>
              <a:rPr lang="ar-SA" sz="2400" dirty="0" smtClean="0">
                <a:solidFill>
                  <a:srgbClr val="FFFF00"/>
                </a:solidFill>
              </a:rPr>
              <a:t>الممتازة </a:t>
            </a:r>
            <a:r>
              <a:rPr lang="ar-SA" sz="2400" dirty="0" smtClean="0">
                <a:solidFill>
                  <a:srgbClr val="FFFF00"/>
                </a:solidFill>
              </a:rPr>
              <a:t>على</a:t>
            </a:r>
            <a:r>
              <a:rPr lang="ar-DZ" sz="2400" dirty="0" smtClean="0">
                <a:solidFill>
                  <a:srgbClr val="FFFF00"/>
                </a:solidFill>
              </a:rPr>
              <a:t> </a:t>
            </a:r>
            <a:r>
              <a:rPr lang="ar-DZ" sz="2400" dirty="0" err="1" smtClean="0">
                <a:solidFill>
                  <a:srgbClr val="FFFF00"/>
                </a:solidFill>
              </a:rPr>
              <a:t>.</a:t>
            </a:r>
            <a:r>
              <a:rPr lang="ar-SA" sz="2400" dirty="0" smtClean="0">
                <a:solidFill>
                  <a:srgbClr val="FFFF00"/>
                </a:solidFill>
              </a:rPr>
              <a:t>الجانب الآخر ، إذا كانت الثقافة التنظيمية تشجع على الروتين والتحكم الصارم ، فمن المرجح أن يكون لها تأثير سلبي على الأداء والإبداع</a:t>
            </a:r>
            <a:endParaRPr lang="ar-DZ" sz="2400" dirty="0" smtClean="0">
              <a:solidFill>
                <a:srgbClr val="FFFF00"/>
              </a:solidFill>
            </a:endParaRPr>
          </a:p>
          <a:p>
            <a:pPr algn="r" rtl="1">
              <a:buFont typeface="Arial" pitchFamily="34" charset="0"/>
              <a:buChar char="•"/>
            </a:pPr>
            <a:r>
              <a:rPr lang="ar-SA" sz="2400" dirty="0" smtClean="0">
                <a:solidFill>
                  <a:srgbClr val="FFFF00"/>
                </a:solidFill>
              </a:rPr>
              <a:t>تؤثر الثقافة التنظيمية على تفاعلات الفرق والتعاون بين الأعضاء. إذا كانت الثقافة التنظيمية تشجع على التعاون والثقة والتواصل الفعال ، فمن المرجح أن يكون لها تأثير إيجابي على أداء الفرق وقدرتها على تحقيق الأهداف المشتركة</a:t>
            </a:r>
            <a:r>
              <a:rPr lang="ar-DZ" sz="2400" dirty="0" err="1" smtClean="0">
                <a:solidFill>
                  <a:srgbClr val="FFFF00"/>
                </a:solidFill>
              </a:rPr>
              <a:t>.</a:t>
            </a:r>
            <a:endParaRPr lang="ar-DZ" sz="2400" dirty="0" smtClean="0">
              <a:solidFill>
                <a:srgbClr val="FFFF00"/>
              </a:solidFill>
            </a:endParaRPr>
          </a:p>
          <a:p>
            <a:pPr algn="r" rtl="1">
              <a:buFont typeface="Arial" pitchFamily="34" charset="0"/>
              <a:buChar char="•"/>
            </a:pPr>
            <a:r>
              <a:rPr lang="ar-SA" sz="2400" dirty="0" smtClean="0">
                <a:solidFill>
                  <a:srgbClr val="FFFF00"/>
                </a:solidFill>
              </a:rPr>
              <a:t>تؤثر الثقافة التنظيمية على قدرة المؤسسة على جذب واحتفاظ بالمواهب. إذا كانت الثقافة التنظيمية تشجع على الابتكار والتنمية المهنية والتوازن بين العمل والحياة الشخصية ، فمن المرجح أن تكون المؤسسة قادرة على جذب واحتفاظ بأفضل المواهب في صناعتها. على الجانب الآخر ، إذا كانت الثقافة التنظيمية تشجع على الروتين والتحكم الصارم وعدم الاهتمام بالموظفين ، فمن المرجح أن تواجه المؤسسة صعوبة في جذب واحتفاظ بالمواهب</a:t>
            </a:r>
            <a:r>
              <a:rPr lang="ar-DZ" sz="2400" dirty="0" err="1" smtClean="0">
                <a:solidFill>
                  <a:srgbClr val="FFFF00"/>
                </a:solidFill>
              </a:rPr>
              <a:t>.</a:t>
            </a:r>
            <a:endParaRPr lang="ar-DZ" sz="2400" dirty="0" smtClean="0">
              <a:solidFill>
                <a:srgbClr val="FFFF00"/>
              </a:solidFill>
            </a:endParaRPr>
          </a:p>
          <a:p>
            <a:pPr algn="r" rtl="1">
              <a:buFont typeface="Arial" pitchFamily="34" charset="0"/>
              <a:buChar char="•"/>
            </a:pPr>
            <a:r>
              <a:rPr lang="ar-SA" sz="2400" dirty="0" smtClean="0">
                <a:solidFill>
                  <a:srgbClr val="FFFF00"/>
                </a:solidFill>
              </a:rPr>
              <a:t>يمكن القول إن الثقافة التنظيمية لها تأثير كبير على الأداء الجيد. إنها تشكل البيئة التي يعمل فيها الأفراد والفرق وتؤثر على توجهاتهم وسلوكهم وتفاعلاتهم. لذا ، يجب على المؤسسات الاهتمام بتطوير ثقافة تنظيمية إيجابية تشجع على الابتكار والتعاون وجذب المواهب ، وذلك لتحقيق الأداء الجيد والنجاح المستدام.</a:t>
            </a:r>
            <a:endParaRPr lang="ar-DZ" sz="2400" dirty="0" smtClean="0">
              <a:solidFill>
                <a:srgbClr val="FFFF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79863" y="1932295"/>
            <a:ext cx="5747982" cy="3472218"/>
          </a:xfrm>
        </p:spPr>
        <p:txBody>
          <a:bodyPr>
            <a:noAutofit/>
          </a:bodyPr>
          <a:lstStyle/>
          <a:p>
            <a:pPr algn="just" rtl="1"/>
            <a:r>
              <a:rPr lang="ar-DZ" sz="2800" dirty="0" smtClean="0">
                <a:solidFill>
                  <a:srgbClr val="1108CE"/>
                </a:solidFill>
              </a:rPr>
              <a:t>1- المؤسس </a:t>
            </a:r>
            <a:r>
              <a:rPr lang="ar-DZ" sz="2800" dirty="0" smtClean="0">
                <a:solidFill>
                  <a:srgbClr val="1108CE"/>
                </a:solidFill>
              </a:rPr>
              <a:t>المنظمة: </a:t>
            </a:r>
            <a:r>
              <a:rPr lang="ar-DZ" sz="2800" dirty="0" smtClean="0">
                <a:solidFill>
                  <a:srgbClr val="FFFF00"/>
                </a:solidFill>
              </a:rPr>
              <a:t>تعزى الثقافة التنظيمية للشخص  او الاشخاص الذين انشئوا  </a:t>
            </a:r>
            <a:r>
              <a:rPr lang="ar-DZ" sz="2800" dirty="0" err="1" smtClean="0">
                <a:solidFill>
                  <a:srgbClr val="FFFF00"/>
                </a:solidFill>
              </a:rPr>
              <a:t>المنظمة.</a:t>
            </a:r>
            <a:r>
              <a:rPr lang="ar-DZ" sz="2800" dirty="0" smtClean="0">
                <a:solidFill>
                  <a:srgbClr val="FFFF00"/>
                </a:solidFill>
              </a:rPr>
              <a:t> وتكون هذه الشخصية دينامكية تعتنق قيما قوية و مسيطرة و رؤية </a:t>
            </a:r>
            <a:r>
              <a:rPr lang="ar-DZ" sz="2800" dirty="0" err="1" smtClean="0">
                <a:solidFill>
                  <a:srgbClr val="FFFF00"/>
                </a:solidFill>
              </a:rPr>
              <a:t>واضحة .</a:t>
            </a:r>
            <a:endParaRPr lang="ar-DZ" sz="2800" dirty="0" smtClean="0">
              <a:solidFill>
                <a:srgbClr val="FFFF00"/>
              </a:solidFill>
            </a:endParaRPr>
          </a:p>
          <a:p>
            <a:pPr algn="just" rtl="1"/>
            <a:r>
              <a:rPr lang="ar-DZ" sz="2800" dirty="0" smtClean="0">
                <a:solidFill>
                  <a:srgbClr val="FFFF00"/>
                </a:solidFill>
              </a:rPr>
              <a:t>وهي </a:t>
            </a:r>
            <a:r>
              <a:rPr lang="ar-DZ" sz="2800" dirty="0" err="1" smtClean="0">
                <a:solidFill>
                  <a:srgbClr val="FFFF00"/>
                </a:solidFill>
              </a:rPr>
              <a:t>المسؤولة</a:t>
            </a:r>
            <a:r>
              <a:rPr lang="ar-DZ" sz="2800" dirty="0" smtClean="0">
                <a:solidFill>
                  <a:srgbClr val="FFFF00"/>
                </a:solidFill>
              </a:rPr>
              <a:t> عن  وضع القوانين و القواعد بهدف انشاء حياة جديدة </a:t>
            </a:r>
            <a:r>
              <a:rPr lang="ar-DZ" sz="2800" dirty="0" smtClean="0">
                <a:solidFill>
                  <a:srgbClr val="FFFF00"/>
                </a:solidFill>
              </a:rPr>
              <a:t>للمنظمة </a:t>
            </a:r>
            <a:r>
              <a:rPr lang="ar-DZ" sz="2800" dirty="0" smtClean="0">
                <a:solidFill>
                  <a:srgbClr val="FFFF00"/>
                </a:solidFill>
              </a:rPr>
              <a:t>و ترغيب اعضاء الجماعة لتقبلها</a:t>
            </a:r>
            <a:r>
              <a:rPr lang="ar-DZ" sz="2800" dirty="0" smtClean="0"/>
              <a:t>.</a:t>
            </a:r>
            <a:endParaRPr lang="fr-FR" sz="2800" dirty="0"/>
          </a:p>
        </p:txBody>
      </p:sp>
      <p:sp>
        <p:nvSpPr>
          <p:cNvPr id="5" name="Titre 4"/>
          <p:cNvSpPr>
            <a:spLocks noGrp="1"/>
          </p:cNvSpPr>
          <p:nvPr>
            <p:ph type="title"/>
          </p:nvPr>
        </p:nvSpPr>
        <p:spPr>
          <a:xfrm>
            <a:off x="762000" y="715962"/>
            <a:ext cx="5334000" cy="730702"/>
          </a:xfrm>
        </p:spPr>
        <p:txBody>
          <a:bodyPr/>
          <a:lstStyle/>
          <a:p>
            <a:pPr algn="r"/>
            <a:r>
              <a:rPr lang="ar-DZ" dirty="0" smtClean="0"/>
              <a:t>مصادر انشاء ثقافة المنظمة</a:t>
            </a:r>
            <a:endParaRPr lang="fr-FR" dirty="0"/>
          </a:p>
        </p:txBody>
      </p:sp>
      <p:pic>
        <p:nvPicPr>
          <p:cNvPr id="7" name="Espace réservé pour une image  6" descr="11892215_1022556981141300_5394078068544689535_n.png"/>
          <p:cNvPicPr>
            <a:picLocks noGrp="1" noChangeAspect="1"/>
          </p:cNvPicPr>
          <p:nvPr>
            <p:ph type="pic" sz="quarter" idx="14"/>
          </p:nvPr>
        </p:nvPicPr>
        <p:blipFill>
          <a:blip r:embed="rId2"/>
          <a:srcRect t="11687" b="11687"/>
          <a:stretch>
            <a:fillRect/>
          </a:stretch>
        </p:blipFill>
        <p:spPr bwMode="auto">
          <a:prstGeom prst="rect">
            <a:avLst/>
          </a:prstGeom>
          <a:noFill/>
        </p:spPr>
      </p:pic>
      <p:pic>
        <p:nvPicPr>
          <p:cNvPr id="9" name="Espace réservé pour une image  8" descr="615+Dqzs5hL._AC_UF894,1000_QL80_.jpg"/>
          <p:cNvPicPr>
            <a:picLocks noGrp="1" noChangeAspect="1"/>
          </p:cNvPicPr>
          <p:nvPr>
            <p:ph type="pic" sz="quarter" idx="13"/>
          </p:nvPr>
        </p:nvPicPr>
        <p:blipFill>
          <a:blip r:embed="rId3"/>
          <a:srcRect t="30470" b="30470"/>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normAutofit/>
          </a:bodyPr>
          <a:lstStyle/>
          <a:p>
            <a:pPr algn="just" rtl="1"/>
            <a:r>
              <a:rPr lang="ar-DZ" sz="3200" dirty="0" smtClean="0"/>
              <a:t>تنمو الثقافة التنظيمية متأثرة بخبرة المنظمة مع بيئتها </a:t>
            </a:r>
            <a:r>
              <a:rPr lang="ar-DZ" sz="3200" dirty="0" err="1" smtClean="0"/>
              <a:t>الخارجية.</a:t>
            </a:r>
            <a:r>
              <a:rPr lang="ar-DZ" sz="3200" dirty="0" smtClean="0"/>
              <a:t> فعلى كل منظمة ان تجد لها مكانة مناسبة في سوق العمل الذي تعمل فيه</a:t>
            </a:r>
            <a:endParaRPr lang="fr-FR" sz="3200" dirty="0"/>
          </a:p>
        </p:txBody>
      </p:sp>
      <p:pic>
        <p:nvPicPr>
          <p:cNvPr id="5" name="Espace réservé pour une image  4" descr="قوقل.jpg"/>
          <p:cNvPicPr>
            <a:picLocks noGrp="1" noChangeAspect="1"/>
          </p:cNvPicPr>
          <p:nvPr>
            <p:ph type="pic" sz="quarter" idx="10"/>
          </p:nvPr>
        </p:nvPicPr>
        <p:blipFill>
          <a:blip r:embed="rId2"/>
          <a:srcRect l="24856" r="24856"/>
          <a:stretch>
            <a:fillRect/>
          </a:stretch>
        </p:blipFill>
        <p:spPr/>
      </p:pic>
      <p:sp>
        <p:nvSpPr>
          <p:cNvPr id="4" name="Titre 3"/>
          <p:cNvSpPr>
            <a:spLocks noGrp="1"/>
          </p:cNvSpPr>
          <p:nvPr>
            <p:ph type="title"/>
          </p:nvPr>
        </p:nvSpPr>
        <p:spPr/>
        <p:txBody>
          <a:bodyPr/>
          <a:lstStyle/>
          <a:p>
            <a:pPr algn="r"/>
            <a:r>
              <a:rPr lang="ar-DZ" dirty="0" smtClean="0"/>
              <a:t>2- البيئة الخارجية</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41194" y="1905000"/>
            <a:ext cx="5754806" cy="3276600"/>
          </a:xfrm>
        </p:spPr>
        <p:txBody>
          <a:bodyPr>
            <a:normAutofit/>
          </a:bodyPr>
          <a:lstStyle/>
          <a:p>
            <a:pPr algn="just" rtl="1"/>
            <a:r>
              <a:rPr lang="ar-DZ" sz="2800" dirty="0" smtClean="0"/>
              <a:t>تتأثر الثقافة التنظيمية بالاتصال بمجموعة العاملين، بحيث تقوم الثقافة التنظيمية على إعطاء معنى مماثل للأنشطة و الاحداث التي تود في المنظمة من خلال تفاعلات الموظفين و تبادل الأفكار و فهم معنى القيم بينهم مثلا: اذا كان المنظمة تشجع على التعاون بين الموظفين فمن المرجح أن تتشكل ثقافة تنظيمية تعكس هذه القيم و العكس صحيح.</a:t>
            </a:r>
            <a:endParaRPr lang="fr-FR" sz="2800" dirty="0"/>
          </a:p>
        </p:txBody>
      </p:sp>
      <p:sp>
        <p:nvSpPr>
          <p:cNvPr id="4" name="Titre 3"/>
          <p:cNvSpPr>
            <a:spLocks noGrp="1"/>
          </p:cNvSpPr>
          <p:nvPr>
            <p:ph type="title"/>
          </p:nvPr>
        </p:nvSpPr>
        <p:spPr>
          <a:xfrm>
            <a:off x="762000" y="715961"/>
            <a:ext cx="5334000" cy="744349"/>
          </a:xfrm>
        </p:spPr>
        <p:txBody>
          <a:bodyPr/>
          <a:lstStyle/>
          <a:p>
            <a:pPr algn="r"/>
            <a:r>
              <a:rPr lang="ar-DZ" dirty="0" smtClean="0"/>
              <a:t>الموظفين الآخرين</a:t>
            </a:r>
            <a:endParaRPr lang="fr-FR" dirty="0"/>
          </a:p>
        </p:txBody>
      </p:sp>
      <p:pic>
        <p:nvPicPr>
          <p:cNvPr id="5" name="Espace réservé pour une image  4" descr="االموظفين.jpg"/>
          <p:cNvPicPr>
            <a:picLocks noGrp="1" noChangeAspect="1"/>
          </p:cNvPicPr>
          <p:nvPr>
            <p:ph type="pic" sz="quarter" idx="10"/>
          </p:nvPr>
        </p:nvPicPr>
        <p:blipFill>
          <a:blip r:embed="rId2"/>
          <a:srcRect l="20250" r="20250"/>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761999" y="1433014"/>
            <a:ext cx="10702120" cy="4640239"/>
          </a:xfrm>
        </p:spPr>
        <p:txBody>
          <a:bodyPr>
            <a:normAutofit fontScale="92500" lnSpcReduction="20000"/>
          </a:bodyPr>
          <a:lstStyle/>
          <a:p>
            <a:pPr algn="r" rtl="1">
              <a:buFont typeface="Arial" pitchFamily="34" charset="0"/>
              <a:buChar char="•"/>
            </a:pPr>
            <a:r>
              <a:rPr lang="ar-SA" sz="3000" dirty="0" smtClean="0">
                <a:solidFill>
                  <a:srgbClr val="002060"/>
                </a:solidFill>
                <a:latin typeface="Traditional Arabic" pitchFamily="18" charset="-78"/>
                <a:cs typeface="Traditional Arabic" pitchFamily="18" charset="-78"/>
              </a:rPr>
              <a:t>تمثل النسيج الرابط الذي يوحد السلوك للعاملين والإدارة حيال مختلف القضايا </a:t>
            </a:r>
            <a:r>
              <a:rPr lang="ar-SA" sz="3000" dirty="0" err="1" smtClean="0">
                <a:solidFill>
                  <a:srgbClr val="002060"/>
                </a:solidFill>
                <a:latin typeface="Traditional Arabic" pitchFamily="18" charset="-78"/>
                <a:cs typeface="Traditional Arabic" pitchFamily="18" charset="-78"/>
              </a:rPr>
              <a:t>المطروحة.</a:t>
            </a:r>
            <a:r>
              <a:rPr lang="ar-SA" sz="3000" dirty="0" smtClean="0">
                <a:solidFill>
                  <a:srgbClr val="002060"/>
                </a:solidFill>
                <a:latin typeface="Traditional Arabic" pitchFamily="18" charset="-78"/>
                <a:cs typeface="Traditional Arabic" pitchFamily="18" charset="-78"/>
              </a:rPr>
              <a:t> </a:t>
            </a:r>
            <a:endParaRPr lang="ar-DZ" sz="3000" dirty="0" smtClean="0">
              <a:solidFill>
                <a:srgbClr val="002060"/>
              </a:solidFill>
              <a:latin typeface="Traditional Arabic" pitchFamily="18" charset="-78"/>
              <a:cs typeface="Traditional Arabic" pitchFamily="18" charset="-78"/>
            </a:endParaRPr>
          </a:p>
          <a:p>
            <a:pPr algn="r" rtl="1">
              <a:buFont typeface="Arial" pitchFamily="34" charset="0"/>
              <a:buChar char="•"/>
            </a:pPr>
            <a:r>
              <a:rPr lang="ar-SA" sz="3000" dirty="0" smtClean="0">
                <a:solidFill>
                  <a:srgbClr val="002060"/>
                </a:solidFill>
                <a:latin typeface="Traditional Arabic" pitchFamily="18" charset="-78"/>
                <a:cs typeface="Traditional Arabic" pitchFamily="18" charset="-78"/>
              </a:rPr>
              <a:t>تعطي الثقافة الشعور بالهوية وبالاعتزاز وبالتالي يمكن أن تمثل محفزا للأداء و</a:t>
            </a:r>
            <a:r>
              <a:rPr lang="ar-DZ" sz="3000" dirty="0" smtClean="0">
                <a:solidFill>
                  <a:srgbClr val="002060"/>
                </a:solidFill>
                <a:latin typeface="Traditional Arabic" pitchFamily="18" charset="-78"/>
                <a:cs typeface="Traditional Arabic" pitchFamily="18" charset="-78"/>
              </a:rPr>
              <a:t>ا</a:t>
            </a:r>
            <a:r>
              <a:rPr lang="ar-SA" sz="3000" dirty="0" smtClean="0">
                <a:solidFill>
                  <a:srgbClr val="002060"/>
                </a:solidFill>
                <a:latin typeface="Traditional Arabic" pitchFamily="18" charset="-78"/>
                <a:cs typeface="Traditional Arabic" pitchFamily="18" charset="-78"/>
              </a:rPr>
              <a:t>لعمل</a:t>
            </a:r>
            <a:r>
              <a:rPr lang="ar-DZ" sz="3000" dirty="0" err="1" smtClean="0">
                <a:solidFill>
                  <a:srgbClr val="002060"/>
                </a:solidFill>
                <a:latin typeface="Traditional Arabic" pitchFamily="18" charset="-78"/>
                <a:cs typeface="Traditional Arabic" pitchFamily="18" charset="-78"/>
              </a:rPr>
              <a:t>.</a:t>
            </a:r>
            <a:endParaRPr lang="ar-DZ" sz="3000" dirty="0" smtClean="0">
              <a:solidFill>
                <a:srgbClr val="002060"/>
              </a:solidFill>
              <a:latin typeface="Traditional Arabic" pitchFamily="18" charset="-78"/>
              <a:cs typeface="Traditional Arabic" pitchFamily="18" charset="-78"/>
            </a:endParaRPr>
          </a:p>
          <a:p>
            <a:pPr algn="r" rtl="1">
              <a:buFont typeface="Arial" pitchFamily="34" charset="0"/>
              <a:buChar char="•"/>
            </a:pPr>
            <a:r>
              <a:rPr lang="ar-SA" sz="3000" dirty="0" smtClean="0">
                <a:solidFill>
                  <a:srgbClr val="002060"/>
                </a:solidFill>
                <a:latin typeface="Traditional Arabic" pitchFamily="18" charset="-78"/>
                <a:cs typeface="Traditional Arabic" pitchFamily="18" charset="-78"/>
              </a:rPr>
              <a:t>وتلعب دورا مهما في ترابط مختلف أجزاء المنظمة بكونها المصدر الرئيسي للقيم التي يتحلى </a:t>
            </a:r>
            <a:r>
              <a:rPr lang="ar-SA" sz="3000" dirty="0" err="1" smtClean="0">
                <a:solidFill>
                  <a:srgbClr val="002060"/>
                </a:solidFill>
                <a:latin typeface="Traditional Arabic" pitchFamily="18" charset="-78"/>
                <a:cs typeface="Traditional Arabic" pitchFamily="18" charset="-78"/>
              </a:rPr>
              <a:t>بها</a:t>
            </a:r>
            <a:r>
              <a:rPr lang="ar-SA" sz="3000" dirty="0" smtClean="0">
                <a:solidFill>
                  <a:srgbClr val="002060"/>
                </a:solidFill>
                <a:latin typeface="Traditional Arabic" pitchFamily="18" charset="-78"/>
                <a:cs typeface="Traditional Arabic" pitchFamily="18" charset="-78"/>
              </a:rPr>
              <a:t> العاملون خلال سلوكهم وعملهم اليومي</a:t>
            </a:r>
            <a:r>
              <a:rPr lang="ar-DZ" sz="3000" dirty="0" err="1" smtClean="0">
                <a:solidFill>
                  <a:srgbClr val="002060"/>
                </a:solidFill>
                <a:latin typeface="Traditional Arabic" pitchFamily="18" charset="-78"/>
                <a:cs typeface="Traditional Arabic" pitchFamily="18" charset="-78"/>
              </a:rPr>
              <a:t>.</a:t>
            </a:r>
            <a:endParaRPr lang="ar-DZ" sz="3000" dirty="0" smtClean="0">
              <a:solidFill>
                <a:srgbClr val="002060"/>
              </a:solidFill>
              <a:latin typeface="Traditional Arabic" pitchFamily="18" charset="-78"/>
              <a:cs typeface="Traditional Arabic" pitchFamily="18" charset="-78"/>
            </a:endParaRPr>
          </a:p>
          <a:p>
            <a:pPr algn="r" rtl="1">
              <a:buFont typeface="Arial" pitchFamily="34" charset="0"/>
              <a:buChar char="•"/>
            </a:pPr>
            <a:r>
              <a:rPr lang="ar-DZ" sz="3000" dirty="0" smtClean="0">
                <a:solidFill>
                  <a:srgbClr val="002060"/>
                </a:solidFill>
                <a:latin typeface="Traditional Arabic" pitchFamily="18" charset="-78"/>
                <a:cs typeface="Traditional Arabic" pitchFamily="18" charset="-78"/>
              </a:rPr>
              <a:t>تعتبر الثقافة التنظيمية على أنها الإطار العام لتصرفات وسلوكيات العاملين بالمنظمة وتؤثر على أدائها ثم خلق إبداعات </a:t>
            </a:r>
            <a:r>
              <a:rPr lang="ar-DZ" sz="3000" dirty="0" err="1" smtClean="0">
                <a:solidFill>
                  <a:srgbClr val="002060"/>
                </a:solidFill>
                <a:latin typeface="Traditional Arabic" pitchFamily="18" charset="-78"/>
                <a:cs typeface="Traditional Arabic" pitchFamily="18" charset="-78"/>
              </a:rPr>
              <a:t>بها.</a:t>
            </a:r>
            <a:endParaRPr lang="ar-DZ" sz="3000" dirty="0" smtClean="0">
              <a:solidFill>
                <a:srgbClr val="002060"/>
              </a:solidFill>
              <a:latin typeface="Traditional Arabic" pitchFamily="18" charset="-78"/>
              <a:cs typeface="Traditional Arabic" pitchFamily="18" charset="-78"/>
            </a:endParaRPr>
          </a:p>
          <a:p>
            <a:pPr algn="r" rtl="1">
              <a:buFont typeface="Arial" pitchFamily="34" charset="0"/>
              <a:buChar char="•"/>
            </a:pPr>
            <a:r>
              <a:rPr lang="ar-SA" sz="3000" dirty="0" smtClean="0">
                <a:solidFill>
                  <a:srgbClr val="002060"/>
                </a:solidFill>
                <a:latin typeface="Traditional Arabic" pitchFamily="18" charset="-78"/>
                <a:cs typeface="Traditional Arabic" pitchFamily="18" charset="-78"/>
              </a:rPr>
              <a:t>الثقافة التنظيمية لها تأثير كبير على فاعلية المنظمة ومستوى أدائها</a:t>
            </a:r>
            <a:endParaRPr lang="ar-DZ" sz="3000" dirty="0" smtClean="0">
              <a:solidFill>
                <a:srgbClr val="002060"/>
              </a:solidFill>
              <a:latin typeface="Traditional Arabic" pitchFamily="18" charset="-78"/>
              <a:cs typeface="Traditional Arabic" pitchFamily="18" charset="-78"/>
            </a:endParaRPr>
          </a:p>
          <a:p>
            <a:pPr algn="r" rtl="1">
              <a:buFont typeface="Arial" pitchFamily="34" charset="0"/>
              <a:buChar char="•"/>
            </a:pPr>
            <a:r>
              <a:rPr lang="ar-SA" sz="3000" dirty="0" smtClean="0">
                <a:solidFill>
                  <a:srgbClr val="002060"/>
                </a:solidFill>
                <a:latin typeface="Traditional Arabic" pitchFamily="18" charset="-78"/>
                <a:cs typeface="Traditional Arabic" pitchFamily="18" charset="-78"/>
              </a:rPr>
              <a:t>يمكن للثقافة أن تكون مصدر </a:t>
            </a:r>
            <a:r>
              <a:rPr lang="ar-DZ" sz="3000" dirty="0" smtClean="0">
                <a:solidFill>
                  <a:srgbClr val="002060"/>
                </a:solidFill>
                <a:latin typeface="Traditional Arabic" pitchFamily="18" charset="-78"/>
                <a:cs typeface="Traditional Arabic" pitchFamily="18" charset="-78"/>
              </a:rPr>
              <a:t>لتحقيق </a:t>
            </a:r>
            <a:r>
              <a:rPr lang="ar-SA" sz="3000" dirty="0" smtClean="0">
                <a:solidFill>
                  <a:srgbClr val="002060"/>
                </a:solidFill>
                <a:latin typeface="Traditional Arabic" pitchFamily="18" charset="-78"/>
                <a:cs typeface="Traditional Arabic" pitchFamily="18" charset="-78"/>
              </a:rPr>
              <a:t>ميزة تنافسية</a:t>
            </a:r>
            <a:endParaRPr lang="ar-DZ" sz="3000" dirty="0" smtClean="0">
              <a:solidFill>
                <a:srgbClr val="002060"/>
              </a:solidFill>
              <a:latin typeface="Traditional Arabic" pitchFamily="18" charset="-78"/>
              <a:cs typeface="Traditional Arabic" pitchFamily="18" charset="-78"/>
            </a:endParaRPr>
          </a:p>
          <a:p>
            <a:pPr algn="r" rtl="1">
              <a:buFont typeface="Arial" pitchFamily="34" charset="0"/>
              <a:buChar char="•"/>
            </a:pPr>
            <a:r>
              <a:rPr lang="ar-SA" sz="3000" dirty="0" smtClean="0">
                <a:solidFill>
                  <a:srgbClr val="002060"/>
                </a:solidFill>
                <a:latin typeface="Traditional Arabic" pitchFamily="18" charset="-78"/>
                <a:cs typeface="Traditional Arabic" pitchFamily="18" charset="-78"/>
              </a:rPr>
              <a:t>الثقافة التنظيمية كمفهوم تعتبر العنصر الرئيسي لإدارة التغيير</a:t>
            </a:r>
            <a:r>
              <a:rPr lang="ar-DZ" sz="3000" dirty="0" err="1" smtClean="0">
                <a:solidFill>
                  <a:srgbClr val="002060"/>
                </a:solidFill>
                <a:latin typeface="Traditional Arabic" pitchFamily="18" charset="-78"/>
                <a:cs typeface="Traditional Arabic" pitchFamily="18" charset="-78"/>
              </a:rPr>
              <a:t>.</a:t>
            </a:r>
            <a:endParaRPr lang="ar-DZ" sz="3000" dirty="0" smtClean="0">
              <a:solidFill>
                <a:srgbClr val="002060"/>
              </a:solidFill>
              <a:latin typeface="Traditional Arabic" pitchFamily="18" charset="-78"/>
              <a:cs typeface="Traditional Arabic" pitchFamily="18" charset="-78"/>
            </a:endParaRPr>
          </a:p>
          <a:p>
            <a:pPr algn="r" rtl="1">
              <a:buFont typeface="Arial" pitchFamily="34" charset="0"/>
              <a:buChar char="•"/>
            </a:pPr>
            <a:r>
              <a:rPr lang="ar-SA" sz="3000" dirty="0" smtClean="0">
                <a:solidFill>
                  <a:srgbClr val="002060"/>
                </a:solidFill>
                <a:latin typeface="Traditional Arabic" pitchFamily="18" charset="-78"/>
                <a:cs typeface="Traditional Arabic" pitchFamily="18" charset="-78"/>
              </a:rPr>
              <a:t>الثقافة التنظيمية عبارة </a:t>
            </a:r>
            <a:r>
              <a:rPr lang="ar-SA" sz="3000" dirty="0" err="1" smtClean="0">
                <a:solidFill>
                  <a:srgbClr val="002060"/>
                </a:solidFill>
                <a:latin typeface="Traditional Arabic" pitchFamily="18" charset="-78"/>
                <a:cs typeface="Traditional Arabic" pitchFamily="18" charset="-78"/>
              </a:rPr>
              <a:t>عن </a:t>
            </a:r>
            <a:r>
              <a:rPr lang="ar-SA" sz="3000" dirty="0" smtClean="0">
                <a:solidFill>
                  <a:srgbClr val="002060"/>
                </a:solidFill>
                <a:latin typeface="Traditional Arabic" pitchFamily="18" charset="-78"/>
                <a:cs typeface="Traditional Arabic" pitchFamily="18" charset="-78"/>
              </a:rPr>
              <a:t>"برمجة ذهنية" في البيئة </a:t>
            </a:r>
            <a:r>
              <a:rPr lang="ar-SA" sz="3000" dirty="0" err="1" smtClean="0">
                <a:solidFill>
                  <a:srgbClr val="002060"/>
                </a:solidFill>
                <a:latin typeface="Traditional Arabic" pitchFamily="18" charset="-78"/>
                <a:cs typeface="Traditional Arabic" pitchFamily="18" charset="-78"/>
              </a:rPr>
              <a:t>التنافسية </a:t>
            </a:r>
            <a:r>
              <a:rPr lang="ar-SA" sz="3000" dirty="0" smtClean="0">
                <a:solidFill>
                  <a:srgbClr val="002060"/>
                </a:solidFill>
                <a:latin typeface="Traditional Arabic" pitchFamily="18" charset="-78"/>
                <a:cs typeface="Traditional Arabic" pitchFamily="18" charset="-78"/>
              </a:rPr>
              <a:t>، وعليه يتعين تغييرها كلما دعت الحاجة لضمان البقاء حتى لا تكون النتيجة عكسية</a:t>
            </a:r>
            <a:endParaRPr lang="ar-DZ" sz="3000" dirty="0" smtClean="0">
              <a:solidFill>
                <a:srgbClr val="002060"/>
              </a:solidFill>
              <a:latin typeface="Traditional Arabic" pitchFamily="18" charset="-78"/>
              <a:cs typeface="Traditional Arabic" pitchFamily="18" charset="-78"/>
            </a:endParaRPr>
          </a:p>
          <a:p>
            <a:pPr algn="r" rtl="1">
              <a:buFont typeface="Arial" pitchFamily="34" charset="0"/>
              <a:buChar char="•"/>
            </a:pPr>
            <a:endParaRPr lang="ar-DZ" dirty="0" smtClean="0"/>
          </a:p>
          <a:p>
            <a:pPr algn="r" rtl="1"/>
            <a:endParaRPr lang="fr-FR" dirty="0"/>
          </a:p>
        </p:txBody>
      </p:sp>
      <p:sp>
        <p:nvSpPr>
          <p:cNvPr id="3" name="Titre 2"/>
          <p:cNvSpPr>
            <a:spLocks noGrp="1"/>
          </p:cNvSpPr>
          <p:nvPr>
            <p:ph type="title"/>
          </p:nvPr>
        </p:nvSpPr>
        <p:spPr>
          <a:xfrm>
            <a:off x="4637963" y="0"/>
            <a:ext cx="6476999" cy="736979"/>
          </a:xfrm>
        </p:spPr>
        <p:txBody>
          <a:bodyPr/>
          <a:lstStyle/>
          <a:p>
            <a:pPr algn="r"/>
            <a:r>
              <a:rPr lang="ar-DZ" dirty="0" smtClean="0">
                <a:solidFill>
                  <a:srgbClr val="FFFF00"/>
                </a:solidFill>
                <a:latin typeface="Traditional Arabic" pitchFamily="18" charset="-78"/>
                <a:cs typeface="Traditional Arabic" pitchFamily="18" charset="-78"/>
              </a:rPr>
              <a:t>اهمية الثقافة التنظيمية </a:t>
            </a:r>
            <a:endParaRPr lang="fr-FR" dirty="0">
              <a:solidFill>
                <a:srgbClr val="FFFF00"/>
              </a:solidFill>
              <a:latin typeface="Traditional Arabic" pitchFamily="18" charset="-78"/>
              <a:cs typeface="Traditional Arabic" pitchFamily="18" charset="-78"/>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noAutofit/>
          </a:bodyPr>
          <a:lstStyle/>
          <a:p>
            <a:pPr algn="r"/>
            <a:r>
              <a:rPr lang="ar-DZ" sz="2800" dirty="0" smtClean="0">
                <a:latin typeface="Traditional Arabic" pitchFamily="18" charset="-78"/>
                <a:cs typeface="Traditional Arabic" pitchFamily="18" charset="-78"/>
              </a:rPr>
              <a:t>أغلب الباحثون يجمعون على ان للثقافة التنظيمية ثلاث مستويات </a:t>
            </a:r>
            <a:r>
              <a:rPr lang="ar-DZ" sz="2800" dirty="0" err="1" smtClean="0">
                <a:latin typeface="Traditional Arabic" pitchFamily="18" charset="-78"/>
                <a:cs typeface="Traditional Arabic" pitchFamily="18" charset="-78"/>
              </a:rPr>
              <a:t>هي :</a:t>
            </a:r>
            <a:endParaRPr lang="ar-DZ" sz="2800" dirty="0" smtClean="0">
              <a:latin typeface="Traditional Arabic" pitchFamily="18" charset="-78"/>
              <a:cs typeface="Traditional Arabic" pitchFamily="18" charset="-78"/>
            </a:endParaRPr>
          </a:p>
          <a:p>
            <a:pPr algn="just" rtl="1">
              <a:buFont typeface="Arial" pitchFamily="34" charset="0"/>
              <a:buChar char="•"/>
            </a:pPr>
            <a:r>
              <a:rPr lang="ar-DZ" sz="2800" dirty="0" smtClean="0">
                <a:solidFill>
                  <a:srgbClr val="7030A0"/>
                </a:solidFill>
                <a:latin typeface="Traditional Arabic" pitchFamily="18" charset="-78"/>
                <a:cs typeface="Traditional Arabic" pitchFamily="18" charset="-78"/>
              </a:rPr>
              <a:t> المستوي الظاهر المرئي: </a:t>
            </a:r>
            <a:r>
              <a:rPr lang="ar-DZ" sz="2800" dirty="0" smtClean="0">
                <a:solidFill>
                  <a:srgbClr val="C00000"/>
                </a:solidFill>
                <a:latin typeface="Traditional Arabic" pitchFamily="18" charset="-78"/>
                <a:cs typeface="Traditional Arabic" pitchFamily="18" charset="-78"/>
              </a:rPr>
              <a:t>و يشير الى الجوانب المرئية في الثقافة </a:t>
            </a:r>
            <a:r>
              <a:rPr lang="ar-DZ" sz="2800" dirty="0" err="1" smtClean="0">
                <a:solidFill>
                  <a:srgbClr val="C00000"/>
                </a:solidFill>
                <a:latin typeface="Traditional Arabic" pitchFamily="18" charset="-78"/>
                <a:cs typeface="Traditional Arabic" pitchFamily="18" charset="-78"/>
              </a:rPr>
              <a:t>التنظيمية </a:t>
            </a:r>
            <a:r>
              <a:rPr lang="ar-DZ" sz="2800" dirty="0" smtClean="0">
                <a:solidFill>
                  <a:srgbClr val="C00000"/>
                </a:solidFill>
                <a:latin typeface="Traditional Arabic" pitchFamily="18" charset="-78"/>
                <a:cs typeface="Traditional Arabic" pitchFamily="18" charset="-78"/>
              </a:rPr>
              <a:t>* المادية* مثل: اللباس </a:t>
            </a:r>
            <a:r>
              <a:rPr lang="ar-DZ" sz="2800" dirty="0" smtClean="0">
                <a:solidFill>
                  <a:srgbClr val="C00000"/>
                </a:solidFill>
                <a:latin typeface="Traditional Arabic" pitchFamily="18" charset="-78"/>
                <a:cs typeface="Traditional Arabic" pitchFamily="18" charset="-78"/>
              </a:rPr>
              <a:t>الموحد، </a:t>
            </a:r>
            <a:r>
              <a:rPr lang="ar-DZ" sz="2800" dirty="0" err="1" smtClean="0">
                <a:solidFill>
                  <a:srgbClr val="C00000"/>
                </a:solidFill>
                <a:latin typeface="Traditional Arabic" pitchFamily="18" charset="-78"/>
                <a:cs typeface="Traditional Arabic" pitchFamily="18" charset="-78"/>
              </a:rPr>
              <a:t>المكاتب </a:t>
            </a:r>
            <a:r>
              <a:rPr lang="ar-DZ" sz="2800" dirty="0" smtClean="0">
                <a:solidFill>
                  <a:srgbClr val="C00000"/>
                </a:solidFill>
                <a:latin typeface="Traditional Arabic" pitchFamily="18" charset="-78"/>
                <a:cs typeface="Traditional Arabic" pitchFamily="18" charset="-78"/>
              </a:rPr>
              <a:t>، الشعارات، الملصقات، </a:t>
            </a:r>
            <a:r>
              <a:rPr lang="ar-DZ" sz="2800" dirty="0" err="1" smtClean="0">
                <a:solidFill>
                  <a:srgbClr val="C00000"/>
                </a:solidFill>
                <a:latin typeface="Traditional Arabic" pitchFamily="18" charset="-78"/>
                <a:cs typeface="Traditional Arabic" pitchFamily="18" charset="-78"/>
              </a:rPr>
              <a:t>المباني.</a:t>
            </a:r>
            <a:r>
              <a:rPr lang="ar-DZ" sz="2800" dirty="0" smtClean="0">
                <a:solidFill>
                  <a:srgbClr val="C00000"/>
                </a:solidFill>
                <a:latin typeface="Traditional Arabic" pitchFamily="18" charset="-78"/>
                <a:cs typeface="Traditional Arabic" pitchFamily="18" charset="-78"/>
              </a:rPr>
              <a:t> ويساعد هذا المستوى على فهم الثقافة التنظيمية </a:t>
            </a:r>
            <a:r>
              <a:rPr lang="ar-DZ" sz="2800" dirty="0" err="1" smtClean="0">
                <a:solidFill>
                  <a:srgbClr val="C00000"/>
                </a:solidFill>
                <a:latin typeface="Traditional Arabic" pitchFamily="18" charset="-78"/>
                <a:cs typeface="Traditional Arabic" pitchFamily="18" charset="-78"/>
              </a:rPr>
              <a:t>ببشكل</a:t>
            </a:r>
            <a:r>
              <a:rPr lang="ar-DZ" sz="2800" dirty="0" smtClean="0">
                <a:solidFill>
                  <a:srgbClr val="C00000"/>
                </a:solidFill>
                <a:latin typeface="Traditional Arabic" pitchFamily="18" charset="-78"/>
                <a:cs typeface="Traditional Arabic" pitchFamily="18" charset="-78"/>
              </a:rPr>
              <a:t> جزئي و أيضا تظهر في الطقوس و الاحتفالات و هي مجمل المناسبات التي تحييها المنظمة لاستذكار مناسبات الانجاز المتميز و ايضا الرموز التي تمثل لغة خاصة بين العاملين داخل </a:t>
            </a:r>
            <a:r>
              <a:rPr lang="ar-DZ" sz="2800" dirty="0" err="1" smtClean="0">
                <a:solidFill>
                  <a:srgbClr val="C00000"/>
                </a:solidFill>
                <a:latin typeface="Traditional Arabic" pitchFamily="18" charset="-78"/>
                <a:cs typeface="Traditional Arabic" pitchFamily="18" charset="-78"/>
              </a:rPr>
              <a:t>المؤسسة.</a:t>
            </a:r>
            <a:r>
              <a:rPr lang="ar-DZ" sz="2800" dirty="0" smtClean="0">
                <a:solidFill>
                  <a:srgbClr val="C00000"/>
                </a:solidFill>
                <a:latin typeface="Traditional Arabic" pitchFamily="18" charset="-78"/>
                <a:cs typeface="Traditional Arabic" pitchFamily="18" charset="-78"/>
              </a:rPr>
              <a:t> </a:t>
            </a:r>
            <a:r>
              <a:rPr lang="ar-DZ" sz="2800" dirty="0" smtClean="0">
                <a:solidFill>
                  <a:srgbClr val="C00000"/>
                </a:solidFill>
                <a:latin typeface="Traditional Arabic" pitchFamily="18" charset="-78"/>
                <a:cs typeface="Traditional Arabic" pitchFamily="18" charset="-78"/>
              </a:rPr>
              <a:t>حيث تعكس القصص و الحكايات والبطولات التفرد أو التميز </a:t>
            </a:r>
            <a:r>
              <a:rPr lang="ar-DZ" sz="2800" dirty="0" err="1" smtClean="0">
                <a:solidFill>
                  <a:srgbClr val="C00000"/>
                </a:solidFill>
                <a:latin typeface="Traditional Arabic" pitchFamily="18" charset="-78"/>
                <a:cs typeface="Traditional Arabic" pitchFamily="18" charset="-78"/>
              </a:rPr>
              <a:t>بالانجازات.</a:t>
            </a:r>
            <a:r>
              <a:rPr lang="ar-DZ" sz="2800" dirty="0" smtClean="0">
                <a:solidFill>
                  <a:srgbClr val="C00000"/>
                </a:solidFill>
                <a:latin typeface="Traditional Arabic" pitchFamily="18" charset="-78"/>
                <a:cs typeface="Traditional Arabic" pitchFamily="18" charset="-78"/>
              </a:rPr>
              <a:t>  </a:t>
            </a:r>
            <a:endParaRPr lang="fr-FR" sz="2800" dirty="0">
              <a:solidFill>
                <a:srgbClr val="C00000"/>
              </a:solidFill>
              <a:latin typeface="Traditional Arabic" pitchFamily="18" charset="-78"/>
              <a:cs typeface="Traditional Arabic" pitchFamily="18" charset="-78"/>
            </a:endParaRPr>
          </a:p>
        </p:txBody>
      </p:sp>
      <p:sp>
        <p:nvSpPr>
          <p:cNvPr id="3" name="Titre 2"/>
          <p:cNvSpPr>
            <a:spLocks noGrp="1"/>
          </p:cNvSpPr>
          <p:nvPr>
            <p:ph type="title"/>
          </p:nvPr>
        </p:nvSpPr>
        <p:spPr/>
        <p:txBody>
          <a:bodyPr/>
          <a:lstStyle/>
          <a:p>
            <a:pPr algn="r"/>
            <a:r>
              <a:rPr lang="ar-DZ" dirty="0" smtClean="0"/>
              <a:t>مستويات الثقافة التنظيمية</a:t>
            </a:r>
            <a:endParaRPr lang="fr-F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normAutofit/>
          </a:bodyPr>
          <a:lstStyle/>
          <a:p>
            <a:pPr algn="just" rtl="1"/>
            <a:r>
              <a:rPr lang="ar-DZ" sz="3200" dirty="0" smtClean="0">
                <a:solidFill>
                  <a:schemeClr val="accent6">
                    <a:lumMod val="75000"/>
                  </a:schemeClr>
                </a:solidFill>
              </a:rPr>
              <a:t>2- المستوى الجوهري: </a:t>
            </a:r>
            <a:r>
              <a:rPr lang="ar-DZ" sz="3200" dirty="0" smtClean="0">
                <a:solidFill>
                  <a:srgbClr val="E81CB3"/>
                </a:solidFill>
              </a:rPr>
              <a:t>يشير الى القيم و المعتقدات و الاستراتيجيات </a:t>
            </a:r>
            <a:r>
              <a:rPr lang="ar-DZ" sz="3200" dirty="0" smtClean="0">
                <a:solidFill>
                  <a:srgbClr val="E81CB3"/>
                </a:solidFill>
              </a:rPr>
              <a:t>و </a:t>
            </a:r>
            <a:r>
              <a:rPr lang="ar-DZ" sz="3200" dirty="0" smtClean="0">
                <a:solidFill>
                  <a:srgbClr val="E81CB3"/>
                </a:solidFill>
              </a:rPr>
              <a:t>الاهداف التي يتم تبنيها و تعزيزها رسميا في المنظمة و يتم تحديدها من خلال اجراءات و ممارسات </a:t>
            </a:r>
            <a:r>
              <a:rPr lang="ar-DZ" sz="3200" dirty="0" err="1" smtClean="0">
                <a:solidFill>
                  <a:srgbClr val="E81CB3"/>
                </a:solidFill>
              </a:rPr>
              <a:t>العمل </a:t>
            </a:r>
            <a:r>
              <a:rPr lang="ar-DZ" sz="3200" dirty="0" smtClean="0">
                <a:solidFill>
                  <a:srgbClr val="E81CB3"/>
                </a:solidFill>
              </a:rPr>
              <a:t>، القوانين التي تحكم سلوك </a:t>
            </a:r>
            <a:r>
              <a:rPr lang="ar-DZ" sz="3200" dirty="0" err="1" smtClean="0">
                <a:solidFill>
                  <a:srgbClr val="E81CB3"/>
                </a:solidFill>
              </a:rPr>
              <a:t>الموظفين .</a:t>
            </a:r>
            <a:r>
              <a:rPr lang="ar-DZ" sz="3200" dirty="0" smtClean="0">
                <a:solidFill>
                  <a:srgbClr val="E81CB3"/>
                </a:solidFill>
              </a:rPr>
              <a:t>  </a:t>
            </a:r>
            <a:endParaRPr lang="fr-FR" sz="3200" dirty="0">
              <a:solidFill>
                <a:srgbClr val="E81CB3"/>
              </a:solidFill>
            </a:endParaRPr>
          </a:p>
        </p:txBody>
      </p:sp>
      <p:sp>
        <p:nvSpPr>
          <p:cNvPr id="3" name="Titre 2"/>
          <p:cNvSpPr>
            <a:spLocks noGrp="1"/>
          </p:cNvSpPr>
          <p:nvPr>
            <p:ph type="title"/>
          </p:nvPr>
        </p:nvSpPr>
        <p:spPr/>
        <p:txBody>
          <a:bodyPr/>
          <a:lstStyle/>
          <a:p>
            <a:pPr algn="r"/>
            <a:r>
              <a:rPr lang="ar-DZ" dirty="0" smtClean="0"/>
              <a:t>مستويات الثقافة التنظيمية</a:t>
            </a:r>
            <a:endParaRPr lang="fr-F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54842" y="1905000"/>
            <a:ext cx="5741158" cy="2353101"/>
          </a:xfrm>
        </p:spPr>
        <p:txBody>
          <a:bodyPr/>
          <a:lstStyle/>
          <a:p>
            <a:pPr algn="just" rtl="1"/>
            <a:r>
              <a:rPr lang="ar-DZ" dirty="0" smtClean="0"/>
              <a:t>  </a:t>
            </a:r>
            <a:r>
              <a:rPr lang="ar-DZ" sz="3200" dirty="0" smtClean="0">
                <a:solidFill>
                  <a:schemeClr val="accent1">
                    <a:lumMod val="50000"/>
                  </a:schemeClr>
                </a:solidFill>
              </a:rPr>
              <a:t>3- مستوى الجوهري غير المرئي: </a:t>
            </a:r>
            <a:r>
              <a:rPr lang="ar-DZ" sz="3200" dirty="0" smtClean="0">
                <a:solidFill>
                  <a:srgbClr val="C00000"/>
                </a:solidFill>
              </a:rPr>
              <a:t>يشير الى القيم و المعتقدات و السلوكيات التي تكون غير مرئية  و غير معلنة رسميا في المؤسسة و هي </a:t>
            </a:r>
            <a:r>
              <a:rPr lang="ar-DZ" sz="3200" dirty="0" smtClean="0">
                <a:solidFill>
                  <a:srgbClr val="C00000"/>
                </a:solidFill>
              </a:rPr>
              <a:t>الافتراضات.</a:t>
            </a:r>
            <a:endParaRPr lang="fr-FR" sz="3200" dirty="0">
              <a:solidFill>
                <a:srgbClr val="C00000"/>
              </a:solidFill>
            </a:endParaRPr>
          </a:p>
        </p:txBody>
      </p:sp>
      <p:sp>
        <p:nvSpPr>
          <p:cNvPr id="4" name="Titre 3"/>
          <p:cNvSpPr>
            <a:spLocks noGrp="1"/>
          </p:cNvSpPr>
          <p:nvPr>
            <p:ph type="title"/>
          </p:nvPr>
        </p:nvSpPr>
        <p:spPr/>
        <p:txBody>
          <a:bodyPr/>
          <a:lstStyle/>
          <a:p>
            <a:r>
              <a:rPr lang="ar-DZ" dirty="0" smtClean="0"/>
              <a:t>مستويات الثقافة التنظيمية</a:t>
            </a:r>
            <a:endParaRPr lang="fr-FR" dirty="0"/>
          </a:p>
        </p:txBody>
      </p:sp>
      <p:sp>
        <p:nvSpPr>
          <p:cNvPr id="2050" name="AutoShape 2" descr="schein's model of behaviour at three levels (source: schein 2004, 26).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Espace réservé pour une image  11" descr="Organizational-culture-is-like-an-iceberg-Organizational-culture-is-largely-invisible.png"/>
          <p:cNvPicPr>
            <a:picLocks noGrp="1" noChangeAspect="1"/>
          </p:cNvPicPr>
          <p:nvPr>
            <p:ph type="pic" sz="quarter" idx="10"/>
          </p:nvPr>
        </p:nvPicPr>
        <p:blipFill>
          <a:blip r:embed="rId2"/>
          <a:srcRect t="12720" b="12720"/>
          <a:stretch>
            <a:fillRect/>
          </a:stretch>
        </p:blipFill>
        <p:spPr>
          <a:xfrm>
            <a:off x="6666932" y="210996"/>
            <a:ext cx="4572000" cy="56029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361064" y="1904999"/>
            <a:ext cx="9315680" cy="4209197"/>
          </a:xfrm>
        </p:spPr>
        <p:txBody>
          <a:bodyPr>
            <a:noAutofit/>
          </a:bodyPr>
          <a:lstStyle/>
          <a:p>
            <a:pPr algn="r" rtl="1"/>
            <a:r>
              <a:rPr lang="ar-DZ" sz="2300" dirty="0" smtClean="0">
                <a:solidFill>
                  <a:srgbClr val="0070C0"/>
                </a:solidFill>
              </a:rPr>
              <a:t>  </a:t>
            </a:r>
            <a:r>
              <a:rPr lang="ar-DZ" sz="2300" dirty="0" smtClean="0">
                <a:solidFill>
                  <a:srgbClr val="FF0000"/>
                </a:solidFill>
              </a:rPr>
              <a:t>1- اثر الثقافة التنظيمية على الرضا </a:t>
            </a:r>
            <a:r>
              <a:rPr lang="ar-DZ" sz="2300" dirty="0" err="1" smtClean="0">
                <a:solidFill>
                  <a:srgbClr val="FF0000"/>
                </a:solidFill>
              </a:rPr>
              <a:t>الوظيفي :</a:t>
            </a:r>
            <a:endParaRPr lang="ar-DZ" sz="2300" dirty="0" smtClean="0">
              <a:solidFill>
                <a:srgbClr val="FF0000"/>
              </a:solidFill>
            </a:endParaRPr>
          </a:p>
          <a:p>
            <a:pPr algn="r" rtl="1"/>
            <a:r>
              <a:rPr lang="ar-SA" sz="2300" dirty="0" smtClean="0">
                <a:solidFill>
                  <a:srgbClr val="0070C0"/>
                </a:solidFill>
              </a:rPr>
              <a:t>الثقافة التنظيمية هي المجموعة من القيم والمعتقدات وممارسات التي تحكم سلوك الأفراد في </a:t>
            </a:r>
            <a:r>
              <a:rPr lang="ar-SA" sz="2300" dirty="0" err="1" smtClean="0">
                <a:solidFill>
                  <a:srgbClr val="0070C0"/>
                </a:solidFill>
              </a:rPr>
              <a:t>المؤسسة.</a:t>
            </a:r>
            <a:r>
              <a:rPr lang="ar-SA" sz="2300" dirty="0" smtClean="0">
                <a:solidFill>
                  <a:srgbClr val="0070C0"/>
                </a:solidFill>
              </a:rPr>
              <a:t> وتعتبر الثقافة التنظيمية عاملاً مهماً في تحقيق الرضا الوظيفي </a:t>
            </a:r>
            <a:r>
              <a:rPr lang="ar-SA" sz="2300" dirty="0" err="1" smtClean="0">
                <a:solidFill>
                  <a:srgbClr val="0070C0"/>
                </a:solidFill>
              </a:rPr>
              <a:t>للموظفين.</a:t>
            </a:r>
            <a:r>
              <a:rPr lang="ar-SA" sz="2300" dirty="0" smtClean="0">
                <a:solidFill>
                  <a:srgbClr val="0070C0"/>
                </a:solidFill>
              </a:rPr>
              <a:t> فعندما يكون هناك توافق بين قيم المؤسسة وقيم الموظف، فإن ذلك يؤدي إلى شعور الموظف بالانتماء والتقدير والتحفيز، مما يؤثر بشكل إيجابي على رضاه الوظيفي</a:t>
            </a:r>
            <a:r>
              <a:rPr lang="ar-DZ" sz="2300" dirty="0" err="1" smtClean="0">
                <a:solidFill>
                  <a:srgbClr val="0070C0"/>
                </a:solidFill>
              </a:rPr>
              <a:t>.</a:t>
            </a:r>
            <a:endParaRPr lang="ar-DZ" sz="2300" dirty="0" smtClean="0">
              <a:solidFill>
                <a:srgbClr val="0070C0"/>
              </a:solidFill>
            </a:endParaRPr>
          </a:p>
          <a:p>
            <a:pPr algn="r" rtl="1"/>
            <a:r>
              <a:rPr lang="ar-SA" sz="2300" dirty="0" smtClean="0">
                <a:solidFill>
                  <a:srgbClr val="0070C0"/>
                </a:solidFill>
              </a:rPr>
              <a:t>تؤثر الثقافة التنظيمية على الرضا الوظيفي من خلال عدة </a:t>
            </a:r>
            <a:r>
              <a:rPr lang="ar-SA" sz="2300" dirty="0" err="1" smtClean="0">
                <a:solidFill>
                  <a:srgbClr val="0070C0"/>
                </a:solidFill>
              </a:rPr>
              <a:t>عوامل.</a:t>
            </a:r>
            <a:r>
              <a:rPr lang="ar-SA" sz="2300" dirty="0" smtClean="0">
                <a:solidFill>
                  <a:srgbClr val="0070C0"/>
                </a:solidFill>
              </a:rPr>
              <a:t> أحدها هو الشفافية والاتصال المفتوح في </a:t>
            </a:r>
            <a:r>
              <a:rPr lang="ar-SA" sz="2300" dirty="0" err="1" smtClean="0">
                <a:solidFill>
                  <a:srgbClr val="0070C0"/>
                </a:solidFill>
              </a:rPr>
              <a:t>المؤسسة.</a:t>
            </a:r>
            <a:r>
              <a:rPr lang="ar-SA" sz="2300" dirty="0" smtClean="0">
                <a:solidFill>
                  <a:srgbClr val="0070C0"/>
                </a:solidFill>
              </a:rPr>
              <a:t> عندما يكون هناك تواصل فعال بين الإدارة والموظفين، يشعرون الموظفون بالثقة والاحترام والتقدير، مما يؤدي إلى زيادة رضاهم </a:t>
            </a:r>
            <a:r>
              <a:rPr lang="ar-SA" sz="2300" dirty="0" err="1" smtClean="0">
                <a:solidFill>
                  <a:srgbClr val="0070C0"/>
                </a:solidFill>
              </a:rPr>
              <a:t>الوظيفي.</a:t>
            </a:r>
            <a:r>
              <a:rPr lang="ar-SA" sz="2300" dirty="0" smtClean="0">
                <a:solidFill>
                  <a:srgbClr val="0070C0"/>
                </a:solidFill>
              </a:rPr>
              <a:t> كما أن الثقافة التنظيمية التي تشجع على المشاركة والمساهمة في صنع القرارات تعزز الشعور بالانتماء والتحفيز</a:t>
            </a:r>
            <a:r>
              <a:rPr lang="ar-DZ" sz="2300" dirty="0" err="1" smtClean="0">
                <a:solidFill>
                  <a:srgbClr val="0070C0"/>
                </a:solidFill>
              </a:rPr>
              <a:t>.</a:t>
            </a:r>
            <a:endParaRPr lang="ar-DZ" sz="2300" dirty="0" smtClean="0">
              <a:solidFill>
                <a:srgbClr val="0070C0"/>
              </a:solidFill>
            </a:endParaRPr>
          </a:p>
          <a:p>
            <a:pPr algn="r" rtl="1"/>
            <a:r>
              <a:rPr lang="ar-SA" sz="2300" dirty="0" smtClean="0">
                <a:solidFill>
                  <a:srgbClr val="0070C0"/>
                </a:solidFill>
              </a:rPr>
              <a:t>تؤثر القيادة الإيجابية في الثقافة التنظيمية على رضا </a:t>
            </a:r>
            <a:r>
              <a:rPr lang="ar-SA" sz="2300" dirty="0" err="1" smtClean="0">
                <a:solidFill>
                  <a:srgbClr val="0070C0"/>
                </a:solidFill>
              </a:rPr>
              <a:t>الموظفين.</a:t>
            </a:r>
            <a:r>
              <a:rPr lang="ar-SA" sz="2300" dirty="0" smtClean="0">
                <a:solidFill>
                  <a:srgbClr val="0070C0"/>
                </a:solidFill>
              </a:rPr>
              <a:t> عندما يكون لدى القادة رؤية واضحة وقدرة على تحفيز وتوجيه الموظفين، يشعرون </a:t>
            </a:r>
            <a:r>
              <a:rPr lang="ar-SA" sz="2300" dirty="0" smtClean="0">
                <a:solidFill>
                  <a:srgbClr val="0070C0"/>
                </a:solidFill>
              </a:rPr>
              <a:t>بالثقة </a:t>
            </a:r>
            <a:r>
              <a:rPr lang="ar-SA" sz="2300" dirty="0" smtClean="0">
                <a:solidFill>
                  <a:srgbClr val="0070C0"/>
                </a:solidFill>
              </a:rPr>
              <a:t>والاستقرار والتحفيز، مما يؤدي إلى زيادة رضاهم </a:t>
            </a:r>
            <a:r>
              <a:rPr lang="ar-SA" sz="2300" dirty="0" err="1" smtClean="0">
                <a:solidFill>
                  <a:srgbClr val="0070C0"/>
                </a:solidFill>
              </a:rPr>
              <a:t>الوظيفي.</a:t>
            </a:r>
            <a:r>
              <a:rPr lang="ar-SA" sz="2300" dirty="0" smtClean="0">
                <a:solidFill>
                  <a:srgbClr val="0070C0"/>
                </a:solidFill>
              </a:rPr>
              <a:t> كما أن القادة الذين يظهرون الاهتمام بالموظفين ويقدرون جهودهم يعززون الشعور بالتقدير والانتماء.</a:t>
            </a:r>
            <a:endParaRPr lang="ar-DZ" sz="2300" dirty="0" smtClean="0">
              <a:solidFill>
                <a:srgbClr val="0070C0"/>
              </a:solidFill>
            </a:endParaRPr>
          </a:p>
          <a:p>
            <a:pPr algn="r"/>
            <a:endParaRPr lang="ar-DZ" sz="2300" dirty="0" smtClean="0">
              <a:solidFill>
                <a:srgbClr val="0070C0"/>
              </a:solidFill>
            </a:endParaRPr>
          </a:p>
        </p:txBody>
      </p:sp>
      <p:sp>
        <p:nvSpPr>
          <p:cNvPr id="3" name="Titre 2"/>
          <p:cNvSpPr>
            <a:spLocks noGrp="1"/>
          </p:cNvSpPr>
          <p:nvPr>
            <p:ph type="title"/>
          </p:nvPr>
        </p:nvSpPr>
        <p:spPr/>
        <p:txBody>
          <a:bodyPr/>
          <a:lstStyle/>
          <a:p>
            <a:pPr algn="r"/>
            <a:r>
              <a:rPr lang="ar-DZ" dirty="0" smtClean="0"/>
              <a:t>اثر الثقافة </a:t>
            </a:r>
            <a:r>
              <a:rPr lang="ar-DZ" dirty="0" err="1" smtClean="0"/>
              <a:t>التنظيمة</a:t>
            </a:r>
            <a:r>
              <a:rPr lang="ar-DZ" dirty="0" smtClean="0"/>
              <a:t> على بعض المتغيرات </a:t>
            </a:r>
            <a:endParaRPr lang="fr-F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ispanic Heritage Template_LW.pot  -  AutoRecovered" id="{0019F9B1-4944-4C3D-BD71-31454C82D899}" vid="{3EED11B8-4CEA-4EF8-BEA8-9CD170BA1D8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Properties xmlns="http://schemas.microsoft.com/sharepoint/v3" xsi:nil="true"/>
    <Status xmlns="71af3243-3dd4-4a8d-8c0d-dd76da1f02a5">Not started</Status>
    <TaxCatchAll xmlns="230e9df3-be65-4c73-a93b-d1236ebd677e"/>
    <lcf76f155ced4ddcb4097134ff3c332f xmlns="71af3243-3dd4-4a8d-8c0d-dd76da1f02a5">
      <Terms xmlns="http://schemas.microsoft.com/office/infopath/2007/PartnerControls"/>
    </lcf76f155ced4ddcb4097134ff3c332f>
    <Image xmlns="71af3243-3dd4-4a8d-8c0d-dd76da1f02a5">
      <Url xsi:nil="true"/>
      <Description xsi:nil="true"/>
    </Image>
    <_ip_UnifiedCompliancePolicyUIAc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3D28AB-F595-4923-953A-AF3BB440106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E58E9125-520C-4260-BF38-ECD338604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FD371B-A150-4B08-9180-DA30724E99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1036</Words>
  <Application>Microsoft Office PowerPoint</Application>
  <PresentationFormat>Personnalisé</PresentationFormat>
  <Paragraphs>41</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1_Office Theme</vt:lpstr>
      <vt:lpstr>المحور الثالث  مصادر ومستويات الثقافة التنظيمية  موجهة الى طلبة سنة ثانية ماستر ادارة الموارد البشرية الاستاذة: داسي وهيبة    2023</vt:lpstr>
      <vt:lpstr>مصادر انشاء ثقافة المنظمة</vt:lpstr>
      <vt:lpstr>2- البيئة الخارجية</vt:lpstr>
      <vt:lpstr>الموظفين الآخرين</vt:lpstr>
      <vt:lpstr>اهمية الثقافة التنظيمية </vt:lpstr>
      <vt:lpstr>مستويات الثقافة التنظيمية</vt:lpstr>
      <vt:lpstr>مستويات الثقافة التنظيمية</vt:lpstr>
      <vt:lpstr>مستويات الثقافة التنظيمية</vt:lpstr>
      <vt:lpstr>اثر الثقافة التنظيمة على بعض المتغيرات </vt:lpstr>
      <vt:lpstr>أثر الثقافة التنظيمية على تشارك المعرفة</vt:lpstr>
      <vt:lpstr>تأثير الثقافة التنظيمية على الأداء الجيد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2021-01-14T05:45:19Z</dcterms:created>
  <dcterms:modified xsi:type="dcterms:W3CDTF">2023-12-11T16:37:21Z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AITags">
    <vt:lpwstr/>
  </property>
  <property fmtid="{D5CDD505-2E9C-101B-9397-08002B2CF9AE}" pid="3" name="ContentTypeId">
    <vt:lpwstr>0x01010079F111ED35F8CC479449609E8A0923A6</vt:lpwstr>
  </property>
</Properties>
</file>