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GSO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260648"/>
            <a:ext cx="3530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solidFill>
                  <a:schemeClr val="bg1"/>
                </a:solidFill>
                <a:latin typeface="SimplifiedArabic-Bold"/>
              </a:rPr>
              <a:t>نشأة وتطور المعرفة</a:t>
            </a:r>
            <a:endParaRPr lang="ar-DZ" sz="40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516216" y="2708920"/>
            <a:ext cx="2232248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الاقتصاد الزراعي</a:t>
            </a:r>
            <a:endParaRPr lang="ar-DZ" sz="2000" b="1" dirty="0"/>
          </a:p>
        </p:txBody>
      </p:sp>
      <p:sp>
        <p:nvSpPr>
          <p:cNvPr id="7" name="Ellipse 6"/>
          <p:cNvSpPr/>
          <p:nvPr/>
        </p:nvSpPr>
        <p:spPr>
          <a:xfrm>
            <a:off x="3707904" y="2708920"/>
            <a:ext cx="2232248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الاقتصاد الصناعي</a:t>
            </a:r>
            <a:endParaRPr lang="ar-DZ" sz="2000" b="1" dirty="0"/>
          </a:p>
        </p:txBody>
      </p:sp>
      <p:sp>
        <p:nvSpPr>
          <p:cNvPr id="8" name="Ellipse 7"/>
          <p:cNvSpPr/>
          <p:nvPr/>
        </p:nvSpPr>
        <p:spPr>
          <a:xfrm>
            <a:off x="1187624" y="2708920"/>
            <a:ext cx="2232248" cy="129614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chemeClr val="tx1"/>
                </a:solidFill>
              </a:rPr>
              <a:t>اقتصاد الخدمات</a:t>
            </a:r>
            <a:endParaRPr lang="ar-DZ" sz="20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699792" y="4653136"/>
            <a:ext cx="4176464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b="1" dirty="0" smtClean="0"/>
              <a:t>اقتصاد المعرفة</a:t>
            </a:r>
            <a:endParaRPr lang="ar-DZ" sz="3200" b="1" dirty="0"/>
          </a:p>
        </p:txBody>
      </p:sp>
    </p:spTree>
    <p:extLst>
      <p:ext uri="{BB962C8B-B14F-4D97-AF65-F5344CB8AC3E}">
        <p14:creationId xmlns:p14="http://schemas.microsoft.com/office/powerpoint/2010/main" val="24596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9349"/>
              </p:ext>
            </p:extLst>
          </p:nvPr>
        </p:nvGraphicFramePr>
        <p:xfrm>
          <a:off x="1187624" y="908720"/>
          <a:ext cx="6096000" cy="5455920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مجتمع الصناعة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مجتمع المعرفة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الهرمية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المساواة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التماثل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err="1" smtClean="0"/>
                        <a:t>الفرديةوالابتكار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القياسية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التنوع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المركزية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اللامركزية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الكفاءة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الفاعلية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استنفاذ</a:t>
                      </a:r>
                      <a:r>
                        <a:rPr lang="ar-DZ" sz="2000" baseline="0" dirty="0" smtClean="0"/>
                        <a:t> </a:t>
                      </a:r>
                      <a:r>
                        <a:rPr lang="ar-DZ" sz="2000" dirty="0" smtClean="0"/>
                        <a:t>الموارد الطبيعية والتلوث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الاقتصاد بالموارد والتكامل مع الطبيعة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الاستهلاك والقوة المنتجة المادية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تقييم التكنولوجيا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التخصص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العمومية، تعدد المجالات، الشمولية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الفردية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err="1" smtClean="0"/>
                        <a:t>التداؤب</a:t>
                      </a:r>
                      <a:r>
                        <a:rPr lang="ar-DZ" sz="2000" dirty="0" smtClean="0"/>
                        <a:t> (</a:t>
                      </a:r>
                      <a:r>
                        <a:rPr lang="fr-FR" sz="2000" dirty="0" err="1" smtClean="0"/>
                        <a:t>Synergy</a:t>
                      </a:r>
                      <a:r>
                        <a:rPr lang="ar-DZ" sz="2000" dirty="0" smtClean="0"/>
                        <a:t>)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تعظيم الثروة المادية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جودة الحياة والمحافظة على الموارد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التأكيد على المحتوى الكمي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D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التأكيد على المحتوى النوعي</a:t>
                      </a:r>
                      <a:endParaRPr lang="ar-D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الأمان والضمان</a:t>
                      </a:r>
                      <a:endParaRPr lang="ar-D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000" dirty="0" smtClean="0"/>
                        <a:t>التعبير الذاتي وتحقيق الذات</a:t>
                      </a:r>
                      <a:endParaRPr lang="ar-D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51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332656"/>
            <a:ext cx="2813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400" b="1" dirty="0">
                <a:solidFill>
                  <a:schemeClr val="bg1"/>
                </a:solidFill>
              </a:rPr>
              <a:t>مفهوم المعرفة</a:t>
            </a:r>
            <a:endParaRPr lang="ar-DZ" sz="4400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>
            <a:stCxn id="2" idx="2"/>
            <a:endCxn id="9" idx="0"/>
          </p:cNvCxnSpPr>
          <p:nvPr/>
        </p:nvCxnSpPr>
        <p:spPr>
          <a:xfrm>
            <a:off x="4754660" y="1102097"/>
            <a:ext cx="2650196" cy="196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2" idx="2"/>
            <a:endCxn id="11" idx="0"/>
          </p:cNvCxnSpPr>
          <p:nvPr/>
        </p:nvCxnSpPr>
        <p:spPr>
          <a:xfrm flipH="1">
            <a:off x="1811152" y="1102097"/>
            <a:ext cx="2943508" cy="196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773216" y="3068960"/>
            <a:ext cx="326328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مجموعة التعريفات القائمة على المعرفة الصريحة وتكنولوجيا المعلومات</a:t>
            </a:r>
            <a:endParaRPr lang="ar-DZ" sz="2000" b="1" dirty="0"/>
          </a:p>
        </p:txBody>
      </p:sp>
      <p:sp>
        <p:nvSpPr>
          <p:cNvPr id="11" name="Ellipse 10"/>
          <p:cNvSpPr/>
          <p:nvPr/>
        </p:nvSpPr>
        <p:spPr>
          <a:xfrm>
            <a:off x="179512" y="3068960"/>
            <a:ext cx="326328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/>
              <a:t>مجموعة التعريفات القائمة على المعرفة الضمنية في رؤوس الأفراد</a:t>
            </a:r>
            <a:endParaRPr lang="ar-DZ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164288" y="2492896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2400" b="1" dirty="0" smtClean="0">
                <a:solidFill>
                  <a:srgbClr val="FF0000"/>
                </a:solidFill>
              </a:rPr>
              <a:t>1</a:t>
            </a:r>
            <a:endParaRPr lang="ar-DZ" sz="2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5736" y="2492896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2400" b="1" dirty="0" smtClean="0">
                <a:solidFill>
                  <a:srgbClr val="FF0000"/>
                </a:solidFill>
              </a:rPr>
              <a:t>2</a:t>
            </a:r>
            <a:endParaRPr lang="ar-D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71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14002</TotalTime>
  <Words>129</Words>
  <Application>Microsoft Office PowerPoint</Application>
  <PresentationFormat>Affichage à l'écran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37</cp:revision>
  <dcterms:created xsi:type="dcterms:W3CDTF">2023-10-02T08:27:21Z</dcterms:created>
  <dcterms:modified xsi:type="dcterms:W3CDTF">2023-11-02T20:32:40Z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