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2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D3B98B-ACB2-4CF8-B386-E14D6E924CFB}"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fr-FR"/>
        </a:p>
      </dgm:t>
    </dgm:pt>
    <dgm:pt modelId="{5A73CEC8-A77B-41F5-8617-3BC0C58AF68D}">
      <dgm:prSet phldrT="[نص]" custT="1"/>
      <dgm:spPr/>
      <dgm:t>
        <a:bodyPr/>
        <a:lstStyle/>
        <a:p>
          <a:r>
            <a:rPr lang="ar-DZ" sz="1400" dirty="0" smtClean="0"/>
            <a:t>اللغة</a:t>
          </a:r>
          <a:endParaRPr lang="fr-FR" sz="1400" dirty="0"/>
        </a:p>
      </dgm:t>
    </dgm:pt>
    <dgm:pt modelId="{CC5861C0-EB21-4A8D-B324-DB5A666E09F1}" type="parTrans" cxnId="{4CD8AE04-BBD2-4DE3-A42D-57C92558C40D}">
      <dgm:prSet/>
      <dgm:spPr/>
      <dgm:t>
        <a:bodyPr/>
        <a:lstStyle/>
        <a:p>
          <a:endParaRPr lang="fr-FR"/>
        </a:p>
      </dgm:t>
    </dgm:pt>
    <dgm:pt modelId="{EA69A605-4A56-4055-80A1-9D694C6E6CF9}" type="sibTrans" cxnId="{4CD8AE04-BBD2-4DE3-A42D-57C92558C40D}">
      <dgm:prSet/>
      <dgm:spPr/>
      <dgm:t>
        <a:bodyPr/>
        <a:lstStyle/>
        <a:p>
          <a:endParaRPr lang="fr-FR"/>
        </a:p>
      </dgm:t>
    </dgm:pt>
    <dgm:pt modelId="{38DE49E0-BE41-487F-ACD7-9449ABC73613}">
      <dgm:prSet phldrT="[نص]"/>
      <dgm:spPr/>
      <dgm:t>
        <a:bodyPr/>
        <a:lstStyle/>
        <a:p>
          <a:r>
            <a:rPr lang="ar-DZ" dirty="0" smtClean="0"/>
            <a:t>الهيئات التوثيقية</a:t>
          </a:r>
          <a:endParaRPr lang="fr-FR" dirty="0"/>
        </a:p>
      </dgm:t>
    </dgm:pt>
    <dgm:pt modelId="{CA6637C4-58C5-4A1E-9749-B9BC81903E26}" type="parTrans" cxnId="{C65E61F9-3984-4C82-9CAB-D976E59253D5}">
      <dgm:prSet/>
      <dgm:spPr/>
      <dgm:t>
        <a:bodyPr/>
        <a:lstStyle/>
        <a:p>
          <a:endParaRPr lang="fr-FR"/>
        </a:p>
      </dgm:t>
    </dgm:pt>
    <dgm:pt modelId="{01384961-65BC-4547-889D-546897874636}" type="sibTrans" cxnId="{C65E61F9-3984-4C82-9CAB-D976E59253D5}">
      <dgm:prSet/>
      <dgm:spPr/>
      <dgm:t>
        <a:bodyPr/>
        <a:lstStyle/>
        <a:p>
          <a:endParaRPr lang="fr-FR"/>
        </a:p>
      </dgm:t>
    </dgm:pt>
    <dgm:pt modelId="{35D93305-9DD4-4BA2-B14B-8DADA3BFD847}">
      <dgm:prSet phldrT="[نص]" custT="1"/>
      <dgm:spPr/>
      <dgm:t>
        <a:bodyPr/>
        <a:lstStyle/>
        <a:p>
          <a:r>
            <a:rPr lang="ar-DZ" sz="1200" b="1" dirty="0" smtClean="0"/>
            <a:t>تحديد العناصر المتداخلة</a:t>
          </a:r>
          <a:endParaRPr lang="fr-FR" sz="1200" b="1" dirty="0"/>
        </a:p>
      </dgm:t>
    </dgm:pt>
    <dgm:pt modelId="{070AFFF8-8EEA-4B6D-888F-B982AB3B3624}" type="parTrans" cxnId="{F389F1EA-6725-4B5A-B363-A9AAFA3CB559}">
      <dgm:prSet/>
      <dgm:spPr/>
      <dgm:t>
        <a:bodyPr/>
        <a:lstStyle/>
        <a:p>
          <a:endParaRPr lang="fr-FR"/>
        </a:p>
      </dgm:t>
    </dgm:pt>
    <dgm:pt modelId="{D8B05594-7416-4824-B485-90635C74E2F9}" type="sibTrans" cxnId="{F389F1EA-6725-4B5A-B363-A9AAFA3CB559}">
      <dgm:prSet/>
      <dgm:spPr/>
      <dgm:t>
        <a:bodyPr/>
        <a:lstStyle/>
        <a:p>
          <a:endParaRPr lang="fr-FR"/>
        </a:p>
      </dgm:t>
    </dgm:pt>
    <dgm:pt modelId="{D20AA186-9214-4B6F-A4F0-101D248CB06A}">
      <dgm:prSet phldrT="[نص]" custT="1"/>
      <dgm:spPr/>
      <dgm:t>
        <a:bodyPr/>
        <a:lstStyle/>
        <a:p>
          <a:r>
            <a:rPr lang="ar-DZ" sz="1200" b="1" dirty="0" smtClean="0"/>
            <a:t>الديناميكية</a:t>
          </a:r>
          <a:endParaRPr lang="fr-FR" sz="1200" b="1" dirty="0"/>
        </a:p>
      </dgm:t>
    </dgm:pt>
    <dgm:pt modelId="{673562A0-C0E1-42C2-946C-C548702EAF4B}" type="parTrans" cxnId="{F5D0033D-E319-4F9C-BB96-1637F1F0D4E2}">
      <dgm:prSet/>
      <dgm:spPr/>
      <dgm:t>
        <a:bodyPr/>
        <a:lstStyle/>
        <a:p>
          <a:endParaRPr lang="fr-FR"/>
        </a:p>
      </dgm:t>
    </dgm:pt>
    <dgm:pt modelId="{0C7EC16E-D6CA-4C6E-BEF2-8011CA93333F}" type="sibTrans" cxnId="{F5D0033D-E319-4F9C-BB96-1637F1F0D4E2}">
      <dgm:prSet/>
      <dgm:spPr/>
      <dgm:t>
        <a:bodyPr/>
        <a:lstStyle/>
        <a:p>
          <a:endParaRPr lang="fr-FR"/>
        </a:p>
      </dgm:t>
    </dgm:pt>
    <dgm:pt modelId="{18DACC5F-38C7-4F2C-B765-6C3C32698098}">
      <dgm:prSet phldrT="[نص]"/>
      <dgm:spPr/>
      <dgm:t>
        <a:bodyPr/>
        <a:lstStyle/>
        <a:p>
          <a:r>
            <a:rPr lang="ar-DZ" dirty="0" smtClean="0"/>
            <a:t>المقاربة أداة</a:t>
          </a:r>
          <a:endParaRPr lang="fr-FR" dirty="0"/>
        </a:p>
      </dgm:t>
    </dgm:pt>
    <dgm:pt modelId="{665A9CDF-9EDE-4193-A5F6-A0A62D15C936}" type="parTrans" cxnId="{F5D62105-E341-438F-A911-F7CA7E158595}">
      <dgm:prSet/>
      <dgm:spPr/>
      <dgm:t>
        <a:bodyPr/>
        <a:lstStyle/>
        <a:p>
          <a:endParaRPr lang="fr-FR"/>
        </a:p>
      </dgm:t>
    </dgm:pt>
    <dgm:pt modelId="{1AFAFF07-B341-49F0-967A-B7706B11B7C3}" type="sibTrans" cxnId="{F5D62105-E341-438F-A911-F7CA7E158595}">
      <dgm:prSet/>
      <dgm:spPr/>
      <dgm:t>
        <a:bodyPr/>
        <a:lstStyle/>
        <a:p>
          <a:endParaRPr lang="fr-FR"/>
        </a:p>
      </dgm:t>
    </dgm:pt>
    <dgm:pt modelId="{B6FC753A-EB40-43CA-9275-FD868EC29238}" type="pres">
      <dgm:prSet presAssocID="{B8D3B98B-ACB2-4CF8-B386-E14D6E924CFB}" presName="cycle" presStyleCnt="0">
        <dgm:presLayoutVars>
          <dgm:dir/>
          <dgm:resizeHandles val="exact"/>
        </dgm:presLayoutVars>
      </dgm:prSet>
      <dgm:spPr/>
      <dgm:t>
        <a:bodyPr/>
        <a:lstStyle/>
        <a:p>
          <a:pPr rtl="1"/>
          <a:endParaRPr lang="ar-DZ"/>
        </a:p>
      </dgm:t>
    </dgm:pt>
    <dgm:pt modelId="{A393B31B-AF30-4D96-9820-240F9918480D}" type="pres">
      <dgm:prSet presAssocID="{5A73CEC8-A77B-41F5-8617-3BC0C58AF68D}" presName="node" presStyleLbl="node1" presStyleIdx="0" presStyleCnt="5">
        <dgm:presLayoutVars>
          <dgm:bulletEnabled val="1"/>
        </dgm:presLayoutVars>
      </dgm:prSet>
      <dgm:spPr/>
      <dgm:t>
        <a:bodyPr/>
        <a:lstStyle/>
        <a:p>
          <a:pPr rtl="1"/>
          <a:endParaRPr lang="ar-DZ"/>
        </a:p>
      </dgm:t>
    </dgm:pt>
    <dgm:pt modelId="{CB154B87-13B3-4531-9802-CA1CD2C230B5}" type="pres">
      <dgm:prSet presAssocID="{EA69A605-4A56-4055-80A1-9D694C6E6CF9}" presName="sibTrans" presStyleLbl="sibTrans2D1" presStyleIdx="0" presStyleCnt="5"/>
      <dgm:spPr/>
      <dgm:t>
        <a:bodyPr/>
        <a:lstStyle/>
        <a:p>
          <a:pPr rtl="1"/>
          <a:endParaRPr lang="ar-DZ"/>
        </a:p>
      </dgm:t>
    </dgm:pt>
    <dgm:pt modelId="{4C9FEC93-9639-4987-866B-BE4DBCCBF10C}" type="pres">
      <dgm:prSet presAssocID="{EA69A605-4A56-4055-80A1-9D694C6E6CF9}" presName="connectorText" presStyleLbl="sibTrans2D1" presStyleIdx="0" presStyleCnt="5"/>
      <dgm:spPr/>
      <dgm:t>
        <a:bodyPr/>
        <a:lstStyle/>
        <a:p>
          <a:pPr rtl="1"/>
          <a:endParaRPr lang="ar-DZ"/>
        </a:p>
      </dgm:t>
    </dgm:pt>
    <dgm:pt modelId="{65313EEC-CFD7-490D-9222-81CEFA793579}" type="pres">
      <dgm:prSet presAssocID="{38DE49E0-BE41-487F-ACD7-9449ABC73613}" presName="node" presStyleLbl="node1" presStyleIdx="1" presStyleCnt="5">
        <dgm:presLayoutVars>
          <dgm:bulletEnabled val="1"/>
        </dgm:presLayoutVars>
      </dgm:prSet>
      <dgm:spPr/>
      <dgm:t>
        <a:bodyPr/>
        <a:lstStyle/>
        <a:p>
          <a:pPr rtl="1"/>
          <a:endParaRPr lang="ar-DZ"/>
        </a:p>
      </dgm:t>
    </dgm:pt>
    <dgm:pt modelId="{81DE3D0C-7F74-4363-8B17-0AC67C8F076A}" type="pres">
      <dgm:prSet presAssocID="{01384961-65BC-4547-889D-546897874636}" presName="sibTrans" presStyleLbl="sibTrans2D1" presStyleIdx="1" presStyleCnt="5"/>
      <dgm:spPr/>
      <dgm:t>
        <a:bodyPr/>
        <a:lstStyle/>
        <a:p>
          <a:pPr rtl="1"/>
          <a:endParaRPr lang="ar-DZ"/>
        </a:p>
      </dgm:t>
    </dgm:pt>
    <dgm:pt modelId="{98C614A5-D3D3-4F17-8781-75EBFF40DEDE}" type="pres">
      <dgm:prSet presAssocID="{01384961-65BC-4547-889D-546897874636}" presName="connectorText" presStyleLbl="sibTrans2D1" presStyleIdx="1" presStyleCnt="5"/>
      <dgm:spPr/>
      <dgm:t>
        <a:bodyPr/>
        <a:lstStyle/>
        <a:p>
          <a:pPr rtl="1"/>
          <a:endParaRPr lang="ar-DZ"/>
        </a:p>
      </dgm:t>
    </dgm:pt>
    <dgm:pt modelId="{C10210E5-E3FC-4063-9FA1-826544BFD27E}" type="pres">
      <dgm:prSet presAssocID="{35D93305-9DD4-4BA2-B14B-8DADA3BFD847}" presName="node" presStyleLbl="node1" presStyleIdx="2" presStyleCnt="5" custScaleX="136868">
        <dgm:presLayoutVars>
          <dgm:bulletEnabled val="1"/>
        </dgm:presLayoutVars>
      </dgm:prSet>
      <dgm:spPr/>
      <dgm:t>
        <a:bodyPr/>
        <a:lstStyle/>
        <a:p>
          <a:pPr rtl="1"/>
          <a:endParaRPr lang="ar-DZ"/>
        </a:p>
      </dgm:t>
    </dgm:pt>
    <dgm:pt modelId="{D6B06279-2112-4BE7-B42D-FDA72EAF6675}" type="pres">
      <dgm:prSet presAssocID="{D8B05594-7416-4824-B485-90635C74E2F9}" presName="sibTrans" presStyleLbl="sibTrans2D1" presStyleIdx="2" presStyleCnt="5"/>
      <dgm:spPr/>
      <dgm:t>
        <a:bodyPr/>
        <a:lstStyle/>
        <a:p>
          <a:pPr rtl="1"/>
          <a:endParaRPr lang="ar-DZ"/>
        </a:p>
      </dgm:t>
    </dgm:pt>
    <dgm:pt modelId="{C029CD20-E215-4F9A-A603-2D0760D1892F}" type="pres">
      <dgm:prSet presAssocID="{D8B05594-7416-4824-B485-90635C74E2F9}" presName="connectorText" presStyleLbl="sibTrans2D1" presStyleIdx="2" presStyleCnt="5"/>
      <dgm:spPr/>
      <dgm:t>
        <a:bodyPr/>
        <a:lstStyle/>
        <a:p>
          <a:pPr rtl="1"/>
          <a:endParaRPr lang="ar-DZ"/>
        </a:p>
      </dgm:t>
    </dgm:pt>
    <dgm:pt modelId="{7D07BB9A-7CB2-4528-8A0C-498B3CBC49DC}" type="pres">
      <dgm:prSet presAssocID="{D20AA186-9214-4B6F-A4F0-101D248CB06A}" presName="node" presStyleLbl="node1" presStyleIdx="3" presStyleCnt="5" custScaleX="126590">
        <dgm:presLayoutVars>
          <dgm:bulletEnabled val="1"/>
        </dgm:presLayoutVars>
      </dgm:prSet>
      <dgm:spPr/>
      <dgm:t>
        <a:bodyPr/>
        <a:lstStyle/>
        <a:p>
          <a:pPr rtl="1"/>
          <a:endParaRPr lang="ar-DZ"/>
        </a:p>
      </dgm:t>
    </dgm:pt>
    <dgm:pt modelId="{71DBC0D5-1B0B-4683-8D8F-F1AD863FCB82}" type="pres">
      <dgm:prSet presAssocID="{0C7EC16E-D6CA-4C6E-BEF2-8011CA93333F}" presName="sibTrans" presStyleLbl="sibTrans2D1" presStyleIdx="3" presStyleCnt="5"/>
      <dgm:spPr/>
      <dgm:t>
        <a:bodyPr/>
        <a:lstStyle/>
        <a:p>
          <a:pPr rtl="1"/>
          <a:endParaRPr lang="ar-DZ"/>
        </a:p>
      </dgm:t>
    </dgm:pt>
    <dgm:pt modelId="{FE548022-06A9-4A54-8210-07945AB3C197}" type="pres">
      <dgm:prSet presAssocID="{0C7EC16E-D6CA-4C6E-BEF2-8011CA93333F}" presName="connectorText" presStyleLbl="sibTrans2D1" presStyleIdx="3" presStyleCnt="5"/>
      <dgm:spPr/>
      <dgm:t>
        <a:bodyPr/>
        <a:lstStyle/>
        <a:p>
          <a:pPr rtl="1"/>
          <a:endParaRPr lang="ar-DZ"/>
        </a:p>
      </dgm:t>
    </dgm:pt>
    <dgm:pt modelId="{8C281982-BB50-4EF1-A55C-CEC2BBED3590}" type="pres">
      <dgm:prSet presAssocID="{18DACC5F-38C7-4F2C-B765-6C3C32698098}" presName="node" presStyleLbl="node1" presStyleIdx="4" presStyleCnt="5">
        <dgm:presLayoutVars>
          <dgm:bulletEnabled val="1"/>
        </dgm:presLayoutVars>
      </dgm:prSet>
      <dgm:spPr/>
      <dgm:t>
        <a:bodyPr/>
        <a:lstStyle/>
        <a:p>
          <a:pPr rtl="1"/>
          <a:endParaRPr lang="ar-DZ"/>
        </a:p>
      </dgm:t>
    </dgm:pt>
    <dgm:pt modelId="{ED587051-1635-4B68-80AE-3283DAA512D3}" type="pres">
      <dgm:prSet presAssocID="{1AFAFF07-B341-49F0-967A-B7706B11B7C3}" presName="sibTrans" presStyleLbl="sibTrans2D1" presStyleIdx="4" presStyleCnt="5"/>
      <dgm:spPr/>
      <dgm:t>
        <a:bodyPr/>
        <a:lstStyle/>
        <a:p>
          <a:pPr rtl="1"/>
          <a:endParaRPr lang="ar-DZ"/>
        </a:p>
      </dgm:t>
    </dgm:pt>
    <dgm:pt modelId="{07628686-3B23-4062-BDE1-E00836D4F3FD}" type="pres">
      <dgm:prSet presAssocID="{1AFAFF07-B341-49F0-967A-B7706B11B7C3}" presName="connectorText" presStyleLbl="sibTrans2D1" presStyleIdx="4" presStyleCnt="5"/>
      <dgm:spPr/>
      <dgm:t>
        <a:bodyPr/>
        <a:lstStyle/>
        <a:p>
          <a:pPr rtl="1"/>
          <a:endParaRPr lang="ar-DZ"/>
        </a:p>
      </dgm:t>
    </dgm:pt>
  </dgm:ptLst>
  <dgm:cxnLst>
    <dgm:cxn modelId="{CA41DA9E-5D6E-4B4B-8772-4D7040F65C53}" type="presOf" srcId="{01384961-65BC-4547-889D-546897874636}" destId="{98C614A5-D3D3-4F17-8781-75EBFF40DEDE}" srcOrd="1" destOrd="0" presId="urn:microsoft.com/office/officeart/2005/8/layout/cycle2"/>
    <dgm:cxn modelId="{F5D0033D-E319-4F9C-BB96-1637F1F0D4E2}" srcId="{B8D3B98B-ACB2-4CF8-B386-E14D6E924CFB}" destId="{D20AA186-9214-4B6F-A4F0-101D248CB06A}" srcOrd="3" destOrd="0" parTransId="{673562A0-C0E1-42C2-946C-C548702EAF4B}" sibTransId="{0C7EC16E-D6CA-4C6E-BEF2-8011CA93333F}"/>
    <dgm:cxn modelId="{0989835C-C88C-4AF4-A077-6905FD08553C}" type="presOf" srcId="{D20AA186-9214-4B6F-A4F0-101D248CB06A}" destId="{7D07BB9A-7CB2-4528-8A0C-498B3CBC49DC}" srcOrd="0" destOrd="0" presId="urn:microsoft.com/office/officeart/2005/8/layout/cycle2"/>
    <dgm:cxn modelId="{EE78A95C-890D-406A-897D-AC3897774AAB}" type="presOf" srcId="{0C7EC16E-D6CA-4C6E-BEF2-8011CA93333F}" destId="{71DBC0D5-1B0B-4683-8D8F-F1AD863FCB82}" srcOrd="0" destOrd="0" presId="urn:microsoft.com/office/officeart/2005/8/layout/cycle2"/>
    <dgm:cxn modelId="{123033EA-7213-4516-8662-A2308898CF1E}" type="presOf" srcId="{B8D3B98B-ACB2-4CF8-B386-E14D6E924CFB}" destId="{B6FC753A-EB40-43CA-9275-FD868EC29238}" srcOrd="0" destOrd="0" presId="urn:microsoft.com/office/officeart/2005/8/layout/cycle2"/>
    <dgm:cxn modelId="{C65E61F9-3984-4C82-9CAB-D976E59253D5}" srcId="{B8D3B98B-ACB2-4CF8-B386-E14D6E924CFB}" destId="{38DE49E0-BE41-487F-ACD7-9449ABC73613}" srcOrd="1" destOrd="0" parTransId="{CA6637C4-58C5-4A1E-9749-B9BC81903E26}" sibTransId="{01384961-65BC-4547-889D-546897874636}"/>
    <dgm:cxn modelId="{8D4B24E1-EBA5-4090-B520-42596187BA87}" type="presOf" srcId="{5A73CEC8-A77B-41F5-8617-3BC0C58AF68D}" destId="{A393B31B-AF30-4D96-9820-240F9918480D}" srcOrd="0" destOrd="0" presId="urn:microsoft.com/office/officeart/2005/8/layout/cycle2"/>
    <dgm:cxn modelId="{77E72271-9DF4-440A-9EC3-ECB44CA01E15}" type="presOf" srcId="{EA69A605-4A56-4055-80A1-9D694C6E6CF9}" destId="{4C9FEC93-9639-4987-866B-BE4DBCCBF10C}" srcOrd="1" destOrd="0" presId="urn:microsoft.com/office/officeart/2005/8/layout/cycle2"/>
    <dgm:cxn modelId="{800F4079-C66B-4CFF-B573-28FED5419E95}" type="presOf" srcId="{0C7EC16E-D6CA-4C6E-BEF2-8011CA93333F}" destId="{FE548022-06A9-4A54-8210-07945AB3C197}" srcOrd="1" destOrd="0" presId="urn:microsoft.com/office/officeart/2005/8/layout/cycle2"/>
    <dgm:cxn modelId="{50A23345-2183-48AE-8097-666F4F6A596C}" type="presOf" srcId="{D8B05594-7416-4824-B485-90635C74E2F9}" destId="{D6B06279-2112-4BE7-B42D-FDA72EAF6675}" srcOrd="0" destOrd="0" presId="urn:microsoft.com/office/officeart/2005/8/layout/cycle2"/>
    <dgm:cxn modelId="{5FECC2E4-F2EB-4E13-B47E-98089A6D21A8}" type="presOf" srcId="{38DE49E0-BE41-487F-ACD7-9449ABC73613}" destId="{65313EEC-CFD7-490D-9222-81CEFA793579}" srcOrd="0" destOrd="0" presId="urn:microsoft.com/office/officeart/2005/8/layout/cycle2"/>
    <dgm:cxn modelId="{A1764A31-1344-4020-B669-A07C61E1BB3A}" type="presOf" srcId="{01384961-65BC-4547-889D-546897874636}" destId="{81DE3D0C-7F74-4363-8B17-0AC67C8F076A}" srcOrd="0" destOrd="0" presId="urn:microsoft.com/office/officeart/2005/8/layout/cycle2"/>
    <dgm:cxn modelId="{AAA98E0B-5AC5-4C11-9A92-E972E67F6634}" type="presOf" srcId="{1AFAFF07-B341-49F0-967A-B7706B11B7C3}" destId="{ED587051-1635-4B68-80AE-3283DAA512D3}" srcOrd="0" destOrd="0" presId="urn:microsoft.com/office/officeart/2005/8/layout/cycle2"/>
    <dgm:cxn modelId="{F389F1EA-6725-4B5A-B363-A9AAFA3CB559}" srcId="{B8D3B98B-ACB2-4CF8-B386-E14D6E924CFB}" destId="{35D93305-9DD4-4BA2-B14B-8DADA3BFD847}" srcOrd="2" destOrd="0" parTransId="{070AFFF8-8EEA-4B6D-888F-B982AB3B3624}" sibTransId="{D8B05594-7416-4824-B485-90635C74E2F9}"/>
    <dgm:cxn modelId="{508D94E9-6E42-4F0B-95FE-7EDBB50118A0}" type="presOf" srcId="{EA69A605-4A56-4055-80A1-9D694C6E6CF9}" destId="{CB154B87-13B3-4531-9802-CA1CD2C230B5}" srcOrd="0" destOrd="0" presId="urn:microsoft.com/office/officeart/2005/8/layout/cycle2"/>
    <dgm:cxn modelId="{46DE9C6A-0EEC-4E38-98C0-2F3733210EA9}" type="presOf" srcId="{35D93305-9DD4-4BA2-B14B-8DADA3BFD847}" destId="{C10210E5-E3FC-4063-9FA1-826544BFD27E}" srcOrd="0" destOrd="0" presId="urn:microsoft.com/office/officeart/2005/8/layout/cycle2"/>
    <dgm:cxn modelId="{DA3DCD38-D192-4BA5-AD9F-5DC807F54CE3}" type="presOf" srcId="{1AFAFF07-B341-49F0-967A-B7706B11B7C3}" destId="{07628686-3B23-4062-BDE1-E00836D4F3FD}" srcOrd="1" destOrd="0" presId="urn:microsoft.com/office/officeart/2005/8/layout/cycle2"/>
    <dgm:cxn modelId="{F5D62105-E341-438F-A911-F7CA7E158595}" srcId="{B8D3B98B-ACB2-4CF8-B386-E14D6E924CFB}" destId="{18DACC5F-38C7-4F2C-B765-6C3C32698098}" srcOrd="4" destOrd="0" parTransId="{665A9CDF-9EDE-4193-A5F6-A0A62D15C936}" sibTransId="{1AFAFF07-B341-49F0-967A-B7706B11B7C3}"/>
    <dgm:cxn modelId="{BB264841-D066-40F3-B7BA-B159AA6E25A4}" type="presOf" srcId="{D8B05594-7416-4824-B485-90635C74E2F9}" destId="{C029CD20-E215-4F9A-A603-2D0760D1892F}" srcOrd="1" destOrd="0" presId="urn:microsoft.com/office/officeart/2005/8/layout/cycle2"/>
    <dgm:cxn modelId="{4CD8AE04-BBD2-4DE3-A42D-57C92558C40D}" srcId="{B8D3B98B-ACB2-4CF8-B386-E14D6E924CFB}" destId="{5A73CEC8-A77B-41F5-8617-3BC0C58AF68D}" srcOrd="0" destOrd="0" parTransId="{CC5861C0-EB21-4A8D-B324-DB5A666E09F1}" sibTransId="{EA69A605-4A56-4055-80A1-9D694C6E6CF9}"/>
    <dgm:cxn modelId="{929BD36C-9819-4DBD-91C6-CC5FD94E6881}" type="presOf" srcId="{18DACC5F-38C7-4F2C-B765-6C3C32698098}" destId="{8C281982-BB50-4EF1-A55C-CEC2BBED3590}" srcOrd="0" destOrd="0" presId="urn:microsoft.com/office/officeart/2005/8/layout/cycle2"/>
    <dgm:cxn modelId="{0CB3119D-880A-4EB5-808A-559D49BD20B1}" type="presParOf" srcId="{B6FC753A-EB40-43CA-9275-FD868EC29238}" destId="{A393B31B-AF30-4D96-9820-240F9918480D}" srcOrd="0" destOrd="0" presId="urn:microsoft.com/office/officeart/2005/8/layout/cycle2"/>
    <dgm:cxn modelId="{071784AC-63BC-49B3-AB2F-59245CA3FA07}" type="presParOf" srcId="{B6FC753A-EB40-43CA-9275-FD868EC29238}" destId="{CB154B87-13B3-4531-9802-CA1CD2C230B5}" srcOrd="1" destOrd="0" presId="urn:microsoft.com/office/officeart/2005/8/layout/cycle2"/>
    <dgm:cxn modelId="{979912CA-2806-48C3-B81F-BCE09DAC5ECF}" type="presParOf" srcId="{CB154B87-13B3-4531-9802-CA1CD2C230B5}" destId="{4C9FEC93-9639-4987-866B-BE4DBCCBF10C}" srcOrd="0" destOrd="0" presId="urn:microsoft.com/office/officeart/2005/8/layout/cycle2"/>
    <dgm:cxn modelId="{C89657BA-A303-4C1F-A526-7E783F70D457}" type="presParOf" srcId="{B6FC753A-EB40-43CA-9275-FD868EC29238}" destId="{65313EEC-CFD7-490D-9222-81CEFA793579}" srcOrd="2" destOrd="0" presId="urn:microsoft.com/office/officeart/2005/8/layout/cycle2"/>
    <dgm:cxn modelId="{40961C3B-C65D-45E9-9EE2-40E8F770B536}" type="presParOf" srcId="{B6FC753A-EB40-43CA-9275-FD868EC29238}" destId="{81DE3D0C-7F74-4363-8B17-0AC67C8F076A}" srcOrd="3" destOrd="0" presId="urn:microsoft.com/office/officeart/2005/8/layout/cycle2"/>
    <dgm:cxn modelId="{D5AB6B66-C528-42F2-9EB3-986BDF63A160}" type="presParOf" srcId="{81DE3D0C-7F74-4363-8B17-0AC67C8F076A}" destId="{98C614A5-D3D3-4F17-8781-75EBFF40DEDE}" srcOrd="0" destOrd="0" presId="urn:microsoft.com/office/officeart/2005/8/layout/cycle2"/>
    <dgm:cxn modelId="{A7FCE937-563B-44F9-9E4A-B4C96A124303}" type="presParOf" srcId="{B6FC753A-EB40-43CA-9275-FD868EC29238}" destId="{C10210E5-E3FC-4063-9FA1-826544BFD27E}" srcOrd="4" destOrd="0" presId="urn:microsoft.com/office/officeart/2005/8/layout/cycle2"/>
    <dgm:cxn modelId="{42494B4F-82AB-44A9-B529-18C53CACA840}" type="presParOf" srcId="{B6FC753A-EB40-43CA-9275-FD868EC29238}" destId="{D6B06279-2112-4BE7-B42D-FDA72EAF6675}" srcOrd="5" destOrd="0" presId="urn:microsoft.com/office/officeart/2005/8/layout/cycle2"/>
    <dgm:cxn modelId="{200A6A3A-B927-4518-B427-8A92B9CCE109}" type="presParOf" srcId="{D6B06279-2112-4BE7-B42D-FDA72EAF6675}" destId="{C029CD20-E215-4F9A-A603-2D0760D1892F}" srcOrd="0" destOrd="0" presId="urn:microsoft.com/office/officeart/2005/8/layout/cycle2"/>
    <dgm:cxn modelId="{13FA4B3B-BBC9-4DC9-8432-9FB2E5DAEF3C}" type="presParOf" srcId="{B6FC753A-EB40-43CA-9275-FD868EC29238}" destId="{7D07BB9A-7CB2-4528-8A0C-498B3CBC49DC}" srcOrd="6" destOrd="0" presId="urn:microsoft.com/office/officeart/2005/8/layout/cycle2"/>
    <dgm:cxn modelId="{F32BD135-DAD6-4DE8-B2AF-90B4542F5CB3}" type="presParOf" srcId="{B6FC753A-EB40-43CA-9275-FD868EC29238}" destId="{71DBC0D5-1B0B-4683-8D8F-F1AD863FCB82}" srcOrd="7" destOrd="0" presId="urn:microsoft.com/office/officeart/2005/8/layout/cycle2"/>
    <dgm:cxn modelId="{8D78B265-CF08-4144-9DC0-8FCCFB00F1F0}" type="presParOf" srcId="{71DBC0D5-1B0B-4683-8D8F-F1AD863FCB82}" destId="{FE548022-06A9-4A54-8210-07945AB3C197}" srcOrd="0" destOrd="0" presId="urn:microsoft.com/office/officeart/2005/8/layout/cycle2"/>
    <dgm:cxn modelId="{247041B9-D47E-47DA-98A2-CBE66C0E968C}" type="presParOf" srcId="{B6FC753A-EB40-43CA-9275-FD868EC29238}" destId="{8C281982-BB50-4EF1-A55C-CEC2BBED3590}" srcOrd="8" destOrd="0" presId="urn:microsoft.com/office/officeart/2005/8/layout/cycle2"/>
    <dgm:cxn modelId="{0A11E05A-BFBA-40F9-9278-0A837C6B2735}" type="presParOf" srcId="{B6FC753A-EB40-43CA-9275-FD868EC29238}" destId="{ED587051-1635-4B68-80AE-3283DAA512D3}" srcOrd="9" destOrd="0" presId="urn:microsoft.com/office/officeart/2005/8/layout/cycle2"/>
    <dgm:cxn modelId="{C514D1C2-A448-4FCB-8500-47C7D58FDCD9}" type="presParOf" srcId="{ED587051-1635-4B68-80AE-3283DAA512D3}" destId="{07628686-3B23-4062-BDE1-E00836D4F3FD}"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93B31B-AF30-4D96-9820-240F9918480D}">
      <dsp:nvSpPr>
        <dsp:cNvPr id="0" name=""/>
        <dsp:cNvSpPr/>
      </dsp:nvSpPr>
      <dsp:spPr>
        <a:xfrm>
          <a:off x="1329880" y="557"/>
          <a:ext cx="652607" cy="65260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DZ" sz="1400" kern="1200" dirty="0" smtClean="0"/>
            <a:t>اللغة</a:t>
          </a:r>
          <a:endParaRPr lang="fr-FR" sz="1400" kern="1200" dirty="0"/>
        </a:p>
      </dsp:txBody>
      <dsp:txXfrm>
        <a:off x="1425452" y="96129"/>
        <a:ext cx="461463" cy="461463"/>
      </dsp:txXfrm>
    </dsp:sp>
    <dsp:sp modelId="{CB154B87-13B3-4531-9802-CA1CD2C230B5}">
      <dsp:nvSpPr>
        <dsp:cNvPr id="0" name=""/>
        <dsp:cNvSpPr/>
      </dsp:nvSpPr>
      <dsp:spPr>
        <a:xfrm rot="2160000">
          <a:off x="1961742" y="501575"/>
          <a:ext cx="172984" cy="22025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r-FR" sz="900" kern="1200"/>
        </a:p>
      </dsp:txBody>
      <dsp:txXfrm>
        <a:off x="1966698" y="530374"/>
        <a:ext cx="121089" cy="132153"/>
      </dsp:txXfrm>
    </dsp:sp>
    <dsp:sp modelId="{65313EEC-CFD7-490D-9222-81CEFA793579}">
      <dsp:nvSpPr>
        <dsp:cNvPr id="0" name=""/>
        <dsp:cNvSpPr/>
      </dsp:nvSpPr>
      <dsp:spPr>
        <a:xfrm>
          <a:off x="2121903" y="575995"/>
          <a:ext cx="652607" cy="65260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ar-DZ" sz="1300" kern="1200" dirty="0" smtClean="0"/>
            <a:t>الهيئات التوثيقية</a:t>
          </a:r>
          <a:endParaRPr lang="fr-FR" sz="1300" kern="1200" dirty="0"/>
        </a:p>
      </dsp:txBody>
      <dsp:txXfrm>
        <a:off x="2217475" y="671567"/>
        <a:ext cx="461463" cy="461463"/>
      </dsp:txXfrm>
    </dsp:sp>
    <dsp:sp modelId="{81DE3D0C-7F74-4363-8B17-0AC67C8F076A}">
      <dsp:nvSpPr>
        <dsp:cNvPr id="0" name=""/>
        <dsp:cNvSpPr/>
      </dsp:nvSpPr>
      <dsp:spPr>
        <a:xfrm rot="6480000">
          <a:off x="2215082" y="1249589"/>
          <a:ext cx="169002" cy="22025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r-FR" sz="900" kern="1200"/>
        </a:p>
      </dsp:txBody>
      <dsp:txXfrm rot="10800000">
        <a:off x="2248266" y="1269530"/>
        <a:ext cx="118301" cy="132153"/>
      </dsp:txXfrm>
    </dsp:sp>
    <dsp:sp modelId="{C10210E5-E3FC-4063-9FA1-826544BFD27E}">
      <dsp:nvSpPr>
        <dsp:cNvPr id="0" name=""/>
        <dsp:cNvSpPr/>
      </dsp:nvSpPr>
      <dsp:spPr>
        <a:xfrm>
          <a:off x="1699075" y="1507074"/>
          <a:ext cx="893211" cy="65260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ar-DZ" sz="1200" b="1" kern="1200" dirty="0" smtClean="0"/>
            <a:t>تحديد العناصر المتداخلة</a:t>
          </a:r>
          <a:endParaRPr lang="fr-FR" sz="1200" b="1" kern="1200" dirty="0"/>
        </a:p>
      </dsp:txBody>
      <dsp:txXfrm>
        <a:off x="1829883" y="1602646"/>
        <a:ext cx="631595" cy="461463"/>
      </dsp:txXfrm>
    </dsp:sp>
    <dsp:sp modelId="{D6B06279-2112-4BE7-B42D-FDA72EAF6675}">
      <dsp:nvSpPr>
        <dsp:cNvPr id="0" name=""/>
        <dsp:cNvSpPr/>
      </dsp:nvSpPr>
      <dsp:spPr>
        <a:xfrm rot="10800000">
          <a:off x="1609585" y="1723251"/>
          <a:ext cx="63240" cy="22025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r-FR" sz="900" kern="1200"/>
        </a:p>
      </dsp:txBody>
      <dsp:txXfrm rot="10800000">
        <a:off x="1628557" y="1767302"/>
        <a:ext cx="44268" cy="132153"/>
      </dsp:txXfrm>
    </dsp:sp>
    <dsp:sp modelId="{7D07BB9A-7CB2-4528-8A0C-498B3CBC49DC}">
      <dsp:nvSpPr>
        <dsp:cNvPr id="0" name=""/>
        <dsp:cNvSpPr/>
      </dsp:nvSpPr>
      <dsp:spPr>
        <a:xfrm>
          <a:off x="753618" y="1507074"/>
          <a:ext cx="826136" cy="65260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ar-DZ" sz="1200" b="1" kern="1200" dirty="0" smtClean="0"/>
            <a:t>الديناميكية</a:t>
          </a:r>
          <a:endParaRPr lang="fr-FR" sz="1200" b="1" kern="1200" dirty="0"/>
        </a:p>
      </dsp:txBody>
      <dsp:txXfrm>
        <a:off x="874603" y="1602646"/>
        <a:ext cx="584166" cy="461463"/>
      </dsp:txXfrm>
    </dsp:sp>
    <dsp:sp modelId="{71DBC0D5-1B0B-4683-8D8F-F1AD863FCB82}">
      <dsp:nvSpPr>
        <dsp:cNvPr id="0" name=""/>
        <dsp:cNvSpPr/>
      </dsp:nvSpPr>
      <dsp:spPr>
        <a:xfrm rot="15120000">
          <a:off x="931081" y="1259419"/>
          <a:ext cx="169794" cy="22025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r-FR" sz="900" kern="1200"/>
        </a:p>
      </dsp:txBody>
      <dsp:txXfrm rot="10800000">
        <a:off x="964420" y="1327692"/>
        <a:ext cx="118856" cy="132153"/>
      </dsp:txXfrm>
    </dsp:sp>
    <dsp:sp modelId="{8C281982-BB50-4EF1-A55C-CEC2BBED3590}">
      <dsp:nvSpPr>
        <dsp:cNvPr id="0" name=""/>
        <dsp:cNvSpPr/>
      </dsp:nvSpPr>
      <dsp:spPr>
        <a:xfrm>
          <a:off x="537857" y="575995"/>
          <a:ext cx="652607" cy="65260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ar-DZ" sz="1300" kern="1200" dirty="0" smtClean="0"/>
            <a:t>المقاربة أداة</a:t>
          </a:r>
          <a:endParaRPr lang="fr-FR" sz="1300" kern="1200" dirty="0"/>
        </a:p>
      </dsp:txBody>
      <dsp:txXfrm>
        <a:off x="633429" y="671567"/>
        <a:ext cx="461463" cy="461463"/>
      </dsp:txXfrm>
    </dsp:sp>
    <dsp:sp modelId="{ED587051-1635-4B68-80AE-3283DAA512D3}">
      <dsp:nvSpPr>
        <dsp:cNvPr id="0" name=""/>
        <dsp:cNvSpPr/>
      </dsp:nvSpPr>
      <dsp:spPr>
        <a:xfrm rot="19440000">
          <a:off x="1169719" y="507330"/>
          <a:ext cx="172984" cy="22025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r-FR" sz="900" kern="1200"/>
        </a:p>
      </dsp:txBody>
      <dsp:txXfrm>
        <a:off x="1174675" y="566633"/>
        <a:ext cx="121089" cy="132153"/>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fr-F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fr-FR"/>
          </a:p>
        </p:txBody>
      </p:sp>
      <p:sp>
        <p:nvSpPr>
          <p:cNvPr id="4" name="عنصر نائب للتاريخ 3"/>
          <p:cNvSpPr>
            <a:spLocks noGrp="1"/>
          </p:cNvSpPr>
          <p:nvPr>
            <p:ph type="dt" sz="half" idx="10"/>
          </p:nvPr>
        </p:nvSpPr>
        <p:spPr/>
        <p:txBody>
          <a:bodyPr/>
          <a:lstStyle/>
          <a:p>
            <a:fld id="{C26A5A75-4EF7-4A13-A125-1BB438981E51}" type="datetimeFigureOut">
              <a:rPr lang="fr-FR" smtClean="0"/>
              <a:t>21/12/2020</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3D2724DA-2B25-451F-9837-452D506AA852}" type="slidenum">
              <a:rPr lang="fr-FR" smtClean="0"/>
              <a:t>‹N°›</a:t>
            </a:fld>
            <a:endParaRPr lang="fr-FR"/>
          </a:p>
        </p:txBody>
      </p:sp>
    </p:spTree>
    <p:extLst>
      <p:ext uri="{BB962C8B-B14F-4D97-AF65-F5344CB8AC3E}">
        <p14:creationId xmlns:p14="http://schemas.microsoft.com/office/powerpoint/2010/main" val="206153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fr-FR"/>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عنصر نائب للتاريخ 3"/>
          <p:cNvSpPr>
            <a:spLocks noGrp="1"/>
          </p:cNvSpPr>
          <p:nvPr>
            <p:ph type="dt" sz="half" idx="10"/>
          </p:nvPr>
        </p:nvSpPr>
        <p:spPr/>
        <p:txBody>
          <a:bodyPr/>
          <a:lstStyle/>
          <a:p>
            <a:fld id="{C26A5A75-4EF7-4A13-A125-1BB438981E51}" type="datetimeFigureOut">
              <a:rPr lang="fr-FR" smtClean="0"/>
              <a:t>21/12/2020</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3D2724DA-2B25-451F-9837-452D506AA852}" type="slidenum">
              <a:rPr lang="fr-FR" smtClean="0"/>
              <a:t>‹N°›</a:t>
            </a:fld>
            <a:endParaRPr lang="fr-FR"/>
          </a:p>
        </p:txBody>
      </p:sp>
    </p:spTree>
    <p:extLst>
      <p:ext uri="{BB962C8B-B14F-4D97-AF65-F5344CB8AC3E}">
        <p14:creationId xmlns:p14="http://schemas.microsoft.com/office/powerpoint/2010/main" val="1687262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fr-F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عنصر نائب للتاريخ 3"/>
          <p:cNvSpPr>
            <a:spLocks noGrp="1"/>
          </p:cNvSpPr>
          <p:nvPr>
            <p:ph type="dt" sz="half" idx="10"/>
          </p:nvPr>
        </p:nvSpPr>
        <p:spPr/>
        <p:txBody>
          <a:bodyPr/>
          <a:lstStyle/>
          <a:p>
            <a:fld id="{C26A5A75-4EF7-4A13-A125-1BB438981E51}" type="datetimeFigureOut">
              <a:rPr lang="fr-FR" smtClean="0"/>
              <a:t>21/12/2020</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3D2724DA-2B25-451F-9837-452D506AA852}" type="slidenum">
              <a:rPr lang="fr-FR" smtClean="0"/>
              <a:t>‹N°›</a:t>
            </a:fld>
            <a:endParaRPr lang="fr-FR"/>
          </a:p>
        </p:txBody>
      </p:sp>
    </p:spTree>
    <p:extLst>
      <p:ext uri="{BB962C8B-B14F-4D97-AF65-F5344CB8AC3E}">
        <p14:creationId xmlns:p14="http://schemas.microsoft.com/office/powerpoint/2010/main" val="1354284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fr-FR"/>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عنصر نائب للتاريخ 3"/>
          <p:cNvSpPr>
            <a:spLocks noGrp="1"/>
          </p:cNvSpPr>
          <p:nvPr>
            <p:ph type="dt" sz="half" idx="10"/>
          </p:nvPr>
        </p:nvSpPr>
        <p:spPr/>
        <p:txBody>
          <a:bodyPr/>
          <a:lstStyle/>
          <a:p>
            <a:fld id="{C26A5A75-4EF7-4A13-A125-1BB438981E51}" type="datetimeFigureOut">
              <a:rPr lang="fr-FR" smtClean="0"/>
              <a:t>21/12/2020</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3D2724DA-2B25-451F-9837-452D506AA852}" type="slidenum">
              <a:rPr lang="fr-FR" smtClean="0"/>
              <a:t>‹N°›</a:t>
            </a:fld>
            <a:endParaRPr lang="fr-FR"/>
          </a:p>
        </p:txBody>
      </p:sp>
    </p:spTree>
    <p:extLst>
      <p:ext uri="{BB962C8B-B14F-4D97-AF65-F5344CB8AC3E}">
        <p14:creationId xmlns:p14="http://schemas.microsoft.com/office/powerpoint/2010/main" val="3154665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fr-F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26A5A75-4EF7-4A13-A125-1BB438981E51}" type="datetimeFigureOut">
              <a:rPr lang="fr-FR" smtClean="0"/>
              <a:t>21/12/2020</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3D2724DA-2B25-451F-9837-452D506AA852}" type="slidenum">
              <a:rPr lang="fr-FR" smtClean="0"/>
              <a:t>‹N°›</a:t>
            </a:fld>
            <a:endParaRPr lang="fr-FR"/>
          </a:p>
        </p:txBody>
      </p:sp>
    </p:spTree>
    <p:extLst>
      <p:ext uri="{BB962C8B-B14F-4D97-AF65-F5344CB8AC3E}">
        <p14:creationId xmlns:p14="http://schemas.microsoft.com/office/powerpoint/2010/main" val="2364915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fr-F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5" name="عنصر نائب للتاريخ 4"/>
          <p:cNvSpPr>
            <a:spLocks noGrp="1"/>
          </p:cNvSpPr>
          <p:nvPr>
            <p:ph type="dt" sz="half" idx="10"/>
          </p:nvPr>
        </p:nvSpPr>
        <p:spPr/>
        <p:txBody>
          <a:bodyPr/>
          <a:lstStyle/>
          <a:p>
            <a:fld id="{C26A5A75-4EF7-4A13-A125-1BB438981E51}" type="datetimeFigureOut">
              <a:rPr lang="fr-FR" smtClean="0"/>
              <a:t>21/12/2020</a:t>
            </a:fld>
            <a:endParaRPr lang="fr-FR"/>
          </a:p>
        </p:txBody>
      </p:sp>
      <p:sp>
        <p:nvSpPr>
          <p:cNvPr id="6" name="عنصر نائب للتذييل 5"/>
          <p:cNvSpPr>
            <a:spLocks noGrp="1"/>
          </p:cNvSpPr>
          <p:nvPr>
            <p:ph type="ftr" sz="quarter" idx="11"/>
          </p:nvPr>
        </p:nvSpPr>
        <p:spPr/>
        <p:txBody>
          <a:bodyPr/>
          <a:lstStyle/>
          <a:p>
            <a:endParaRPr lang="fr-FR"/>
          </a:p>
        </p:txBody>
      </p:sp>
      <p:sp>
        <p:nvSpPr>
          <p:cNvPr id="7" name="عنصر نائب لرقم الشريحة 6"/>
          <p:cNvSpPr>
            <a:spLocks noGrp="1"/>
          </p:cNvSpPr>
          <p:nvPr>
            <p:ph type="sldNum" sz="quarter" idx="12"/>
          </p:nvPr>
        </p:nvSpPr>
        <p:spPr/>
        <p:txBody>
          <a:bodyPr/>
          <a:lstStyle/>
          <a:p>
            <a:fld id="{3D2724DA-2B25-451F-9837-452D506AA852}" type="slidenum">
              <a:rPr lang="fr-FR" smtClean="0"/>
              <a:t>‹N°›</a:t>
            </a:fld>
            <a:endParaRPr lang="fr-FR"/>
          </a:p>
        </p:txBody>
      </p:sp>
    </p:spTree>
    <p:extLst>
      <p:ext uri="{BB962C8B-B14F-4D97-AF65-F5344CB8AC3E}">
        <p14:creationId xmlns:p14="http://schemas.microsoft.com/office/powerpoint/2010/main" val="2247017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fr-F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7" name="عنصر نائب للتاريخ 6"/>
          <p:cNvSpPr>
            <a:spLocks noGrp="1"/>
          </p:cNvSpPr>
          <p:nvPr>
            <p:ph type="dt" sz="half" idx="10"/>
          </p:nvPr>
        </p:nvSpPr>
        <p:spPr/>
        <p:txBody>
          <a:bodyPr/>
          <a:lstStyle/>
          <a:p>
            <a:fld id="{C26A5A75-4EF7-4A13-A125-1BB438981E51}" type="datetimeFigureOut">
              <a:rPr lang="fr-FR" smtClean="0"/>
              <a:t>21/12/2020</a:t>
            </a:fld>
            <a:endParaRPr lang="fr-FR"/>
          </a:p>
        </p:txBody>
      </p:sp>
      <p:sp>
        <p:nvSpPr>
          <p:cNvPr id="8" name="عنصر نائب للتذييل 7"/>
          <p:cNvSpPr>
            <a:spLocks noGrp="1"/>
          </p:cNvSpPr>
          <p:nvPr>
            <p:ph type="ftr" sz="quarter" idx="11"/>
          </p:nvPr>
        </p:nvSpPr>
        <p:spPr/>
        <p:txBody>
          <a:bodyPr/>
          <a:lstStyle/>
          <a:p>
            <a:endParaRPr lang="fr-FR"/>
          </a:p>
        </p:txBody>
      </p:sp>
      <p:sp>
        <p:nvSpPr>
          <p:cNvPr id="9" name="عنصر نائب لرقم الشريحة 8"/>
          <p:cNvSpPr>
            <a:spLocks noGrp="1"/>
          </p:cNvSpPr>
          <p:nvPr>
            <p:ph type="sldNum" sz="quarter" idx="12"/>
          </p:nvPr>
        </p:nvSpPr>
        <p:spPr/>
        <p:txBody>
          <a:bodyPr/>
          <a:lstStyle/>
          <a:p>
            <a:fld id="{3D2724DA-2B25-451F-9837-452D506AA852}" type="slidenum">
              <a:rPr lang="fr-FR" smtClean="0"/>
              <a:t>‹N°›</a:t>
            </a:fld>
            <a:endParaRPr lang="fr-FR"/>
          </a:p>
        </p:txBody>
      </p:sp>
    </p:spTree>
    <p:extLst>
      <p:ext uri="{BB962C8B-B14F-4D97-AF65-F5344CB8AC3E}">
        <p14:creationId xmlns:p14="http://schemas.microsoft.com/office/powerpoint/2010/main" val="2013135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fr-FR"/>
          </a:p>
        </p:txBody>
      </p:sp>
      <p:sp>
        <p:nvSpPr>
          <p:cNvPr id="3" name="عنصر نائب للتاريخ 2"/>
          <p:cNvSpPr>
            <a:spLocks noGrp="1"/>
          </p:cNvSpPr>
          <p:nvPr>
            <p:ph type="dt" sz="half" idx="10"/>
          </p:nvPr>
        </p:nvSpPr>
        <p:spPr/>
        <p:txBody>
          <a:bodyPr/>
          <a:lstStyle/>
          <a:p>
            <a:fld id="{C26A5A75-4EF7-4A13-A125-1BB438981E51}" type="datetimeFigureOut">
              <a:rPr lang="fr-FR" smtClean="0"/>
              <a:t>21/12/2020</a:t>
            </a:fld>
            <a:endParaRPr lang="fr-FR"/>
          </a:p>
        </p:txBody>
      </p:sp>
      <p:sp>
        <p:nvSpPr>
          <p:cNvPr id="4" name="عنصر نائب للتذييل 3"/>
          <p:cNvSpPr>
            <a:spLocks noGrp="1"/>
          </p:cNvSpPr>
          <p:nvPr>
            <p:ph type="ftr" sz="quarter" idx="11"/>
          </p:nvPr>
        </p:nvSpPr>
        <p:spPr/>
        <p:txBody>
          <a:bodyPr/>
          <a:lstStyle/>
          <a:p>
            <a:endParaRPr lang="fr-FR"/>
          </a:p>
        </p:txBody>
      </p:sp>
      <p:sp>
        <p:nvSpPr>
          <p:cNvPr id="5" name="عنصر نائب لرقم الشريحة 4"/>
          <p:cNvSpPr>
            <a:spLocks noGrp="1"/>
          </p:cNvSpPr>
          <p:nvPr>
            <p:ph type="sldNum" sz="quarter" idx="12"/>
          </p:nvPr>
        </p:nvSpPr>
        <p:spPr/>
        <p:txBody>
          <a:bodyPr/>
          <a:lstStyle/>
          <a:p>
            <a:fld id="{3D2724DA-2B25-451F-9837-452D506AA852}" type="slidenum">
              <a:rPr lang="fr-FR" smtClean="0"/>
              <a:t>‹N°›</a:t>
            </a:fld>
            <a:endParaRPr lang="fr-FR"/>
          </a:p>
        </p:txBody>
      </p:sp>
    </p:spTree>
    <p:extLst>
      <p:ext uri="{BB962C8B-B14F-4D97-AF65-F5344CB8AC3E}">
        <p14:creationId xmlns:p14="http://schemas.microsoft.com/office/powerpoint/2010/main" val="1278940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26A5A75-4EF7-4A13-A125-1BB438981E51}" type="datetimeFigureOut">
              <a:rPr lang="fr-FR" smtClean="0"/>
              <a:t>21/12/2020</a:t>
            </a:fld>
            <a:endParaRPr lang="fr-FR"/>
          </a:p>
        </p:txBody>
      </p:sp>
      <p:sp>
        <p:nvSpPr>
          <p:cNvPr id="3" name="عنصر نائب للتذييل 2"/>
          <p:cNvSpPr>
            <a:spLocks noGrp="1"/>
          </p:cNvSpPr>
          <p:nvPr>
            <p:ph type="ftr" sz="quarter" idx="11"/>
          </p:nvPr>
        </p:nvSpPr>
        <p:spPr/>
        <p:txBody>
          <a:bodyPr/>
          <a:lstStyle/>
          <a:p>
            <a:endParaRPr lang="fr-FR"/>
          </a:p>
        </p:txBody>
      </p:sp>
      <p:sp>
        <p:nvSpPr>
          <p:cNvPr id="4" name="عنصر نائب لرقم الشريحة 3"/>
          <p:cNvSpPr>
            <a:spLocks noGrp="1"/>
          </p:cNvSpPr>
          <p:nvPr>
            <p:ph type="sldNum" sz="quarter" idx="12"/>
          </p:nvPr>
        </p:nvSpPr>
        <p:spPr/>
        <p:txBody>
          <a:bodyPr/>
          <a:lstStyle/>
          <a:p>
            <a:fld id="{3D2724DA-2B25-451F-9837-452D506AA852}" type="slidenum">
              <a:rPr lang="fr-FR" smtClean="0"/>
              <a:t>‹N°›</a:t>
            </a:fld>
            <a:endParaRPr lang="fr-FR"/>
          </a:p>
        </p:txBody>
      </p:sp>
    </p:spTree>
    <p:extLst>
      <p:ext uri="{BB962C8B-B14F-4D97-AF65-F5344CB8AC3E}">
        <p14:creationId xmlns:p14="http://schemas.microsoft.com/office/powerpoint/2010/main" val="2258359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fr-F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26A5A75-4EF7-4A13-A125-1BB438981E51}" type="datetimeFigureOut">
              <a:rPr lang="fr-FR" smtClean="0"/>
              <a:t>21/12/2020</a:t>
            </a:fld>
            <a:endParaRPr lang="fr-FR"/>
          </a:p>
        </p:txBody>
      </p:sp>
      <p:sp>
        <p:nvSpPr>
          <p:cNvPr id="6" name="عنصر نائب للتذييل 5"/>
          <p:cNvSpPr>
            <a:spLocks noGrp="1"/>
          </p:cNvSpPr>
          <p:nvPr>
            <p:ph type="ftr" sz="quarter" idx="11"/>
          </p:nvPr>
        </p:nvSpPr>
        <p:spPr/>
        <p:txBody>
          <a:bodyPr/>
          <a:lstStyle/>
          <a:p>
            <a:endParaRPr lang="fr-FR"/>
          </a:p>
        </p:txBody>
      </p:sp>
      <p:sp>
        <p:nvSpPr>
          <p:cNvPr id="7" name="عنصر نائب لرقم الشريحة 6"/>
          <p:cNvSpPr>
            <a:spLocks noGrp="1"/>
          </p:cNvSpPr>
          <p:nvPr>
            <p:ph type="sldNum" sz="quarter" idx="12"/>
          </p:nvPr>
        </p:nvSpPr>
        <p:spPr/>
        <p:txBody>
          <a:bodyPr/>
          <a:lstStyle/>
          <a:p>
            <a:fld id="{3D2724DA-2B25-451F-9837-452D506AA852}" type="slidenum">
              <a:rPr lang="fr-FR" smtClean="0"/>
              <a:t>‹N°›</a:t>
            </a:fld>
            <a:endParaRPr lang="fr-FR"/>
          </a:p>
        </p:txBody>
      </p:sp>
    </p:spTree>
    <p:extLst>
      <p:ext uri="{BB962C8B-B14F-4D97-AF65-F5344CB8AC3E}">
        <p14:creationId xmlns:p14="http://schemas.microsoft.com/office/powerpoint/2010/main" val="223758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fr-F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26A5A75-4EF7-4A13-A125-1BB438981E51}" type="datetimeFigureOut">
              <a:rPr lang="fr-FR" smtClean="0"/>
              <a:t>21/12/2020</a:t>
            </a:fld>
            <a:endParaRPr lang="fr-FR"/>
          </a:p>
        </p:txBody>
      </p:sp>
      <p:sp>
        <p:nvSpPr>
          <p:cNvPr id="6" name="عنصر نائب للتذييل 5"/>
          <p:cNvSpPr>
            <a:spLocks noGrp="1"/>
          </p:cNvSpPr>
          <p:nvPr>
            <p:ph type="ftr" sz="quarter" idx="11"/>
          </p:nvPr>
        </p:nvSpPr>
        <p:spPr/>
        <p:txBody>
          <a:bodyPr/>
          <a:lstStyle/>
          <a:p>
            <a:endParaRPr lang="fr-FR"/>
          </a:p>
        </p:txBody>
      </p:sp>
      <p:sp>
        <p:nvSpPr>
          <p:cNvPr id="7" name="عنصر نائب لرقم الشريحة 6"/>
          <p:cNvSpPr>
            <a:spLocks noGrp="1"/>
          </p:cNvSpPr>
          <p:nvPr>
            <p:ph type="sldNum" sz="quarter" idx="12"/>
          </p:nvPr>
        </p:nvSpPr>
        <p:spPr/>
        <p:txBody>
          <a:bodyPr/>
          <a:lstStyle/>
          <a:p>
            <a:fld id="{3D2724DA-2B25-451F-9837-452D506AA852}" type="slidenum">
              <a:rPr lang="fr-FR" smtClean="0"/>
              <a:t>‹N°›</a:t>
            </a:fld>
            <a:endParaRPr lang="fr-FR"/>
          </a:p>
        </p:txBody>
      </p:sp>
    </p:spTree>
    <p:extLst>
      <p:ext uri="{BB962C8B-B14F-4D97-AF65-F5344CB8AC3E}">
        <p14:creationId xmlns:p14="http://schemas.microsoft.com/office/powerpoint/2010/main" val="447673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smtClean="0"/>
              <a:t>انقر لتحرير نمط العنوان الرئيسي</a:t>
            </a:r>
            <a:endParaRPr lang="fr-F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fr-FR"/>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6A5A75-4EF7-4A13-A125-1BB438981E51}" type="datetimeFigureOut">
              <a:rPr lang="fr-FR" smtClean="0"/>
              <a:t>21/12/2020</a:t>
            </a:fld>
            <a:endParaRPr lang="fr-F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2724DA-2B25-451F-9837-452D506AA852}" type="slidenum">
              <a:rPr lang="fr-FR" smtClean="0"/>
              <a:t>‹N°›</a:t>
            </a:fld>
            <a:endParaRPr lang="fr-FR"/>
          </a:p>
        </p:txBody>
      </p:sp>
    </p:spTree>
    <p:extLst>
      <p:ext uri="{BB962C8B-B14F-4D97-AF65-F5344CB8AC3E}">
        <p14:creationId xmlns:p14="http://schemas.microsoft.com/office/powerpoint/2010/main" val="3197474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476672"/>
            <a:ext cx="8229600" cy="432048"/>
          </a:xfrm>
        </p:spPr>
        <p:txBody>
          <a:bodyPr>
            <a:normAutofit fontScale="90000"/>
          </a:bodyPr>
          <a:lstStyle/>
          <a:p>
            <a:pPr algn="r"/>
            <a:r>
              <a:rPr lang="ar-SA" sz="2000" b="1" i="1" dirty="0"/>
              <a:t>المفاهيم والعناصر المؤثرة في بناء </a:t>
            </a:r>
            <a:r>
              <a:rPr lang="ar-SA" sz="2000" b="1" i="1" dirty="0" err="1"/>
              <a:t>الأنساق</a:t>
            </a:r>
            <a:r>
              <a:rPr lang="ar-SA" sz="2000" b="1" i="1" dirty="0"/>
              <a:t> المعلوماتية:</a:t>
            </a:r>
            <a:r>
              <a:rPr lang="fr-FR" sz="2000" dirty="0"/>
              <a:t/>
            </a:r>
            <a:br>
              <a:rPr lang="fr-FR" sz="2000" dirty="0"/>
            </a:br>
            <a:endParaRPr lang="fr-FR" sz="2000" dirty="0"/>
          </a:p>
        </p:txBody>
      </p:sp>
      <p:sp>
        <p:nvSpPr>
          <p:cNvPr id="3" name="عنصر نائب للمحتوى 2"/>
          <p:cNvSpPr>
            <a:spLocks noGrp="1"/>
          </p:cNvSpPr>
          <p:nvPr>
            <p:ph idx="1"/>
          </p:nvPr>
        </p:nvSpPr>
        <p:spPr>
          <a:xfrm>
            <a:off x="457200" y="980728"/>
            <a:ext cx="8229600" cy="5145435"/>
          </a:xfrm>
          <a:ln>
            <a:solidFill>
              <a:srgbClr val="FFFF00"/>
            </a:solidFill>
          </a:ln>
        </p:spPr>
        <p:txBody>
          <a:bodyPr/>
          <a:lstStyle/>
          <a:p>
            <a:pPr marL="0" indent="0" algn="r" rtl="1">
              <a:buNone/>
            </a:pPr>
            <a:r>
              <a:rPr lang="ar-DZ" sz="2000" dirty="0" smtClean="0"/>
              <a:t>إ</a:t>
            </a:r>
            <a:r>
              <a:rPr lang="ar-SA" sz="2000" dirty="0" smtClean="0"/>
              <a:t>ن </a:t>
            </a:r>
            <a:r>
              <a:rPr lang="ar-SA" sz="2000" dirty="0"/>
              <a:t>دارس علم المكتبات والباحث بصفه عامه يجب أن يمتاز بميزه خاصه وهي تعلم أنتهاج فكر منفتح </a:t>
            </a:r>
            <a:r>
              <a:rPr lang="ar-SA" sz="2000" dirty="0" smtClean="0"/>
              <a:t>و</a:t>
            </a:r>
            <a:r>
              <a:rPr lang="ar-DZ" sz="2000" dirty="0" smtClean="0"/>
              <a:t>ا</a:t>
            </a:r>
            <a:r>
              <a:rPr lang="ar-SA" sz="2000" dirty="0" err="1" smtClean="0"/>
              <a:t>نتقائي</a:t>
            </a:r>
            <a:r>
              <a:rPr lang="ar-SA" sz="2000" dirty="0" smtClean="0"/>
              <a:t> </a:t>
            </a:r>
            <a:r>
              <a:rPr lang="ar-SA" sz="2000" dirty="0"/>
              <a:t>فالفكر فكر اما منغلق لا يقبل شيئا واما منفتح يقبل كل شيء وكذا النوعين من التفكير لا ينفع </a:t>
            </a:r>
            <a:r>
              <a:rPr lang="ar-SA" sz="2000" dirty="0" smtClean="0"/>
              <a:t>تفكير </a:t>
            </a:r>
            <a:r>
              <a:rPr lang="ar-SA" sz="2000" dirty="0"/>
              <a:t>المثالي يقع بينهما </a:t>
            </a:r>
            <a:r>
              <a:rPr lang="ar-DZ" sz="2000" dirty="0" smtClean="0"/>
              <a:t>أ</a:t>
            </a:r>
            <a:r>
              <a:rPr lang="ar-SA" sz="2000" dirty="0" smtClean="0"/>
              <a:t>ي </a:t>
            </a:r>
            <a:r>
              <a:rPr lang="ar-SA" sz="2000" dirty="0">
                <a:solidFill>
                  <a:srgbClr val="FFC000"/>
                </a:solidFill>
              </a:rPr>
              <a:t>فكر </a:t>
            </a:r>
            <a:r>
              <a:rPr lang="ar-DZ" sz="2000" dirty="0" smtClean="0">
                <a:solidFill>
                  <a:srgbClr val="FFC000"/>
                </a:solidFill>
              </a:rPr>
              <a:t>إ</a:t>
            </a:r>
            <a:r>
              <a:rPr lang="ar-SA" sz="2000" dirty="0" err="1" smtClean="0">
                <a:solidFill>
                  <a:srgbClr val="FFC000"/>
                </a:solidFill>
              </a:rPr>
              <a:t>نفتاحي</a:t>
            </a:r>
            <a:r>
              <a:rPr lang="ar-SA" sz="2000" dirty="0" smtClean="0">
                <a:solidFill>
                  <a:srgbClr val="FFC000"/>
                </a:solidFill>
              </a:rPr>
              <a:t> انتقائي</a:t>
            </a:r>
            <a:endParaRPr lang="ar-DZ" sz="2000" dirty="0" smtClean="0">
              <a:solidFill>
                <a:srgbClr val="FFC000"/>
              </a:solidFill>
            </a:endParaRPr>
          </a:p>
          <a:p>
            <a:pPr marL="0" indent="0" algn="r" rtl="1">
              <a:buNone/>
            </a:pPr>
            <a:r>
              <a:rPr lang="ar-SA" sz="2000" dirty="0"/>
              <a:t>مؤسس </a:t>
            </a:r>
            <a:r>
              <a:rPr lang="ar-SA" sz="2000" dirty="0" err="1"/>
              <a:t>النظريه</a:t>
            </a:r>
            <a:r>
              <a:rPr lang="ar-SA" sz="2000" dirty="0"/>
              <a:t> </a:t>
            </a:r>
            <a:r>
              <a:rPr lang="ar-SA" sz="2000" dirty="0" err="1"/>
              <a:t>النسقيه</a:t>
            </a:r>
            <a:r>
              <a:rPr lang="ar-SA" sz="2000" dirty="0"/>
              <a:t>  </a:t>
            </a:r>
            <a:r>
              <a:rPr lang="en-US" sz="2000" dirty="0" err="1"/>
              <a:t>ludwique</a:t>
            </a:r>
            <a:r>
              <a:rPr lang="en-US" sz="2000" dirty="0"/>
              <a:t> von </a:t>
            </a:r>
            <a:r>
              <a:rPr lang="en-US" sz="2000" dirty="0" err="1"/>
              <a:t>bertalenffy</a:t>
            </a:r>
            <a:r>
              <a:rPr lang="ar-SA" sz="2000" dirty="0"/>
              <a:t> من خلال كتاب </a:t>
            </a:r>
            <a:r>
              <a:rPr lang="ar-SA" sz="2000" dirty="0" err="1"/>
              <a:t>بعنوأن</a:t>
            </a:r>
            <a:r>
              <a:rPr lang="ar-SA" sz="2000" dirty="0"/>
              <a:t> </a:t>
            </a:r>
            <a:r>
              <a:rPr lang="en-US" sz="2000" u="sng" dirty="0" err="1"/>
              <a:t>théorie</a:t>
            </a:r>
            <a:r>
              <a:rPr lang="en-US" sz="2000" u="sng" dirty="0"/>
              <a:t> </a:t>
            </a:r>
            <a:r>
              <a:rPr lang="en-US" sz="2000" u="sng" dirty="0" err="1"/>
              <a:t>générale</a:t>
            </a:r>
            <a:r>
              <a:rPr lang="en-US" sz="2000" u="sng" dirty="0"/>
              <a:t> des </a:t>
            </a:r>
            <a:r>
              <a:rPr lang="en-US" sz="2000" u="sng" dirty="0" err="1"/>
              <a:t>systèmes</a:t>
            </a:r>
            <a:r>
              <a:rPr lang="ar-SA" sz="2000" u="sng" dirty="0"/>
              <a:t> سنة </a:t>
            </a:r>
            <a:r>
              <a:rPr lang="ar-SA" sz="2000" u="sng" dirty="0" smtClean="0"/>
              <a:t>1947</a:t>
            </a:r>
            <a:r>
              <a:rPr lang="ar-DZ" sz="2000" u="sng" dirty="0" smtClean="0"/>
              <a:t> </a:t>
            </a:r>
            <a:endParaRPr lang="ar-DZ" sz="2000" u="sng" dirty="0" smtClean="0">
              <a:solidFill>
                <a:srgbClr val="FFC000"/>
              </a:solidFill>
            </a:endParaRPr>
          </a:p>
          <a:p>
            <a:pPr marL="0" indent="0" algn="r" rtl="1">
              <a:buNone/>
            </a:pPr>
            <a:endParaRPr lang="ar-DZ" sz="2000" dirty="0" smtClean="0"/>
          </a:p>
          <a:p>
            <a:pPr marL="0" indent="0" algn="r" rtl="1">
              <a:buNone/>
            </a:pPr>
            <a:endParaRPr lang="fr-FR" sz="2000" dirty="0"/>
          </a:p>
          <a:p>
            <a:pPr marL="0" indent="0" algn="r">
              <a:spcBef>
                <a:spcPts val="0"/>
              </a:spcBef>
              <a:buNone/>
            </a:pPr>
            <a:r>
              <a:rPr lang="ar-SA" sz="1400" b="1" dirty="0"/>
              <a:t>ا</a:t>
            </a:r>
            <a:r>
              <a:rPr lang="ar-SA" sz="1400" b="1" i="1" dirty="0"/>
              <a:t>لنسق</a:t>
            </a:r>
            <a:r>
              <a:rPr lang="ar-SA" sz="1400" dirty="0"/>
              <a:t> اذن هو مجموعه العناصر المتفاعلة فيما بينها بحركة ديناميكية من اجل تحقيق اهداف معروفه ومحدده وبالتالي المقاربة النسقية في علم المكتبات تتمحور حول خمسه أوجه وهي:</a:t>
            </a:r>
            <a:endParaRPr lang="fr-FR" sz="1400" dirty="0"/>
          </a:p>
        </p:txBody>
      </p:sp>
      <p:sp>
        <p:nvSpPr>
          <p:cNvPr id="5" name="وسيلة شرح بيضاوية 4"/>
          <p:cNvSpPr/>
          <p:nvPr/>
        </p:nvSpPr>
        <p:spPr>
          <a:xfrm>
            <a:off x="2589313" y="2538515"/>
            <a:ext cx="2304256" cy="576064"/>
          </a:xfrm>
          <a:prstGeom prst="wedgeEllipseCallout">
            <a:avLst>
              <a:gd name="adj1" fmla="val 66324"/>
              <a:gd name="adj2" fmla="val -5462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400" b="1" dirty="0" smtClean="0">
                <a:solidFill>
                  <a:schemeClr val="tx1"/>
                </a:solidFill>
              </a:rPr>
              <a:t>الكتاب موجود على الخط</a:t>
            </a:r>
            <a:endParaRPr lang="fr-FR" sz="1400" b="1" dirty="0">
              <a:solidFill>
                <a:schemeClr val="tx1"/>
              </a:solidFill>
            </a:endParaRPr>
          </a:p>
        </p:txBody>
      </p:sp>
      <p:graphicFrame>
        <p:nvGraphicFramePr>
          <p:cNvPr id="6" name="رسم تخطيطي 5"/>
          <p:cNvGraphicFramePr/>
          <p:nvPr>
            <p:extLst>
              <p:ext uri="{D42A27DB-BD31-4B8C-83A1-F6EECF244321}">
                <p14:modId xmlns:p14="http://schemas.microsoft.com/office/powerpoint/2010/main" val="2524427924"/>
              </p:ext>
            </p:extLst>
          </p:nvPr>
        </p:nvGraphicFramePr>
        <p:xfrm>
          <a:off x="2987824" y="3717032"/>
          <a:ext cx="3312368" cy="2160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6089039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577483"/>
          </a:xfrm>
        </p:spPr>
        <p:txBody>
          <a:bodyPr/>
          <a:lstStyle/>
          <a:p>
            <a:pPr marL="0" indent="0" algn="r" rtl="1">
              <a:buNone/>
            </a:pPr>
            <a:r>
              <a:rPr lang="ar-SA" sz="1600" dirty="0"/>
              <a:t>المعلومات تمتاز بكمها الهائل وتنتج في هيئات توثيقيه وبالتالي ما يسمى بالمعلومات التي تسير من خلال نظام معلومات</a:t>
            </a:r>
            <a:endParaRPr lang="fr-FR" sz="1600" dirty="0"/>
          </a:p>
          <a:p>
            <a:pPr marL="0" indent="0" algn="r">
              <a:buNone/>
            </a:pPr>
            <a:r>
              <a:rPr lang="fr-FR" sz="1600" dirty="0"/>
              <a:t>"Les informations générer par le système d’information”</a:t>
            </a:r>
          </a:p>
          <a:p>
            <a:pPr marL="0" indent="0" algn="r" rtl="1">
              <a:buNone/>
            </a:pPr>
            <a:r>
              <a:rPr lang="ar-SA" sz="1600" dirty="0"/>
              <a:t>المعلومات التي تنتجها نظم المعلومات الهدف منها التحكم فيها وتصنيفها وهناك خمسه طرائق لتصنيف المعلومات بين الدارسين سنعمل على ذكر هذه الطرائق باختصار ويمكن لمن يريد التوسع اطلاع عليها:</a:t>
            </a:r>
            <a:endParaRPr lang="fr-FR" sz="1600" dirty="0"/>
          </a:p>
          <a:p>
            <a:pPr marL="0" indent="0" algn="r">
              <a:buNone/>
            </a:pPr>
            <a:endParaRPr lang="fr-FR" dirty="0"/>
          </a:p>
        </p:txBody>
      </p:sp>
      <p:sp>
        <p:nvSpPr>
          <p:cNvPr id="4" name="مستطيل مستدير الزوايا 3"/>
          <p:cNvSpPr/>
          <p:nvPr/>
        </p:nvSpPr>
        <p:spPr>
          <a:xfrm>
            <a:off x="6300192" y="1916832"/>
            <a:ext cx="2088232" cy="360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من وجهة نظر الوثائقيين</a:t>
            </a:r>
            <a:endParaRPr lang="fr-FR" dirty="0">
              <a:solidFill>
                <a:schemeClr val="tx1"/>
              </a:solidFill>
            </a:endParaRPr>
          </a:p>
        </p:txBody>
      </p:sp>
      <p:sp>
        <p:nvSpPr>
          <p:cNvPr id="5" name="مستطيل مستدير الزوايا 4"/>
          <p:cNvSpPr/>
          <p:nvPr/>
        </p:nvSpPr>
        <p:spPr>
          <a:xfrm>
            <a:off x="6300192" y="2492896"/>
            <a:ext cx="2088232" cy="360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تصنيف ثاني </a:t>
            </a:r>
            <a:endParaRPr lang="fr-FR" dirty="0">
              <a:solidFill>
                <a:schemeClr val="tx1"/>
              </a:solidFill>
            </a:endParaRPr>
          </a:p>
        </p:txBody>
      </p:sp>
      <p:sp>
        <p:nvSpPr>
          <p:cNvPr id="6" name="مستطيل مستدير الزوايا 5"/>
          <p:cNvSpPr/>
          <p:nvPr/>
        </p:nvSpPr>
        <p:spPr>
          <a:xfrm>
            <a:off x="6300192" y="3068960"/>
            <a:ext cx="2088232" cy="360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تصنيف ثالث</a:t>
            </a:r>
            <a:endParaRPr lang="fr-FR" dirty="0">
              <a:solidFill>
                <a:schemeClr val="tx1"/>
              </a:solidFill>
            </a:endParaRPr>
          </a:p>
        </p:txBody>
      </p:sp>
      <p:sp>
        <p:nvSpPr>
          <p:cNvPr id="7" name="مستطيل مستدير الزوايا 6"/>
          <p:cNvSpPr/>
          <p:nvPr/>
        </p:nvSpPr>
        <p:spPr>
          <a:xfrm>
            <a:off x="6300192" y="3696565"/>
            <a:ext cx="2088232" cy="360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تصنيف رابع</a:t>
            </a:r>
            <a:endParaRPr lang="fr-FR" dirty="0">
              <a:solidFill>
                <a:schemeClr val="tx1"/>
              </a:solidFill>
            </a:endParaRPr>
          </a:p>
        </p:txBody>
      </p:sp>
      <p:sp>
        <p:nvSpPr>
          <p:cNvPr id="8" name="مستطيل مستدير الزوايا 7"/>
          <p:cNvSpPr/>
          <p:nvPr/>
        </p:nvSpPr>
        <p:spPr>
          <a:xfrm>
            <a:off x="6302667" y="4293096"/>
            <a:ext cx="2088232" cy="360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تصنيف خامس</a:t>
            </a:r>
            <a:endParaRPr lang="fr-FR" dirty="0">
              <a:solidFill>
                <a:schemeClr val="tx1"/>
              </a:solidFill>
            </a:endParaRPr>
          </a:p>
        </p:txBody>
      </p:sp>
      <p:cxnSp>
        <p:nvCxnSpPr>
          <p:cNvPr id="10" name="رابط كسهم مستقيم 9"/>
          <p:cNvCxnSpPr/>
          <p:nvPr/>
        </p:nvCxnSpPr>
        <p:spPr>
          <a:xfrm flipH="1">
            <a:off x="5796136" y="2096852"/>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رابط كسهم مستقيم 10"/>
          <p:cNvCxnSpPr/>
          <p:nvPr/>
        </p:nvCxnSpPr>
        <p:spPr>
          <a:xfrm flipH="1">
            <a:off x="5796136" y="2684995"/>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رابط كسهم مستقيم 11"/>
          <p:cNvCxnSpPr/>
          <p:nvPr/>
        </p:nvCxnSpPr>
        <p:spPr>
          <a:xfrm flipH="1">
            <a:off x="5796136" y="3248980"/>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رابط كسهم مستقيم 12"/>
          <p:cNvCxnSpPr/>
          <p:nvPr/>
        </p:nvCxnSpPr>
        <p:spPr>
          <a:xfrm flipH="1">
            <a:off x="5798611" y="3860552"/>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رابط كسهم مستقيم 13"/>
          <p:cNvCxnSpPr/>
          <p:nvPr/>
        </p:nvCxnSpPr>
        <p:spPr>
          <a:xfrm flipH="1">
            <a:off x="5798611" y="4473116"/>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شكل بيضاوي 14"/>
          <p:cNvSpPr/>
          <p:nvPr/>
        </p:nvSpPr>
        <p:spPr>
          <a:xfrm>
            <a:off x="4499992" y="1880828"/>
            <a:ext cx="1224136"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dirty="0" smtClean="0">
                <a:solidFill>
                  <a:schemeClr val="tx1"/>
                </a:solidFill>
              </a:rPr>
              <a:t>مع. أولية</a:t>
            </a:r>
            <a:endParaRPr lang="fr-FR" sz="1600" dirty="0">
              <a:solidFill>
                <a:schemeClr val="tx1"/>
              </a:solidFill>
            </a:endParaRPr>
          </a:p>
        </p:txBody>
      </p:sp>
      <p:sp>
        <p:nvSpPr>
          <p:cNvPr id="16" name="شكل بيضاوي 15"/>
          <p:cNvSpPr/>
          <p:nvPr/>
        </p:nvSpPr>
        <p:spPr>
          <a:xfrm>
            <a:off x="2843808" y="1880828"/>
            <a:ext cx="1440160"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dirty="0" smtClean="0">
                <a:solidFill>
                  <a:schemeClr val="tx1"/>
                </a:solidFill>
              </a:rPr>
              <a:t>مع. ثانوية</a:t>
            </a:r>
            <a:endParaRPr lang="fr-FR" sz="1600" dirty="0">
              <a:solidFill>
                <a:schemeClr val="tx1"/>
              </a:solidFill>
            </a:endParaRPr>
          </a:p>
        </p:txBody>
      </p:sp>
      <p:sp>
        <p:nvSpPr>
          <p:cNvPr id="17" name="شكل بيضاوي 16"/>
          <p:cNvSpPr/>
          <p:nvPr/>
        </p:nvSpPr>
        <p:spPr>
          <a:xfrm>
            <a:off x="899592" y="1880828"/>
            <a:ext cx="1656184"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dirty="0" smtClean="0">
                <a:solidFill>
                  <a:schemeClr val="tx1"/>
                </a:solidFill>
              </a:rPr>
              <a:t>مع. درجة 3</a:t>
            </a:r>
            <a:endParaRPr lang="fr-FR" sz="1600" dirty="0">
              <a:solidFill>
                <a:schemeClr val="tx1"/>
              </a:solidFill>
            </a:endParaRPr>
          </a:p>
        </p:txBody>
      </p:sp>
      <p:sp>
        <p:nvSpPr>
          <p:cNvPr id="18" name="شكل بيضاوي 14"/>
          <p:cNvSpPr/>
          <p:nvPr/>
        </p:nvSpPr>
        <p:spPr>
          <a:xfrm>
            <a:off x="3995936" y="2492896"/>
            <a:ext cx="1728192"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dirty="0" smtClean="0">
                <a:solidFill>
                  <a:schemeClr val="tx1"/>
                </a:solidFill>
              </a:rPr>
              <a:t>مع. </a:t>
            </a:r>
            <a:r>
              <a:rPr lang="ar-DZ" sz="1600" dirty="0" smtClean="0">
                <a:solidFill>
                  <a:schemeClr val="tx1"/>
                </a:solidFill>
              </a:rPr>
              <a:t>مصرح بها</a:t>
            </a:r>
            <a:endParaRPr lang="fr-FR" sz="1600" dirty="0">
              <a:solidFill>
                <a:schemeClr val="tx1"/>
              </a:solidFill>
            </a:endParaRPr>
          </a:p>
        </p:txBody>
      </p:sp>
      <p:sp>
        <p:nvSpPr>
          <p:cNvPr id="19" name="شكل بيضاوي 14"/>
          <p:cNvSpPr/>
          <p:nvPr/>
        </p:nvSpPr>
        <p:spPr>
          <a:xfrm>
            <a:off x="1475656" y="2492896"/>
            <a:ext cx="2232248"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dirty="0" smtClean="0">
                <a:solidFill>
                  <a:schemeClr val="tx1"/>
                </a:solidFill>
              </a:rPr>
              <a:t>مع. </a:t>
            </a:r>
            <a:r>
              <a:rPr lang="ar-DZ" sz="1600" dirty="0" smtClean="0">
                <a:solidFill>
                  <a:schemeClr val="tx1"/>
                </a:solidFill>
              </a:rPr>
              <a:t>غير </a:t>
            </a:r>
            <a:r>
              <a:rPr lang="ar-DZ" sz="1600" dirty="0" smtClean="0">
                <a:solidFill>
                  <a:schemeClr val="tx1"/>
                </a:solidFill>
              </a:rPr>
              <a:t>مصرح بها</a:t>
            </a:r>
            <a:endParaRPr lang="fr-FR" sz="1600" dirty="0">
              <a:solidFill>
                <a:schemeClr val="tx1"/>
              </a:solidFill>
            </a:endParaRPr>
          </a:p>
        </p:txBody>
      </p:sp>
      <p:sp>
        <p:nvSpPr>
          <p:cNvPr id="20" name="شكل بيضاوي 14"/>
          <p:cNvSpPr/>
          <p:nvPr/>
        </p:nvSpPr>
        <p:spPr>
          <a:xfrm>
            <a:off x="3995936" y="3060266"/>
            <a:ext cx="1728192"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dirty="0" smtClean="0">
                <a:solidFill>
                  <a:schemeClr val="tx1"/>
                </a:solidFill>
              </a:rPr>
              <a:t>مع. </a:t>
            </a:r>
            <a:r>
              <a:rPr lang="fr-FR" sz="1600" dirty="0" smtClean="0">
                <a:solidFill>
                  <a:schemeClr val="tx1"/>
                </a:solidFill>
              </a:rPr>
              <a:t>IST</a:t>
            </a:r>
            <a:endParaRPr lang="fr-FR" sz="1600" dirty="0">
              <a:solidFill>
                <a:schemeClr val="tx1"/>
              </a:solidFill>
            </a:endParaRPr>
          </a:p>
        </p:txBody>
      </p:sp>
      <p:sp>
        <p:nvSpPr>
          <p:cNvPr id="21" name="شكل بيضاوي 14"/>
          <p:cNvSpPr/>
          <p:nvPr/>
        </p:nvSpPr>
        <p:spPr>
          <a:xfrm>
            <a:off x="1845897" y="3057817"/>
            <a:ext cx="1728192"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dirty="0" smtClean="0">
                <a:solidFill>
                  <a:schemeClr val="tx1"/>
                </a:solidFill>
              </a:rPr>
              <a:t>الوثيقة</a:t>
            </a:r>
            <a:endParaRPr lang="fr-FR" sz="1600" dirty="0">
              <a:solidFill>
                <a:schemeClr val="tx1"/>
              </a:solidFill>
            </a:endParaRPr>
          </a:p>
        </p:txBody>
      </p:sp>
      <p:sp>
        <p:nvSpPr>
          <p:cNvPr id="22" name="شكل بيضاوي 14"/>
          <p:cNvSpPr/>
          <p:nvPr/>
        </p:nvSpPr>
        <p:spPr>
          <a:xfrm>
            <a:off x="3851920" y="3660561"/>
            <a:ext cx="1728192"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dirty="0" smtClean="0">
                <a:solidFill>
                  <a:schemeClr val="tx1"/>
                </a:solidFill>
              </a:rPr>
              <a:t>حسب الوعاء</a:t>
            </a:r>
            <a:endParaRPr lang="fr-FR" sz="1600" dirty="0">
              <a:solidFill>
                <a:schemeClr val="tx1"/>
              </a:solidFill>
            </a:endParaRPr>
          </a:p>
        </p:txBody>
      </p:sp>
      <p:sp>
        <p:nvSpPr>
          <p:cNvPr id="23" name="شكل بيضاوي 14"/>
          <p:cNvSpPr/>
          <p:nvPr/>
        </p:nvSpPr>
        <p:spPr>
          <a:xfrm>
            <a:off x="4067944" y="4221088"/>
            <a:ext cx="1512168"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dirty="0" smtClean="0">
                <a:solidFill>
                  <a:schemeClr val="tx1"/>
                </a:solidFill>
              </a:rPr>
              <a:t>نص تأسيسي</a:t>
            </a:r>
            <a:endParaRPr lang="fr-FR" sz="1600" dirty="0">
              <a:solidFill>
                <a:schemeClr val="tx1"/>
              </a:solidFill>
            </a:endParaRPr>
          </a:p>
        </p:txBody>
      </p:sp>
      <p:sp>
        <p:nvSpPr>
          <p:cNvPr id="24" name="شكل بيضاوي 14"/>
          <p:cNvSpPr/>
          <p:nvPr/>
        </p:nvSpPr>
        <p:spPr>
          <a:xfrm>
            <a:off x="2339752" y="4221088"/>
            <a:ext cx="1512168"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dirty="0" smtClean="0">
                <a:solidFill>
                  <a:schemeClr val="tx1"/>
                </a:solidFill>
              </a:rPr>
              <a:t>نص نقدي</a:t>
            </a:r>
            <a:endParaRPr lang="fr-FR" sz="1600" dirty="0">
              <a:solidFill>
                <a:schemeClr val="tx1"/>
              </a:solidFill>
            </a:endParaRPr>
          </a:p>
        </p:txBody>
      </p:sp>
      <p:sp>
        <p:nvSpPr>
          <p:cNvPr id="25" name="شكل بيضاوي 14"/>
          <p:cNvSpPr/>
          <p:nvPr/>
        </p:nvSpPr>
        <p:spPr>
          <a:xfrm>
            <a:off x="719572" y="4221088"/>
            <a:ext cx="1512168"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dirty="0" smtClean="0">
                <a:solidFill>
                  <a:schemeClr val="tx1"/>
                </a:solidFill>
              </a:rPr>
              <a:t>نص شامل</a:t>
            </a:r>
            <a:endParaRPr lang="fr-FR" sz="1600" dirty="0">
              <a:solidFill>
                <a:schemeClr val="tx1"/>
              </a:solidFill>
            </a:endParaRPr>
          </a:p>
        </p:txBody>
      </p:sp>
    </p:spTree>
    <p:extLst>
      <p:ext uri="{BB962C8B-B14F-4D97-AF65-F5344CB8AC3E}">
        <p14:creationId xmlns:p14="http://schemas.microsoft.com/office/powerpoint/2010/main" val="101791071"/>
      </p:ext>
    </p:extLst>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a:bodyPr>
          <a:lstStyle/>
          <a:p>
            <a:pPr marL="0" indent="0" algn="r" rtl="1">
              <a:buNone/>
            </a:pPr>
            <a:r>
              <a:rPr lang="ar-SA" sz="1600" dirty="0"/>
              <a:t>ما يهمنا هو فهم التفكير البنيوي والتفكير النسقي وغير ذلك لأن رؤيه المعلومات من خلال هذه المقاربات هي التي تجعلنا نفكر بطريقه دقيقه في بناء أنظمه المعلومات وهذا هو الغرض والهدف من فهم </a:t>
            </a:r>
            <a:r>
              <a:rPr lang="ar-SA" sz="1600" dirty="0" err="1"/>
              <a:t>الأنساق</a:t>
            </a:r>
            <a:r>
              <a:rPr lang="ar-SA" sz="1600" dirty="0"/>
              <a:t> المعلوماتية،  نمر الآن الى مفهوم البنيوية:</a:t>
            </a:r>
            <a:endParaRPr lang="en-US" sz="1600" dirty="0"/>
          </a:p>
          <a:p>
            <a:pPr marL="0" indent="0" algn="r" rtl="1">
              <a:buNone/>
            </a:pPr>
            <a:r>
              <a:rPr lang="ar-SA" sz="1600" dirty="0">
                <a:solidFill>
                  <a:srgbClr val="FF0000"/>
                </a:solidFill>
              </a:rPr>
              <a:t>البنيوية </a:t>
            </a:r>
            <a:r>
              <a:rPr lang="en-US" sz="1600" dirty="0" err="1">
                <a:solidFill>
                  <a:srgbClr val="FF0000"/>
                </a:solidFill>
              </a:rPr>
              <a:t>structuralisme</a:t>
            </a:r>
            <a:r>
              <a:rPr lang="ar-SA" sz="1600" dirty="0"/>
              <a:t> في حقيقه الأمر مجموعه من الاطروحات  تسمى أطروحات لوثر  التي هي معروفه في التاريخ حيث يعتبر لوثر من الأوائل الذين وقفوا في وجه الكنيسة وغيروا طريقة </a:t>
            </a:r>
            <a:r>
              <a:rPr lang="ar-SA" sz="1600" dirty="0" smtClean="0"/>
              <a:t>التفكير</a:t>
            </a:r>
            <a:endParaRPr lang="ar-DZ" sz="1600" dirty="0" smtClean="0"/>
          </a:p>
          <a:p>
            <a:pPr marL="0" indent="0" algn="r" rtl="1">
              <a:buNone/>
            </a:pPr>
            <a:r>
              <a:rPr lang="ar-DZ" sz="1600" dirty="0" smtClean="0"/>
              <a:t>من رواد البنيوية </a:t>
            </a:r>
            <a:r>
              <a:rPr lang="ar-SA" sz="1600" dirty="0"/>
              <a:t>المفكر الكبير </a:t>
            </a:r>
            <a:r>
              <a:rPr lang="en-US" sz="1600" dirty="0" err="1"/>
              <a:t>claude</a:t>
            </a:r>
            <a:r>
              <a:rPr lang="en-US" sz="1600" dirty="0"/>
              <a:t> </a:t>
            </a:r>
            <a:r>
              <a:rPr lang="en-US" sz="1600" dirty="0" err="1"/>
              <a:t>lévis</a:t>
            </a:r>
            <a:r>
              <a:rPr lang="en-US" sz="1600" dirty="0"/>
              <a:t> </a:t>
            </a:r>
            <a:r>
              <a:rPr lang="en-US" sz="1600" dirty="0" err="1"/>
              <a:t>trauss</a:t>
            </a:r>
            <a:r>
              <a:rPr lang="ar-SA" sz="1600" dirty="0"/>
              <a:t> الذي يلقب بأب </a:t>
            </a:r>
            <a:r>
              <a:rPr lang="ar-SA" sz="1600" dirty="0" smtClean="0"/>
              <a:t>البنيوية</a:t>
            </a:r>
            <a:r>
              <a:rPr lang="ar-DZ" sz="1600" dirty="0" smtClean="0"/>
              <a:t>، رولان بارت وغيرهم</a:t>
            </a:r>
          </a:p>
          <a:p>
            <a:pPr marL="0" indent="0" algn="r" rtl="1">
              <a:buNone/>
            </a:pPr>
            <a:r>
              <a:rPr lang="ar-SA" sz="1600" dirty="0"/>
              <a:t>يمكن </a:t>
            </a:r>
            <a:r>
              <a:rPr lang="ar-SA" sz="1600" dirty="0" smtClean="0"/>
              <a:t>تطبيق</a:t>
            </a:r>
            <a:r>
              <a:rPr lang="ar-DZ" sz="1600" dirty="0" smtClean="0"/>
              <a:t> البنيوية</a:t>
            </a:r>
            <a:r>
              <a:rPr lang="ar-SA" sz="1600" dirty="0" smtClean="0"/>
              <a:t> </a:t>
            </a:r>
            <a:r>
              <a:rPr lang="ar-SA" sz="1600" dirty="0"/>
              <a:t>في </a:t>
            </a:r>
            <a:r>
              <a:rPr lang="ar-SA" sz="1600" dirty="0">
                <a:solidFill>
                  <a:srgbClr val="FF0000"/>
                </a:solidFill>
              </a:rPr>
              <a:t>عدة مجالات منها: القراءة، الكتابة، وحقل التأليف </a:t>
            </a:r>
            <a:r>
              <a:rPr lang="ar-SA" sz="1600" dirty="0" smtClean="0">
                <a:solidFill>
                  <a:srgbClr val="FF0000"/>
                </a:solidFill>
              </a:rPr>
              <a:t>وغيرها</a:t>
            </a:r>
            <a:r>
              <a:rPr lang="ar-DZ" sz="1600" dirty="0" smtClean="0"/>
              <a:t>، </a:t>
            </a:r>
            <a:r>
              <a:rPr lang="ar-SA" sz="1600" dirty="0" smtClean="0"/>
              <a:t>نتحول</a:t>
            </a:r>
            <a:r>
              <a:rPr lang="ar-DZ" sz="1600" dirty="0" smtClean="0"/>
              <a:t> الأن</a:t>
            </a:r>
            <a:r>
              <a:rPr lang="ar-SA" sz="1600" dirty="0" smtClean="0"/>
              <a:t> </a:t>
            </a:r>
            <a:r>
              <a:rPr lang="ar-SA" sz="1600" dirty="0"/>
              <a:t>إلى قضيه مهمه جدا في </a:t>
            </a:r>
            <a:r>
              <a:rPr lang="ar-SA" sz="1600" dirty="0" err="1"/>
              <a:t>الأنساق</a:t>
            </a:r>
            <a:r>
              <a:rPr lang="ar-SA" sz="1600" dirty="0"/>
              <a:t> ألا وهي قضية التواصل والاتصال باعتبار أن اللغة من أهم العناصر التي تدخل في بناء </a:t>
            </a:r>
            <a:r>
              <a:rPr lang="ar-SA" sz="1600" dirty="0" err="1"/>
              <a:t>الأنساق</a:t>
            </a:r>
            <a:r>
              <a:rPr lang="ar-SA" sz="1600" dirty="0"/>
              <a:t>  باعتبار أن المعلومات في كثير من الأحيان تتناقل عبر التواصل أو الاتصال هذان المصطلحات متداخلان لكنهما مختلفان وفي علم المكتبات لدينا نظرة خاصه لمثل هذه المفاهيم  بالتالي سنعمل على توضيح الاتصال والتواصل وكيفيه </a:t>
            </a:r>
            <a:r>
              <a:rPr lang="ar-SA" sz="1600" dirty="0" err="1"/>
              <a:t>إستخدام</a:t>
            </a:r>
            <a:r>
              <a:rPr lang="ar-SA" sz="1600" dirty="0"/>
              <a:t> كل من المفهومين في علم المكتبات</a:t>
            </a:r>
            <a:r>
              <a:rPr lang="ar-SA" sz="1600" dirty="0" smtClean="0"/>
              <a:t>:</a:t>
            </a:r>
            <a:endParaRPr lang="ar-DZ" sz="1600" dirty="0" smtClean="0"/>
          </a:p>
          <a:p>
            <a:pPr lvl="0" algn="r" rtl="1" fontAlgn="base"/>
            <a:r>
              <a:rPr lang="ar-SA" sz="1600" dirty="0"/>
              <a:t>التواصل : </a:t>
            </a:r>
            <a:r>
              <a:rPr lang="ar-SA" sz="1600" dirty="0">
                <a:solidFill>
                  <a:srgbClr val="FF0000"/>
                </a:solidFill>
              </a:rPr>
              <a:t>التواصل هو إبلاغ ونقل أخبار من شخص لأخر </a:t>
            </a:r>
            <a:r>
              <a:rPr lang="ar-SA" sz="1600" dirty="0" err="1">
                <a:solidFill>
                  <a:srgbClr val="FF0000"/>
                </a:solidFill>
              </a:rPr>
              <a:t>وإطلاعه</a:t>
            </a:r>
            <a:r>
              <a:rPr lang="ar-SA" sz="1600" dirty="0">
                <a:solidFill>
                  <a:srgbClr val="FF0000"/>
                </a:solidFill>
              </a:rPr>
              <a:t> عليه والتواصل يهدف إلى إقامة علاقه مع شخص </a:t>
            </a:r>
            <a:r>
              <a:rPr lang="ar-SA" sz="1600" dirty="0"/>
              <a:t>وهو يشير إلى فعل التوصيل أي التبليغ كما أن التواصل يمكن أن يتم بعمل بواسطة وسائل تقنية أو تكنولوجية</a:t>
            </a:r>
            <a:endParaRPr lang="en-US" sz="1600" dirty="0"/>
          </a:p>
          <a:p>
            <a:pPr lvl="0" algn="r" rtl="1" fontAlgn="base"/>
            <a:r>
              <a:rPr lang="ar-SA" sz="1600" dirty="0"/>
              <a:t> التواصل هو </a:t>
            </a:r>
            <a:r>
              <a:rPr lang="ar-SA" sz="1600" dirty="0">
                <a:solidFill>
                  <a:srgbClr val="FF0000"/>
                </a:solidFill>
              </a:rPr>
              <a:t>نقل المعلومات من مرسل الى متلقي أو مستقبل بواسطه قناة وهذا يكون بوجود رسالة مشفرة بعبارة أخرى الترميز وفك الترميز </a:t>
            </a:r>
            <a:r>
              <a:rPr lang="fr-FR" sz="1600" dirty="0">
                <a:solidFill>
                  <a:srgbClr val="FF0000"/>
                </a:solidFill>
              </a:rPr>
              <a:t>encodage</a:t>
            </a:r>
            <a:r>
              <a:rPr lang="en-US" sz="1600" dirty="0">
                <a:solidFill>
                  <a:srgbClr val="FF0000"/>
                </a:solidFill>
              </a:rPr>
              <a:t> et </a:t>
            </a:r>
            <a:r>
              <a:rPr lang="fr-FR" sz="1600" dirty="0">
                <a:solidFill>
                  <a:srgbClr val="FF0000"/>
                </a:solidFill>
              </a:rPr>
              <a:t>décodage</a:t>
            </a:r>
            <a:r>
              <a:rPr lang="ar-SA" sz="1600" dirty="0">
                <a:solidFill>
                  <a:srgbClr val="FF0000"/>
                </a:solidFill>
              </a:rPr>
              <a:t> </a:t>
            </a:r>
            <a:r>
              <a:rPr lang="ar-SA" sz="1600" dirty="0"/>
              <a:t>هذين العنصرين يتضمنان تفاعلات تحدث أثناء التواصل والاستجابة لها عدة أشكال وعدة سياقات هذه العملية معقدة تدخل فيها عناصر.</a:t>
            </a:r>
            <a:endParaRPr lang="en-US" sz="1600" dirty="0"/>
          </a:p>
          <a:p>
            <a:pPr lvl="0" algn="r" rtl="1" fontAlgn="base"/>
            <a:r>
              <a:rPr lang="ar-SA" sz="1600" dirty="0"/>
              <a:t> التواصل هو </a:t>
            </a:r>
            <a:r>
              <a:rPr lang="ar-SA" sz="1600" dirty="0">
                <a:solidFill>
                  <a:srgbClr val="FF0000"/>
                </a:solidFill>
              </a:rPr>
              <a:t>ميكانزيم يتم وفقه تشكيل علاقات إنسانية فهو لغة وتعابير جسمانية وحركات وكتابا ت وتقنيات تسير عبر الزمن والمكان </a:t>
            </a:r>
            <a:r>
              <a:rPr lang="ar-SA" sz="1600" dirty="0"/>
              <a:t>أي: هاتف، إنترنت تيليغراف وغير ذلك .</a:t>
            </a:r>
            <a:endParaRPr lang="en-US" sz="1600" dirty="0"/>
          </a:p>
          <a:p>
            <a:pPr marL="0" indent="0" algn="r" rtl="1">
              <a:buNone/>
            </a:pPr>
            <a:r>
              <a:rPr lang="ar-SA" sz="1600" dirty="0"/>
              <a:t>الاتصال يختلف عن التواصل بكونه يكون من جهة واحدة وهي القائمة بالفعل أما التواصل ففيه اكثر من فاعل فيه أخذ وعطاء فهو يتم في حلقة.</a:t>
            </a:r>
            <a:endParaRPr lang="en-US" sz="1600" dirty="0"/>
          </a:p>
          <a:p>
            <a:pPr marL="0" indent="0" algn="r" rtl="1">
              <a:buNone/>
            </a:pPr>
            <a:endParaRPr lang="en-US" sz="1600" dirty="0"/>
          </a:p>
          <a:p>
            <a:pPr marL="0" indent="0" algn="r" rtl="1">
              <a:buNone/>
            </a:pPr>
            <a:endParaRPr lang="ar-DZ" sz="1600" dirty="0"/>
          </a:p>
        </p:txBody>
      </p:sp>
    </p:spTree>
    <p:extLst>
      <p:ext uri="{BB962C8B-B14F-4D97-AF65-F5344CB8AC3E}">
        <p14:creationId xmlns:p14="http://schemas.microsoft.com/office/powerpoint/2010/main" val="1219477987"/>
      </p:ext>
    </p:extLst>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marL="0" indent="0" algn="r">
              <a:buNone/>
            </a:pPr>
            <a:r>
              <a:rPr lang="en-US" sz="1800" dirty="0" smtClean="0"/>
              <a:t>   </a:t>
            </a:r>
            <a:r>
              <a:rPr lang="ar-DZ" sz="1800" dirty="0" smtClean="0"/>
              <a:t>أساسيات </a:t>
            </a:r>
            <a:r>
              <a:rPr lang="ar-DZ" sz="1800" dirty="0" err="1" smtClean="0"/>
              <a:t>الإتصال</a:t>
            </a:r>
            <a:r>
              <a:rPr lang="ar-DZ" sz="1800" dirty="0" smtClean="0"/>
              <a:t>:</a:t>
            </a:r>
          </a:p>
          <a:p>
            <a:pPr marL="0" indent="0" algn="r">
              <a:buNone/>
            </a:pPr>
            <a:endParaRPr lang="en-US" sz="1800" dirty="0" smtClean="0"/>
          </a:p>
          <a:p>
            <a:pPr marL="0" indent="0" algn="r">
              <a:buNone/>
            </a:pPr>
            <a:endParaRPr lang="en-US" sz="1800" dirty="0"/>
          </a:p>
          <a:p>
            <a:pPr marL="0" indent="0" algn="r">
              <a:buNone/>
            </a:pPr>
            <a:endParaRPr lang="en-US" sz="1800" dirty="0" smtClean="0"/>
          </a:p>
          <a:p>
            <a:pPr marL="0" indent="0" algn="r">
              <a:buNone/>
            </a:pPr>
            <a:endParaRPr lang="en-US" sz="1800" dirty="0"/>
          </a:p>
          <a:p>
            <a:pPr marL="0" indent="0" algn="r">
              <a:buNone/>
            </a:pPr>
            <a:endParaRPr lang="en-US" sz="1800" dirty="0" smtClean="0"/>
          </a:p>
          <a:p>
            <a:pPr marL="0" indent="0" algn="r">
              <a:buNone/>
            </a:pPr>
            <a:endParaRPr lang="en-US" sz="1800" dirty="0"/>
          </a:p>
          <a:p>
            <a:pPr marL="0" indent="0" algn="r">
              <a:buNone/>
            </a:pPr>
            <a:endParaRPr lang="en-US" sz="1800" dirty="0" smtClean="0"/>
          </a:p>
          <a:p>
            <a:pPr marL="0" indent="0" algn="r" rtl="1">
              <a:buNone/>
            </a:pPr>
            <a:r>
              <a:rPr lang="en-US" sz="1800" dirty="0" smtClean="0"/>
              <a:t>   </a:t>
            </a:r>
            <a:r>
              <a:rPr lang="ar-DZ" sz="1800" dirty="0" smtClean="0"/>
              <a:t> عوائق </a:t>
            </a:r>
            <a:r>
              <a:rPr lang="ar-DZ" sz="1800" dirty="0" err="1" smtClean="0"/>
              <a:t>الإتصال</a:t>
            </a:r>
            <a:r>
              <a:rPr lang="ar-DZ" sz="1800" dirty="0" smtClean="0"/>
              <a:t>: ذاتية                                                     موضوعية</a:t>
            </a:r>
            <a:endParaRPr lang="ar-DZ" sz="1800" dirty="0"/>
          </a:p>
        </p:txBody>
      </p:sp>
      <p:sp>
        <p:nvSpPr>
          <p:cNvPr id="4" name="Rectangle 3"/>
          <p:cNvSpPr/>
          <p:nvPr/>
        </p:nvSpPr>
        <p:spPr>
          <a:xfrm>
            <a:off x="5220072" y="1196752"/>
            <a:ext cx="3024336" cy="1872208"/>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marL="285750" indent="-285750" algn="r" rtl="1">
              <a:buFont typeface="Arial" pitchFamily="34" charset="0"/>
              <a:buChar char="•"/>
            </a:pPr>
            <a:r>
              <a:rPr lang="ar-DZ" dirty="0" smtClean="0"/>
              <a:t>التعبير المتداول</a:t>
            </a:r>
          </a:p>
          <a:p>
            <a:pPr marL="285750" indent="-285750" algn="r" rtl="1">
              <a:buFont typeface="Arial" pitchFamily="34" charset="0"/>
              <a:buChar char="•"/>
            </a:pPr>
            <a:r>
              <a:rPr lang="ar-DZ" dirty="0" smtClean="0"/>
              <a:t>الهدوء</a:t>
            </a:r>
          </a:p>
          <a:p>
            <a:pPr marL="285750" indent="-285750" algn="r" rtl="1">
              <a:buFont typeface="Arial" pitchFamily="34" charset="0"/>
              <a:buChar char="•"/>
            </a:pPr>
            <a:r>
              <a:rPr lang="ar-DZ" dirty="0" smtClean="0"/>
              <a:t>الحياد</a:t>
            </a:r>
          </a:p>
          <a:p>
            <a:pPr marL="285750" indent="-285750" algn="r" rtl="1">
              <a:buFont typeface="Arial" pitchFamily="34" charset="0"/>
              <a:buChar char="•"/>
            </a:pPr>
            <a:r>
              <a:rPr lang="ar-DZ" dirty="0" err="1" smtClean="0"/>
              <a:t>الإنتباه</a:t>
            </a:r>
            <a:endParaRPr lang="ar-DZ" dirty="0" smtClean="0"/>
          </a:p>
          <a:p>
            <a:pPr algn="ctr"/>
            <a:endParaRPr lang="ar-DZ" dirty="0"/>
          </a:p>
        </p:txBody>
      </p:sp>
      <p:sp>
        <p:nvSpPr>
          <p:cNvPr id="5" name="Rectangle 4"/>
          <p:cNvSpPr/>
          <p:nvPr/>
        </p:nvSpPr>
        <p:spPr>
          <a:xfrm>
            <a:off x="5076056" y="3789040"/>
            <a:ext cx="3168352" cy="2088232"/>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marL="285750" indent="-285750" algn="r" rtl="1">
              <a:buFont typeface="Arial" pitchFamily="34" charset="0"/>
              <a:buChar char="•"/>
            </a:pPr>
            <a:r>
              <a:rPr lang="ar-DZ" dirty="0" smtClean="0"/>
              <a:t>عدم وضوح الصوت</a:t>
            </a:r>
          </a:p>
          <a:p>
            <a:pPr marL="285750" indent="-285750" algn="r" rtl="1">
              <a:buFont typeface="Arial" pitchFamily="34" charset="0"/>
              <a:buChar char="•"/>
            </a:pPr>
            <a:r>
              <a:rPr lang="ar-DZ" dirty="0" smtClean="0"/>
              <a:t>اضطراب في النطق</a:t>
            </a:r>
          </a:p>
          <a:p>
            <a:pPr marL="285750" indent="-285750" algn="r" rtl="1">
              <a:buFont typeface="Arial" pitchFamily="34" charset="0"/>
              <a:buChar char="•"/>
            </a:pPr>
            <a:r>
              <a:rPr lang="ar-DZ" dirty="0" smtClean="0"/>
              <a:t>الكلام بالمعاني</a:t>
            </a:r>
          </a:p>
          <a:p>
            <a:pPr marL="285750" indent="-285750" algn="r" rtl="1">
              <a:buFont typeface="Arial" pitchFamily="34" charset="0"/>
              <a:buChar char="•"/>
            </a:pPr>
            <a:r>
              <a:rPr lang="ar-DZ" dirty="0" smtClean="0"/>
              <a:t>معلومات غير دقيقة وغير صحيحة</a:t>
            </a:r>
          </a:p>
          <a:p>
            <a:pPr marL="285750" indent="-285750" algn="ctr">
              <a:buFont typeface="Arial" pitchFamily="34" charset="0"/>
              <a:buChar char="•"/>
            </a:pPr>
            <a:endParaRPr lang="ar-DZ" dirty="0"/>
          </a:p>
        </p:txBody>
      </p:sp>
      <p:sp>
        <p:nvSpPr>
          <p:cNvPr id="6" name="Rectangle 5"/>
          <p:cNvSpPr/>
          <p:nvPr/>
        </p:nvSpPr>
        <p:spPr>
          <a:xfrm>
            <a:off x="899592" y="3789040"/>
            <a:ext cx="3168352" cy="1728192"/>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marL="285750" indent="-285750" algn="r" rtl="1">
              <a:buFont typeface="Arial" pitchFamily="34" charset="0"/>
              <a:buChar char="•"/>
            </a:pPr>
            <a:r>
              <a:rPr lang="ar-DZ" dirty="0" err="1" smtClean="0"/>
              <a:t>إختيار</a:t>
            </a:r>
            <a:r>
              <a:rPr lang="ar-DZ" dirty="0" smtClean="0"/>
              <a:t> المكان</a:t>
            </a:r>
          </a:p>
          <a:p>
            <a:pPr marL="285750" indent="-285750" algn="r" rtl="1">
              <a:buFont typeface="Arial" pitchFamily="34" charset="0"/>
              <a:buChar char="•"/>
            </a:pPr>
            <a:r>
              <a:rPr lang="ar-DZ" dirty="0" err="1" smtClean="0"/>
              <a:t>إختيار</a:t>
            </a:r>
            <a:r>
              <a:rPr lang="ar-DZ" dirty="0" smtClean="0"/>
              <a:t> الزمان</a:t>
            </a:r>
          </a:p>
          <a:p>
            <a:pPr marL="285750" indent="-285750" algn="r" rtl="1">
              <a:buFont typeface="Arial" pitchFamily="34" charset="0"/>
              <a:buChar char="•"/>
            </a:pPr>
            <a:r>
              <a:rPr lang="ar-DZ" dirty="0" smtClean="0"/>
              <a:t>عدم تناسب الرسالة مع الوضعية</a:t>
            </a:r>
          </a:p>
          <a:p>
            <a:pPr algn="ctr"/>
            <a:endParaRPr lang="ar-DZ" dirty="0"/>
          </a:p>
        </p:txBody>
      </p:sp>
    </p:spTree>
    <p:extLst>
      <p:ext uri="{BB962C8B-B14F-4D97-AF65-F5344CB8AC3E}">
        <p14:creationId xmlns:p14="http://schemas.microsoft.com/office/powerpoint/2010/main" val="388290590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a:bodyPr>
          <a:lstStyle/>
          <a:p>
            <a:pPr marL="0" indent="0" algn="r" rtl="1">
              <a:buNone/>
            </a:pPr>
            <a:r>
              <a:rPr lang="ar-SA" sz="1800" dirty="0" smtClean="0"/>
              <a:t>إن </a:t>
            </a:r>
            <a:r>
              <a:rPr lang="ar-SA" sz="1800" dirty="0"/>
              <a:t>بناء عملية الاتصال مشروط بأمور يمكن تحديدها كالتالي:</a:t>
            </a:r>
            <a:endParaRPr lang="en-US" sz="1800" dirty="0"/>
          </a:p>
          <a:p>
            <a:pPr marL="0" indent="0" algn="r" rtl="1">
              <a:buNone/>
            </a:pPr>
            <a:r>
              <a:rPr lang="ar-SA" sz="1800" dirty="0"/>
              <a:t>- </a:t>
            </a:r>
            <a:r>
              <a:rPr lang="ar-SA" sz="1800" b="1" dirty="0"/>
              <a:t>تحفيز</a:t>
            </a:r>
            <a:r>
              <a:rPr lang="ar-SA" sz="1800" dirty="0"/>
              <a:t> وإثارة اهتمام المتلقي</a:t>
            </a:r>
            <a:endParaRPr lang="en-US" sz="1800" dirty="0"/>
          </a:p>
          <a:p>
            <a:pPr marL="0" indent="0" algn="r" rtl="1">
              <a:buNone/>
            </a:pPr>
            <a:r>
              <a:rPr lang="ar-SA" sz="1800" dirty="0"/>
              <a:t>-  الإحاطة بالموضوع والتفاعل معه</a:t>
            </a:r>
            <a:endParaRPr lang="en-US" sz="1800" dirty="0"/>
          </a:p>
          <a:p>
            <a:pPr marL="0" indent="0" algn="r" rtl="1">
              <a:buNone/>
            </a:pPr>
            <a:r>
              <a:rPr lang="ar-SA" sz="1800" dirty="0"/>
              <a:t>-  إتباع تقنيات وأساليب معينة</a:t>
            </a:r>
            <a:endParaRPr lang="en-US" sz="1800" dirty="0"/>
          </a:p>
          <a:p>
            <a:pPr marL="0" indent="0" algn="r" rtl="1">
              <a:buNone/>
            </a:pPr>
            <a:r>
              <a:rPr lang="ar-SA" sz="1800" dirty="0"/>
              <a:t>-  </a:t>
            </a:r>
            <a:r>
              <a:rPr lang="ar-SA" sz="1800" dirty="0" err="1"/>
              <a:t>إنتهاج</a:t>
            </a:r>
            <a:r>
              <a:rPr lang="ar-SA" sz="1800" dirty="0"/>
              <a:t> مواقف سليمة ومعتدلة حيال القضايا</a:t>
            </a:r>
            <a:endParaRPr lang="en-US" sz="1800" dirty="0"/>
          </a:p>
          <a:p>
            <a:pPr marL="0" indent="0" algn="r" rtl="1">
              <a:buNone/>
            </a:pPr>
            <a:r>
              <a:rPr lang="ar-SA" sz="1800" dirty="0"/>
              <a:t>-  تحديد الحيز الزماني والمكاني المناسبين</a:t>
            </a:r>
            <a:endParaRPr lang="en-US" sz="1800" dirty="0"/>
          </a:p>
          <a:p>
            <a:pPr marL="0" indent="0" algn="r" rtl="1">
              <a:buNone/>
            </a:pPr>
            <a:r>
              <a:rPr lang="ar-SA" sz="1800" dirty="0"/>
              <a:t>- اعتماد لغة تناسب المتلقي.</a:t>
            </a:r>
            <a:endParaRPr lang="en-US" sz="1800" dirty="0"/>
          </a:p>
          <a:p>
            <a:pPr marL="0" indent="0" algn="r" rtl="1">
              <a:buNone/>
            </a:pPr>
            <a:r>
              <a:rPr lang="ar-SA" sz="1800" b="1" dirty="0"/>
              <a:t>بناء </a:t>
            </a:r>
            <a:r>
              <a:rPr lang="ar-SA" sz="1800" b="1" dirty="0" err="1"/>
              <a:t>الأنساق</a:t>
            </a:r>
            <a:r>
              <a:rPr lang="ar-SA" sz="1800" b="1" dirty="0"/>
              <a:t> المعلوماتية يتدخل فيه جملة من العناصر يمكن تلخيصها فيما يلي:</a:t>
            </a:r>
            <a:endParaRPr lang="en-US" sz="1800" dirty="0"/>
          </a:p>
          <a:p>
            <a:pPr marL="0" lvl="0" indent="0" algn="r" rtl="1">
              <a:buNone/>
            </a:pPr>
            <a:r>
              <a:rPr lang="ar-SA" sz="1800" b="1" dirty="0">
                <a:solidFill>
                  <a:srgbClr val="FF0000"/>
                </a:solidFill>
              </a:rPr>
              <a:t>فهم قضية المعلومات </a:t>
            </a:r>
            <a:r>
              <a:rPr lang="ar-SA" sz="1800" b="1" dirty="0"/>
              <a:t>والتصنيفات التي تؤطرها لأن </a:t>
            </a:r>
            <a:r>
              <a:rPr lang="ar-SA" sz="1800" b="1" dirty="0" err="1"/>
              <a:t>الأنساق</a:t>
            </a:r>
            <a:r>
              <a:rPr lang="ar-SA" sz="1800" b="1" dirty="0"/>
              <a:t> وأنظمة المعلومات هي تعامل مع المعلومات وبالتالي </a:t>
            </a:r>
            <a:r>
              <a:rPr lang="ar-SA" sz="1800" b="1" dirty="0">
                <a:solidFill>
                  <a:srgbClr val="FF0000"/>
                </a:solidFill>
              </a:rPr>
              <a:t>فهم أسس وفلسفة تصنيف هذه المعلومات </a:t>
            </a:r>
            <a:r>
              <a:rPr lang="ar-SA" sz="1800" b="1" dirty="0"/>
              <a:t>بداية وركيزة للنجاح في تحقيق وتشكيل النظام الناجح</a:t>
            </a:r>
            <a:endParaRPr lang="en-US" sz="1800" dirty="0"/>
          </a:p>
          <a:p>
            <a:pPr marL="0" lvl="0" indent="0" algn="r" rtl="1">
              <a:buNone/>
            </a:pPr>
            <a:r>
              <a:rPr lang="ar-SA" sz="1800" b="1" dirty="0"/>
              <a:t>المعلومات التي نحتاجها لبناء نظام معلومات أو تفكير لحل مشكل في نظام معلومات يجب أن </a:t>
            </a:r>
            <a:r>
              <a:rPr lang="ar-SA" sz="1800" b="1" dirty="0">
                <a:solidFill>
                  <a:srgbClr val="FF0000"/>
                </a:solidFill>
              </a:rPr>
              <a:t>تستقى وتجمع من مصدر دقيق ومناسب</a:t>
            </a:r>
            <a:r>
              <a:rPr lang="ar-SA" sz="1800" b="1" dirty="0"/>
              <a:t> قد يكون من رسالة </a:t>
            </a:r>
            <a:r>
              <a:rPr lang="ar-SA" sz="1800" b="1" dirty="0">
                <a:solidFill>
                  <a:srgbClr val="FF0000"/>
                </a:solidFill>
              </a:rPr>
              <a:t>نتلقاها أو نبثها </a:t>
            </a:r>
            <a:r>
              <a:rPr lang="ar-SA" sz="1800" b="1" dirty="0"/>
              <a:t>وبالتالي يجب أن يتقيد القائم والمسؤول على نظام المعلومات </a:t>
            </a:r>
            <a:r>
              <a:rPr lang="ar-SA" sz="1800" b="1" dirty="0">
                <a:solidFill>
                  <a:srgbClr val="FF0000"/>
                </a:solidFill>
              </a:rPr>
              <a:t>بأدبيات التواصل </a:t>
            </a:r>
            <a:r>
              <a:rPr lang="ar-SA" sz="1800" b="1" dirty="0" err="1">
                <a:solidFill>
                  <a:srgbClr val="FF0000"/>
                </a:solidFill>
              </a:rPr>
              <a:t>والإتصال</a:t>
            </a:r>
            <a:r>
              <a:rPr lang="ar-SA" sz="1800" b="1" dirty="0">
                <a:solidFill>
                  <a:srgbClr val="FF0000"/>
                </a:solidFill>
              </a:rPr>
              <a:t> بتقنياته ونظرياته</a:t>
            </a:r>
            <a:endParaRPr lang="en-US" sz="1800" dirty="0">
              <a:solidFill>
                <a:srgbClr val="FF0000"/>
              </a:solidFill>
            </a:endParaRPr>
          </a:p>
          <a:p>
            <a:pPr marL="0" lvl="0" indent="0" algn="r" rtl="1">
              <a:buNone/>
            </a:pPr>
            <a:r>
              <a:rPr lang="ar-SA" sz="1800" b="1" dirty="0"/>
              <a:t>وضوح المعلومات يساعد على تشكيل تفكير دقيق والعكس عند وجود خلل وغموض في المعلومات</a:t>
            </a:r>
            <a:endParaRPr lang="en-US" sz="1800" dirty="0"/>
          </a:p>
          <a:p>
            <a:pPr marL="0" lvl="0" indent="0" algn="r" rtl="1">
              <a:buNone/>
            </a:pPr>
            <a:r>
              <a:rPr lang="ar-SA" sz="1800" b="1" dirty="0"/>
              <a:t>هناك مقاربات ونظريات مهمة ذات علاقة مع عناصر نظام المعلومات يجب </a:t>
            </a:r>
            <a:r>
              <a:rPr lang="ar-SA" sz="1800" b="1" dirty="0" err="1"/>
              <a:t>إستيعابها</a:t>
            </a:r>
            <a:r>
              <a:rPr lang="ar-SA" sz="1800" b="1" dirty="0"/>
              <a:t> ومحاولة العمل بها للنجاح في إقامة نظام معلوماتي ناجح.</a:t>
            </a:r>
            <a:endParaRPr lang="en-US" sz="1800" dirty="0"/>
          </a:p>
          <a:p>
            <a:pPr marL="0" indent="0" algn="r" rtl="1">
              <a:buNone/>
            </a:pPr>
            <a:endParaRPr lang="ar-DZ" sz="1800" dirty="0"/>
          </a:p>
        </p:txBody>
      </p:sp>
      <p:sp>
        <p:nvSpPr>
          <p:cNvPr id="4" name="Rectangle 3"/>
          <p:cNvSpPr/>
          <p:nvPr/>
        </p:nvSpPr>
        <p:spPr>
          <a:xfrm>
            <a:off x="1619672" y="1268760"/>
            <a:ext cx="3168352" cy="1008112"/>
          </a:xfrm>
          <a:prstGeom prst="wedgeRectCallout">
            <a:avLst>
              <a:gd name="adj1" fmla="val 100897"/>
              <a:gd name="adj2" fmla="val -91255"/>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DZ" b="1" dirty="0" smtClean="0">
                <a:solidFill>
                  <a:schemeClr val="tx1"/>
                </a:solidFill>
              </a:rPr>
              <a:t>هذه العناصر يجب إسقاطها على نظام المكتبات</a:t>
            </a:r>
            <a:endParaRPr lang="ar-DZ" b="1" dirty="0">
              <a:solidFill>
                <a:schemeClr val="tx1"/>
              </a:solidFill>
            </a:endParaRPr>
          </a:p>
        </p:txBody>
      </p:sp>
    </p:spTree>
    <p:extLst>
      <p:ext uri="{BB962C8B-B14F-4D97-AF65-F5344CB8AC3E}">
        <p14:creationId xmlns:p14="http://schemas.microsoft.com/office/powerpoint/2010/main" val="124427017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1"/>
            <a:ext cx="8229600" cy="2044824"/>
          </a:xfrm>
        </p:spPr>
        <p:txBody>
          <a:bodyPr/>
          <a:lstStyle/>
          <a:p>
            <a:pPr marL="0" indent="0" algn="ctr" rtl="1">
              <a:buNone/>
            </a:pPr>
            <a:endParaRPr lang="ar-DZ" dirty="0" smtClean="0"/>
          </a:p>
          <a:p>
            <a:pPr marL="0" indent="0" algn="ctr" rtl="1">
              <a:buNone/>
            </a:pPr>
            <a:r>
              <a:rPr lang="ar-DZ" dirty="0" smtClean="0"/>
              <a:t>شكرا لحسن </a:t>
            </a:r>
            <a:r>
              <a:rPr lang="ar-DZ" dirty="0" err="1" smtClean="0"/>
              <a:t>الإنتباه</a:t>
            </a:r>
            <a:r>
              <a:rPr lang="ar-DZ" dirty="0" smtClean="0"/>
              <a:t> والتفاعل </a:t>
            </a:r>
            <a:endParaRPr lang="ar-DZ" dirty="0"/>
          </a:p>
        </p:txBody>
      </p:sp>
    </p:spTree>
    <p:extLst>
      <p:ext uri="{BB962C8B-B14F-4D97-AF65-F5344CB8AC3E}">
        <p14:creationId xmlns:p14="http://schemas.microsoft.com/office/powerpoint/2010/main" val="990152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nodeType="clickEffect">
                                  <p:stCondLst>
                                    <p:cond delay="0"/>
                                  </p:stCondLst>
                                  <p:childTnLst>
                                    <p:animClr clrSpc="rgb" dir="cw">
                                      <p:cBhvr override="childStyle">
                                        <p:cTn id="6" dur="250" autoRev="1" fill="remove"/>
                                        <p:tgtEl>
                                          <p:spTgt spid="3">
                                            <p:txEl>
                                              <p:pRg st="1" end="1"/>
                                            </p:txEl>
                                          </p:spTgt>
                                        </p:tgtEl>
                                        <p:attrNameLst>
                                          <p:attrName>style.color</p:attrName>
                                        </p:attrNameLst>
                                      </p:cBhvr>
                                      <p:to>
                                        <a:schemeClr val="bg1"/>
                                      </p:to>
                                    </p:animClr>
                                    <p:animClr clrSpc="rgb" dir="cw">
                                      <p:cBhvr>
                                        <p:cTn id="7" dur="250" autoRev="1" fill="remove"/>
                                        <p:tgtEl>
                                          <p:spTgt spid="3">
                                            <p:txEl>
                                              <p:pRg st="1" end="1"/>
                                            </p:txEl>
                                          </p:spTgt>
                                        </p:tgtEl>
                                        <p:attrNameLst>
                                          <p:attrName>fillcolor</p:attrName>
                                        </p:attrNameLst>
                                      </p:cBhvr>
                                      <p:to>
                                        <a:schemeClr val="bg1"/>
                                      </p:to>
                                    </p:animClr>
                                    <p:set>
                                      <p:cBhvr>
                                        <p:cTn id="8" dur="250" autoRev="1" fill="remove"/>
                                        <p:tgtEl>
                                          <p:spTgt spid="3">
                                            <p:txEl>
                                              <p:pRg st="1" end="1"/>
                                            </p:txEl>
                                          </p:spTgt>
                                        </p:tgtEl>
                                        <p:attrNameLst>
                                          <p:attrName>fill.type</p:attrName>
                                        </p:attrNameLst>
                                      </p:cBhvr>
                                      <p:to>
                                        <p:strVal val="solid"/>
                                      </p:to>
                                    </p:set>
                                    <p:set>
                                      <p:cBhvr>
                                        <p:cTn id="9" dur="250" autoRev="1" fill="remove"/>
                                        <p:tgtEl>
                                          <p:spTgt spid="3">
                                            <p:txEl>
                                              <p:pRg st="1" end="1"/>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273</Words>
  <Application>Microsoft Office PowerPoint</Application>
  <PresentationFormat>Affichage à l'écran (4:3)</PresentationFormat>
  <Paragraphs>74</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نسق Office</vt:lpstr>
      <vt:lpstr>المفاهيم والعناصر المؤثرة في بناء الأنساق المعلوماتية: </vt:lpstr>
      <vt:lpstr>Présentation PowerPoint</vt:lpstr>
      <vt:lpstr>Présentation PowerPoint</vt:lpstr>
      <vt:lpstr>Présentation PowerPoint</vt:lpstr>
      <vt:lpstr>Présentation PowerPoint</vt:lpstr>
      <vt:lpstr>Présentation PowerPoint</vt:lpstr>
    </vt:vector>
  </TitlesOfParts>
  <Company>Ahmed-Under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المفاهيم والعناصر المؤثرة في بناء الأنساق المعلوماتية:</dc:title>
  <dc:creator>موسى</dc:creator>
  <cp:lastModifiedBy>HP</cp:lastModifiedBy>
  <cp:revision>13</cp:revision>
  <dcterms:created xsi:type="dcterms:W3CDTF">2020-12-21T18:44:27Z</dcterms:created>
  <dcterms:modified xsi:type="dcterms:W3CDTF">2020-12-21T20:40:02Z</dcterms:modified>
</cp:coreProperties>
</file>