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4" r:id="rId7"/>
    <p:sldId id="262" r:id="rId8"/>
    <p:sldId id="263"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85" d="100"/>
          <a:sy n="85" d="100"/>
        </p:scale>
        <p:origin x="13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fr-FR"/>
              <a:t>Modifiez le style du titre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13/11/2023</a:t>
            </a:fld>
            <a:endParaRPr lang="fr-FR"/>
          </a:p>
        </p:txBody>
      </p:sp>
      <p:sp>
        <p:nvSpPr>
          <p:cNvPr id="5" name="Footer Placeholder 4"/>
          <p:cNvSpPr>
            <a:spLocks noGrp="1"/>
          </p:cNvSpPr>
          <p:nvPr>
            <p:ph type="ftr" sz="quarter" idx="11"/>
          </p:nvPr>
        </p:nvSpPr>
        <p:spPr>
          <a:xfrm>
            <a:off x="2416500" y="329307"/>
            <a:ext cx="4973915" cy="309201"/>
          </a:xfrm>
        </p:spPr>
        <p:txBody>
          <a:bodyPr/>
          <a:lstStyle/>
          <a:p>
            <a:endParaRPr lang="fr-FR"/>
          </a:p>
        </p:txBody>
      </p:sp>
      <p:sp>
        <p:nvSpPr>
          <p:cNvPr id="6" name="Slide Number Placeholder 5"/>
          <p:cNvSpPr>
            <a:spLocks noGrp="1"/>
          </p:cNvSpPr>
          <p:nvPr>
            <p:ph type="sldNum" sz="quarter" idx="12"/>
          </p:nvPr>
        </p:nvSpPr>
        <p:spPr>
          <a:xfrm>
            <a:off x="1437664" y="798973"/>
            <a:ext cx="811019" cy="503578"/>
          </a:xfrm>
        </p:spPr>
        <p:txBody>
          <a:bodyPr/>
          <a:lstStyle/>
          <a:p>
            <a:fld id="{62E8DA9A-66EA-4E7F-A8E0-938BE08B0B3D}" type="slidenum">
              <a:rPr lang="fr-FR" smtClean="0"/>
              <a:t>‹N°›</a:t>
            </a:fld>
            <a:endParaRPr lang="fr-F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20240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13/11/2023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94811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13/11/2023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57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4D5036-ECBB-4D07-B68A-97491929DCA5}" type="datetimeFigureOut">
              <a:rPr lang="fr-FR" smtClean="0"/>
              <a:t>13/11/2023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65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fr-FR"/>
              <a:t>Modifiez le style du titre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84D5036-ECBB-4D07-B68A-97491929DCA5}" type="datetimeFigureOut">
              <a:rPr lang="fr-FR" smtClean="0"/>
              <a:t>13/11/2023</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2E8DA9A-66EA-4E7F-A8E0-938BE08B0B3D}" type="slidenum">
              <a:rPr lang="fr-FR" smtClean="0"/>
              <a:t>‹N°›</a:t>
            </a:fld>
            <a:endParaRPr lang="fr-F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08113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fr-FR"/>
              <a:t>Modifiez le style du titre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84D5036-ECBB-4D07-B68A-97491929DCA5}" type="datetimeFigureOut">
              <a:rPr lang="fr-FR" smtClean="0"/>
              <a:t>13/11/2023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8117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fr-FR"/>
              <a:t>Modifiez le style du titre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447191" y="2824269"/>
            <a:ext cx="4645152" cy="26444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412362" y="2821491"/>
            <a:ext cx="4645152" cy="2637371"/>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84D5036-ECBB-4D07-B68A-97491929DCA5}" type="datetimeFigureOut">
              <a:rPr lang="fr-FR" smtClean="0"/>
              <a:t>13/11/2023</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2E8DA9A-66EA-4E7F-A8E0-938BE08B0B3D}" type="slidenum">
              <a:rPr lang="fr-FR" smtClean="0"/>
              <a:t>‹N°›</a:t>
            </a:fld>
            <a:endParaRPr lang="fr-F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026079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84D5036-ECBB-4D07-B68A-97491929DCA5}" type="datetimeFigureOut">
              <a:rPr lang="fr-FR" smtClean="0"/>
              <a:t>13/11/2023</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2E8DA9A-66EA-4E7F-A8E0-938BE08B0B3D}" type="slidenum">
              <a:rPr lang="fr-FR" smtClean="0"/>
              <a:t>‹N°›</a:t>
            </a:fld>
            <a:endParaRPr lang="fr-F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247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4D5036-ECBB-4D07-B68A-97491929DCA5}" type="datetimeFigureOut">
              <a:rPr lang="fr-FR" smtClean="0"/>
              <a:t>13/11/2023</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2E8DA9A-66EA-4E7F-A8E0-938BE08B0B3D}" type="slidenum">
              <a:rPr lang="fr-FR" smtClean="0"/>
              <a:t>‹N°›</a:t>
            </a:fld>
            <a:endParaRPr lang="fr-FR"/>
          </a:p>
        </p:txBody>
      </p:sp>
    </p:spTree>
    <p:extLst>
      <p:ext uri="{BB962C8B-B14F-4D97-AF65-F5344CB8AC3E}">
        <p14:creationId xmlns:p14="http://schemas.microsoft.com/office/powerpoint/2010/main" val="132350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fr-FR"/>
              <a:t>Modifiez le style du titre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384D5036-ECBB-4D07-B68A-97491929DCA5}" type="datetimeFigureOut">
              <a:rPr lang="fr-FR" smtClean="0"/>
              <a:t>13/11/2023</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984819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84D5036-ECBB-4D07-B68A-97491929DCA5}" type="datetimeFigureOut">
              <a:rPr lang="fr-FR" smtClean="0"/>
              <a:t>13/11/2023</a:t>
            </a:fld>
            <a:endParaRPr lang="fr-FR"/>
          </a:p>
        </p:txBody>
      </p:sp>
      <p:sp>
        <p:nvSpPr>
          <p:cNvPr id="6" name="Footer Placeholder 5"/>
          <p:cNvSpPr>
            <a:spLocks noGrp="1"/>
          </p:cNvSpPr>
          <p:nvPr>
            <p:ph type="ftr" sz="quarter" idx="11"/>
          </p:nvPr>
        </p:nvSpPr>
        <p:spPr>
          <a:xfrm>
            <a:off x="1447382" y="318640"/>
            <a:ext cx="5541004" cy="320931"/>
          </a:xfrm>
        </p:spPr>
        <p:txBody>
          <a:bodyPr/>
          <a:lstStyle/>
          <a:p>
            <a:endParaRPr lang="fr-FR"/>
          </a:p>
        </p:txBody>
      </p:sp>
      <p:sp>
        <p:nvSpPr>
          <p:cNvPr id="7" name="Slide Number Placeholder 6"/>
          <p:cNvSpPr>
            <a:spLocks noGrp="1"/>
          </p:cNvSpPr>
          <p:nvPr>
            <p:ph type="sldNum" sz="quarter" idx="12"/>
          </p:nvPr>
        </p:nvSpPr>
        <p:spPr/>
        <p:txBody>
          <a:bodyPr/>
          <a:lstStyle/>
          <a:p>
            <a:fld id="{62E8DA9A-66EA-4E7F-A8E0-938BE08B0B3D}" type="slidenum">
              <a:rPr lang="fr-FR" smtClean="0"/>
              <a:t>‹N°›</a:t>
            </a:fld>
            <a:endParaRPr lang="fr-F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64655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88380D4-F6A7-4F8A-A384-FF58C3395FC0}" type="datetimeFigureOut">
              <a:rPr lang="ar-SA" smtClean="0"/>
              <a:pPr/>
              <a:t>01/05/1445</a:t>
            </a:fld>
            <a:endParaRPr lang="ar-SA"/>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BE6518F-EB96-40EA-99C8-1710E76C2BE1}" type="slidenum">
              <a:rPr lang="ar-SA" smtClean="0"/>
              <a:pPr/>
              <a:t>‹N°›</a:t>
            </a:fld>
            <a:endParaRPr lang="ar-SA"/>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48520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5302B1-3099-4E90-8F74-8DAB09B59DA1}"/>
              </a:ext>
            </a:extLst>
          </p:cNvPr>
          <p:cNvSpPr>
            <a:spLocks noGrp="1"/>
          </p:cNvSpPr>
          <p:nvPr>
            <p:ph type="ctrTitle"/>
          </p:nvPr>
        </p:nvSpPr>
        <p:spPr>
          <a:xfrm>
            <a:off x="1009403" y="802298"/>
            <a:ext cx="10045450" cy="2541431"/>
          </a:xfrm>
        </p:spPr>
        <p:txBody>
          <a:bodyPr>
            <a:normAutofit/>
          </a:bodyPr>
          <a:lstStyle/>
          <a:p>
            <a:pPr algn="ctr" rtl="1"/>
            <a:r>
              <a:rPr lang="ar-DZ" sz="4000" dirty="0">
                <a:solidFill>
                  <a:schemeClr val="accent1"/>
                </a:solidFill>
              </a:rPr>
              <a:t>مقياس الاتصالات التسويقية السياحية المتكاملة:</a:t>
            </a:r>
            <a:br>
              <a:rPr lang="ar-DZ" sz="4000" dirty="0">
                <a:solidFill>
                  <a:schemeClr val="accent1"/>
                </a:solidFill>
              </a:rPr>
            </a:br>
            <a:endParaRPr lang="fr-FR" sz="4000" dirty="0">
              <a:solidFill>
                <a:schemeClr val="accent1"/>
              </a:solidFill>
            </a:endParaRPr>
          </a:p>
        </p:txBody>
      </p:sp>
      <p:sp>
        <p:nvSpPr>
          <p:cNvPr id="3" name="Sous-titre 2">
            <a:extLst>
              <a:ext uri="{FF2B5EF4-FFF2-40B4-BE49-F238E27FC236}">
                <a16:creationId xmlns:a16="http://schemas.microsoft.com/office/drawing/2014/main" id="{07FCDECC-3F7D-478F-8735-CF41A35283F9}"/>
              </a:ext>
            </a:extLst>
          </p:cNvPr>
          <p:cNvSpPr>
            <a:spLocks noGrp="1"/>
          </p:cNvSpPr>
          <p:nvPr>
            <p:ph type="subTitle" idx="1"/>
          </p:nvPr>
        </p:nvSpPr>
        <p:spPr>
          <a:xfrm>
            <a:off x="2417780" y="3531204"/>
            <a:ext cx="8637072" cy="1800817"/>
          </a:xfrm>
        </p:spPr>
        <p:txBody>
          <a:bodyPr>
            <a:normAutofit fontScale="85000" lnSpcReduction="20000"/>
          </a:bodyPr>
          <a:lstStyle/>
          <a:p>
            <a:pPr algn="ctr"/>
            <a:r>
              <a:rPr lang="ar-DZ" sz="2400" dirty="0"/>
              <a:t>موجه لطلبة الدكتوراه تخصص تسويق سياحي</a:t>
            </a:r>
          </a:p>
          <a:p>
            <a:pPr algn="ctr"/>
            <a:r>
              <a:rPr lang="ar-DZ" sz="2300" dirty="0"/>
              <a:t>المحاضرة الأولى: الاتصال التسويقي والاتصال التسويقي المتكامل</a:t>
            </a:r>
          </a:p>
          <a:p>
            <a:pPr algn="ctr"/>
            <a:r>
              <a:rPr lang="ar-DZ" sz="2300" dirty="0"/>
              <a:t>العام الدراسي 2021-2022 جامعة بسكرة</a:t>
            </a:r>
          </a:p>
          <a:p>
            <a:pPr algn="ctr"/>
            <a:r>
              <a:rPr lang="ar-DZ" sz="2300" dirty="0"/>
              <a:t>الدكتورة: ألفــة مزيـو</a:t>
            </a:r>
            <a:endParaRPr lang="fr-FR" sz="2300" dirty="0"/>
          </a:p>
        </p:txBody>
      </p:sp>
    </p:spTree>
    <p:extLst>
      <p:ext uri="{BB962C8B-B14F-4D97-AF65-F5344CB8AC3E}">
        <p14:creationId xmlns:p14="http://schemas.microsoft.com/office/powerpoint/2010/main" val="3117829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85B3C-28C7-4AB4-8EB1-687D1460F73F}"/>
              </a:ext>
            </a:extLst>
          </p:cNvPr>
          <p:cNvSpPr>
            <a:spLocks noGrp="1"/>
          </p:cNvSpPr>
          <p:nvPr>
            <p:ph type="ctrTitle"/>
          </p:nvPr>
        </p:nvSpPr>
        <p:spPr>
          <a:xfrm>
            <a:off x="890649" y="338667"/>
            <a:ext cx="10164203" cy="2531855"/>
          </a:xfrm>
        </p:spPr>
        <p:txBody>
          <a:bodyPr>
            <a:noAutofit/>
          </a:bodyPr>
          <a:lstStyle/>
          <a:p>
            <a:pPr algn="ctr" rtl="1"/>
            <a:r>
              <a:rPr lang="ar-DZ" sz="40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الاتصال التسويقي: </a:t>
            </a:r>
            <a:br>
              <a:rPr lang="ar-DZ" sz="40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40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يشمل جميع الأنشطة التي ينفذها البائع بهدف اقناع المشترين بقبول رسالته، وتخزينها من أجل استرجاعها في وقت لاحق</a:t>
            </a:r>
            <a:endParaRPr lang="fr-FR" sz="40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44795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85B3C-28C7-4AB4-8EB1-687D1460F73F}"/>
              </a:ext>
            </a:extLst>
          </p:cNvPr>
          <p:cNvSpPr>
            <a:spLocks noGrp="1"/>
          </p:cNvSpPr>
          <p:nvPr>
            <p:ph type="ctrTitle"/>
          </p:nvPr>
        </p:nvSpPr>
        <p:spPr>
          <a:xfrm>
            <a:off x="372533" y="361246"/>
            <a:ext cx="11255023" cy="4380089"/>
          </a:xfrm>
        </p:spPr>
        <p:txBody>
          <a:bodyPr>
            <a:normAutofit/>
          </a:bodyPr>
          <a:lstStyle/>
          <a:p>
            <a:pPr algn="r" rtl="1">
              <a:lnSpc>
                <a:spcPct val="100000"/>
              </a:lnSpc>
            </a:pPr>
            <a:r>
              <a:rPr lang="ar-DZ" sz="31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ومضات فكرية:</a:t>
            </a:r>
            <a:br>
              <a:rPr lang="ar-DZ" sz="31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2800" dirty="0">
                <a:solidFill>
                  <a:schemeClr val="tx2">
                    <a:lumMod val="75000"/>
                  </a:schemeClr>
                </a:solidFill>
                <a:latin typeface="Arial" panose="020B0604020202020204" pitchFamily="34" charset="0"/>
                <a:cs typeface="Arial" panose="020B0604020202020204" pitchFamily="34" charset="0"/>
              </a:rPr>
              <a:t>                       </a:t>
            </a:r>
            <a:r>
              <a:rPr lang="ar-DZ" sz="3100" dirty="0">
                <a:solidFill>
                  <a:schemeClr val="tx2">
                    <a:lumMod val="75000"/>
                  </a:schemeClr>
                </a:solidFill>
                <a:latin typeface="Arial" panose="020B0604020202020204" pitchFamily="34" charset="0"/>
                <a:cs typeface="Arial" panose="020B0604020202020204" pitchFamily="34" charset="0"/>
              </a:rPr>
              <a:t>عملية الاتصال تتمحور حول </a:t>
            </a:r>
            <a:r>
              <a:rPr lang="ar-DZ" sz="3100" u="sng" dirty="0">
                <a:solidFill>
                  <a:schemeClr val="tx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الاقناع</a:t>
            </a:r>
            <a:r>
              <a:rPr lang="ar-DZ" sz="3100" dirty="0">
                <a:solidFill>
                  <a:schemeClr val="tx2">
                    <a:lumMod val="75000"/>
                  </a:schemeClr>
                </a:solidFill>
                <a:latin typeface="Arial" panose="020B0604020202020204" pitchFamily="34" charset="0"/>
                <a:cs typeface="Arial" panose="020B0604020202020204" pitchFamily="34" charset="0"/>
              </a:rPr>
              <a:t> ليست </a:t>
            </a:r>
            <a:r>
              <a:rPr lang="ar-DZ" sz="3100" dirty="0">
                <a:solidFill>
                  <a:schemeClr val="tx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اعتباطية</a:t>
            </a:r>
            <a:r>
              <a:rPr lang="ar-DZ" sz="3100" dirty="0">
                <a:solidFill>
                  <a:schemeClr val="tx2">
                    <a:lumMod val="75000"/>
                  </a:schemeClr>
                </a:solidFill>
                <a:latin typeface="Arial" panose="020B0604020202020204" pitchFamily="34" charset="0"/>
                <a:cs typeface="Arial" panose="020B0604020202020204" pitchFamily="34" charset="0"/>
              </a:rPr>
              <a:t> أو </a:t>
            </a:r>
            <a:r>
              <a:rPr lang="ar-DZ" sz="3100" dirty="0">
                <a:solidFill>
                  <a:schemeClr val="tx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عشوائية</a:t>
            </a:r>
            <a:br>
              <a:rPr lang="ar-DZ" sz="28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الاتصال التسويقي يتكون من:</a:t>
            </a:r>
            <a:b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1-الإعلانات</a:t>
            </a:r>
            <a:b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2 -البيع الشخصي: مهم جدا في جانب الخدمات</a:t>
            </a:r>
            <a:b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3 - العلاقات العامة: تحفيز الطلب على المنتوج أو الخدمة</a:t>
            </a:r>
            <a:b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28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خدمة صورة المؤسسة بطريقة غير شخصية من خلال نشر أخبار           مثيرة للاهتمام حولها في وسائل الإعلام، موجهة لجمهور واسع</a:t>
            </a:r>
            <a:br>
              <a:rPr lang="ar-DZ" sz="28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fr-FR" sz="2800" dirty="0">
              <a:solidFill>
                <a:schemeClr val="accent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9310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85B3C-28C7-4AB4-8EB1-687D1460F73F}"/>
              </a:ext>
            </a:extLst>
          </p:cNvPr>
          <p:cNvSpPr>
            <a:spLocks noGrp="1"/>
          </p:cNvSpPr>
          <p:nvPr>
            <p:ph type="ctrTitle"/>
          </p:nvPr>
        </p:nvSpPr>
        <p:spPr>
          <a:xfrm>
            <a:off x="717029" y="330845"/>
            <a:ext cx="10164203" cy="1625277"/>
          </a:xfrm>
        </p:spPr>
        <p:txBody>
          <a:bodyPr>
            <a:normAutofit fontScale="90000"/>
          </a:bodyPr>
          <a:lstStyle/>
          <a:p>
            <a:pPr algn="r" rtl="1"/>
            <a:br>
              <a:rPr lang="ar-DZ" sz="3100" dirty="0">
                <a:latin typeface="Arial" panose="020B0604020202020204" pitchFamily="34" charset="0"/>
                <a:cs typeface="Arial" panose="020B0604020202020204" pitchFamily="34" charset="0"/>
              </a:rPr>
            </a:br>
            <a:r>
              <a:rPr lang="ar-DZ" sz="3100" dirty="0">
                <a:solidFill>
                  <a:srgbClr val="FF0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 ترويج المبيعات         تحفيز على الشراء لفترة محدودة من الزمن</a:t>
            </a:r>
            <a:br>
              <a:rPr lang="ar-DZ" sz="3100" dirty="0">
                <a:latin typeface="Arial" panose="020B0604020202020204" pitchFamily="34" charset="0"/>
                <a:cs typeface="Arial" panose="020B0604020202020204" pitchFamily="34" charset="0"/>
              </a:rPr>
            </a:br>
            <a:br>
              <a:rPr lang="ar-DZ" sz="3100" dirty="0">
                <a:latin typeface="Arial" panose="020B0604020202020204" pitchFamily="34" charset="0"/>
                <a:cs typeface="Arial" panose="020B0604020202020204" pitchFamily="34" charset="0"/>
              </a:rPr>
            </a:br>
            <a:r>
              <a:rPr lang="ar-DZ" sz="3100" dirty="0">
                <a:latin typeface="Arial" panose="020B0604020202020204" pitchFamily="34" charset="0"/>
                <a:cs typeface="Arial" panose="020B0604020202020204" pitchFamily="34" charset="0"/>
              </a:rPr>
              <a:t>تؤدي قنوات الاتصال المختلفة دورا هاما في تواصل المؤسسات (العلامات) والعملاء </a:t>
            </a:r>
            <a:r>
              <a:rPr lang="fr-FR" sz="2200" dirty="0" err="1">
                <a:solidFill>
                  <a:schemeClr val="accent1"/>
                </a:solidFill>
                <a:latin typeface="Arial" panose="020B0604020202020204" pitchFamily="34" charset="0"/>
                <a:cs typeface="Arial" panose="020B0604020202020204" pitchFamily="34" charset="0"/>
              </a:rPr>
              <a:t>customers</a:t>
            </a:r>
            <a:r>
              <a:rPr lang="fr-FR" sz="1400" dirty="0">
                <a:solidFill>
                  <a:schemeClr val="accent1"/>
                </a:solidFill>
                <a:latin typeface="Arial" panose="020B0604020202020204" pitchFamily="34" charset="0"/>
                <a:cs typeface="Arial" panose="020B0604020202020204" pitchFamily="34" charset="0"/>
              </a:rPr>
              <a:t> </a:t>
            </a:r>
            <a:r>
              <a:rPr lang="ar-DZ" sz="1400" dirty="0">
                <a:latin typeface="Arial" panose="020B0604020202020204" pitchFamily="34" charset="0"/>
                <a:cs typeface="Arial" panose="020B0604020202020204" pitchFamily="34" charset="0"/>
              </a:rPr>
              <a:t>  </a:t>
            </a:r>
            <a:r>
              <a:rPr lang="ar-DZ" sz="3100" dirty="0">
                <a:latin typeface="Arial" panose="020B0604020202020204" pitchFamily="34" charset="0"/>
                <a:cs typeface="Arial" panose="020B0604020202020204" pitchFamily="34" charset="0"/>
              </a:rPr>
              <a:t>لتجسيد مختلف </a:t>
            </a:r>
            <a:r>
              <a:rPr lang="ar-DZ" sz="3100" dirty="0">
                <a:solidFill>
                  <a:schemeClr val="accent1"/>
                </a:solidFill>
                <a:latin typeface="Arial" panose="020B0604020202020204" pitchFamily="34" charset="0"/>
                <a:cs typeface="Arial" panose="020B0604020202020204" pitchFamily="34" charset="0"/>
              </a:rPr>
              <a:t>الالتزامات</a:t>
            </a:r>
            <a:r>
              <a:rPr lang="fr-FR" sz="2000" dirty="0">
                <a:solidFill>
                  <a:schemeClr val="accent1"/>
                </a:solidFill>
                <a:latin typeface="Arial" panose="020B0604020202020204" pitchFamily="34" charset="0"/>
                <a:cs typeface="Arial" panose="020B0604020202020204" pitchFamily="34" charset="0"/>
              </a:rPr>
              <a:t>engagements </a:t>
            </a:r>
            <a:r>
              <a:rPr lang="ar-DZ" sz="2000" dirty="0">
                <a:solidFill>
                  <a:schemeClr val="accent1"/>
                </a:solidFill>
                <a:latin typeface="Arial" panose="020B0604020202020204" pitchFamily="34" charset="0"/>
                <a:cs typeface="Arial" panose="020B0604020202020204" pitchFamily="34" charset="0"/>
              </a:rPr>
              <a:t> </a:t>
            </a:r>
            <a:r>
              <a:rPr lang="ar-DZ" sz="3100" dirty="0">
                <a:solidFill>
                  <a:schemeClr val="accent1"/>
                </a:solidFill>
                <a:latin typeface="Arial" panose="020B0604020202020204" pitchFamily="34" charset="0"/>
                <a:cs typeface="Arial" panose="020B0604020202020204" pitchFamily="34" charset="0"/>
              </a:rPr>
              <a:t>والتفاعلات</a:t>
            </a:r>
            <a:r>
              <a:rPr lang="fr-FR" sz="2000" dirty="0">
                <a:solidFill>
                  <a:schemeClr val="accent1"/>
                </a:solidFill>
                <a:latin typeface="Arial" panose="020B0604020202020204" pitchFamily="34" charset="0"/>
                <a:cs typeface="Arial" panose="020B0604020202020204" pitchFamily="34" charset="0"/>
              </a:rPr>
              <a:t>  interactions </a:t>
            </a:r>
          </a:p>
        </p:txBody>
      </p:sp>
      <p:sp>
        <p:nvSpPr>
          <p:cNvPr id="4" name="Titre 1">
            <a:extLst>
              <a:ext uri="{FF2B5EF4-FFF2-40B4-BE49-F238E27FC236}">
                <a16:creationId xmlns:a16="http://schemas.microsoft.com/office/drawing/2014/main" id="{2C3AD5B7-4E78-478F-AADD-7291AA28073D}"/>
              </a:ext>
            </a:extLst>
          </p:cNvPr>
          <p:cNvSpPr txBox="1">
            <a:spLocks/>
          </p:cNvSpPr>
          <p:nvPr/>
        </p:nvSpPr>
        <p:spPr>
          <a:xfrm>
            <a:off x="801512" y="1642534"/>
            <a:ext cx="10376590" cy="1625276"/>
          </a:xfrm>
          <a:prstGeom prst="rect">
            <a:avLst/>
          </a:prstGeom>
        </p:spPr>
        <p:txBody>
          <a:bodyPr vert="horz" lIns="91440" tIns="45720" rIns="91440" bIns="0" rtlCol="0" anchor="b">
            <a:normAutofit fontScale="97500"/>
          </a:bodyPr>
          <a:lstStyle>
            <a:lvl1pPr algn="l" defTabSz="914400" rtl="0" eaLnBrk="1" latinLnBrk="0" hangingPunct="1">
              <a:lnSpc>
                <a:spcPct val="90000"/>
              </a:lnSpc>
              <a:spcBef>
                <a:spcPct val="0"/>
              </a:spcBef>
              <a:buNone/>
              <a:defRPr sz="6600" b="0" i="0" kern="1200" cap="all">
                <a:solidFill>
                  <a:schemeClr val="tx1"/>
                </a:solidFill>
                <a:effectLst/>
                <a:latin typeface="+mj-lt"/>
                <a:ea typeface="+mj-ea"/>
                <a:cs typeface="+mj-cs"/>
              </a:defRPr>
            </a:lvl1pPr>
          </a:lstStyle>
          <a:p>
            <a:pPr algn="r" rtl="1"/>
            <a:r>
              <a:rPr lang="ar-DZ" sz="2900" dirty="0">
                <a:solidFill>
                  <a:schemeClr val="accent1"/>
                </a:solidFill>
                <a:latin typeface="Arial" panose="020B0604020202020204" pitchFamily="34" charset="0"/>
                <a:cs typeface="Arial" panose="020B0604020202020204" pitchFamily="34" charset="0"/>
              </a:rPr>
              <a:t>الهدف </a:t>
            </a:r>
            <a:r>
              <a:rPr lang="ar-DZ" sz="2900" dirty="0">
                <a:latin typeface="Arial" panose="020B0604020202020204" pitchFamily="34" charset="0"/>
                <a:cs typeface="Arial" panose="020B0604020202020204" pitchFamily="34" charset="0"/>
              </a:rPr>
              <a:t>سيكون تحقيق تجربة سلسة </a:t>
            </a:r>
            <a:r>
              <a:rPr lang="fr-FR" sz="2000" dirty="0" err="1">
                <a:solidFill>
                  <a:schemeClr val="accent1"/>
                </a:solidFill>
                <a:latin typeface="Arial" panose="020B0604020202020204" pitchFamily="34" charset="0"/>
                <a:cs typeface="Arial" panose="020B0604020202020204" pitchFamily="34" charset="0"/>
              </a:rPr>
              <a:t>Seamless</a:t>
            </a:r>
            <a:r>
              <a:rPr lang="fr-FR" sz="2000" dirty="0">
                <a:solidFill>
                  <a:schemeClr val="accent1"/>
                </a:solidFill>
                <a:latin typeface="Arial" panose="020B0604020202020204" pitchFamily="34" charset="0"/>
                <a:cs typeface="Arial" panose="020B0604020202020204" pitchFamily="34" charset="0"/>
              </a:rPr>
              <a:t> </a:t>
            </a:r>
            <a:r>
              <a:rPr lang="fr-FR" sz="2000" dirty="0" err="1">
                <a:solidFill>
                  <a:schemeClr val="accent1"/>
                </a:solidFill>
                <a:latin typeface="Arial" panose="020B0604020202020204" pitchFamily="34" charset="0"/>
                <a:cs typeface="Arial" panose="020B0604020202020204" pitchFamily="34" charset="0"/>
              </a:rPr>
              <a:t>experience</a:t>
            </a:r>
            <a:r>
              <a:rPr lang="ar-DZ" sz="2000" dirty="0">
                <a:solidFill>
                  <a:schemeClr val="accent1"/>
                </a:solidFill>
                <a:latin typeface="Arial" panose="020B0604020202020204" pitchFamily="34" charset="0"/>
                <a:cs typeface="Arial" panose="020B0604020202020204" pitchFamily="34" charset="0"/>
              </a:rPr>
              <a:t> </a:t>
            </a:r>
            <a:r>
              <a:rPr lang="ar-DZ" sz="2900" dirty="0">
                <a:latin typeface="Arial" panose="020B0604020202020204" pitchFamily="34" charset="0"/>
                <a:cs typeface="Arial" panose="020B0604020202020204" pitchFamily="34" charset="0"/>
              </a:rPr>
              <a:t>مع عملاءها على اختلافهم من الناحية السلوكية والديمغرافية </a:t>
            </a:r>
            <a:endParaRPr lang="fr-FR" sz="2900" dirty="0">
              <a:latin typeface="Arial" panose="020B0604020202020204" pitchFamily="34" charset="0"/>
              <a:cs typeface="Arial" panose="020B0604020202020204" pitchFamily="34" charset="0"/>
            </a:endParaRPr>
          </a:p>
        </p:txBody>
      </p:sp>
      <p:cxnSp>
        <p:nvCxnSpPr>
          <p:cNvPr id="5" name="Connecteur droit avec flèche 4">
            <a:extLst>
              <a:ext uri="{FF2B5EF4-FFF2-40B4-BE49-F238E27FC236}">
                <a16:creationId xmlns:a16="http://schemas.microsoft.com/office/drawing/2014/main" id="{FF20D6A5-3BC3-490F-A993-EA31147193A6}"/>
              </a:ext>
            </a:extLst>
          </p:cNvPr>
          <p:cNvCxnSpPr>
            <a:cxnSpLocks/>
          </p:cNvCxnSpPr>
          <p:nvPr/>
        </p:nvCxnSpPr>
        <p:spPr>
          <a:xfrm flipH="1">
            <a:off x="7905509" y="613459"/>
            <a:ext cx="69448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5387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85B3C-28C7-4AB4-8EB1-687D1460F73F}"/>
              </a:ext>
            </a:extLst>
          </p:cNvPr>
          <p:cNvSpPr>
            <a:spLocks noGrp="1"/>
          </p:cNvSpPr>
          <p:nvPr>
            <p:ph type="ctrTitle"/>
          </p:nvPr>
        </p:nvSpPr>
        <p:spPr>
          <a:xfrm>
            <a:off x="648183" y="616460"/>
            <a:ext cx="10406670" cy="2634740"/>
          </a:xfrm>
        </p:spPr>
        <p:txBody>
          <a:bodyPr>
            <a:normAutofit/>
          </a:bodyPr>
          <a:lstStyle/>
          <a:p>
            <a:pPr algn="ctr" rtl="1"/>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فعالية الاتصال التسويقي:</a:t>
            </a: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تقديم أفكار مفيدة (</a:t>
            </a:r>
            <a:r>
              <a:rPr lang="ar-DZ" sz="31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معلومات</a:t>
            </a: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بطريقة واضحة ومفهومة (</a:t>
            </a:r>
            <a:r>
              <a:rPr lang="ar-DZ" sz="31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التواصل</a:t>
            </a: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بحيث تدفع العميل أو المستهلك إلى الايمان بها (</a:t>
            </a:r>
            <a:r>
              <a:rPr lang="ar-DZ" sz="31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الاقناع</a:t>
            </a: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وتكون أكثر جاذبية من أفكار المنافسين (</a:t>
            </a:r>
            <a:r>
              <a:rPr lang="ar-DZ" sz="3100" dirty="0">
                <a:solidFill>
                  <a:schemeClr val="accent2">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المنافسة</a:t>
            </a: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fr-FR" sz="20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5201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35E014E-1E86-5E9A-A09E-379EC2D5D732}"/>
              </a:ext>
            </a:extLst>
          </p:cNvPr>
          <p:cNvSpPr>
            <a:spLocks noGrp="1"/>
          </p:cNvSpPr>
          <p:nvPr>
            <p:ph type="title"/>
          </p:nvPr>
        </p:nvSpPr>
        <p:spPr/>
        <p:txBody>
          <a:bodyPr/>
          <a:lstStyle/>
          <a:p>
            <a:pPr algn="ctr"/>
            <a:r>
              <a:rPr lang="ar-DZ" dirty="0"/>
              <a:t>مفهوم الاتصال التسويقي المتكامل</a:t>
            </a:r>
            <a:endParaRPr lang="fr-FR" dirty="0"/>
          </a:p>
        </p:txBody>
      </p:sp>
      <p:sp>
        <p:nvSpPr>
          <p:cNvPr id="3" name="Espace réservé du contenu 2">
            <a:extLst>
              <a:ext uri="{FF2B5EF4-FFF2-40B4-BE49-F238E27FC236}">
                <a16:creationId xmlns:a16="http://schemas.microsoft.com/office/drawing/2014/main" id="{4EA5D93B-7892-D2E7-1B5A-C4A1FD188A27}"/>
              </a:ext>
            </a:extLst>
          </p:cNvPr>
          <p:cNvSpPr>
            <a:spLocks noGrp="1"/>
          </p:cNvSpPr>
          <p:nvPr>
            <p:ph idx="1"/>
          </p:nvPr>
        </p:nvSpPr>
        <p:spPr/>
        <p:txBody>
          <a:bodyPr>
            <a:normAutofit/>
          </a:bodyPr>
          <a:lstStyle/>
          <a:p>
            <a:pPr algn="r" rtl="1"/>
            <a:r>
              <a:rPr lang="ar-SA" sz="2400" dirty="0">
                <a:effectLst/>
                <a:latin typeface="Calibri" panose="020F0502020204030204" pitchFamily="34" charset="0"/>
                <a:ea typeface="Calibri" panose="020F0502020204030204" pitchFamily="34" charset="0"/>
                <a:cs typeface="Arial" panose="020B0604020202020204" pitchFamily="34" charset="0"/>
              </a:rPr>
              <a:t>من أهم التعاريف التوضيحية عن الاتصالات التسويقية المتكاملة كانت تلك التي ذكرها 2003 ،</a:t>
            </a:r>
            <a:r>
              <a:rPr lang="ar-DZ" sz="2400" dirty="0">
                <a:effectLst/>
                <a:latin typeface="Calibri" panose="020F0502020204030204" pitchFamily="34" charset="0"/>
                <a:ea typeface="Calibri" panose="020F0502020204030204" pitchFamily="34" charset="0"/>
                <a:cs typeface="Arial" panose="020B0604020202020204" pitchFamily="34" charset="0"/>
              </a:rPr>
              <a:t>  </a:t>
            </a:r>
            <a:r>
              <a:rPr lang="fr-FR" sz="2400" dirty="0">
                <a:effectLst/>
                <a:latin typeface="Calibri" panose="020F0502020204030204" pitchFamily="34" charset="0"/>
                <a:ea typeface="Calibri" panose="020F0502020204030204" pitchFamily="34" charset="0"/>
                <a:cs typeface="Arial" panose="020B0604020202020204" pitchFamily="34" charset="0"/>
              </a:rPr>
              <a:t>Dumas</a:t>
            </a:r>
            <a:r>
              <a:rPr lang="ar-SA" sz="2400" dirty="0">
                <a:effectLst/>
                <a:latin typeface="Calibri" panose="020F0502020204030204" pitchFamily="34" charset="0"/>
                <a:ea typeface="Calibri" panose="020F0502020204030204" pitchFamily="34" charset="0"/>
                <a:cs typeface="Arial" panose="020B0604020202020204" pitchFamily="34" charset="0"/>
              </a:rPr>
              <a:t>حيث:</a:t>
            </a:r>
            <a:br>
              <a:rPr lang="fr-FR" sz="2400" dirty="0">
                <a:effectLst/>
                <a:latin typeface="Calibri" panose="020F0502020204030204" pitchFamily="34" charset="0"/>
                <a:ea typeface="Calibri" panose="020F0502020204030204" pitchFamily="34" charset="0"/>
                <a:cs typeface="Arial" panose="020B0604020202020204" pitchFamily="34" charset="0"/>
              </a:rPr>
            </a:br>
            <a:r>
              <a:rPr lang="fr-FR" sz="2400" b="1" dirty="0">
                <a:effectLst/>
                <a:latin typeface="Calibri" panose="020F0502020204030204" pitchFamily="34" charset="0"/>
                <a:ea typeface="Calibri" panose="020F0502020204030204" pitchFamily="34" charset="0"/>
                <a:cs typeface="Arial" panose="020B0604020202020204" pitchFamily="34" charset="0"/>
              </a:rPr>
              <a:t>"</a:t>
            </a:r>
            <a:r>
              <a:rPr lang="ar-SA"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يعتبر الاتصال التسويقي المتكامل مفهوما حديثًا يتضمن ضمنًا مفهوم </a:t>
            </a:r>
            <a:r>
              <a:rPr lang="ar-SA" sz="3100" u="sng"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التخطيط الاستراتيجي والتنسيق لأنشطة الاتصالات التسويقية الرئيسية</a:t>
            </a:r>
            <a:r>
              <a:rPr lang="ar-SA"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a:t>
            </a:r>
            <a:endParaRPr lang="ar-DZ"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a:p>
            <a:pPr marL="0" indent="0" algn="r" rtl="1">
              <a:buNone/>
            </a:pPr>
            <a:r>
              <a:rPr lang="ar-SA"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مثل</a:t>
            </a:r>
            <a:r>
              <a:rPr lang="ar-DZ"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a:t>
            </a:r>
            <a:r>
              <a:rPr lang="ar-SA"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 الإعلان والعلاقات العامة والتسويق المباشر وترويج المبيعات وقوة المبيعات"</a:t>
            </a:r>
            <a:endParaRPr lang="fr-FR" sz="3100" cap="all"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endParaRPr>
          </a:p>
        </p:txBody>
      </p:sp>
    </p:spTree>
    <p:extLst>
      <p:ext uri="{BB962C8B-B14F-4D97-AF65-F5344CB8AC3E}">
        <p14:creationId xmlns:p14="http://schemas.microsoft.com/office/powerpoint/2010/main" val="8987944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85B3C-28C7-4AB4-8EB1-687D1460F73F}"/>
              </a:ext>
            </a:extLst>
          </p:cNvPr>
          <p:cNvSpPr>
            <a:spLocks noGrp="1"/>
          </p:cNvSpPr>
          <p:nvPr>
            <p:ph type="ctrTitle"/>
          </p:nvPr>
        </p:nvSpPr>
        <p:spPr>
          <a:xfrm>
            <a:off x="310445" y="1670754"/>
            <a:ext cx="11571110" cy="2054579"/>
          </a:xfrm>
        </p:spPr>
        <p:txBody>
          <a:bodyPr>
            <a:normAutofit fontScale="90000"/>
          </a:bodyPr>
          <a:lstStyle/>
          <a:p>
            <a:pPr marL="457200" indent="-457200" algn="ctr" rtl="1">
              <a:buFont typeface="Arial" panose="020B0604020202020204" pitchFamily="34" charset="0"/>
              <a:buChar char="•"/>
            </a:pP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err="1">
                <a:effectLst>
                  <a:outerShdw blurRad="38100" dist="38100" dir="2700000" algn="tl">
                    <a:srgbClr val="000000">
                      <a:alpha val="43137"/>
                    </a:srgbClr>
                  </a:outerShdw>
                </a:effectLst>
                <a:latin typeface="Arial" panose="020B0604020202020204" pitchFamily="34" charset="0"/>
                <a:cs typeface="Arial" panose="020B0604020202020204" pitchFamily="34" charset="0"/>
              </a:rPr>
              <a:t>دور</a:t>
            </a:r>
            <a:r>
              <a:rPr lang="ar-DZ" sz="3100" dirty="0" err="1">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الاتصال</a:t>
            </a:r>
            <a:r>
              <a:rPr lang="ar-DZ" sz="3100"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التسويقي المتكامل:</a:t>
            </a:r>
            <a:br>
              <a:rPr lang="ar-DZ" sz="3100" dirty="0">
                <a:solidFill>
                  <a:schemeClr val="tx2"/>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يتلخص الدور الأساسي للاتصال التسويقي المتكامل في تقييم حاجات العملاء ورغباتهم، ومن ثم استغلال هذه المعطيات لتصميم </a:t>
            </a:r>
            <a:r>
              <a:rPr lang="ar-DZ" sz="3100" u="sng"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استراتيجية تواصل </a:t>
            </a: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قادرة على:</a:t>
            </a: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chemeClr val="accent3">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 الإجابة على الأسئلة الأساسية لدى الجمهور المستهدف</a:t>
            </a: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ar-DZ" sz="31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2- مساعدة العميل أو الزبون على اتخاذ القرارات الصحيحة </a:t>
            </a: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زيادة احتمالية اختيار الزبون لمنتجات المؤسسة</a:t>
            </a:r>
            <a:br>
              <a:rPr lang="ar-DZ" sz="31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endParaRPr lang="fr-FR" sz="20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5307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5A85B3C-28C7-4AB4-8EB1-687D1460F73F}"/>
              </a:ext>
            </a:extLst>
          </p:cNvPr>
          <p:cNvSpPr>
            <a:spLocks noGrp="1"/>
          </p:cNvSpPr>
          <p:nvPr>
            <p:ph type="ctrTitle"/>
          </p:nvPr>
        </p:nvSpPr>
        <p:spPr>
          <a:xfrm>
            <a:off x="310445" y="451556"/>
            <a:ext cx="11571110" cy="1487307"/>
          </a:xfrm>
        </p:spPr>
        <p:txBody>
          <a:bodyPr>
            <a:normAutofit fontScale="90000"/>
          </a:bodyPr>
          <a:lstStyle/>
          <a:p>
            <a:pPr marL="457200" indent="-457200" algn="ctr" rtl="1">
              <a:buFont typeface="Arial" panose="020B0604020202020204" pitchFamily="34" charset="0"/>
              <a:buChar char="•"/>
            </a:pPr>
            <a:r>
              <a:rPr lang="ar-DZ" sz="3100" dirty="0">
                <a:solidFill>
                  <a:schemeClr val="accent3">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الإجابة على الأسئلة الأساسية لدى الجمهور المستهدف:</a:t>
            </a:r>
            <a:br>
              <a:rPr lang="ar-DZ" sz="3100" dirty="0">
                <a:solidFill>
                  <a:schemeClr val="accent3">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br>
              <a:rPr lang="ar-DZ" sz="3100" dirty="0">
                <a:solidFill>
                  <a:schemeClr val="accent3">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chemeClr val="accent3">
                    <a:lumMod val="75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طلب معلومات أكثر     تفصيل أكثر    ملموسية اكثر    مخاطرة أقل</a:t>
            </a:r>
            <a:b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ar-DZ" sz="3100" dirty="0">
                <a:solidFill>
                  <a:schemeClr val="accent1">
                    <a:lumMod val="60000"/>
                    <a:lumOff val="4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fr-FR" sz="20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4" name="Connecteur droit avec flèche 3">
            <a:extLst>
              <a:ext uri="{FF2B5EF4-FFF2-40B4-BE49-F238E27FC236}">
                <a16:creationId xmlns:a16="http://schemas.microsoft.com/office/drawing/2014/main" id="{D05AAF93-6FCE-41DB-A6D8-6AC87DD6E54E}"/>
              </a:ext>
            </a:extLst>
          </p:cNvPr>
          <p:cNvCxnSpPr>
            <a:cxnSpLocks/>
          </p:cNvCxnSpPr>
          <p:nvPr/>
        </p:nvCxnSpPr>
        <p:spPr>
          <a:xfrm flipH="1">
            <a:off x="7123289" y="1371600"/>
            <a:ext cx="406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Connecteur droit avec flèche 4">
            <a:extLst>
              <a:ext uri="{FF2B5EF4-FFF2-40B4-BE49-F238E27FC236}">
                <a16:creationId xmlns:a16="http://schemas.microsoft.com/office/drawing/2014/main" id="{D2D4C347-66F9-4A34-AA6B-FA7DFD53C647}"/>
              </a:ext>
            </a:extLst>
          </p:cNvPr>
          <p:cNvCxnSpPr>
            <a:cxnSpLocks/>
          </p:cNvCxnSpPr>
          <p:nvPr/>
        </p:nvCxnSpPr>
        <p:spPr>
          <a:xfrm flipH="1" flipV="1">
            <a:off x="5314244" y="1363132"/>
            <a:ext cx="349955" cy="84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 name="Connecteur droit avec flèche 5">
            <a:extLst>
              <a:ext uri="{FF2B5EF4-FFF2-40B4-BE49-F238E27FC236}">
                <a16:creationId xmlns:a16="http://schemas.microsoft.com/office/drawing/2014/main" id="{8A992830-5EFD-464D-B96E-E7F57A18FB86}"/>
              </a:ext>
            </a:extLst>
          </p:cNvPr>
          <p:cNvCxnSpPr>
            <a:cxnSpLocks/>
          </p:cNvCxnSpPr>
          <p:nvPr/>
        </p:nvCxnSpPr>
        <p:spPr>
          <a:xfrm flipH="1">
            <a:off x="3488268" y="1371600"/>
            <a:ext cx="31608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Titre 1">
            <a:extLst>
              <a:ext uri="{FF2B5EF4-FFF2-40B4-BE49-F238E27FC236}">
                <a16:creationId xmlns:a16="http://schemas.microsoft.com/office/drawing/2014/main" id="{7A0B3509-EBBA-47AC-8D58-78B84B485B8B}"/>
              </a:ext>
            </a:extLst>
          </p:cNvPr>
          <p:cNvSpPr txBox="1">
            <a:spLocks/>
          </p:cNvSpPr>
          <p:nvPr/>
        </p:nvSpPr>
        <p:spPr>
          <a:xfrm>
            <a:off x="440267" y="1642534"/>
            <a:ext cx="11571110" cy="1078087"/>
          </a:xfrm>
          <a:prstGeom prst="rect">
            <a:avLst/>
          </a:prstGeom>
        </p:spPr>
        <p:txBody>
          <a:bodyPr vert="horz" lIns="91440" tIns="45720" rIns="91440" bIns="0" rtlCol="0" anchor="b">
            <a:normAutofit fontScale="92500" lnSpcReduction="20000"/>
          </a:bodyPr>
          <a:lstStyle>
            <a:lvl1pPr algn="l" defTabSz="914400" rtl="0" eaLnBrk="1" latinLnBrk="0" hangingPunct="1">
              <a:lnSpc>
                <a:spcPct val="90000"/>
              </a:lnSpc>
              <a:spcBef>
                <a:spcPct val="0"/>
              </a:spcBef>
              <a:buNone/>
              <a:defRPr sz="6600" b="0" i="0" kern="1200" cap="all">
                <a:solidFill>
                  <a:schemeClr val="tx1"/>
                </a:solidFill>
                <a:effectLst/>
                <a:latin typeface="+mj-lt"/>
                <a:ea typeface="+mj-ea"/>
                <a:cs typeface="+mj-cs"/>
              </a:defRPr>
            </a:lvl1pPr>
          </a:lstStyle>
          <a:p>
            <a:pPr marL="457200" indent="-457200" algn="ctr" rtl="1">
              <a:buFont typeface="Arial" panose="020B0604020202020204" pitchFamily="34" charset="0"/>
              <a:buChar char="•"/>
            </a:pPr>
            <a:r>
              <a:rPr lang="ar-DZ" sz="31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مساعدة العميل أو الزبون على اتخاذ القرارات الصحيحة:</a:t>
            </a:r>
          </a:p>
          <a:p>
            <a:pPr marL="457200" indent="-457200" algn="ctr" rtl="1">
              <a:buFont typeface="Arial" panose="020B0604020202020204" pitchFamily="34" charset="0"/>
              <a:buChar char="•"/>
            </a:pPr>
            <a:endParaRPr lang="ar-DZ" sz="31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rtl="1"/>
            <a:r>
              <a:rPr lang="ar-DZ" sz="31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يبرز دور مقدم الخدمة       صراع الدور      تقديم </a:t>
            </a:r>
            <a:r>
              <a:rPr lang="ar-DZ" sz="3100" dirty="0" err="1">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االنصيحة</a:t>
            </a:r>
            <a:endParaRPr lang="fr-FR" sz="20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17" name="Connecteur droit avec flèche 16">
            <a:extLst>
              <a:ext uri="{FF2B5EF4-FFF2-40B4-BE49-F238E27FC236}">
                <a16:creationId xmlns:a16="http://schemas.microsoft.com/office/drawing/2014/main" id="{9D519A70-3AD5-47BC-9EAA-70F317689203}"/>
              </a:ext>
            </a:extLst>
          </p:cNvPr>
          <p:cNvCxnSpPr>
            <a:cxnSpLocks/>
          </p:cNvCxnSpPr>
          <p:nvPr/>
        </p:nvCxnSpPr>
        <p:spPr>
          <a:xfrm flipH="1">
            <a:off x="6620934" y="2545642"/>
            <a:ext cx="406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cteur droit avec flèche 17">
            <a:extLst>
              <a:ext uri="{FF2B5EF4-FFF2-40B4-BE49-F238E27FC236}">
                <a16:creationId xmlns:a16="http://schemas.microsoft.com/office/drawing/2014/main" id="{CF7F6DE0-8DED-451E-A3E8-8E070B6F528B}"/>
              </a:ext>
            </a:extLst>
          </p:cNvPr>
          <p:cNvCxnSpPr>
            <a:cxnSpLocks/>
          </p:cNvCxnSpPr>
          <p:nvPr/>
        </p:nvCxnSpPr>
        <p:spPr>
          <a:xfrm flipH="1">
            <a:off x="4560712" y="2545642"/>
            <a:ext cx="4064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Titre 1">
            <a:extLst>
              <a:ext uri="{FF2B5EF4-FFF2-40B4-BE49-F238E27FC236}">
                <a16:creationId xmlns:a16="http://schemas.microsoft.com/office/drawing/2014/main" id="{114C46C8-42C3-4D95-8A73-54D0C6C4310C}"/>
              </a:ext>
            </a:extLst>
          </p:cNvPr>
          <p:cNvSpPr txBox="1">
            <a:spLocks/>
          </p:cNvSpPr>
          <p:nvPr/>
        </p:nvSpPr>
        <p:spPr>
          <a:xfrm>
            <a:off x="440267" y="3598336"/>
            <a:ext cx="11571110" cy="1078087"/>
          </a:xfrm>
          <a:prstGeom prst="rect">
            <a:avLst/>
          </a:prstGeom>
        </p:spPr>
        <p:txBody>
          <a:bodyPr vert="horz" lIns="91440" tIns="45720" rIns="91440" bIns="0" rtlCol="0" anchor="b">
            <a:normAutofit fontScale="85000" lnSpcReduction="10000"/>
          </a:bodyPr>
          <a:lstStyle>
            <a:lvl1pPr algn="l" defTabSz="914400" rtl="0" eaLnBrk="1" latinLnBrk="0" hangingPunct="1">
              <a:lnSpc>
                <a:spcPct val="90000"/>
              </a:lnSpc>
              <a:spcBef>
                <a:spcPct val="0"/>
              </a:spcBef>
              <a:buNone/>
              <a:defRPr sz="6600" b="0" i="0" kern="1200" cap="all">
                <a:solidFill>
                  <a:schemeClr val="tx1"/>
                </a:solidFill>
                <a:effectLst/>
                <a:latin typeface="+mj-lt"/>
                <a:ea typeface="+mj-ea"/>
                <a:cs typeface="+mj-cs"/>
              </a:defRPr>
            </a:lvl1pPr>
          </a:lstStyle>
          <a:p>
            <a:pPr marL="457200" indent="-457200" algn="ctr" rtl="1">
              <a:buFont typeface="Arial" panose="020B0604020202020204" pitchFamily="34" charset="0"/>
              <a:buChar char="•"/>
            </a:pPr>
            <a:r>
              <a:rPr lang="ar-DZ" sz="31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زيادة احتمالية اختيار الزبون لمنتجات المؤسسة</a:t>
            </a:r>
            <a:endParaRPr lang="ar-DZ" sz="31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rtl="1"/>
            <a:r>
              <a:rPr lang="ar-DZ" sz="3100" dirty="0">
                <a:solidFill>
                  <a:srgbClr val="0070C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دور مقدم الخدمة موسع  وهو   بيع أكبر قدر ممكن مما تعرضه المؤسسة يقدمه كنصيحة بعد كسب الثقة، إذن يحاول اقناع الزبون بالمنتوج الحالي او الخدمة التي يقصدها ويحاول أن يبيعه خدمات أخرى اضافية</a:t>
            </a:r>
            <a:endParaRPr lang="fr-FR" sz="2000" dirty="0">
              <a:solidFill>
                <a:srgbClr val="FFC0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5855594"/>
      </p:ext>
    </p:extLst>
  </p:cSld>
  <p:clrMapOvr>
    <a:masterClrMapping/>
  </p:clrMapOvr>
</p:sld>
</file>

<file path=ppt/theme/theme1.xml><?xml version="1.0" encoding="utf-8"?>
<a:theme xmlns:a="http://schemas.openxmlformats.org/drawingml/2006/main" name="Galerie">
  <a:themeElements>
    <a:clrScheme name="Galerie">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e">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e">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TM04033925[[fn=Ronds dans l’eau]]</Template>
  <TotalTime>104</TotalTime>
  <Words>402</Words>
  <Application>Microsoft Office PowerPoint</Application>
  <PresentationFormat>Grand écran</PresentationFormat>
  <Paragraphs>20</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Gill Sans MT</vt:lpstr>
      <vt:lpstr>Galerie</vt:lpstr>
      <vt:lpstr>مقياس الاتصالات التسويقية السياحية المتكاملة: </vt:lpstr>
      <vt:lpstr>الاتصال التسويقي:  يشمل جميع الأنشطة التي ينفذها البائع بهدف اقناع المشترين بقبول رسالته، وتخزينها من أجل استرجاعها في وقت لاحق</vt:lpstr>
      <vt:lpstr>          ومضات فكرية:                        عملية الاتصال تتمحور حول الاقناع ليست اعتباطية أو عشوائية      الاتصال التسويقي يتكون من:                       1-الإعلانات                           2 -البيع الشخصي: مهم جدا في جانب الخدمات                                       3 - العلاقات العامة: تحفيز الطلب على المنتوج أو الخدمة                                   خدمة صورة المؤسسة بطريقة غير شخصية من خلال نشر أخبار           مثيرة للاهتمام حولها في وسائل الإعلام، موجهة لجمهور واسع </vt:lpstr>
      <vt:lpstr> 4- ترويج المبيعات         تحفيز على الشراء لفترة محدودة من الزمن  تؤدي قنوات الاتصال المختلفة دورا هاما في تواصل المؤسسات (العلامات) والعملاء customers   لتجسيد مختلف الالتزاماتengagements  والتفاعلات  interactions </vt:lpstr>
      <vt:lpstr>فعالية الاتصال التسويقي:  تقديم أفكار مفيدة (معلومات)، بطريقة واضحة ومفهومة (التواصل)، بحيث تدفع العميل أو المستهلك إلى الايمان بها (الاقناع)، وتكون أكثر جاذبية من أفكار المنافسين (المنافسة)</vt:lpstr>
      <vt:lpstr>مفهوم الاتصال التسويقي المتكامل</vt:lpstr>
      <vt:lpstr>  دورالاتصال التسويقي المتكامل: يتلخص الدور الأساسي للاتصال التسويقي المتكامل في تقييم حاجات العملاء ورغباتهم، ومن ثم استغلال هذه المعطيات لتصميم استراتيجية تواصل قادرة على:  1- الإجابة على الأسئلة الأساسية لدى الجمهور المستهدف        2- مساعدة العميل أو الزبون على اتخاذ القرارات الصحيحة  3- زيادة احتمالية اختيار الزبون لمنتجات المؤسسة </vt:lpstr>
      <vt:lpstr>الإجابة على الأسئلة الأساسية لدى الجمهور المستهدف:  طلب معلومات أكثر     تفصيل أكثر    ملموسية اكثر    مخاطرة أقل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home</dc:creator>
  <cp:lastModifiedBy>home</cp:lastModifiedBy>
  <cp:revision>20</cp:revision>
  <dcterms:created xsi:type="dcterms:W3CDTF">2022-04-18T06:10:21Z</dcterms:created>
  <dcterms:modified xsi:type="dcterms:W3CDTF">2023-11-13T08:33:53Z</dcterms:modified>
</cp:coreProperties>
</file>