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650662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74711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3912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962598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2509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731252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891189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08640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279488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1658D0C-B038-4DBC-8629-392CC9A5CEDE}" type="datetimeFigureOut">
              <a:rPr lang="fr-FR" smtClean="0"/>
              <a:t>26/04/2024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4217553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119912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1658D0C-B038-4DBC-8629-392CC9A5CEDE}" type="datetimeFigureOut">
              <a:rPr lang="fr-FR" smtClean="0"/>
              <a:t>26/04/2024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2428892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1658D0C-B038-4DBC-8629-392CC9A5CEDE}" type="datetimeFigureOut">
              <a:rPr lang="fr-FR" smtClean="0"/>
              <a:t>26/04/2024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60686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58D0C-B038-4DBC-8629-392CC9A5CEDE}" type="datetimeFigureOut">
              <a:rPr lang="fr-FR" smtClean="0"/>
              <a:t>26/04/2024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1936317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339503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1658D0C-B038-4DBC-8629-392CC9A5CEDE}" type="datetimeFigureOut">
              <a:rPr lang="fr-FR" smtClean="0"/>
              <a:t>26/04/2024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8F334F-A319-470B-89FC-CFB4E792EAEE}" type="slidenum">
              <a:rPr lang="fr-FR" smtClean="0"/>
              <a:t>‹N°›</a:t>
            </a:fld>
            <a:endParaRPr lang="fr-FR"/>
          </a:p>
        </p:txBody>
      </p:sp>
    </p:spTree>
    <p:extLst>
      <p:ext uri="{BB962C8B-B14F-4D97-AF65-F5344CB8AC3E}">
        <p14:creationId xmlns:p14="http://schemas.microsoft.com/office/powerpoint/2010/main" val="2841273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658D0C-B038-4DBC-8629-392CC9A5CEDE}" type="datetimeFigureOut">
              <a:rPr lang="fr-FR" smtClean="0"/>
              <a:t>26/04/2024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8F334F-A319-470B-89FC-CFB4E792EAEE}" type="slidenum">
              <a:rPr lang="fr-FR" smtClean="0"/>
              <a:t>‹N°›</a:t>
            </a:fld>
            <a:endParaRPr lang="fr-FR"/>
          </a:p>
        </p:txBody>
      </p:sp>
    </p:spTree>
    <p:extLst>
      <p:ext uri="{BB962C8B-B14F-4D97-AF65-F5344CB8AC3E}">
        <p14:creationId xmlns:p14="http://schemas.microsoft.com/office/powerpoint/2010/main" val="299229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4908081" y="44624"/>
            <a:ext cx="5857916" cy="877206"/>
          </a:xfrm>
        </p:spPr>
        <p:txBody>
          <a:bodyPr>
            <a:normAutofit/>
          </a:bodyPr>
          <a:lstStyle/>
          <a:p>
            <a:pPr algn="r" rtl="1"/>
            <a:r>
              <a:rPr lang="ar-DZ" sz="3200" dirty="0" smtClean="0">
                <a:latin typeface="Sakkal Majalla" pitchFamily="2" charset="-78"/>
                <a:cs typeface="Sakkal Majalla" pitchFamily="2" charset="-78"/>
              </a:rPr>
              <a:t>مقياس ريادة الأعمال__________</a:t>
            </a:r>
            <a:endParaRPr lang="fr-FR" sz="3200" dirty="0">
              <a:latin typeface="Sakkal Majalla" pitchFamily="2" charset="-78"/>
              <a:cs typeface="Sakkal Majalla" pitchFamily="2" charset="-78"/>
            </a:endParaRPr>
          </a:p>
        </p:txBody>
      </p:sp>
      <p:sp>
        <p:nvSpPr>
          <p:cNvPr id="5" name="Sous-titre 2"/>
          <p:cNvSpPr>
            <a:spLocks noGrp="1"/>
          </p:cNvSpPr>
          <p:nvPr>
            <p:ph type="subTitle" idx="1"/>
          </p:nvPr>
        </p:nvSpPr>
        <p:spPr>
          <a:xfrm>
            <a:off x="2372981" y="5144094"/>
            <a:ext cx="8286808" cy="1499616"/>
          </a:xfrm>
        </p:spPr>
        <p:txBody>
          <a:bodyPr>
            <a:normAutofit/>
          </a:bodyPr>
          <a:lstStyle/>
          <a:p>
            <a:pPr algn="r" rtl="1"/>
            <a:r>
              <a:rPr lang="ar-DZ" sz="2400" b="1" dirty="0" smtClean="0">
                <a:latin typeface="Sakkal Majalla" pitchFamily="2" charset="-78"/>
                <a:cs typeface="Sakkal Majalla" pitchFamily="2" charset="-78"/>
              </a:rPr>
              <a:t>طلبة السنة الثانية ليسانس_ علوم تجارية			الأستاذة : جوامع لبيـــــبـة</a:t>
            </a:r>
            <a:endParaRPr lang="fr-FR" sz="2400" b="1" dirty="0">
              <a:latin typeface="Sakkal Majalla" pitchFamily="2" charset="-78"/>
              <a:cs typeface="Sakkal Majalla" pitchFamily="2" charset="-78"/>
            </a:endParaRPr>
          </a:p>
        </p:txBody>
      </p:sp>
      <p:sp>
        <p:nvSpPr>
          <p:cNvPr id="6" name="Titre 1"/>
          <p:cNvSpPr txBox="1">
            <a:spLocks/>
          </p:cNvSpPr>
          <p:nvPr/>
        </p:nvSpPr>
        <p:spPr>
          <a:xfrm>
            <a:off x="2975212" y="2492896"/>
            <a:ext cx="6278617" cy="786388"/>
          </a:xfrm>
          <a:prstGeom prst="rect">
            <a:avLst/>
          </a:prstGeom>
        </p:spPr>
        <p:txBody>
          <a:bodyPr vert="horz" lIns="91440" tIns="0" rIns="45720" bIns="0" rtlCol="0" anchor="t">
            <a:noAutofit/>
            <a:scene3d>
              <a:camera prst="orthographicFront"/>
              <a:lightRig rig="threePt" dir="t">
                <a:rot lat="0" lon="0" rev="4800000"/>
              </a:lightRig>
            </a:scene3d>
            <a:sp3d prstMaterial="matte">
              <a:bevelT w="50800" h="10160"/>
            </a:sp3d>
          </a:bodyPr>
          <a:lstStyle/>
          <a:p>
            <a:pPr marR="0" lvl="0" algn="r" defTabSz="914400" rtl="1" eaLnBrk="1" fontAlgn="auto" latinLnBrk="0" hangingPunct="1">
              <a:lnSpc>
                <a:spcPct val="100000"/>
              </a:lnSpc>
              <a:spcBef>
                <a:spcPct val="0"/>
              </a:spcBef>
              <a:spcAft>
                <a:spcPts val="0"/>
              </a:spcAft>
              <a:buClrTx/>
              <a:buSzTx/>
              <a:tabLst/>
              <a:defRPr/>
            </a:pPr>
            <a:r>
              <a:rPr lang="ar-DZ" sz="3600" b="1" dirty="0" smtClean="0">
                <a:solidFill>
                  <a:schemeClr val="accent1">
                    <a:satMod val="150000"/>
                  </a:schemeClr>
                </a:solidFill>
                <a:latin typeface="Sakkal Majalla" pitchFamily="2" charset="-78"/>
                <a:ea typeface="+mj-ea"/>
                <a:cs typeface="Sakkal Majalla" pitchFamily="2" charset="-78"/>
              </a:rPr>
              <a:t>تحديد </a:t>
            </a:r>
            <a:r>
              <a:rPr lang="ar-DZ" sz="3600" b="1" dirty="0" smtClean="0">
                <a:solidFill>
                  <a:schemeClr val="accent1">
                    <a:satMod val="150000"/>
                  </a:schemeClr>
                </a:solidFill>
                <a:latin typeface="Sakkal Majalla" pitchFamily="2" charset="-78"/>
                <a:ea typeface="+mj-ea"/>
                <a:cs typeface="Sakkal Majalla" pitchFamily="2" charset="-78"/>
              </a:rPr>
              <a:t>الموارد البشرية اللازمة لإنشاء المشروع</a:t>
            </a:r>
            <a:endParaRPr kumimoji="0" lang="ar-DZ" sz="3600" b="1" i="0" u="none" strike="noStrike" kern="1200" cap="none" spc="0" normalizeH="0" baseline="0" noProof="0" dirty="0" smtClean="0">
              <a:ln>
                <a:noFill/>
              </a:ln>
              <a:solidFill>
                <a:schemeClr val="accent1">
                  <a:satMod val="150000"/>
                </a:schemeClr>
              </a:solidFill>
              <a:effectLst/>
              <a:uLnTx/>
              <a:uFillTx/>
              <a:latin typeface="Sakkal Majalla" pitchFamily="2" charset="-78"/>
              <a:ea typeface="+mj-ea"/>
              <a:cs typeface="Sakkal Majalla" pitchFamily="2" charset="-78"/>
            </a:endParaRPr>
          </a:p>
        </p:txBody>
      </p:sp>
    </p:spTree>
    <p:extLst>
      <p:ext uri="{BB962C8B-B14F-4D97-AF65-F5344CB8AC3E}">
        <p14:creationId xmlns:p14="http://schemas.microsoft.com/office/powerpoint/2010/main" val="2891115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91570" y="1150965"/>
            <a:ext cx="10713042" cy="5522791"/>
          </a:xfrm>
        </p:spPr>
        <p:txBody>
          <a:bodyPr>
            <a:noAutofit/>
          </a:bodyPr>
          <a:lstStyle/>
          <a:p>
            <a:pPr marL="0" indent="0" algn="just" rtl="1">
              <a:buNone/>
            </a:pPr>
            <a:r>
              <a:rPr lang="ar-DZ" sz="2000" b="1" dirty="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تكمن </a:t>
            </a:r>
            <a:r>
              <a:rPr lang="ar-DZ" sz="2000" dirty="0">
                <a:latin typeface="Arial" panose="020B0604020202020204" pitchFamily="34" charset="0"/>
                <a:cs typeface="Arial" panose="020B0604020202020204" pitchFamily="34" charset="0"/>
              </a:rPr>
              <a:t>الثروة الحقيقة لأي مقاولة في مواردها البشرية، كما أن حجم هذه الأخيرة المستغلة يحدد شكل المقاولة وحجمها، فالمقاولة التي توظف أقل من (10) عمال هي عبارة عن مؤسسات صغيرة جداً ومصغرة، والصيغة الأكثر شيوعاً، بنسبة أكبر من (50</a:t>
            </a:r>
            <a:r>
              <a:rPr lang="en-US" sz="2000" dirty="0">
                <a:latin typeface="Arial" panose="020B0604020202020204" pitchFamily="34" charset="0"/>
                <a:cs typeface="Arial" panose="020B0604020202020204" pitchFamily="34" charset="0"/>
              </a:rPr>
              <a:t>%</a:t>
            </a:r>
            <a:r>
              <a:rPr lang="ar-DZ" sz="2000" dirty="0">
                <a:latin typeface="Arial" panose="020B0604020202020204" pitchFamily="34" charset="0"/>
                <a:cs typeface="Arial" panose="020B0604020202020204" pitchFamily="34" charset="0"/>
              </a:rPr>
              <a:t>) في الجزائر، وهي مؤسسات مستقلة مالياً، ومرتبطة كثيراً بشدة الممارسة </a:t>
            </a:r>
            <a:r>
              <a:rPr lang="ar-DZ" sz="2000" dirty="0" err="1">
                <a:latin typeface="Arial" panose="020B0604020202020204" pitchFamily="34" charset="0"/>
                <a:cs typeface="Arial" panose="020B0604020202020204" pitchFamily="34" charset="0"/>
              </a:rPr>
              <a:t>المقاولاتية</a:t>
            </a:r>
            <a:r>
              <a:rPr lang="ar-DZ" sz="2000" dirty="0">
                <a:latin typeface="Arial" panose="020B0604020202020204" pitchFamily="34" charset="0"/>
                <a:cs typeface="Arial" panose="020B0604020202020204" pitchFamily="34" charset="0"/>
              </a:rPr>
              <a:t>. </a:t>
            </a:r>
            <a:endParaRPr lang="ar-DZ" sz="2000" dirty="0" smtClean="0">
              <a:latin typeface="Arial" panose="020B0604020202020204" pitchFamily="34" charset="0"/>
              <a:cs typeface="Arial" panose="020B0604020202020204" pitchFamily="34" charset="0"/>
            </a:endParaRPr>
          </a:p>
          <a:p>
            <a:pPr marL="0" indent="0" algn="just" rtl="1">
              <a:buNone/>
            </a:pPr>
            <a:r>
              <a:rPr lang="ar-DZ" sz="2000" dirty="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حيث </a:t>
            </a:r>
            <a:r>
              <a:rPr lang="ar-DZ" sz="2000" dirty="0">
                <a:latin typeface="Arial" panose="020B0604020202020204" pitchFamily="34" charset="0"/>
                <a:cs typeface="Arial" panose="020B0604020202020204" pitchFamily="34" charset="0"/>
              </a:rPr>
              <a:t>أن المقاول هنا هو المسير والمالك ويتحكم تقريباً في كل شيء، ويسير كما يُحس ويتصور وحسب حدسه، ويكتسب من خلال ممارسته نشاطه كرئيس للمؤسسة مجموعة من الخبرات والتجارب. ومن مميزات المؤسسات الصغيرة خاصة الصغيرة جداً نجد أن الأجراء فيها يتميزون بتعدد الكفاءات، كما تتميز هذه المؤسسات عموماً بضعف أو غياب السلطة المضادة للمقاول، فقلة عدد العمال لا تمنهم من إنشاء </a:t>
            </a:r>
            <a:r>
              <a:rPr lang="ar-DZ" sz="2000" dirty="0" smtClean="0">
                <a:latin typeface="Arial" panose="020B0604020202020204" pitchFamily="34" charset="0"/>
                <a:cs typeface="Arial" panose="020B0604020202020204" pitchFamily="34" charset="0"/>
              </a:rPr>
              <a:t>النقابات.</a:t>
            </a:r>
            <a:endParaRPr lang="ar-DZ" sz="2000" dirty="0">
              <a:latin typeface="Arial" panose="020B0604020202020204" pitchFamily="34" charset="0"/>
              <a:cs typeface="Arial" panose="020B0604020202020204" pitchFamily="34" charset="0"/>
            </a:endParaRPr>
          </a:p>
          <a:p>
            <a:pPr marL="0" indent="0" algn="just" rtl="1">
              <a:buNone/>
            </a:pPr>
            <a:endParaRPr lang="ar-DZ" sz="2000" dirty="0">
              <a:latin typeface="Arial" panose="020B0604020202020204" pitchFamily="34" charset="0"/>
              <a:cs typeface="Arial" panose="020B0604020202020204" pitchFamily="34" charset="0"/>
            </a:endParaRPr>
          </a:p>
          <a:p>
            <a:pPr marL="0" indent="0" algn="just" rtl="1">
              <a:buNone/>
            </a:pPr>
            <a:r>
              <a:rPr lang="ar-DZ" sz="2000" dirty="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أما </a:t>
            </a:r>
            <a:r>
              <a:rPr lang="ar-DZ" sz="2000" dirty="0">
                <a:latin typeface="Arial" panose="020B0604020202020204" pitchFamily="34" charset="0"/>
                <a:cs typeface="Arial" panose="020B0604020202020204" pitchFamily="34" charset="0"/>
              </a:rPr>
              <a:t>فيما يخص طريقة ومصدر الحصول على موارد بشرية مؤهلة، فوفقاً للإحصائيات، تشكل النظم التقليدية القائمة على منطق العلاقات </a:t>
            </a:r>
            <a:r>
              <a:rPr lang="ar-DZ" sz="2000" dirty="0" err="1">
                <a:latin typeface="Arial" panose="020B0604020202020204" pitchFamily="34" charset="0"/>
                <a:cs typeface="Arial" panose="020B0604020202020204" pitchFamily="34" charset="0"/>
              </a:rPr>
              <a:t>القرابية</a:t>
            </a:r>
            <a:r>
              <a:rPr lang="ar-DZ" sz="2000" dirty="0">
                <a:latin typeface="Arial" panose="020B0604020202020204" pitchFamily="34" charset="0"/>
                <a:cs typeface="Arial" panose="020B0604020202020204" pitchFamily="34" charset="0"/>
              </a:rPr>
              <a:t> والجهوية النسبة الأكبر لمصادر التوظيف في المقاولة، فهي تضمن نوعاً ما استقرار العمال ووفائهم وولائهم للمقاول، مما يجعل من عملية تسييرها ذات فعالية اجتماعية لا اقتصادية بما يؤثر على المردودية المنتظرة من هذه الموارد البشرية المتحصل عليها كونها لم يتم اختيارها وفقاً لمؤهلاتها العَمَليّة والتقنية والعلمية.</a:t>
            </a:r>
            <a:endParaRPr lang="fr-FR" sz="2000" dirty="0">
              <a:latin typeface="Arial" panose="020B0604020202020204" pitchFamily="34" charset="0"/>
              <a:cs typeface="Arial" panose="020B0604020202020204" pitchFamily="34" charset="0"/>
            </a:endParaRPr>
          </a:p>
          <a:p>
            <a:pPr marL="0" indent="0" algn="just" rtl="1">
              <a:buNone/>
            </a:pPr>
            <a:endParaRPr lang="fr-FR" sz="2000" dirty="0">
              <a:latin typeface="Sakkal Majalla" panose="02000000000000000000" pitchFamily="2" charset="-78"/>
              <a:cs typeface="Sakkal Majalla" panose="02000000000000000000" pitchFamily="2" charset="-78"/>
            </a:endParaRPr>
          </a:p>
          <a:p>
            <a:pPr algn="r" rtl="1"/>
            <a:endParaRPr lang="fr-FR" sz="2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112301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TotalTime>
  <Words>17</Words>
  <Application>Microsoft Office PowerPoint</Application>
  <PresentationFormat>Grand écran</PresentationFormat>
  <Paragraphs>7</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Century Gothic</vt:lpstr>
      <vt:lpstr>Sakkal Majalla</vt:lpstr>
      <vt:lpstr>Wingdings 3</vt:lpstr>
      <vt:lpstr>Brin</vt:lpstr>
      <vt:lpstr>مقياس ريادة الأعمال__________</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ريادة الأعمال__________</dc:title>
  <dc:creator>MICRO</dc:creator>
  <cp:lastModifiedBy>MICRO</cp:lastModifiedBy>
  <cp:revision>3</cp:revision>
  <dcterms:created xsi:type="dcterms:W3CDTF">2024-04-26T13:26:35Z</dcterms:created>
  <dcterms:modified xsi:type="dcterms:W3CDTF">2024-04-26T13:40:06Z</dcterms:modified>
</cp:coreProperties>
</file>