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91" r:id="rId4"/>
    <p:sldId id="263" r:id="rId5"/>
    <p:sldId id="268" r:id="rId6"/>
    <p:sldId id="258" r:id="rId7"/>
    <p:sldId id="308" r:id="rId8"/>
    <p:sldId id="264" r:id="rId9"/>
    <p:sldId id="343" r:id="rId10"/>
    <p:sldId id="307" r:id="rId11"/>
    <p:sldId id="310" r:id="rId12"/>
    <p:sldId id="265" r:id="rId13"/>
    <p:sldId id="292" r:id="rId14"/>
    <p:sldId id="330" r:id="rId15"/>
    <p:sldId id="327" r:id="rId16"/>
    <p:sldId id="329" r:id="rId17"/>
    <p:sldId id="312" r:id="rId18"/>
    <p:sldId id="313" r:id="rId19"/>
    <p:sldId id="293" r:id="rId20"/>
    <p:sldId id="295" r:id="rId21"/>
    <p:sldId id="311" r:id="rId22"/>
    <p:sldId id="297" r:id="rId23"/>
    <p:sldId id="298" r:id="rId24"/>
    <p:sldId id="299" r:id="rId25"/>
    <p:sldId id="300" r:id="rId26"/>
    <p:sldId id="30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s://en.wikipedia.org/wiki/Anemia" TargetMode="External"/><Relationship Id="rId4" Type="http://schemas.openxmlformats.org/officeDocument/2006/relationships/hyperlink" Target="https://en.wikipedia.org/wiki/Skin_rash" TargetMode="External"/><Relationship Id="rId3" Type="http://schemas.openxmlformats.org/officeDocument/2006/relationships/hyperlink" Target="https://en.wikipedia.org/wiki/Fever" TargetMode="External"/><Relationship Id="rId2" Type="http://schemas.openxmlformats.org/officeDocument/2006/relationships/hyperlink" Target="https://en.wikipedia.org/wiki/Hepatocellular_carcinoma" TargetMode="External"/><Relationship Id="rId1" Type="http://schemas.openxmlformats.org/officeDocument/2006/relationships/hyperlink" Target="https://en.wikipedia.org/wiki/Cirrhosis" TargetMode="Externa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fr.wikipedia.org/wiki/Opisthorchiidae" TargetMode="External"/><Relationship Id="rId3" Type="http://schemas.openxmlformats.org/officeDocument/2006/relationships/hyperlink" Target="https://fr.wikipedia.org/wiki/Famille_(biologie)" TargetMode="External"/><Relationship Id="rId2" Type="http://schemas.openxmlformats.org/officeDocument/2006/relationships/hyperlink" Target="https://fr.wikipedia.org/wiki/Trematoda" TargetMode="External"/><Relationship Id="rId1" Type="http://schemas.openxmlformats.org/officeDocument/2006/relationships/hyperlink" Target="https://fr.wikipedia.org/wiki/Esp%C3%A8ce" TargetMode="Externa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hyperlink" Target="https://en.wikipedia.org/wiki/Robert_Thomson_Leiper" TargetMode="External"/><Relationship Id="rId1" Type="http://schemas.openxmlformats.org/officeDocument/2006/relationships/hyperlink" Target="https://en.wikipedia.org/wiki/Fishing_ca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fr.wikipedia.org/wiki/Chromosom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fr.wikipedia.org/wiki/Cambodge" TargetMode="External"/><Relationship Id="rId3" Type="http://schemas.openxmlformats.org/officeDocument/2006/relationships/hyperlink" Target="https://fr.wikipedia.org/wiki/Vietnam" TargetMode="External"/><Relationship Id="rId2" Type="http://schemas.openxmlformats.org/officeDocument/2006/relationships/hyperlink" Target="https://fr.wikipedia.org/wiki/Laos" TargetMode="External"/><Relationship Id="rId1" Type="http://schemas.openxmlformats.org/officeDocument/2006/relationships/hyperlink" Target="https://fr.wikipedia.org/wiki/Tha%C3%AFlande" TargetMode="Externa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fr.wikipedia.org/wiki/1886" TargetMode="External"/><Relationship Id="rId2" Type="http://schemas.openxmlformats.org/officeDocument/2006/relationships/hyperlink" Target="https://fr.wikipedia.org/w/index.php?title=Jean_Poirier_(zoologiste)&amp;action=edit&amp;redlink=1" TargetMode="External"/><Relationship Id="rId1" Type="http://schemas.openxmlformats.org/officeDocument/2006/relationships/hyperlink" Target="https://fr.wikipedia.org/wiki/Esp%C3%A8ce" TargetMode="Externa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en.wikipedia.org/wiki/Mammal" TargetMode="External"/><Relationship Id="rId3" Type="http://schemas.openxmlformats.org/officeDocument/2006/relationships/hyperlink" Target="https://en.wikipedia.org/wiki/Liver" TargetMode="External"/><Relationship Id="rId2" Type="http://schemas.openxmlformats.org/officeDocument/2006/relationships/hyperlink" Target="https://en.wikipedia.org/wiki/Parasite" TargetMode="External"/><Relationship Id="rId1" Type="http://schemas.openxmlformats.org/officeDocument/2006/relationships/hyperlink" Target="https://en.wikipedia.org/wiki/Trematod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en.wikipedia.org/wiki/Goblet_cell_carcinoid" TargetMode="External"/><Relationship Id="rId4" Type="http://schemas.openxmlformats.org/officeDocument/2006/relationships/hyperlink" Target="https://en.wikipedia.org/wiki/Desquamation" TargetMode="External"/><Relationship Id="rId3" Type="http://schemas.openxmlformats.org/officeDocument/2006/relationships/hyperlink" Target="https://en.wikipedia.org/wiki/Fibrosis" TargetMode="External"/><Relationship Id="rId2" Type="http://schemas.openxmlformats.org/officeDocument/2006/relationships/hyperlink" Target="https://en.wikipedia.org/wiki/Cholecystitis" TargetMode="External"/><Relationship Id="rId1" Type="http://schemas.openxmlformats.org/officeDocument/2006/relationships/hyperlink" Target="https://en.wikipedia.org/wiki/Hepatomegaly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hyperlink" Target="https://en.wikipedia.org/wiki/Common_carp" TargetMode="External"/><Relationship Id="rId7" Type="http://schemas.openxmlformats.org/officeDocument/2006/relationships/hyperlink" Target="https://en.wikipedia.org/wiki/Barbus_barbus" TargetMode="External"/><Relationship Id="rId6" Type="http://schemas.openxmlformats.org/officeDocument/2006/relationships/hyperlink" Target="https://en.wikipedia.org/wiki/Freshwater_fish" TargetMode="External"/><Relationship Id="rId5" Type="http://schemas.openxmlformats.org/officeDocument/2006/relationships/hyperlink" Target="https://en.wikipedia.org/wiki/Bithynia_tentaculata" TargetMode="External"/><Relationship Id="rId4" Type="http://schemas.openxmlformats.org/officeDocument/2006/relationships/hyperlink" Target="https://en.wikipedia.org/w/index.php?title=Codiella_inflata&amp;action=edit&amp;redlink=1" TargetMode="External"/><Relationship Id="rId3" Type="http://schemas.openxmlformats.org/officeDocument/2006/relationships/hyperlink" Target="https://en.wikipedia.org/w/index.php?title=Bithynia_inflata&amp;action=edit&amp;redlink=1" TargetMode="External"/><Relationship Id="rId2" Type="http://schemas.openxmlformats.org/officeDocument/2006/relationships/hyperlink" Target="https://en.wikipedia.org/wiki/Freshwater_snail" TargetMode="Externa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6525" y="1814779"/>
            <a:ext cx="7057622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Trématodes (suite) </a:t>
            </a:r>
            <a:endParaRPr lang="fr-FR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i="1" dirty="0" err="1" smtClean="0">
                <a:sym typeface="+mn-ea"/>
              </a:rPr>
              <a:t>Opisthorchis</a:t>
            </a:r>
            <a:r>
              <a:rPr lang="fr-FR" sz="4400" b="1" i="1" dirty="0" smtClean="0">
                <a:sym typeface="+mn-ea"/>
              </a:rPr>
              <a:t> </a:t>
            </a:r>
            <a:r>
              <a:rPr lang="fr-FR" sz="4400" b="1" i="1" dirty="0" err="1">
                <a:sym typeface="+mn-ea"/>
              </a:rPr>
              <a:t>felineus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7" name="Espace réservé du contenu 10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21640" y="544830"/>
            <a:ext cx="11348720" cy="60375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chemeClr val="tx1"/>
                </a:solidFill>
              </a:rPr>
              <a:t>6</a:t>
            </a:r>
            <a:r>
              <a:rPr lang="fr-FR" u="sng" dirty="0" smtClean="0">
                <a:solidFill>
                  <a:schemeClr val="tx1"/>
                </a:solidFill>
              </a:rPr>
              <a:t>-PATHOGENIE </a:t>
            </a:r>
            <a:endParaRPr lang="fr-FR" u="sng" dirty="0" smtClean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provoquer</a:t>
            </a: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1" tooltip="Cirrhose"/>
              </a:rPr>
              <a:t>une cirrhose</a:t>
            </a: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du foie </a:t>
            </a:r>
            <a:endParaRPr lang="fr-FR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tooltip="Carcinome hépatocellulaire"/>
              </a:rPr>
              <a:t>cancer</a:t>
            </a: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du </a:t>
            </a: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tooltip="Carcinome hépatocellulaire"/>
              </a:rPr>
              <a:t>foie</a:t>
            </a: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, </a:t>
            </a:r>
            <a:endParaRPr lang="fr-F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 </a:t>
            </a: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tooltip="Fièvre"/>
              </a:rPr>
              <a:t>fièvre</a:t>
            </a: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, </a:t>
            </a:r>
            <a:endParaRPr lang="fr-FR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fatigue, </a:t>
            </a: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 tooltip="Démangeaison de la peau"/>
              </a:rPr>
              <a:t>une éruption cutanée</a:t>
            </a: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troubles gastro-intestinaux</a:t>
            </a:r>
            <a:r>
              <a:rPr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Une </a:t>
            </a: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 tooltip="Anémie"/>
              </a:rPr>
              <a:t>anémie</a:t>
            </a: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sévère et des lésions hépatiques peuvent également rendre la personne infectée inapte pendant 1 à 2 mois.  </a:t>
            </a:r>
            <a:endParaRPr lang="fr-F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4" name="Espace réservé du contenu 3"/>
          <p:cNvPicPr>
            <a:picLocks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096000" y="962660"/>
            <a:ext cx="3371850" cy="2466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7685" y="237490"/>
            <a:ext cx="8596630" cy="791210"/>
          </a:xfrm>
        </p:spPr>
        <p:txBody>
          <a:bodyPr/>
          <a:p>
            <a:r>
              <a:rPr lang="fr-FR" altLang="en-US" i="1" u="sng">
                <a:solidFill>
                  <a:schemeClr val="tx2"/>
                </a:solidFill>
              </a:rPr>
              <a:t>B</a:t>
            </a:r>
            <a:r>
              <a:rPr lang="fr-FR" altLang="en-US" u="sng">
                <a:solidFill>
                  <a:schemeClr val="tx2"/>
                </a:solidFill>
              </a:rPr>
              <a:t>-</a:t>
            </a:r>
            <a:r>
              <a:rPr lang="fr-FR" altLang="en-US" b="1" i="1" u="sng">
                <a:solidFill>
                  <a:schemeClr val="tx2"/>
                </a:solidFill>
              </a:rPr>
              <a:t>Opisthorchis viverrini</a:t>
            </a:r>
            <a:endParaRPr lang="fr-FR" altLang="en-US" b="1" i="1" u="sng">
              <a:solidFill>
                <a:schemeClr val="tx2"/>
              </a:solidFill>
            </a:endParaRPr>
          </a:p>
        </p:txBody>
      </p:sp>
      <p:sp>
        <p:nvSpPr>
          <p:cNvPr id="100" name="Zone de texte 99"/>
          <p:cNvSpPr txBox="1"/>
          <p:nvPr/>
        </p:nvSpPr>
        <p:spPr>
          <a:xfrm>
            <a:off x="749300" y="1937385"/>
            <a:ext cx="938974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>
              <a:buFont typeface="Wingdings" panose="05000000000000000000" charset="0"/>
              <a:buChar char="ü"/>
            </a:pPr>
            <a:r>
              <a:rPr lang="en-US" sz="2800" b="0">
                <a:latin typeface="Times New Roman" panose="02020603050405020304" pitchFamily="18" charset="0"/>
              </a:rPr>
              <a:t>Parmi les trématodoses qui touchent les voies hépatobiliaires de l’homme causée par </a:t>
            </a:r>
            <a:r>
              <a:rPr lang="en-US" sz="2800" b="0" i="1">
                <a:latin typeface="Times New Roman" panose="02020603050405020304" pitchFamily="18" charset="0"/>
              </a:rPr>
              <a:t>Opisthorchis</a:t>
            </a:r>
            <a:r>
              <a:rPr lang="en-US" sz="2800" b="0">
                <a:latin typeface="Times New Roman" panose="02020603050405020304" pitchFamily="18" charset="0"/>
              </a:rPr>
              <a:t> </a:t>
            </a:r>
            <a:r>
              <a:rPr lang="en-US" sz="2800" b="0" i="1">
                <a:latin typeface="Times New Roman" panose="02020603050405020304" pitchFamily="18" charset="0"/>
              </a:rPr>
              <a:t>viverrini</a:t>
            </a:r>
            <a:r>
              <a:rPr lang="en-US" sz="2800" b="0">
                <a:latin typeface="Times New Roman" panose="02020603050405020304" pitchFamily="18" charset="0"/>
              </a:rPr>
              <a:t> </a:t>
            </a:r>
            <a:endParaRPr lang="en-US" sz="2800" b="0">
              <a:latin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sz="2800" b="0">
                <a:latin typeface="Times New Roman" panose="02020603050405020304" pitchFamily="18" charset="0"/>
              </a:rPr>
              <a:t>est une </a:t>
            </a:r>
            <a:r>
              <a:rPr lang="en-US" sz="2800" b="0" u="sng">
                <a:solidFill>
                  <a:srgbClr val="0000FF"/>
                </a:solidFill>
                <a:latin typeface="Times New Roman" panose="02020603050405020304" pitchFamily="18" charset="0"/>
                <a:hlinkClick r:id="rId1" tooltip="Espèce"/>
              </a:rPr>
              <a:t>espèce</a:t>
            </a:r>
            <a:r>
              <a:rPr lang="en-US" sz="2800" b="0">
                <a:latin typeface="Times New Roman" panose="02020603050405020304" pitchFamily="18" charset="0"/>
              </a:rPr>
              <a:t> de </a:t>
            </a:r>
            <a:r>
              <a:rPr lang="en-US" sz="2800" b="0" u="sng">
                <a:solidFill>
                  <a:srgbClr val="0000FF"/>
                </a:solidFill>
                <a:latin typeface="Times New Roman" panose="02020603050405020304" pitchFamily="18" charset="0"/>
                <a:hlinkClick r:id="rId2" tooltip="Trematoda"/>
              </a:rPr>
              <a:t>trématodes</a:t>
            </a:r>
            <a:r>
              <a:rPr lang="en-US" sz="2800" b="0">
                <a:latin typeface="Times New Roman" panose="02020603050405020304" pitchFamily="18" charset="0"/>
              </a:rPr>
              <a:t> de la </a:t>
            </a:r>
            <a:r>
              <a:rPr lang="en-US" sz="2800" b="0" u="sng">
                <a:solidFill>
                  <a:srgbClr val="0000FF"/>
                </a:solidFill>
                <a:latin typeface="Times New Roman" panose="02020603050405020304" pitchFamily="18" charset="0"/>
                <a:hlinkClick r:id="rId3" tooltip="Famille (biologie)"/>
              </a:rPr>
              <a:t>famille</a:t>
            </a:r>
            <a:r>
              <a:rPr lang="en-US" sz="2800" b="0">
                <a:latin typeface="Times New Roman" panose="02020603050405020304" pitchFamily="18" charset="0"/>
              </a:rPr>
              <a:t> des </a:t>
            </a:r>
            <a:r>
              <a:rPr lang="en-US" sz="2800" b="0" u="sng">
                <a:solidFill>
                  <a:srgbClr val="0000FF"/>
                </a:solidFill>
                <a:latin typeface="Times New Roman" panose="02020603050405020304" pitchFamily="18" charset="0"/>
                <a:hlinkClick r:id="rId4" tooltip="Opisthorchiidae"/>
              </a:rPr>
              <a:t>Opisthorchiidae</a:t>
            </a:r>
            <a:r>
              <a:rPr lang="en-US" sz="2800" b="0">
                <a:latin typeface="Times New Roman" panose="02020603050405020304" pitchFamily="18" charset="0"/>
              </a:rPr>
              <a:t> . </a:t>
            </a:r>
            <a:endParaRPr lang="en-US" sz="2800" b="0">
              <a:latin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sz="2800" b="0">
                <a:latin typeface="Times New Roman" panose="02020603050405020304" pitchFamily="18" charset="0"/>
              </a:rPr>
              <a:t>La contamination est due à la consommation des poissons crus ou insuffisamment cuits.</a:t>
            </a:r>
            <a:endParaRPr lang="fr-FR" altLang="en-US" sz="2800"/>
          </a:p>
        </p:txBody>
      </p:sp>
      <p:sp>
        <p:nvSpPr>
          <p:cNvPr id="3" name="Titre 1"/>
          <p:cNvSpPr>
            <a:spLocks noGrp="1"/>
          </p:cNvSpPr>
          <p:nvPr/>
        </p:nvSpPr>
        <p:spPr>
          <a:xfrm>
            <a:off x="577215" y="1028700"/>
            <a:ext cx="3543300" cy="6051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u="sng" dirty="0" smtClean="0">
                <a:solidFill>
                  <a:schemeClr val="tx1"/>
                </a:solidFill>
              </a:rPr>
              <a:t>1- Introduction  </a:t>
            </a:r>
            <a:endParaRPr lang="fr-FR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843280" y="1022350"/>
            <a:ext cx="954659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28600" indent="-228600" algn="ctr"/>
            <a:endParaRPr lang="en-US" sz="3200">
              <a:latin typeface="Times New Roman" panose="02020603050405020304" pitchFamily="18" charset="0"/>
              <a:sym typeface="+mn-ea"/>
            </a:endParaRPr>
          </a:p>
          <a:p>
            <a:pPr marL="228600" indent="-228600" algn="ctr"/>
            <a:r>
              <a:rPr lang="fr-FR" altLang="en-US" sz="3200">
                <a:latin typeface="Times New Roman" panose="02020603050405020304" pitchFamily="18" charset="0"/>
                <a:sym typeface="+mn-ea"/>
              </a:rPr>
              <a:t>-</a:t>
            </a:r>
            <a:r>
              <a:rPr lang="en-US" sz="3200">
                <a:latin typeface="Times New Roman" panose="02020603050405020304" pitchFamily="18" charset="0"/>
                <a:sym typeface="+mn-ea"/>
              </a:rPr>
              <a:t>Il a été découvert pour la première fois chez le</a:t>
            </a:r>
            <a:endParaRPr lang="en-US" sz="3200">
              <a:latin typeface="Times New Roman" panose="02020603050405020304" pitchFamily="18" charset="0"/>
              <a:sym typeface="+mn-ea"/>
            </a:endParaRPr>
          </a:p>
          <a:p>
            <a:pPr marL="228600" indent="-228600"/>
            <a:r>
              <a:rPr lang="en-US" sz="320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3200" u="sng">
                <a:solidFill>
                  <a:srgbClr val="0000FF"/>
                </a:solidFill>
                <a:latin typeface="Times New Roman" panose="02020603050405020304" pitchFamily="18" charset="0"/>
                <a:sym typeface="+mn-ea"/>
                <a:hlinkClick r:id="rId1" tooltip="Chat de pêche"/>
              </a:rPr>
              <a:t>chat de pêche</a:t>
            </a:r>
            <a:r>
              <a:rPr lang="en-US" sz="3200">
                <a:latin typeface="Times New Roman" panose="02020603050405020304" pitchFamily="18" charset="0"/>
                <a:sym typeface="+mn-ea"/>
              </a:rPr>
              <a:t> indien ( </a:t>
            </a:r>
            <a:r>
              <a:rPr lang="en-US" sz="3200" i="1">
                <a:latin typeface="Times New Roman" panose="02020603050405020304" pitchFamily="18" charset="0"/>
                <a:sym typeface="+mn-ea"/>
              </a:rPr>
              <a:t>Prionailurus viverrus</a:t>
            </a:r>
            <a:r>
              <a:rPr lang="en-US" sz="3200">
                <a:latin typeface="Times New Roman" panose="02020603050405020304" pitchFamily="18" charset="0"/>
                <a:sym typeface="+mn-ea"/>
              </a:rPr>
              <a:t> ) </a:t>
            </a:r>
            <a:endParaRPr lang="en-US" sz="3200">
              <a:latin typeface="Times New Roman" panose="02020603050405020304" pitchFamily="18" charset="0"/>
              <a:sym typeface="+mn-ea"/>
            </a:endParaRPr>
          </a:p>
          <a:p>
            <a:pPr marL="228600" indent="-228600"/>
            <a:r>
              <a:rPr lang="en-US" sz="3200">
                <a:latin typeface="Times New Roman" panose="02020603050405020304" pitchFamily="18" charset="0"/>
                <a:sym typeface="+mn-ea"/>
              </a:rPr>
              <a:t>par MJ Poirier en 1886. </a:t>
            </a:r>
            <a:endParaRPr lang="en-US" sz="3200">
              <a:latin typeface="Times New Roman" panose="02020603050405020304" pitchFamily="18" charset="0"/>
              <a:sym typeface="+mn-ea"/>
            </a:endParaRPr>
          </a:p>
          <a:p>
            <a:pPr marL="228600" indent="-228600"/>
            <a:r>
              <a:rPr lang="fr-FR" altLang="en-US" sz="3200">
                <a:latin typeface="Times New Roman" panose="02020603050405020304" pitchFamily="18" charset="0"/>
                <a:sym typeface="+mn-ea"/>
              </a:rPr>
              <a:t>-</a:t>
            </a:r>
            <a:r>
              <a:rPr lang="en-US" sz="3200">
                <a:latin typeface="Times New Roman" panose="02020603050405020304" pitchFamily="18" charset="0"/>
                <a:sym typeface="+mn-ea"/>
              </a:rPr>
              <a:t>Le premier cas humain a été découvert par </a:t>
            </a:r>
            <a:r>
              <a:rPr lang="en-US" sz="3200" u="sng">
                <a:solidFill>
                  <a:srgbClr val="0000FF"/>
                </a:solidFill>
                <a:latin typeface="Times New Roman" panose="02020603050405020304" pitchFamily="18" charset="0"/>
                <a:sym typeface="+mn-ea"/>
                <a:hlinkClick r:id="rId2" tooltip="Robert Thomson Leiper"/>
              </a:rPr>
              <a:t>Robert Thomson Leiper</a:t>
            </a:r>
            <a:r>
              <a:rPr lang="en-US" sz="3200">
                <a:latin typeface="Times New Roman" panose="02020603050405020304" pitchFamily="18" charset="0"/>
                <a:sym typeface="+mn-ea"/>
              </a:rPr>
              <a:t> en 1915.</a:t>
            </a:r>
            <a:endParaRPr lang="fr-FR" altLang="en-US" sz="3200"/>
          </a:p>
        </p:txBody>
      </p:sp>
      <p:pic>
        <p:nvPicPr>
          <p:cNvPr id="100" name="Espace réservé du contenu 99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6225" y="4474210"/>
            <a:ext cx="2619375" cy="1743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Zone de texte 2"/>
          <p:cNvSpPr txBox="1"/>
          <p:nvPr/>
        </p:nvSpPr>
        <p:spPr>
          <a:xfrm>
            <a:off x="3257550" y="629920"/>
            <a:ext cx="28879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28600" indent="-228600" algn="ctr"/>
            <a:r>
              <a:rPr lang="fr-FR" altLang="en-US" sz="3600" b="1">
                <a:latin typeface="Times New Roman" panose="02020603050405020304" pitchFamily="18" charset="0"/>
                <a:sym typeface="+mn-ea"/>
              </a:rPr>
              <a:t>2-</a:t>
            </a:r>
            <a:r>
              <a:rPr lang="en-US" sz="3600" b="1">
                <a:latin typeface="Times New Roman" panose="02020603050405020304" pitchFamily="18" charset="0"/>
                <a:sym typeface="+mn-ea"/>
              </a:rPr>
              <a:t>Découverte </a:t>
            </a:r>
            <a:endParaRPr lang="en-US" altLang="en-US" sz="3600"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ce réservé du contenu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16150" y="929640"/>
            <a:ext cx="7759065" cy="5426710"/>
          </a:xfrm>
          <a:prstGeom prst="rect">
            <a:avLst/>
          </a:prstGeom>
        </p:spPr>
      </p:pic>
      <p:sp>
        <p:nvSpPr>
          <p:cNvPr id="2" name="Zone de texte 1"/>
          <p:cNvSpPr txBox="1"/>
          <p:nvPr/>
        </p:nvSpPr>
        <p:spPr>
          <a:xfrm>
            <a:off x="942340" y="314960"/>
            <a:ext cx="3192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 sz="36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3- 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Morphologie</a:t>
            </a: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sym typeface="+mn-ea"/>
            </a:endParaRPr>
          </a:p>
          <a:p>
            <a:endParaRPr lang="en-US" altLang="en-US" sz="36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Zone de texte 99"/>
          <p:cNvSpPr txBox="1"/>
          <p:nvPr/>
        </p:nvSpPr>
        <p:spPr>
          <a:xfrm>
            <a:off x="1837690" y="1813560"/>
            <a:ext cx="8515985" cy="3599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28600" indent="-228600" algn="ctr"/>
            <a:r>
              <a:rPr lang="en-US" b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28600" indent="-228600"/>
            <a:endParaRPr 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Les adultes d' </a:t>
            </a:r>
            <a:r>
              <a:rPr lang="en-US" sz="2400" b="0" i="1">
                <a:solidFill>
                  <a:srgbClr val="000000"/>
                </a:solidFill>
                <a:latin typeface="Times New Roman" panose="02020603050405020304" pitchFamily="18" charset="0"/>
              </a:rPr>
              <a:t>O. Viverrini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  mesurent environ 10 à 25 mm de long et 3 à 5 mm de large , </a:t>
            </a:r>
            <a:endParaRPr lang="en-US" sz="2400" b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Les œufs ovoïdes brun jaunâtre ont un opercule distinct, qui s'ouvre pour libérer le miracidum - </a:t>
            </a:r>
            <a:endParaRPr lang="en-US" sz="2400" b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fr-FR" alt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le miracidium est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</a:rPr>
              <a:t>une larve entièrement formée. Les œufs mesurent en moyenne 27 μm sur 15 μm </a:t>
            </a:r>
            <a:r>
              <a:rPr lang="en-US" sz="2400" b="0">
                <a:latin typeface="Times New Roman" panose="02020603050405020304" pitchFamily="18" charset="0"/>
              </a:rPr>
              <a:t>Le parasite possède six paires de </a:t>
            </a:r>
            <a:r>
              <a:rPr lang="en-US" sz="2400" b="0">
                <a:solidFill>
                  <a:srgbClr val="0000FF"/>
                </a:solidFill>
                <a:latin typeface="Times New Roman" panose="02020603050405020304" pitchFamily="18" charset="0"/>
                <a:hlinkClick r:id="rId1" tooltip="Chromosome"/>
              </a:rPr>
              <a:t>chromosomes</a:t>
            </a:r>
            <a:r>
              <a:rPr lang="en-US" sz="2400" b="0">
                <a:latin typeface="Times New Roman" panose="02020603050405020304" pitchFamily="18" charset="0"/>
              </a:rPr>
              <a:t>, soit 2n = 12.</a:t>
            </a:r>
            <a:endParaRPr lang="fr-FR" altLang="en-US" sz="2400"/>
          </a:p>
        </p:txBody>
      </p:sp>
      <p:sp>
        <p:nvSpPr>
          <p:cNvPr id="2" name="Zone de texte 1"/>
          <p:cNvSpPr txBox="1"/>
          <p:nvPr/>
        </p:nvSpPr>
        <p:spPr>
          <a:xfrm>
            <a:off x="2331085" y="687070"/>
            <a:ext cx="43357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fr-FR" altLang="en-US" sz="36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3- 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Morphologie</a:t>
            </a:r>
            <a:r>
              <a:rPr lang="fr-FR" altLang="en-US" sz="36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 suite </a:t>
            </a: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sym typeface="+mn-ea"/>
            </a:endParaRPr>
          </a:p>
          <a:p>
            <a:endParaRPr lang="en-US" altLang="en-US" sz="36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1" name="Espace réservé du contenu 11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08710" y="1713865"/>
            <a:ext cx="8867140" cy="375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Zone de texte 1"/>
          <p:cNvSpPr txBox="1"/>
          <p:nvPr/>
        </p:nvSpPr>
        <p:spPr>
          <a:xfrm>
            <a:off x="2388235" y="514985"/>
            <a:ext cx="26085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fr-FR" altLang="en-US" sz="360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le stade oeuf </a:t>
            </a: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sym typeface="+mn-ea"/>
            </a:endParaRPr>
          </a:p>
          <a:p>
            <a:endParaRPr lang="en-US" altLang="en-US" sz="36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ce réservé du contenu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13940" y="0"/>
            <a:ext cx="6369050" cy="6591300"/>
          </a:xfrm>
          <a:prstGeom prst="rect">
            <a:avLst/>
          </a:prstGeom>
        </p:spPr>
      </p:pic>
      <p:sp>
        <p:nvSpPr>
          <p:cNvPr id="2" name="Zone de texte 1"/>
          <p:cNvSpPr txBox="1"/>
          <p:nvPr/>
        </p:nvSpPr>
        <p:spPr>
          <a:xfrm>
            <a:off x="887730" y="1661160"/>
            <a:ext cx="2113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fr-FR" sz="36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les satdes </a:t>
            </a:r>
            <a:endParaRPr lang="fr-FR" sz="3600" b="1">
              <a:solidFill>
                <a:srgbClr val="000000"/>
              </a:solidFill>
              <a:latin typeface="Times New Roman" panose="02020603050405020304" pitchFamily="18" charset="0"/>
              <a:sym typeface="+mn-ea"/>
            </a:endParaRPr>
          </a:p>
          <a:p>
            <a:r>
              <a:rPr lang="fr-FR" sz="36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larvaires </a:t>
            </a:r>
            <a:endParaRPr lang="fr-FR" sz="36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Zone de texte 99"/>
          <p:cNvSpPr txBox="1"/>
          <p:nvPr/>
        </p:nvSpPr>
        <p:spPr>
          <a:xfrm>
            <a:off x="2868930" y="414655"/>
            <a:ext cx="6738620" cy="2506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28600" indent="-228600"/>
            <a:endParaRPr lang="en-US" sz="3200" b="0">
              <a:latin typeface="Times New Roman" panose="02020603050405020304" pitchFamily="18" charset="0"/>
            </a:endParaRPr>
          </a:p>
          <a:p>
            <a:pPr marL="228600" indent="-228600"/>
            <a:r>
              <a:rPr lang="en-US" sz="2500" b="0">
                <a:latin typeface="Times New Roman" panose="02020603050405020304" pitchFamily="18" charset="0"/>
              </a:rPr>
              <a:t>Fréquente dans la </a:t>
            </a:r>
            <a:r>
              <a:rPr lang="en-US" sz="2500" b="0" u="sng">
                <a:solidFill>
                  <a:srgbClr val="0000FF"/>
                </a:solidFill>
                <a:latin typeface="Times New Roman" panose="02020603050405020304" pitchFamily="18" charset="0"/>
                <a:hlinkClick r:id="rId1" tooltip="Thaïlande"/>
              </a:rPr>
              <a:t>Thaïlande</a:t>
            </a:r>
            <a:r>
              <a:rPr lang="en-US" sz="2500" b="0">
                <a:latin typeface="Times New Roman" panose="02020603050405020304" pitchFamily="18" charset="0"/>
              </a:rPr>
              <a:t>, le </a:t>
            </a:r>
            <a:r>
              <a:rPr lang="en-US" sz="2500" b="0" u="sng">
                <a:solidFill>
                  <a:srgbClr val="0000FF"/>
                </a:solidFill>
                <a:latin typeface="Times New Roman" panose="02020603050405020304" pitchFamily="18" charset="0"/>
                <a:hlinkClick r:id="rId2" tooltip="Laos"/>
              </a:rPr>
              <a:t>Laos</a:t>
            </a:r>
            <a:r>
              <a:rPr lang="en-US" sz="2500" b="0">
                <a:latin typeface="Times New Roman" panose="02020603050405020304" pitchFamily="18" charset="0"/>
              </a:rPr>
              <a:t>, </a:t>
            </a:r>
            <a:endParaRPr lang="en-US" sz="2500" b="0">
              <a:latin typeface="Times New Roman" panose="02020603050405020304" pitchFamily="18" charset="0"/>
            </a:endParaRPr>
          </a:p>
          <a:p>
            <a:pPr marL="228600" indent="-228600"/>
            <a:r>
              <a:rPr lang="en-US" sz="2500" b="0">
                <a:latin typeface="Times New Roman" panose="02020603050405020304" pitchFamily="18" charset="0"/>
              </a:rPr>
              <a:t>le </a:t>
            </a:r>
            <a:r>
              <a:rPr lang="en-US" sz="2500" b="0" u="sng">
                <a:solidFill>
                  <a:srgbClr val="0000FF"/>
                </a:solidFill>
                <a:latin typeface="Times New Roman" panose="02020603050405020304" pitchFamily="18" charset="0"/>
                <a:hlinkClick r:id="rId3" tooltip="Vietnam"/>
              </a:rPr>
              <a:t>Vietnam</a:t>
            </a:r>
            <a:r>
              <a:rPr lang="en-US" sz="2500" b="0">
                <a:latin typeface="Times New Roman" panose="02020603050405020304" pitchFamily="18" charset="0"/>
              </a:rPr>
              <a:t> et le </a:t>
            </a:r>
            <a:r>
              <a:rPr lang="en-US" sz="2500" b="0" u="sng">
                <a:solidFill>
                  <a:srgbClr val="0000FF"/>
                </a:solidFill>
                <a:latin typeface="Times New Roman" panose="02020603050405020304" pitchFamily="18" charset="0"/>
                <a:hlinkClick r:id="rId4" tooltip="Cambodge"/>
              </a:rPr>
              <a:t>Cambodge</a:t>
            </a:r>
            <a:r>
              <a:rPr lang="en-US" sz="2500" b="0">
                <a:latin typeface="Times New Roman" panose="02020603050405020304" pitchFamily="18" charset="0"/>
              </a:rPr>
              <a:t>. Prévalence, </a:t>
            </a:r>
            <a:endParaRPr lang="en-US" sz="2500" b="0">
              <a:latin typeface="Times New Roman" panose="02020603050405020304" pitchFamily="18" charset="0"/>
            </a:endParaRPr>
          </a:p>
          <a:p>
            <a:pPr marL="228600" indent="-228600"/>
            <a:r>
              <a:rPr lang="en-US" sz="2500" b="0">
                <a:latin typeface="Times New Roman" panose="02020603050405020304" pitchFamily="18" charset="0"/>
              </a:rPr>
              <a:t>environ 6 millions de personnes sont infectées </a:t>
            </a:r>
            <a:endParaRPr lang="en-US" sz="2500" b="0">
              <a:latin typeface="Times New Roman" panose="02020603050405020304" pitchFamily="18" charset="0"/>
            </a:endParaRPr>
          </a:p>
          <a:p>
            <a:pPr marL="228600" indent="-228600"/>
            <a:r>
              <a:rPr lang="en-US" sz="2500" b="0">
                <a:latin typeface="Times New Roman" panose="02020603050405020304" pitchFamily="18" charset="0"/>
              </a:rPr>
              <a:t>par </a:t>
            </a:r>
            <a:r>
              <a:rPr lang="en-US" sz="2500" b="0" i="1">
                <a:latin typeface="Times New Roman" panose="02020603050405020304" pitchFamily="18" charset="0"/>
              </a:rPr>
              <a:t>Opisthorchis viverrini.</a:t>
            </a:r>
            <a:endParaRPr lang="en-US" sz="2500" b="0" i="1">
              <a:latin typeface="Times New Roman" panose="02020603050405020304" pitchFamily="18" charset="0"/>
            </a:endParaRPr>
          </a:p>
          <a:p>
            <a:pPr marL="228600" indent="-228600"/>
            <a:endParaRPr lang="fr-FR" altLang="en-US" sz="2500"/>
          </a:p>
        </p:txBody>
      </p:sp>
      <p:sp>
        <p:nvSpPr>
          <p:cNvPr id="2" name="Zone de texte 1"/>
          <p:cNvSpPr txBox="1"/>
          <p:nvPr/>
        </p:nvSpPr>
        <p:spPr>
          <a:xfrm>
            <a:off x="486728" y="414655"/>
            <a:ext cx="26549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28600" indent="-228600" algn="ctr"/>
            <a:r>
              <a:rPr lang="fr-FR" altLang="en-US" sz="3200" b="1">
                <a:latin typeface="Times New Roman" panose="02020603050405020304" pitchFamily="18" charset="0"/>
                <a:sym typeface="+mn-ea"/>
              </a:rPr>
              <a:t>4-</a:t>
            </a:r>
            <a:r>
              <a:rPr lang="en-US" sz="3200" b="1">
                <a:latin typeface="Times New Roman" panose="02020603050405020304" pitchFamily="18" charset="0"/>
                <a:sym typeface="+mn-ea"/>
              </a:rPr>
              <a:t>Géographie </a:t>
            </a:r>
            <a:endParaRPr lang="en-US" altLang="en-US" sz="3200" b="1">
              <a:latin typeface="Times New Roman" panose="02020603050405020304" pitchFamily="18" charset="0"/>
            </a:endParaRPr>
          </a:p>
        </p:txBody>
      </p:sp>
      <p:pic>
        <p:nvPicPr>
          <p:cNvPr id="102" name="Espace réservé du contenu 101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39825" y="2877185"/>
            <a:ext cx="6898005" cy="38804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Table 3"/>
          <p:cNvGraphicFramePr/>
          <p:nvPr/>
        </p:nvGraphicFramePr>
        <p:xfrm>
          <a:off x="3556000" y="244284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Zone de texte 4"/>
          <p:cNvSpPr txBox="1"/>
          <p:nvPr/>
        </p:nvSpPr>
        <p:spPr>
          <a:xfrm>
            <a:off x="2940050" y="452501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endParaRPr lang="en-US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lang="fr-FR" altLang="en-US"/>
          </a:p>
        </p:txBody>
      </p:sp>
      <p:sp>
        <p:nvSpPr>
          <p:cNvPr id="10" name="Rectangle 9"/>
          <p:cNvSpPr/>
          <p:nvPr/>
        </p:nvSpPr>
        <p:spPr>
          <a:xfrm>
            <a:off x="3117233" y="1705296"/>
            <a:ext cx="6302061" cy="386651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7000"/>
              </a:lnSpc>
              <a:spcAft>
                <a:spcPts val="800"/>
              </a:spcAft>
              <a:tabLst>
                <a:tab pos="3771900" algn="l"/>
              </a:tabLst>
            </a:pP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Règne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animalia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Phylum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plathelminthes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Trematoda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Ordre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Opisthorchiida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Opisthorchidae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2400" b="1" i="1" dirty="0" err="1" smtClean="0">
                <a:sym typeface="+mn-ea"/>
              </a:rPr>
              <a:t>Opisthorchis</a:t>
            </a:r>
            <a:r>
              <a:rPr lang="fr-FR" sz="2400" b="1" i="1" dirty="0" smtClean="0">
                <a:sym typeface="+mn-ea"/>
              </a:rPr>
              <a:t> </a:t>
            </a:r>
            <a:endParaRPr lang="fr-FR" sz="2400" b="1" i="1" dirty="0" smtClean="0">
              <a:sym typeface="+mn-ea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  <a:hlinkClick r:id="rId1" tooltip="Espèce"/>
              </a:rPr>
              <a:t>Espèce</a:t>
            </a:r>
            <a:r>
              <a:rPr lang="en-US" sz="240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400" b="1" i="1">
                <a:latin typeface="Times New Roman" panose="02020603050405020304" pitchFamily="18" charset="0"/>
                <a:sym typeface="+mn-ea"/>
              </a:rPr>
              <a:t>Opisthorchis viverrini </a:t>
            </a:r>
            <a:r>
              <a:rPr lang="en-US" sz="2400" b="1">
                <a:latin typeface="Times New Roman" panose="02020603050405020304" pitchFamily="18" charset="0"/>
                <a:sym typeface="+mn-ea"/>
              </a:rPr>
              <a:t>(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  <a:hlinkClick r:id="rId2" tooltip="Jean Poirier (zoologiste) (page inexistante)"/>
              </a:rPr>
              <a:t>Poirier</a:t>
            </a:r>
            <a:r>
              <a:rPr lang="en-US" sz="2400" b="1">
                <a:latin typeface="Times New Roman" panose="02020603050405020304" pitchFamily="18" charset="0"/>
                <a:sym typeface="+mn-ea"/>
              </a:rPr>
              <a:t>,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  <a:hlinkClick r:id="rId3" tooltip="1886"/>
              </a:rPr>
              <a:t>1886</a:t>
            </a:r>
            <a:r>
              <a:rPr lang="en-US" sz="2400" b="1">
                <a:latin typeface="Times New Roman" panose="02020603050405020304" pitchFamily="18" charset="0"/>
                <a:sym typeface="+mn-ea"/>
              </a:rPr>
              <a:t>).syn</a:t>
            </a:r>
            <a:r>
              <a:rPr lang="en-US" sz="2400">
                <a:latin typeface="Times New Roman" panose="02020603050405020304" pitchFamily="18" charset="0"/>
                <a:sym typeface="+mn-ea"/>
              </a:rPr>
              <a:t> : </a:t>
            </a:r>
            <a:r>
              <a:rPr lang="en-US" sz="2400" i="1">
                <a:latin typeface="Times New Roman" panose="02020603050405020304" pitchFamily="18" charset="0"/>
                <a:sym typeface="+mn-ea"/>
              </a:rPr>
              <a:t>Distoma viverrini</a:t>
            </a:r>
            <a:r>
              <a:rPr lang="en-US" sz="2400">
                <a:latin typeface="Times New Roman" panose="02020603050405020304" pitchFamily="18" charset="0"/>
                <a:sym typeface="+mn-ea"/>
              </a:rPr>
              <a:t> Poirier, 1886.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 de texte 1"/>
          <p:cNvSpPr txBox="1"/>
          <p:nvPr/>
        </p:nvSpPr>
        <p:spPr>
          <a:xfrm>
            <a:off x="1026160" y="514985"/>
            <a:ext cx="3061970" cy="7499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5-Taxonomie</a:t>
            </a:r>
            <a:r>
              <a:rPr lang="fr-FR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endParaRPr lang="fr-FR" alt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FR" altLang="en-US" b="1" u="sng">
                <a:solidFill>
                  <a:schemeClr val="tx1"/>
                </a:solidFill>
              </a:rPr>
              <a:t>1-introduction </a:t>
            </a:r>
            <a:endParaRPr lang="fr-FR" altLang="en-US" b="1" u="sng">
              <a:solidFill>
                <a:schemeClr val="tx1"/>
              </a:solidFill>
            </a:endParaRPr>
          </a:p>
        </p:txBody>
      </p:sp>
      <p:sp>
        <p:nvSpPr>
          <p:cNvPr id="4" name="Zone de texte 3"/>
          <p:cNvSpPr txBox="1"/>
          <p:nvPr/>
        </p:nvSpPr>
        <p:spPr>
          <a:xfrm>
            <a:off x="782955" y="1930400"/>
            <a:ext cx="986853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sz="3200" dirty="0" smtClean="0">
                <a:sym typeface="+mn-ea"/>
              </a:rPr>
              <a:t>ou</a:t>
            </a:r>
            <a:r>
              <a:rPr lang="fr-FR" sz="3200" dirty="0">
                <a:sym typeface="+mn-ea"/>
              </a:rPr>
              <a:t> douve du chat est un</a:t>
            </a:r>
            <a:r>
              <a:rPr lang="fr-FR" sz="3200" dirty="0">
                <a:sym typeface="+mn-ea"/>
                <a:hlinkClick r:id="rId1" tooltip="Trématode"/>
              </a:rPr>
              <a:t> trématode </a:t>
            </a:r>
            <a:r>
              <a:rPr lang="fr-FR" sz="3200" dirty="0">
                <a:sym typeface="+mn-ea"/>
                <a:hlinkClick r:id="rId2" tooltip="Parasite"/>
              </a:rPr>
              <a:t>parasite</a:t>
            </a:r>
            <a:r>
              <a:rPr lang="fr-FR" sz="3200" dirty="0">
                <a:sym typeface="+mn-ea"/>
              </a:rPr>
              <a:t> qui infecte le</a:t>
            </a:r>
            <a:r>
              <a:rPr lang="fr-FR" sz="3200" dirty="0">
                <a:sym typeface="+mn-ea"/>
                <a:hlinkClick r:id="rId3" tooltip="Foie"/>
              </a:rPr>
              <a:t> foie</a:t>
            </a:r>
            <a:r>
              <a:rPr lang="fr-FR" sz="3200" dirty="0">
                <a:sym typeface="+mn-ea"/>
              </a:rPr>
              <a:t> chez</a:t>
            </a:r>
            <a:r>
              <a:rPr lang="fr-FR" sz="3200" dirty="0">
                <a:sym typeface="+mn-ea"/>
                <a:hlinkClick r:id="rId4" tooltip="Mammifère"/>
              </a:rPr>
              <a:t> les mammifères</a:t>
            </a:r>
            <a:r>
              <a:rPr lang="fr-FR" sz="3200" dirty="0">
                <a:sym typeface="+mn-ea"/>
              </a:rPr>
              <a:t> . </a:t>
            </a:r>
            <a:endParaRPr lang="fr-FR" altLang="en-US"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40460" y="137160"/>
            <a:ext cx="5203190" cy="866775"/>
          </a:xfrm>
        </p:spPr>
        <p:txBody>
          <a:bodyPr/>
          <a:p>
            <a:r>
              <a:rPr lang="fr-FR" altLang="en-US" b="1">
                <a:solidFill>
                  <a:schemeClr val="tx2"/>
                </a:solidFill>
              </a:rPr>
              <a:t>6-Cycle biologique</a:t>
            </a:r>
            <a:r>
              <a:rPr lang="fr-FR" altLang="en-US"/>
              <a:t> </a:t>
            </a:r>
            <a:endParaRPr lang="fr-FR" altLang="en-US"/>
          </a:p>
        </p:txBody>
      </p:sp>
      <p:pic>
        <p:nvPicPr>
          <p:cNvPr id="109" name="Espace réservé du contenu 10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03980" y="1003935"/>
            <a:ext cx="5788025" cy="5381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Zone de texte 6"/>
          <p:cNvSpPr txBox="1"/>
          <p:nvPr/>
        </p:nvSpPr>
        <p:spPr>
          <a:xfrm>
            <a:off x="342265" y="1615440"/>
            <a:ext cx="346583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228600" indent="-228600"/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Le cycle biologique : </a:t>
            </a:r>
            <a:endParaRPr lang="en-US" b="1">
              <a:solidFill>
                <a:srgbClr val="000000"/>
              </a:solidFill>
              <a:latin typeface="Times New Roman" panose="02020603050405020304" pitchFamily="18" charset="0"/>
              <a:sym typeface="+mn-ea"/>
            </a:endParaRPr>
          </a:p>
          <a:p>
            <a:pPr marL="228600" indent="-228600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Le même cycle a ceux d’O.</a:t>
            </a:r>
            <a:r>
              <a:rPr lang="en-US" i="1"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felineus</a:t>
            </a:r>
            <a:r>
              <a:rPr lang="en-US"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 </a:t>
            </a:r>
            <a:endParaRPr lang="fr-FR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Zone de texte 99"/>
          <p:cNvSpPr txBox="1"/>
          <p:nvPr/>
        </p:nvSpPr>
        <p:spPr>
          <a:xfrm>
            <a:off x="684530" y="720725"/>
            <a:ext cx="777049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28600" indent="-228600"/>
            <a:endParaRPr lang="en-US" b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28600" indent="-228600"/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1HI </a:t>
            </a:r>
            <a:r>
              <a:rPr lang="en-US" b="0">
                <a:solidFill>
                  <a:srgbClr val="000000"/>
                </a:solidFill>
                <a:latin typeface="Times New Roman" panose="02020603050405020304" pitchFamily="18" charset="0"/>
              </a:rPr>
              <a:t>: Trois familles d'escargots d'eau douce (Hydrobiidae, Bithyniidae et Melaniidae) sont les premiers hôtes intermédiaires). Les especes : </a:t>
            </a:r>
            <a:endParaRPr 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28600" indent="-228600"/>
            <a:r>
              <a:rPr lang="en-US" b="0" i="1">
                <a:solidFill>
                  <a:srgbClr val="000000"/>
                </a:solidFill>
                <a:latin typeface="Times New Roman" panose="02020603050405020304" pitchFamily="18" charset="0"/>
              </a:rPr>
              <a:t>Parafossarulus striatulus</a:t>
            </a:r>
            <a:r>
              <a:rPr lang="en-US" b="0">
                <a:solidFill>
                  <a:srgbClr val="000000"/>
                </a:solidFill>
                <a:latin typeface="Times New Roman" panose="02020603050405020304" pitchFamily="18" charset="0"/>
              </a:rPr>
              <a:t> (Melaniidae).</a:t>
            </a:r>
            <a:r>
              <a:rPr lang="en-US" b="0" i="1">
                <a:solidFill>
                  <a:srgbClr val="000000"/>
                </a:solidFill>
                <a:latin typeface="Times New Roman" panose="02020603050405020304" pitchFamily="18" charset="0"/>
              </a:rPr>
              <a:t>Alocinma longicornis</a:t>
            </a:r>
            <a:r>
              <a:rPr lang="en-US" b="0">
                <a:solidFill>
                  <a:srgbClr val="000000"/>
                </a:solidFill>
                <a:latin typeface="Times New Roman" panose="02020603050405020304" pitchFamily="18" charset="0"/>
              </a:rPr>
              <a:t> (Hydrobiidae).</a:t>
            </a:r>
            <a:r>
              <a:rPr lang="en-US" b="0" i="1">
                <a:solidFill>
                  <a:srgbClr val="000000"/>
                </a:solidFill>
                <a:latin typeface="Times New Roman" panose="02020603050405020304" pitchFamily="18" charset="0"/>
              </a:rPr>
              <a:t>Bithynia fuchsianu</a:t>
            </a:r>
            <a:r>
              <a:rPr lang="en-US" b="0">
                <a:solidFill>
                  <a:srgbClr val="000000"/>
                </a:solidFill>
                <a:latin typeface="Times New Roman" panose="02020603050405020304" pitchFamily="18" charset="0"/>
              </a:rPr>
              <a:t>s (Bithyniidae). 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2 HI :</a:t>
            </a:r>
            <a:r>
              <a:rPr lang="en-US" b="0">
                <a:solidFill>
                  <a:srgbClr val="000000"/>
                </a:solidFill>
                <a:latin typeface="Times New Roman" panose="02020603050405020304" pitchFamily="18" charset="0"/>
              </a:rPr>
              <a:t> Plus de 130 espèces de poissons (appartenant à 16 familles) sont des hôtes intermédiaires secondaires. Les poissons de la famille des Cypriniidae sont les principaux hôtes intermédiaires. 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HD :</a:t>
            </a:r>
            <a:r>
              <a:rPr lang="en-US" b="0">
                <a:solidFill>
                  <a:srgbClr val="000000"/>
                </a:solidFill>
                <a:latin typeface="Times New Roman" panose="02020603050405020304" pitchFamily="18" charset="0"/>
              </a:rPr>
              <a:t> Homme, mammifères piscivores comme les chiens, les chats, les porcs, les visons, les rats domestiques. </a:t>
            </a:r>
            <a:endParaRPr lang="fr-FR" altLang="en-US"/>
          </a:p>
        </p:txBody>
      </p:sp>
      <p:pic>
        <p:nvPicPr>
          <p:cNvPr id="103" name="Espace réservé du contenu 10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636000" y="0"/>
            <a:ext cx="2619375" cy="1743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Zone de texte 2"/>
          <p:cNvSpPr txBox="1"/>
          <p:nvPr/>
        </p:nvSpPr>
        <p:spPr>
          <a:xfrm>
            <a:off x="8808085" y="2199640"/>
            <a:ext cx="19926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i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Bithynia fuchsianu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s</a:t>
            </a:r>
            <a:endParaRPr lang="fr-FR" altLang="en-US"/>
          </a:p>
        </p:txBody>
      </p:sp>
      <p:pic>
        <p:nvPicPr>
          <p:cNvPr id="104" name="Espace réservé du contenu 103"/>
          <p:cNvPicPr/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55025" y="2837180"/>
            <a:ext cx="4184015" cy="3880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Zone de texte 4"/>
          <p:cNvSpPr txBox="1"/>
          <p:nvPr/>
        </p:nvSpPr>
        <p:spPr>
          <a:xfrm>
            <a:off x="1379855" y="245110"/>
            <a:ext cx="144462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500" b="1">
                <a:latin typeface="Times New Roman" panose="02020603050405020304" pitchFamily="18" charset="0"/>
                <a:sym typeface="+mn-ea"/>
              </a:rPr>
              <a:t>Les hôtes</a:t>
            </a:r>
            <a:endParaRPr lang="fr-FR" altLang="en-US" sz="2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77545" y="609600"/>
            <a:ext cx="8267700" cy="748665"/>
          </a:xfrm>
        </p:spPr>
        <p:txBody>
          <a:bodyPr/>
          <a:p>
            <a:r>
              <a:rPr lang="fr-FR" altLang="en-US"/>
              <a:t>les repase (poissons contaminés)</a:t>
            </a:r>
            <a:endParaRPr lang="fr-FR" altLang="en-US"/>
          </a:p>
        </p:txBody>
      </p:sp>
      <p:pic>
        <p:nvPicPr>
          <p:cNvPr id="4" name="Image 2" descr="C:\Users\Admin\Desktop\Opisthorchis cours ref\Epidemiology - Opisthorchis viverrini_files\WJG-14-666-g003.jpg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3420" y="1930400"/>
            <a:ext cx="5309235" cy="42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Zone de texte 99"/>
          <p:cNvSpPr txBox="1"/>
          <p:nvPr/>
        </p:nvSpPr>
        <p:spPr>
          <a:xfrm>
            <a:off x="1393825" y="666750"/>
            <a:ext cx="9116695" cy="48615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fr-FR" altLang="en-US" sz="3200" b="1">
                <a:solidFill>
                  <a:srgbClr val="222222"/>
                </a:solidFill>
                <a:latin typeface="Times New Roman" panose="02020603050405020304" pitchFamily="18" charset="0"/>
              </a:rPr>
              <a:t>7-</a:t>
            </a:r>
            <a:r>
              <a:rPr lang="en-US" sz="3200" b="1">
                <a:solidFill>
                  <a:srgbClr val="222222"/>
                </a:solidFill>
                <a:latin typeface="Times New Roman" panose="02020603050405020304" pitchFamily="18" charset="0"/>
              </a:rPr>
              <a:t>Pathogénies </a:t>
            </a:r>
            <a:endParaRPr lang="en-US" sz="3200" b="1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pPr indent="0"/>
            <a:endParaRPr lang="en-US" b="1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lang="en-US" b="0">
                <a:latin typeface="Symbol" panose="05050102010706020507" charset="0"/>
                <a:cs typeface="Times New Roman" panose="02020603050405020304" pitchFamily="18" charset="0"/>
              </a:rPr>
              <a:t>· </a:t>
            </a:r>
            <a:r>
              <a:rPr lang="en-US" sz="3200" b="0">
                <a:latin typeface="Times New Roman" panose="02020603050405020304" pitchFamily="18" charset="0"/>
              </a:rPr>
              <a:t>douleurs abdominales, la constipation ou la diarrhée. </a:t>
            </a:r>
            <a:r>
              <a:rPr lang="en-US" sz="3200" b="0">
                <a:latin typeface="Symbol" panose="05050102010706020507" charset="0"/>
                <a:cs typeface="Times New Roman" panose="02020603050405020304" pitchFamily="18" charset="0"/>
              </a:rPr>
              <a:t>· </a:t>
            </a:r>
            <a:r>
              <a:rPr lang="en-US" sz="3200" b="0" u="sng">
                <a:solidFill>
                  <a:srgbClr val="0000FF"/>
                </a:solidFill>
                <a:latin typeface="Times New Roman" panose="02020603050405020304" pitchFamily="18" charset="0"/>
                <a:hlinkClick r:id="rId1" tooltip="Hépatomégalie"/>
              </a:rPr>
              <a:t>hépatomégalie</a:t>
            </a:r>
            <a:r>
              <a:rPr lang="en-US" sz="3200" b="0">
                <a:latin typeface="Times New Roman" panose="02020603050405020304" pitchFamily="18" charset="0"/>
              </a:rPr>
              <a:t>.</a:t>
            </a:r>
            <a:r>
              <a:rPr lang="en-US" sz="3200" b="0">
                <a:latin typeface="Symbol" panose="05050102010706020507" charset="0"/>
                <a:cs typeface="Times New Roman" panose="02020603050405020304" pitchFamily="18" charset="0"/>
              </a:rPr>
              <a:t>· </a:t>
            </a:r>
            <a:r>
              <a:rPr lang="en-US" sz="3200" b="0">
                <a:latin typeface="Times New Roman" panose="02020603050405020304" pitchFamily="18" charset="0"/>
              </a:rPr>
              <a:t>une </a:t>
            </a:r>
            <a:r>
              <a:rPr lang="en-US" sz="3200" b="0" u="sng">
                <a:solidFill>
                  <a:srgbClr val="0000FF"/>
                </a:solidFill>
                <a:latin typeface="Times New Roman" panose="02020603050405020304" pitchFamily="18" charset="0"/>
                <a:hlinkClick r:id="rId2" tooltip="Cholécystite"/>
              </a:rPr>
              <a:t>cholécystite</a:t>
            </a:r>
            <a:r>
              <a:rPr lang="en-US" sz="3200" b="0">
                <a:latin typeface="Times New Roman" panose="02020603050405020304" pitchFamily="18" charset="0"/>
              </a:rPr>
              <a:t> et un Cholangiocarcinome </a:t>
            </a:r>
            <a:r>
              <a:rPr lang="en-US" sz="3200" b="0">
                <a:latin typeface="Symbol" panose="05050102010706020507" charset="0"/>
                <a:cs typeface="Times New Roman" panose="02020603050405020304" pitchFamily="18" charset="0"/>
              </a:rPr>
              <a:t>· </a:t>
            </a:r>
            <a:r>
              <a:rPr lang="en-US" sz="3200" b="0" u="sng">
                <a:solidFill>
                  <a:srgbClr val="0000FF"/>
                </a:solidFill>
                <a:latin typeface="Times New Roman" panose="02020603050405020304" pitchFamily="18" charset="0"/>
                <a:hlinkClick r:id="rId3" tooltip="Fibrose"/>
              </a:rPr>
              <a:t>fibrose</a:t>
            </a:r>
            <a:r>
              <a:rPr lang="en-US" sz="3200" b="0">
                <a:latin typeface="Times New Roman" panose="02020603050405020304" pitchFamily="18" charset="0"/>
              </a:rPr>
              <a:t> . </a:t>
            </a:r>
            <a:r>
              <a:rPr lang="en-US" sz="3200" b="0">
                <a:latin typeface="Symbol" panose="05050102010706020507" charset="0"/>
                <a:cs typeface="Times New Roman" panose="02020603050405020304" pitchFamily="18" charset="0"/>
              </a:rPr>
              <a:t>· </a:t>
            </a:r>
            <a:r>
              <a:rPr lang="en-US" sz="3200" b="0">
                <a:latin typeface="Times New Roman" panose="02020603050405020304" pitchFamily="18" charset="0"/>
              </a:rPr>
              <a:t>Les effets pathologiques sur les voies biliaires comprennent l'inflammation, la</a:t>
            </a:r>
            <a:r>
              <a:rPr lang="en-US" sz="3200" b="0" u="sng">
                <a:solidFill>
                  <a:srgbClr val="0000FF"/>
                </a:solidFill>
                <a:latin typeface="Times New Roman" panose="02020603050405020304" pitchFamily="18" charset="0"/>
                <a:hlinkClick r:id="rId4" tooltip="Desquamation"/>
              </a:rPr>
              <a:t> desquamation épithéliale</a:t>
            </a:r>
            <a:r>
              <a:rPr lang="en-US" sz="3200" b="0">
                <a:latin typeface="Times New Roman" panose="02020603050405020304" pitchFamily="18" charset="0"/>
              </a:rPr>
              <a:t> ,</a:t>
            </a:r>
            <a:r>
              <a:rPr lang="en-US" sz="3200" b="0" u="sng">
                <a:solidFill>
                  <a:srgbClr val="0000FF"/>
                </a:solidFill>
                <a:latin typeface="Times New Roman" panose="02020603050405020304" pitchFamily="18" charset="0"/>
                <a:hlinkClick r:id="rId5" tooltip="Carcinoïde à cellules caliciformes"/>
              </a:rPr>
              <a:t> la métaplasie à cellules caliciformes</a:t>
            </a:r>
            <a:r>
              <a:rPr lang="en-US" sz="3200" b="0">
                <a:latin typeface="Times New Roman" panose="02020603050405020304" pitchFamily="18" charset="0"/>
              </a:rPr>
              <a:t>.</a:t>
            </a:r>
            <a:endParaRPr lang="en-US" sz="3200" b="0">
              <a:latin typeface="Times New Roman" panose="02020603050405020304" pitchFamily="18" charset="0"/>
            </a:endParaRPr>
          </a:p>
          <a:p>
            <a:pPr indent="0"/>
            <a:r>
              <a:rPr lang="en-US" b="0">
                <a:latin typeface="Times New Roman" panose="02020603050405020304" pitchFamily="18" charset="0"/>
              </a:rPr>
              <a:t> </a:t>
            </a:r>
            <a:endParaRPr lang="fr-FR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77545" y="609600"/>
            <a:ext cx="3557905" cy="1320800"/>
          </a:xfrm>
        </p:spPr>
        <p:txBody>
          <a:bodyPr/>
          <a:p>
            <a:r>
              <a:rPr lang="fr-FR" altLang="en-US"/>
              <a:t>pathogènie </a:t>
            </a:r>
            <a:endParaRPr lang="fr-FR" altLang="en-US"/>
          </a:p>
        </p:txBody>
      </p:sp>
      <p:pic>
        <p:nvPicPr>
          <p:cNvPr id="4" name="Image 1" descr="C:\Users\Admin\Desktop\Opisthorchis cours ref\Pathology and pathogenesis - Opisthorchis viverrini_files\WJG-14-666-g005.jpg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5610" y="1059180"/>
            <a:ext cx="6080125" cy="5568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5" name="Espace réservé du contenu 10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16200000">
            <a:off x="2936240" y="-2024380"/>
            <a:ext cx="6060440" cy="10906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860" y="365125"/>
            <a:ext cx="7994650" cy="6048375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dirty="0">
                <a:solidFill>
                  <a:schemeClr val="tx1"/>
                </a:solidFill>
              </a:rPr>
              <a:t>2-</a:t>
            </a:r>
            <a:r>
              <a:rPr lang="fr-FR" sz="4000" u="sng" dirty="0">
                <a:solidFill>
                  <a:schemeClr val="tx1"/>
                </a:solidFill>
              </a:rPr>
              <a:t>Morphologie</a:t>
            </a:r>
            <a:r>
              <a:rPr lang="fr-FR" sz="3110" u="sng" dirty="0">
                <a:solidFill>
                  <a:schemeClr val="tx1"/>
                </a:solidFill>
              </a:rPr>
              <a:t> </a:t>
            </a:r>
            <a:br>
              <a:rPr lang="fr-FR" sz="3110" dirty="0">
                <a:solidFill>
                  <a:schemeClr val="tx1"/>
                </a:solidFill>
              </a:rPr>
            </a:br>
            <a:br>
              <a:rPr lang="fr-FR" sz="3110" dirty="0">
                <a:solidFill>
                  <a:schemeClr val="tx1"/>
                </a:solidFill>
              </a:rPr>
            </a:br>
            <a:r>
              <a:rPr lang="fr-FR" sz="3110" dirty="0" smtClean="0">
                <a:solidFill>
                  <a:schemeClr val="tx1"/>
                </a:solidFill>
              </a:rPr>
              <a:t>rougeâtre </a:t>
            </a:r>
            <a:r>
              <a:rPr lang="fr-FR" sz="3110" dirty="0">
                <a:solidFill>
                  <a:schemeClr val="tx1"/>
                </a:solidFill>
              </a:rPr>
              <a:t>et plus mince que </a:t>
            </a:r>
            <a:r>
              <a:rPr lang="fr-FR" sz="3110" i="1" dirty="0" err="1">
                <a:solidFill>
                  <a:schemeClr val="tx1"/>
                </a:solidFill>
              </a:rPr>
              <a:t>Clonorchis</a:t>
            </a:r>
            <a:r>
              <a:rPr lang="fr-FR" sz="3110" i="1" dirty="0">
                <a:solidFill>
                  <a:schemeClr val="tx1"/>
                </a:solidFill>
              </a:rPr>
              <a:t> </a:t>
            </a:r>
            <a:r>
              <a:rPr lang="fr-FR" sz="3110" i="1" dirty="0" err="1">
                <a:solidFill>
                  <a:schemeClr val="tx1"/>
                </a:solidFill>
              </a:rPr>
              <a:t>sinensis</a:t>
            </a:r>
            <a:r>
              <a:rPr lang="fr-FR" sz="3110" dirty="0">
                <a:solidFill>
                  <a:schemeClr val="tx1"/>
                </a:solidFill>
              </a:rPr>
              <a:t>, </a:t>
            </a:r>
            <a:br>
              <a:rPr lang="fr-FR" sz="3110" dirty="0" smtClean="0">
                <a:solidFill>
                  <a:schemeClr val="tx1"/>
                </a:solidFill>
              </a:rPr>
            </a:br>
            <a:r>
              <a:rPr lang="fr-FR" sz="3110" dirty="0">
                <a:solidFill>
                  <a:schemeClr val="tx1"/>
                </a:solidFill>
              </a:rPr>
              <a:t>Il mesure 7 à 12 mm de long sur 2 à 3 mm de large.</a:t>
            </a:r>
            <a:br>
              <a:rPr lang="fr-FR" sz="3110" dirty="0">
                <a:solidFill>
                  <a:schemeClr val="tx1"/>
                </a:solidFill>
              </a:rPr>
            </a:br>
            <a:br>
              <a:rPr lang="fr-FR" sz="3110" dirty="0">
                <a:solidFill>
                  <a:schemeClr val="tx1"/>
                </a:solidFill>
              </a:rPr>
            </a:br>
            <a:r>
              <a:rPr lang="fr-FR" sz="3110" dirty="0" smtClean="0">
                <a:solidFill>
                  <a:schemeClr val="tx1"/>
                </a:solidFill>
              </a:rPr>
              <a:t>Les </a:t>
            </a:r>
            <a:r>
              <a:rPr lang="fr-FR" sz="3110" dirty="0">
                <a:solidFill>
                  <a:schemeClr val="tx1"/>
                </a:solidFill>
              </a:rPr>
              <a:t>deux testicules sont lobés et situés à l’extrémité postérieure.</a:t>
            </a:r>
            <a:br>
              <a:rPr lang="fr-FR" sz="3110" dirty="0">
                <a:solidFill>
                  <a:schemeClr val="tx1"/>
                </a:solidFill>
              </a:rPr>
            </a:br>
            <a:r>
              <a:rPr lang="fr-FR" sz="3110" dirty="0">
                <a:solidFill>
                  <a:schemeClr val="tx1"/>
                </a:solidFill>
              </a:rPr>
              <a:t>L’utérus a une structure identique a celle de </a:t>
            </a:r>
            <a:r>
              <a:rPr lang="fr-FR" sz="3110" i="1" dirty="0" err="1">
                <a:solidFill>
                  <a:schemeClr val="tx1"/>
                </a:solidFill>
              </a:rPr>
              <a:t>clonorchis</a:t>
            </a:r>
            <a:r>
              <a:rPr lang="fr-FR" sz="3110" i="1" dirty="0">
                <a:solidFill>
                  <a:schemeClr val="tx1"/>
                </a:solidFill>
              </a:rPr>
              <a:t> </a:t>
            </a:r>
            <a:r>
              <a:rPr lang="fr-FR" sz="3110" i="1" dirty="0" err="1">
                <a:solidFill>
                  <a:schemeClr val="tx1"/>
                </a:solidFill>
              </a:rPr>
              <a:t>sinesnis</a:t>
            </a:r>
            <a:r>
              <a:rPr lang="fr-FR" sz="3110" dirty="0">
                <a:solidFill>
                  <a:schemeClr val="tx1"/>
                </a:solidFill>
              </a:rPr>
              <a:t>, un seul ovaire est située en position médiane.</a:t>
            </a:r>
            <a:br>
              <a:rPr lang="fr-FR" sz="3110" dirty="0">
                <a:solidFill>
                  <a:schemeClr val="tx1"/>
                </a:solidFill>
              </a:rPr>
            </a:br>
            <a:br>
              <a:rPr lang="fr-FR" sz="3110" dirty="0" smtClean="0">
                <a:solidFill>
                  <a:schemeClr val="tx1"/>
                </a:solidFill>
              </a:rPr>
            </a:br>
            <a:br>
              <a:rPr lang="fr-FR" sz="3110" dirty="0">
                <a:solidFill>
                  <a:schemeClr val="tx1"/>
                </a:solidFill>
              </a:rPr>
            </a:br>
            <a:r>
              <a:rPr lang="fr-FR" sz="1800" b="1" dirty="0"/>
              <a:t> </a:t>
            </a:r>
            <a:br>
              <a:rPr lang="fr-FR" sz="1800" dirty="0"/>
            </a:br>
            <a:br>
              <a:rPr lang="fr-FR" dirty="0"/>
            </a:br>
            <a:r>
              <a:rPr lang="fr-FR" dirty="0"/>
              <a:t> </a:t>
            </a:r>
            <a:br>
              <a:rPr lang="fr-FR" dirty="0"/>
            </a:br>
            <a:endParaRPr lang="fr-FR" sz="1800" dirty="0"/>
          </a:p>
        </p:txBody>
      </p:sp>
      <p:pic>
        <p:nvPicPr>
          <p:cNvPr id="4" name="Image 3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8394503" y="1345326"/>
            <a:ext cx="3342109" cy="258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ce réservé du contenu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16305" y="528320"/>
            <a:ext cx="8495665" cy="59423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3448" y="946471"/>
            <a:ext cx="6302061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771900" algn="l"/>
              </a:tabLst>
            </a:pP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Règne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:A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nimalia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Phylum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Plathelminthes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Trematoda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Ordre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Opisthorchiida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Famille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Opisthorchidae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Genre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2400" b="1" i="1" dirty="0" err="1" smtClean="0">
                <a:sym typeface="+mn-ea"/>
              </a:rPr>
              <a:t>Opisthorchis</a:t>
            </a:r>
            <a:r>
              <a:rPr lang="fr-FR" sz="2400" b="1" i="1" dirty="0" smtClean="0">
                <a:sym typeface="+mn-ea"/>
              </a:rPr>
              <a:t> </a:t>
            </a:r>
            <a:endParaRPr lang="fr-FR" sz="2400" b="1" i="1" dirty="0" smtClean="0">
              <a:sym typeface="+mn-ea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Espèce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FR" sz="2400" b="1" i="1" dirty="0" smtClean="0">
                <a:sym typeface="+mn-ea"/>
              </a:rPr>
              <a:t> </a:t>
            </a:r>
            <a:r>
              <a:rPr lang="fr-FR" sz="2400" b="1" i="1" dirty="0" err="1">
                <a:sym typeface="+mn-ea"/>
              </a:rPr>
              <a:t>felineus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 de texte 1"/>
          <p:cNvSpPr txBox="1"/>
          <p:nvPr/>
        </p:nvSpPr>
        <p:spPr>
          <a:xfrm>
            <a:off x="1744345" y="501015"/>
            <a:ext cx="270573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fr-FR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3-Taxonomie</a:t>
            </a:r>
            <a:endParaRPr lang="fr-FR" alt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" name="Espace réservé du contenu 10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31570" y="1146175"/>
            <a:ext cx="9511665" cy="51644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Zone de texte 1"/>
          <p:cNvSpPr txBox="1"/>
          <p:nvPr/>
        </p:nvSpPr>
        <p:spPr>
          <a:xfrm>
            <a:off x="856615" y="357505"/>
            <a:ext cx="61899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fr-FR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4-Géographie ( épidémiologie) </a:t>
            </a:r>
            <a:endParaRPr lang="fr-FR" alt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98065" y="116871"/>
            <a:ext cx="4635321" cy="1325563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</a:rPr>
              <a:t>5-Cycle biologique </a:t>
            </a:r>
            <a:endParaRPr lang="fr-FR" b="1" dirty="0" smtClean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Cycle vital des opisthorchis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1" y="1725768"/>
            <a:ext cx="6412203" cy="43015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28735" y="1406363"/>
            <a:ext cx="4334814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</a:t>
            </a:r>
            <a:r>
              <a:rPr lang="fr-FR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 </a:t>
            </a:r>
            <a:r>
              <a:rPr lang="fr-FR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Escargot d'eau douce"/>
              </a:rPr>
              <a:t>les escargots d'eau douce</a:t>
            </a:r>
            <a:r>
              <a:rPr lang="fr-FR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fr-FR" sz="20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Bithynia inflata (la page n'existe pas)"/>
              </a:rPr>
              <a:t>Bithynia</a:t>
            </a:r>
            <a:r>
              <a:rPr lang="fr-FR" sz="2000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Bithynia inflata (la page n'existe pas)"/>
              </a:rPr>
              <a:t> </a:t>
            </a:r>
            <a:r>
              <a:rPr lang="fr-FR" sz="2000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Bithynia inflata (la page n'existe pas)"/>
              </a:rPr>
              <a:t>inflata</a:t>
            </a:r>
            <a:r>
              <a:rPr lang="fr-FR" sz="2000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(synonyme :</a:t>
            </a:r>
            <a:r>
              <a:rPr lang="fr-FR" sz="2000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Codiella inflata (la page n'existe pas)"/>
              </a:rPr>
              <a:t> </a:t>
            </a:r>
            <a:r>
              <a:rPr lang="fr-FR" sz="2000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Codiella inflata (la page n'existe pas)"/>
              </a:rPr>
              <a:t>Codiella</a:t>
            </a:r>
            <a:r>
              <a:rPr lang="fr-FR" sz="2000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Codiella inflata (la page n'existe pas)"/>
              </a:rPr>
              <a:t> </a:t>
            </a:r>
            <a:r>
              <a:rPr lang="fr-FR" sz="2000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Codiella inflata (la page n'existe pas)"/>
              </a:rPr>
              <a:t>inflata</a:t>
            </a:r>
            <a:r>
              <a:rPr lang="fr-FR" sz="2000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) </a:t>
            </a:r>
            <a:endParaRPr lang="fr-FR" sz="20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i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Bithynia tentaculata"/>
              </a:rPr>
              <a:t>Bithynia</a:t>
            </a:r>
            <a:r>
              <a:rPr lang="fr-FR" sz="20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Bithynia tentaculata"/>
              </a:rPr>
              <a:t> </a:t>
            </a:r>
            <a:r>
              <a:rPr lang="fr-FR" sz="2000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Bithynia tentaculata"/>
              </a:rPr>
              <a:t>tentaculata</a:t>
            </a:r>
            <a:r>
              <a:rPr lang="fr-FR" sz="2000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Bithynia tentaculata"/>
              </a:rPr>
              <a:t> </a:t>
            </a:r>
            <a:endParaRPr lang="fr-FR" sz="20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 2</a:t>
            </a:r>
            <a:r>
              <a:rPr lang="fr-FR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fr-FR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Poisson d'eau douce"/>
              </a:rPr>
              <a:t>les </a:t>
            </a:r>
            <a:r>
              <a:rPr lang="fr-FR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Poisson d'eau douce"/>
              </a:rPr>
              <a:t>poissons d'eau douce</a:t>
            </a:r>
            <a:r>
              <a:rPr lang="fr-FR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000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tooltip="Barbus barbus"/>
              </a:rPr>
              <a:t>Barbus </a:t>
            </a:r>
            <a:r>
              <a:rPr lang="fr-FR" sz="2000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tooltip="Barbus barbus"/>
              </a:rPr>
              <a:t>barbus</a:t>
            </a:r>
            <a:r>
              <a:rPr lang="fr-FR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, </a:t>
            </a:r>
            <a:r>
              <a:rPr lang="fr-FR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Carpe commune"/>
              </a:rPr>
              <a:t>carpe commune </a:t>
            </a:r>
            <a:r>
              <a:rPr lang="fr-FR" sz="2000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Cyprinus</a:t>
            </a:r>
            <a:r>
              <a:rPr lang="fr-FR" sz="2000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carpio</a:t>
            </a:r>
            <a:r>
              <a:rPr lang="fr-FR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, </a:t>
            </a:r>
            <a:endParaRPr lang="fr-FR" sz="2000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HD</a:t>
            </a:r>
            <a:endParaRPr lang="fr-FR" sz="20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Sont les mammifères </a:t>
            </a:r>
            <a:r>
              <a:rPr lang="fr-FR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chiens</a:t>
            </a:r>
            <a:r>
              <a:rPr lang="fr-FR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les renards, les chats, les rats, les porcs, les lapins, les phoques, </a:t>
            </a:r>
            <a:r>
              <a:rPr lang="fr-FR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humains.</a:t>
            </a:r>
            <a:endParaRPr lang="fr-FR" sz="20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77545" y="609600"/>
            <a:ext cx="8596630" cy="1044575"/>
          </a:xfrm>
        </p:spPr>
        <p:txBody>
          <a:bodyPr/>
          <a:p>
            <a:r>
              <a:rPr lang="fr-FR" altLang="en-US" i="1"/>
              <a:t>Cyprinus carpio</a:t>
            </a:r>
            <a:endParaRPr lang="fr-FR" altLang="en-US" i="1"/>
          </a:p>
        </p:txBody>
      </p:sp>
      <p:pic>
        <p:nvPicPr>
          <p:cNvPr id="4" name="Espace réservé du contenu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48460" y="2160905"/>
            <a:ext cx="5695950" cy="2343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Espace réservé du contenu 10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83130" y="211455"/>
            <a:ext cx="7173595" cy="58870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3521</Words>
  <Application>WPS Presentation</Application>
  <PresentationFormat>Grand écran</PresentationFormat>
  <Paragraphs>141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SimSun</vt:lpstr>
      <vt:lpstr>Wingdings</vt:lpstr>
      <vt:lpstr>Wingdings 3</vt:lpstr>
      <vt:lpstr>Arial</vt:lpstr>
      <vt:lpstr>Times New Roman</vt:lpstr>
      <vt:lpstr>Calibri</vt:lpstr>
      <vt:lpstr>Symbol</vt:lpstr>
      <vt:lpstr>Trebuchet MS</vt:lpstr>
      <vt:lpstr>Microsoft YaHei</vt:lpstr>
      <vt:lpstr>Arial Unicode MS</vt:lpstr>
      <vt:lpstr>Wingdings</vt:lpstr>
      <vt:lpstr>Symbol</vt:lpstr>
      <vt:lpstr>Facette</vt:lpstr>
      <vt:lpstr>PowerPoint 演示文稿</vt:lpstr>
      <vt:lpstr>1-introduction </vt:lpstr>
      <vt:lpstr>2-Morphologie   rougeâtre et plus mince que Clonorchis sinensis,  antérieure. Il mesure 7 à 12 mm de long sur 2 à 3 mm de large.  Les deux testicules sont lobés et situés à l’extrémité postérieure. L’utérus a une structure identique a celle de clonorchis sinesnis, un seul ovaire est située en position médiane.        </vt:lpstr>
      <vt:lpstr>PowerPoint 演示文稿</vt:lpstr>
      <vt:lpstr>PowerPoint 演示文稿</vt:lpstr>
      <vt:lpstr>PowerPoint 演示文稿</vt:lpstr>
      <vt:lpstr>5-Cycle biologique </vt:lpstr>
      <vt:lpstr>PowerPoint 演示文稿</vt:lpstr>
      <vt:lpstr>PowerPoint 演示文稿</vt:lpstr>
      <vt:lpstr>PowerPoint 演示文稿</vt:lpstr>
      <vt:lpstr>6-PATHOGENIE </vt:lpstr>
      <vt:lpstr>B-Opisthorchis viverrini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6-Cycle biologique </vt:lpstr>
      <vt:lpstr>PowerPoint 演示文稿</vt:lpstr>
      <vt:lpstr>les repase (poissons contaminés)</vt:lpstr>
      <vt:lpstr>PowerPoint 演示文稿</vt:lpstr>
      <vt:lpstr>pathogènie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Admin</cp:lastModifiedBy>
  <cp:revision>31</cp:revision>
  <dcterms:created xsi:type="dcterms:W3CDTF">2021-03-28T07:27:00Z</dcterms:created>
  <dcterms:modified xsi:type="dcterms:W3CDTF">2024-02-10T08:43:36Z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9878987368AA400B9651D563C91B79DA</vt:lpwstr>
  </property>
  <property fmtid="{D5CDD505-2E9C-101B-9397-08002B2CF9AE}" pid="3" name="KSOProductBuildVer">
    <vt:lpwstr>1036-12.2.0.13431</vt:lpwstr>
  </property>
</Properties>
</file>