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6" r:id="rId4"/>
    <p:sldId id="323" r:id="rId5"/>
    <p:sldId id="274" r:id="rId6"/>
    <p:sldId id="322" r:id="rId7"/>
    <p:sldId id="321" r:id="rId8"/>
    <p:sldId id="335" r:id="rId9"/>
    <p:sldId id="320" r:id="rId10"/>
    <p:sldId id="264" r:id="rId11"/>
    <p:sldId id="324" r:id="rId12"/>
    <p:sldId id="325" r:id="rId13"/>
    <p:sldId id="326" r:id="rId14"/>
    <p:sldId id="327" r:id="rId15"/>
    <p:sldId id="328" r:id="rId16"/>
    <p:sldId id="329" r:id="rId17"/>
    <p:sldId id="330" r:id="rId18"/>
    <p:sldId id="331" r:id="rId19"/>
    <p:sldId id="332" r:id="rId20"/>
    <p:sldId id="333" r:id="rId21"/>
    <p:sldId id="334" r:id="rId22"/>
    <p:sldId id="263" r:id="rId23"/>
    <p:sldId id="278" r:id="rId24"/>
    <p:sldId id="354" r:id="rId25"/>
    <p:sldId id="337" r:id="rId26"/>
    <p:sldId id="338" r:id="rId27"/>
    <p:sldId id="336" r:id="rId28"/>
    <p:sldId id="355" r:id="rId29"/>
    <p:sldId id="356"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endParaRPr lang="fr-FR" smtClean="0"/>
          </a:p>
        </p:txBody>
      </p:sp>
      <p:sp>
        <p:nvSpPr>
          <p:cNvPr id="4" name="Espace réservé de la date 3"/>
          <p:cNvSpPr>
            <a:spLocks noGrp="1"/>
          </p:cNvSpPr>
          <p:nvPr>
            <p:ph type="dt" sz="half" idx="10"/>
          </p:nvPr>
        </p:nvSpPr>
        <p:spPr/>
        <p:txBody>
          <a:bodyPr/>
          <a:lstStyle/>
          <a:p>
            <a:fld id="{B77185D9-9606-41EC-9891-1BFA012651F8}"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7185D9-9606-41EC-9891-1BFA012651F8}"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7185D9-9606-41EC-9891-1BFA012651F8}"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77185D9-9606-41EC-9891-1BFA012651F8}"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7185D9-9606-41EC-9891-1BFA012651F8}"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B77185D9-9606-41EC-9891-1BFA012651F8}"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B77185D9-9606-41EC-9891-1BFA012651F8}"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AD9E45-0D95-44A8-BAAF-80DFDC843299}"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185D9-9606-41EC-9891-1BFA012651F8}" type="datetimeFigureOut">
              <a:rPr lang="fr-FR" smtClean="0"/>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D9E45-0D95-44A8-BAAF-80DFDC843299}"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https://commons.wikimedia.org/wiki/File:Drac_life_cycle(French_version).png?uselang=fr"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Zone de texte 99"/>
          <p:cNvSpPr txBox="1"/>
          <p:nvPr/>
        </p:nvSpPr>
        <p:spPr>
          <a:xfrm>
            <a:off x="1579880" y="1445260"/>
            <a:ext cx="8916670" cy="1091565"/>
          </a:xfrm>
          <a:prstGeom prst="rect">
            <a:avLst/>
          </a:prstGeom>
          <a:noFill/>
          <a:ln w="9525">
            <a:noFill/>
          </a:ln>
        </p:spPr>
        <p:txBody>
          <a:bodyPr wrap="square">
            <a:spAutoFit/>
          </a:bodyPr>
          <a:p>
            <a:pPr indent="0" algn="ctr"/>
            <a:r>
              <a:rPr lang="en-US" sz="3500" b="1">
                <a:solidFill>
                  <a:srgbClr val="FF0000"/>
                </a:solidFill>
                <a:latin typeface="Times New Roman" panose="02020603050405020304" pitchFamily="18" charset="0"/>
              </a:rPr>
              <a:t>Dracunculose ou Filariose de Médine </a:t>
            </a:r>
            <a:endParaRPr lang="en-US" sz="3500" b="1" i="1">
              <a:solidFill>
                <a:srgbClr val="FF0000"/>
              </a:solidFill>
              <a:latin typeface="Times New Roman" panose="02020603050405020304" pitchFamily="18" charset="0"/>
            </a:endParaRPr>
          </a:p>
          <a:p>
            <a:pPr indent="0" algn="ctr"/>
            <a:r>
              <a:rPr lang="en-US" sz="3000" b="1" i="1">
                <a:latin typeface="Times New Roman" panose="02020603050405020304" pitchFamily="18" charset="0"/>
              </a:rPr>
              <a:t>Dracunculus medinensis.</a:t>
            </a:r>
            <a:endParaRPr lang="fr-FR" altLang="en-US" sz="3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Zone de texte 5"/>
          <p:cNvSpPr txBox="1"/>
          <p:nvPr/>
        </p:nvSpPr>
        <p:spPr>
          <a:xfrm>
            <a:off x="1275715" y="2352040"/>
            <a:ext cx="8652510" cy="1938020"/>
          </a:xfrm>
          <a:prstGeom prst="rect">
            <a:avLst/>
          </a:prstGeom>
          <a:noFill/>
        </p:spPr>
        <p:txBody>
          <a:bodyPr wrap="square" rtlCol="0" anchor="t">
            <a:spAutoFit/>
          </a:bodyPr>
          <a:p>
            <a:pPr algn="just"/>
            <a:r>
              <a:rPr lang="fr-FR" altLang="en-US" sz="3000">
                <a:sym typeface="+mn-ea"/>
              </a:rPr>
              <a:t>L’adulte se trouve dans le tissu sous cutanée de l’homme. La femelle a tendance à se diriger vers les parties déclives, essentiellement les membres inférieurs et le scrotum.</a:t>
            </a:r>
            <a:endParaRPr lang="fr-FR" altLang="en-US" sz="3000"/>
          </a:p>
        </p:txBody>
      </p:sp>
      <p:sp>
        <p:nvSpPr>
          <p:cNvPr id="7" name="Zone de texte 6"/>
          <p:cNvSpPr txBox="1"/>
          <p:nvPr/>
        </p:nvSpPr>
        <p:spPr>
          <a:xfrm>
            <a:off x="3418205" y="772795"/>
            <a:ext cx="3730625" cy="70675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p>
            <a:pPr algn="l"/>
            <a:r>
              <a:rPr lang="fr-FR" altLang="en-US" sz="4000">
                <a:sym typeface="+mn-ea"/>
              </a:rPr>
              <a:t>Habitat</a:t>
            </a:r>
            <a:endParaRPr lang="fr-FR" altLang="en-US"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446530" y="2566035"/>
            <a:ext cx="8809990" cy="1014730"/>
          </a:xfrm>
          <a:prstGeom prst="rect">
            <a:avLst/>
          </a:prstGeom>
          <a:noFill/>
        </p:spPr>
        <p:txBody>
          <a:bodyPr wrap="square" rtlCol="0" anchor="t">
            <a:spAutoFit/>
          </a:bodyPr>
          <a:p>
            <a:r>
              <a:rPr lang="fr-FR" altLang="en-US" sz="3000">
                <a:sym typeface="+mn-ea"/>
              </a:rPr>
              <a:t>Après l’accouplement, le mâle meurt rapidement et n’a pas de rôle pathogène. La femelle est vivipare.</a:t>
            </a:r>
            <a:endParaRPr lang="fr-FR" altLang="en-US" sz="3000"/>
          </a:p>
        </p:txBody>
      </p:sp>
      <p:sp>
        <p:nvSpPr>
          <p:cNvPr id="5" name="Zone de texte 4"/>
          <p:cNvSpPr txBox="1"/>
          <p:nvPr/>
        </p:nvSpPr>
        <p:spPr>
          <a:xfrm>
            <a:off x="3747770" y="829945"/>
            <a:ext cx="3399155" cy="78359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p>
            <a:pPr algn="l"/>
            <a:r>
              <a:rPr lang="fr-FR" altLang="en-US" sz="4500" b="1">
                <a:solidFill>
                  <a:schemeClr val="bg1"/>
                </a:solidFill>
                <a:sym typeface="+mn-ea"/>
              </a:rPr>
              <a:t>Reproduction</a:t>
            </a:r>
            <a:endParaRPr lang="fr-FR" altLang="en-US" sz="4500" b="1">
              <a:solidFill>
                <a:schemeClr val="bg1"/>
              </a:solidFill>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559435" y="2155190"/>
            <a:ext cx="9598660" cy="1938020"/>
          </a:xfrm>
          <a:prstGeom prst="rect">
            <a:avLst/>
          </a:prstGeom>
          <a:noFill/>
        </p:spPr>
        <p:txBody>
          <a:bodyPr wrap="square" rtlCol="0" anchor="t">
            <a:spAutoFit/>
          </a:bodyPr>
          <a:p>
            <a:pPr algn="just"/>
            <a:r>
              <a:rPr lang="fr-FR" altLang="en-US" sz="3000"/>
              <a:t>Les adultes sont des vers lymphophages. Les microfilaires expulsées dans le milieu extérieur poursuivent leur développement dans l’eau douce et ne peuvent vivre que quelques jours dans l’eau.</a:t>
            </a:r>
            <a:endParaRPr lang="fr-FR" altLang="en-US" sz="3000"/>
          </a:p>
        </p:txBody>
      </p:sp>
      <p:sp>
        <p:nvSpPr>
          <p:cNvPr id="5" name="Zone de texte 4"/>
          <p:cNvSpPr txBox="1"/>
          <p:nvPr/>
        </p:nvSpPr>
        <p:spPr>
          <a:xfrm>
            <a:off x="4277360" y="744220"/>
            <a:ext cx="2063115" cy="70675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4000">
                <a:sym typeface="+mn-ea"/>
              </a:rPr>
              <a:t>Nutrition</a:t>
            </a:r>
            <a:endParaRPr lang="fr-FR" altLang="en-US" sz="4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402590" y="1996440"/>
            <a:ext cx="10499090" cy="1938020"/>
          </a:xfrm>
          <a:prstGeom prst="rect">
            <a:avLst/>
          </a:prstGeom>
          <a:noFill/>
        </p:spPr>
        <p:txBody>
          <a:bodyPr wrap="square" rtlCol="0" anchor="t">
            <a:spAutoFit/>
          </a:bodyPr>
          <a:p>
            <a:r>
              <a:rPr lang="fr-FR" altLang="en-US" sz="3000"/>
              <a:t>L’évolution de la dracunculose est asymptomatique durant les 9 à 12 mois que couvre l’incubation. La sortie du ver est marquée par la formation d’une phlyctène puis d’une vésicule qui s’ouvre à la faveur d’un contact avec l’eau et créant une plaie.</a:t>
            </a:r>
            <a:endParaRPr lang="fr-FR" altLang="en-US" sz="3000"/>
          </a:p>
        </p:txBody>
      </p:sp>
      <p:sp>
        <p:nvSpPr>
          <p:cNvPr id="5" name="Zone de texte 4"/>
          <p:cNvSpPr txBox="1"/>
          <p:nvPr/>
        </p:nvSpPr>
        <p:spPr>
          <a:xfrm>
            <a:off x="3833495" y="643890"/>
            <a:ext cx="2500630" cy="70675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4000">
                <a:sym typeface="+mn-ea"/>
              </a:rPr>
              <a:t>Pathogénie</a:t>
            </a:r>
            <a:endParaRPr lang="fr-FR" altLang="en-US" sz="4000"/>
          </a:p>
        </p:txBody>
      </p:sp>
      <p:pic>
        <p:nvPicPr>
          <p:cNvPr id="107" name="Espace réservé du contenu 106"/>
          <p:cNvPicPr>
            <a:picLocks noChangeAspect="1"/>
          </p:cNvPicPr>
          <p:nvPr>
            <p:ph idx="1"/>
          </p:nvPr>
        </p:nvPicPr>
        <p:blipFill>
          <a:blip r:embed="rId1"/>
          <a:stretch>
            <a:fillRect/>
          </a:stretch>
        </p:blipFill>
        <p:spPr>
          <a:xfrm>
            <a:off x="8395970" y="3934460"/>
            <a:ext cx="3216275" cy="2058035"/>
          </a:xfrm>
          <a:prstGeom prst="rect">
            <a:avLst/>
          </a:prstGeom>
          <a:noFill/>
          <a:ln w="9525">
            <a:noFill/>
          </a:ln>
        </p:spPr>
      </p:pic>
      <p:sp>
        <p:nvSpPr>
          <p:cNvPr id="6" name="Zone de texte 5"/>
          <p:cNvSpPr txBox="1"/>
          <p:nvPr/>
        </p:nvSpPr>
        <p:spPr>
          <a:xfrm>
            <a:off x="8955405" y="6203315"/>
            <a:ext cx="1474470" cy="475615"/>
          </a:xfrm>
          <a:prstGeom prst="rect">
            <a:avLst/>
          </a:prstGeom>
          <a:noFill/>
        </p:spPr>
        <p:txBody>
          <a:bodyPr wrap="none" rtlCol="0" anchor="t">
            <a:spAutoFit/>
          </a:bodyPr>
          <a:p>
            <a:r>
              <a:rPr lang="fr-FR" altLang="en-US" sz="2500" b="1">
                <a:sym typeface="+mn-ea"/>
              </a:rPr>
              <a:t>Phlyctène</a:t>
            </a:r>
            <a:endParaRPr lang="fr-FR" altLang="en-US" sz="25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903605" y="1702435"/>
            <a:ext cx="9297035" cy="860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t">
            <a:spAutoFit/>
          </a:bodyPr>
          <a:p>
            <a:r>
              <a:rPr lang="fr-FR" altLang="en-US" sz="2500"/>
              <a:t>L’Homme est le principal hôte définitif mais également d’autres mammifères tels le chien, le singe, le cheval, peuvent l’héberger.</a:t>
            </a:r>
            <a:endParaRPr lang="fr-FR" altLang="en-US" sz="2500"/>
          </a:p>
        </p:txBody>
      </p:sp>
      <p:sp>
        <p:nvSpPr>
          <p:cNvPr id="5" name="Zone de texte 4"/>
          <p:cNvSpPr txBox="1"/>
          <p:nvPr/>
        </p:nvSpPr>
        <p:spPr>
          <a:xfrm>
            <a:off x="2058035" y="386080"/>
            <a:ext cx="5932805" cy="55308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3000" b="1">
                <a:sym typeface="+mn-ea"/>
              </a:rPr>
              <a:t>Hôte définitif/Réservoir de parasites</a:t>
            </a:r>
            <a:endParaRPr lang="fr-FR" altLang="en-US" sz="3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330200" y="2208530"/>
            <a:ext cx="9511665" cy="860425"/>
          </a:xfrm>
          <a:prstGeom prst="rect">
            <a:avLst/>
          </a:prstGeom>
          <a:noFill/>
        </p:spPr>
        <p:txBody>
          <a:bodyPr wrap="square" rtlCol="0" anchor="t">
            <a:spAutoFit/>
          </a:bodyPr>
          <a:p>
            <a:r>
              <a:rPr lang="fr-FR" altLang="en-US" sz="2500"/>
              <a:t>L’Hôte Intermédiaire de D. medinensis est un petit crustacé d’eau douce de la famille des Cyclopidae, très souvent appelé « cyclops » </a:t>
            </a:r>
            <a:endParaRPr lang="fr-FR" altLang="en-US" sz="2500"/>
          </a:p>
        </p:txBody>
      </p:sp>
      <p:sp>
        <p:nvSpPr>
          <p:cNvPr id="5" name="Zone de texte 4"/>
          <p:cNvSpPr txBox="1"/>
          <p:nvPr/>
        </p:nvSpPr>
        <p:spPr>
          <a:xfrm>
            <a:off x="3804920" y="1202055"/>
            <a:ext cx="3119120" cy="55308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3000">
                <a:sym typeface="+mn-ea"/>
              </a:rPr>
              <a:t>Hôte intermédiaire</a:t>
            </a:r>
            <a:endParaRPr lang="fr-FR" altLang="en-US"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6390005" y="787400"/>
            <a:ext cx="5801995" cy="4351655"/>
          </a:xfrm>
          <a:prstGeom prst="rect">
            <a:avLst/>
          </a:prstGeom>
        </p:spPr>
      </p:pic>
      <p:sp>
        <p:nvSpPr>
          <p:cNvPr id="6" name="Zone de texte 5"/>
          <p:cNvSpPr txBox="1"/>
          <p:nvPr/>
        </p:nvSpPr>
        <p:spPr>
          <a:xfrm>
            <a:off x="100965" y="1229995"/>
            <a:ext cx="5946775" cy="4707890"/>
          </a:xfrm>
          <a:prstGeom prst="rect">
            <a:avLst/>
          </a:prstGeom>
          <a:noFill/>
        </p:spPr>
        <p:txBody>
          <a:bodyPr wrap="square" rtlCol="0" anchor="t">
            <a:spAutoFit/>
          </a:bodyPr>
          <a:p>
            <a:r>
              <a:rPr lang="fr-FR" altLang="en-US" sz="2500"/>
              <a:t>Le corps des adultes est segmenté avec un céphalon, un thorax, un abdomen et une queue ou furca munie de soies. </a:t>
            </a:r>
            <a:endParaRPr lang="fr-FR" altLang="en-US" sz="2500"/>
          </a:p>
          <a:p>
            <a:endParaRPr lang="fr-FR" altLang="en-US" sz="2500"/>
          </a:p>
          <a:p>
            <a:r>
              <a:rPr lang="fr-FR" altLang="en-US" sz="2500"/>
              <a:t>Mesure  0,5 à 2mm de long, donc visibles à l’oeil nu </a:t>
            </a:r>
            <a:endParaRPr lang="fr-FR" altLang="en-US" sz="2500"/>
          </a:p>
          <a:p>
            <a:r>
              <a:rPr lang="fr-FR" altLang="en-US" sz="2500"/>
              <a:t>Les oeufs sont contenus dans un sac ovigère attaché latéralement au niveau de l’abdomen</a:t>
            </a:r>
            <a:endParaRPr lang="fr-FR" altLang="en-US" sz="2500"/>
          </a:p>
          <a:p>
            <a:endParaRPr lang="fr-FR" altLang="en-US" sz="2500"/>
          </a:p>
          <a:p>
            <a:r>
              <a:rPr lang="fr-FR" altLang="en-US" sz="2500"/>
              <a:t>Les mâles sont plus petits et sont reconnus grâce à leurs antennes recourbées.</a:t>
            </a:r>
            <a:endParaRPr lang="fr-FR" altLang="en-US" sz="2500"/>
          </a:p>
        </p:txBody>
      </p:sp>
      <p:sp>
        <p:nvSpPr>
          <p:cNvPr id="7" name="Zone de texte 6"/>
          <p:cNvSpPr txBox="1"/>
          <p:nvPr/>
        </p:nvSpPr>
        <p:spPr>
          <a:xfrm>
            <a:off x="1470660" y="311785"/>
            <a:ext cx="1892935" cy="47561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2500" b="1">
                <a:sym typeface="+mn-ea"/>
              </a:rPr>
              <a:t>Morphologie</a:t>
            </a:r>
            <a:endParaRPr lang="fr-FR" altLang="en-US" sz="25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741045" y="1069340"/>
            <a:ext cx="11021695" cy="42748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248410" y="2411095"/>
            <a:ext cx="9941560" cy="1630045"/>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t">
            <a:spAutoFit/>
          </a:bodyPr>
          <a:p>
            <a:r>
              <a:rPr lang="fr-FR" altLang="en-US" sz="2500"/>
              <a:t>Le genre Cyclops est très cosmopolite en eau douce, et moins fréquent en eau saumâtre. Ces espèces vivent dans les mares, dans les plans d'eau stagnante ou à courant faible, près des rives couvertes de végétation généralement.</a:t>
            </a:r>
            <a:endParaRPr lang="fr-FR" altLang="en-US" sz="2500"/>
          </a:p>
        </p:txBody>
      </p:sp>
      <p:sp>
        <p:nvSpPr>
          <p:cNvPr id="5" name="Zone de texte 4"/>
          <p:cNvSpPr txBox="1"/>
          <p:nvPr/>
        </p:nvSpPr>
        <p:spPr>
          <a:xfrm>
            <a:off x="3833495" y="1116330"/>
            <a:ext cx="4770755" cy="47561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2500">
                <a:sym typeface="+mn-ea"/>
              </a:rPr>
              <a:t>Habitat et répartition géographique</a:t>
            </a:r>
            <a:endParaRPr lang="fr-FR" altLang="en-US" sz="2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425575" y="2614295"/>
            <a:ext cx="8996680" cy="1630045"/>
          </a:xfrm>
          <a:prstGeom prst="rect">
            <a:avLst/>
          </a:prstGeom>
          <a:noFill/>
        </p:spPr>
        <p:txBody>
          <a:bodyPr wrap="square" rtlCol="0" anchor="t">
            <a:spAutoFit/>
          </a:bodyPr>
          <a:p>
            <a:pPr algn="just"/>
            <a:r>
              <a:rPr lang="fr-FR" altLang="en-US" sz="2500"/>
              <a:t>La contamination se fait par voie orale, par ingestion de cyclops parasités par les larves de stade L3 infectieuses avec l’eau de boisson, ou contenues dans les viscères mal cuits d’un hôte parathénique.</a:t>
            </a:r>
            <a:endParaRPr lang="fr-FR" altLang="en-US" sz="2500"/>
          </a:p>
        </p:txBody>
      </p:sp>
      <p:sp>
        <p:nvSpPr>
          <p:cNvPr id="5" name="Zone de texte 4"/>
          <p:cNvSpPr txBox="1"/>
          <p:nvPr/>
        </p:nvSpPr>
        <p:spPr>
          <a:xfrm>
            <a:off x="3575685" y="1431290"/>
            <a:ext cx="3907790" cy="55308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3000">
                <a:sym typeface="+mn-ea"/>
              </a:rPr>
              <a:t>Mode de contamination</a:t>
            </a:r>
            <a:endParaRPr lang="fr-FR" altLang="en-US"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Zone de texte 99"/>
          <p:cNvSpPr txBox="1"/>
          <p:nvPr/>
        </p:nvSpPr>
        <p:spPr>
          <a:xfrm>
            <a:off x="793750" y="1951355"/>
            <a:ext cx="11077575" cy="2399665"/>
          </a:xfrm>
          <a:prstGeom prst="rect">
            <a:avLst/>
          </a:prstGeom>
          <a:noFill/>
          <a:ln w="9525">
            <a:noFill/>
          </a:ln>
        </p:spPr>
        <p:txBody>
          <a:bodyPr wrap="square">
            <a:spAutoFit/>
          </a:bodyPr>
          <a:p>
            <a:pPr indent="0"/>
            <a:r>
              <a:rPr lang="en-US" b="0">
                <a:latin typeface="Times New Roman" panose="02020603050405020304" pitchFamily="18" charset="0"/>
              </a:rPr>
              <a:t> </a:t>
            </a:r>
            <a:r>
              <a:rPr lang="en-US" sz="3000" b="0">
                <a:latin typeface="Times New Roman" panose="02020603050405020304" pitchFamily="18" charset="0"/>
              </a:rPr>
              <a:t>La dracunculose est une nématodose tissulaire et sous-cutanée, afro-asiatique, due au développement dans l’organisme des femelles de  </a:t>
            </a:r>
            <a:r>
              <a:rPr lang="en-US" sz="3000" b="0" i="1">
                <a:latin typeface="Times New Roman" panose="02020603050405020304" pitchFamily="18" charset="0"/>
              </a:rPr>
              <a:t> </a:t>
            </a:r>
            <a:endParaRPr lang="en-US" sz="3000" b="0" i="1">
              <a:latin typeface="Times New Roman" panose="02020603050405020304" pitchFamily="18" charset="0"/>
            </a:endParaRPr>
          </a:p>
          <a:p>
            <a:pPr indent="0"/>
            <a:r>
              <a:rPr lang="en-US" sz="3000" b="1" i="1">
                <a:latin typeface="Times New Roman" panose="02020603050405020304" pitchFamily="18" charset="0"/>
                <a:sym typeface="+mn-ea"/>
              </a:rPr>
              <a:t>Dracunculus medinensis.</a:t>
            </a:r>
            <a:r>
              <a:rPr lang="en-US" sz="3000" b="0">
                <a:latin typeface="Times New Roman" panose="02020603050405020304" pitchFamily="18" charset="0"/>
              </a:rPr>
              <a:t> ver rond rosé, il s’agit du plus grand des parasites tissulaires humains</a:t>
            </a:r>
            <a:r>
              <a:rPr lang="en-US" sz="3000" b="0" i="1">
                <a:latin typeface="Times New Roman" panose="02020603050405020304" pitchFamily="18" charset="0"/>
              </a:rPr>
              <a:t>. </a:t>
            </a:r>
            <a:r>
              <a:rPr lang="en-US" sz="3000" b="0">
                <a:latin typeface="Times New Roman" panose="02020603050405020304" pitchFamily="18" charset="0"/>
              </a:rPr>
              <a:t> </a:t>
            </a:r>
            <a:endParaRPr lang="fr-FR" altLang="en-US" sz="3000"/>
          </a:p>
        </p:txBody>
      </p:sp>
      <p:sp>
        <p:nvSpPr>
          <p:cNvPr id="5" name="Zone de texte 4"/>
          <p:cNvSpPr txBox="1"/>
          <p:nvPr/>
        </p:nvSpPr>
        <p:spPr>
          <a:xfrm>
            <a:off x="2458720" y="887095"/>
            <a:ext cx="2258695" cy="553085"/>
          </a:xfrm>
          <a:prstGeom prst="rect">
            <a:avLst/>
          </a:prstGeom>
          <a:noFill/>
        </p:spPr>
        <p:txBody>
          <a:bodyPr wrap="none" rtlCol="0">
            <a:spAutoFit/>
          </a:bodyPr>
          <a:p>
            <a:pPr algn="l"/>
            <a:r>
              <a:rPr lang="en-US" sz="3000" b="1" u="sng">
                <a:latin typeface="Times New Roman" panose="02020603050405020304" pitchFamily="18" charset="0"/>
                <a:sym typeface="+mn-ea"/>
              </a:rPr>
              <a:t>1) définition</a:t>
            </a:r>
            <a:r>
              <a:rPr lang="en-US" sz="3000">
                <a:latin typeface="Times New Roman" panose="02020603050405020304" pitchFamily="18" charset="0"/>
                <a:sym typeface="+mn-ea"/>
              </a:rPr>
              <a:t> </a:t>
            </a:r>
            <a:endParaRPr lang="fr-FR" altLang="en-US" sz="3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2027555" y="2229485"/>
            <a:ext cx="9154795" cy="2976880"/>
          </a:xfrm>
          <a:prstGeom prst="rect">
            <a:avLst/>
          </a:prstGeom>
          <a:noFill/>
        </p:spPr>
        <p:txBody>
          <a:bodyPr wrap="square" rtlCol="0" anchor="t">
            <a:spAutoFit/>
          </a:bodyPr>
          <a:p>
            <a:pPr algn="just">
              <a:lnSpc>
                <a:spcPct val="150000"/>
              </a:lnSpc>
            </a:pPr>
            <a:r>
              <a:rPr lang="fr-FR" altLang="en-US" sz="2500"/>
              <a:t>La sortie du ver femelle de l’organisme se fait par effraction cutanée au contact avec l’eau, ce qui lui permet d’expulser ses microfilaires. Par erreur de migration dans une cavité articulaire, elle peut expulser ses larves au contact du liquide synovial ce qui va engendrer une hydarthrose.</a:t>
            </a:r>
            <a:endParaRPr lang="fr-FR" altLang="en-US" sz="2500"/>
          </a:p>
        </p:txBody>
      </p:sp>
      <p:sp>
        <p:nvSpPr>
          <p:cNvPr id="5" name="Zone de texte 4"/>
          <p:cNvSpPr txBox="1"/>
          <p:nvPr/>
        </p:nvSpPr>
        <p:spPr>
          <a:xfrm>
            <a:off x="3604260" y="887095"/>
            <a:ext cx="2663825" cy="62992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3500">
                <a:sym typeface="+mn-ea"/>
              </a:rPr>
              <a:t>Voie de sortie</a:t>
            </a:r>
            <a:endParaRPr lang="fr-FR" altLang="en-US" sz="3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3" descr="https://upload.wikimedia.org/wikipedia/commons/thumb/e/ea/Drac_life_cycle%28French_version%29.png/440px-Drac_life_cycle%28French_version%29.png">
            <a:hlinkClick r:id="rId1"/>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10970" y="557530"/>
            <a:ext cx="8595995" cy="574294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Espace réservé du contenu 2"/>
          <p:cNvPicPr>
            <a:picLocks noChangeAspect="1"/>
          </p:cNvPicPr>
          <p:nvPr>
            <p:ph idx="1"/>
          </p:nvPr>
        </p:nvPicPr>
        <p:blipFill>
          <a:blip r:embed="rId1"/>
          <a:stretch>
            <a:fillRect/>
          </a:stretch>
        </p:blipFill>
        <p:spPr>
          <a:xfrm>
            <a:off x="1482090" y="616585"/>
            <a:ext cx="9818370" cy="53797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Espace réservé du contenu 100"/>
          <p:cNvPicPr>
            <a:picLocks noChangeAspect="1"/>
          </p:cNvPicPr>
          <p:nvPr>
            <p:ph idx="1"/>
          </p:nvPr>
        </p:nvPicPr>
        <p:blipFill>
          <a:blip r:embed="rId1"/>
          <a:stretch>
            <a:fillRect/>
          </a:stretch>
        </p:blipFill>
        <p:spPr>
          <a:xfrm>
            <a:off x="4170045" y="393065"/>
            <a:ext cx="5111750" cy="575564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857885" y="3524885"/>
            <a:ext cx="9281160" cy="2399665"/>
          </a:xfrm>
          <a:prstGeom prst="rect">
            <a:avLst/>
          </a:prstGeom>
          <a:noFill/>
        </p:spPr>
        <p:txBody>
          <a:bodyPr wrap="square" rtlCol="0" anchor="t">
            <a:spAutoFit/>
          </a:bodyPr>
          <a:p>
            <a:pPr algn="just"/>
            <a:r>
              <a:rPr lang="fr-FR" altLang="en-US" sz="3000"/>
              <a:t>A l’état larvaire : des microfilaires peuvent être découvertes dans la sérosité émise au niveau de l’orifice de sortie ou dans les collections aseptiques ou puriformes de voisinage, après rupture traumatique ou spontanée de l’utérus du ver.</a:t>
            </a:r>
            <a:endParaRPr lang="fr-FR" altLang="en-US" sz="3000"/>
          </a:p>
        </p:txBody>
      </p:sp>
      <p:sp>
        <p:nvSpPr>
          <p:cNvPr id="5" name="Zone de texte 4"/>
          <p:cNvSpPr txBox="1"/>
          <p:nvPr/>
        </p:nvSpPr>
        <p:spPr>
          <a:xfrm>
            <a:off x="2673350" y="586740"/>
            <a:ext cx="4269740" cy="553085"/>
          </a:xfrm>
          <a:prstGeom prst="rect">
            <a:avLst/>
          </a:prstGeom>
          <a:noFill/>
        </p:spPr>
        <p:txBody>
          <a:bodyPr wrap="none" rtlCol="0">
            <a:spAutoFit/>
          </a:bodyPr>
          <a:p>
            <a:pPr algn="l"/>
            <a:r>
              <a:rPr lang="fr-FR" altLang="en-US" sz="3000">
                <a:sym typeface="+mn-ea"/>
              </a:rPr>
              <a:t>Diagnostic parasitologique</a:t>
            </a:r>
            <a:endParaRPr lang="fr-FR" altLang="en-US" sz="3000"/>
          </a:p>
        </p:txBody>
      </p:sp>
      <p:sp>
        <p:nvSpPr>
          <p:cNvPr id="6" name="Zone de texte 5"/>
          <p:cNvSpPr txBox="1"/>
          <p:nvPr/>
        </p:nvSpPr>
        <p:spPr>
          <a:xfrm>
            <a:off x="1024255" y="2054225"/>
            <a:ext cx="9213850" cy="1014730"/>
          </a:xfrm>
          <a:prstGeom prst="rect">
            <a:avLst/>
          </a:prstGeom>
          <a:noFill/>
        </p:spPr>
        <p:txBody>
          <a:bodyPr wrap="square" rtlCol="0">
            <a:spAutoFit/>
          </a:bodyPr>
          <a:p>
            <a:pPr algn="l"/>
            <a:r>
              <a:rPr lang="fr-FR" altLang="en-US" sz="3000">
                <a:sym typeface="+mn-ea"/>
              </a:rPr>
              <a:t>A l’état adulte : apparition du ver sous la forme  d’un cordon induré roulant sous les téguments. </a:t>
            </a:r>
            <a:endParaRPr lang="fr-FR" altLang="en-US" sz="3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5638800" y="4962525"/>
            <a:ext cx="6003925" cy="1476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t">
            <a:spAutoFit/>
          </a:bodyPr>
          <a:p>
            <a:r>
              <a:rPr lang="fr-FR" altLang="en-US" sz="3000"/>
              <a:t>Il n’est pratiqué que pour vérifier des fragments de ver suspects en phase d’élimination de la maladie, </a:t>
            </a:r>
            <a:endParaRPr lang="fr-FR" altLang="en-US" sz="3000"/>
          </a:p>
        </p:txBody>
      </p:sp>
      <p:sp>
        <p:nvSpPr>
          <p:cNvPr id="5" name="Zone de texte 4"/>
          <p:cNvSpPr txBox="1"/>
          <p:nvPr/>
        </p:nvSpPr>
        <p:spPr>
          <a:xfrm>
            <a:off x="869315" y="2167255"/>
            <a:ext cx="4316095" cy="55308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3000">
                <a:sym typeface="+mn-ea"/>
              </a:rPr>
              <a:t>Diagnostic immunologique</a:t>
            </a:r>
            <a:endParaRPr lang="fr-FR" altLang="en-US" sz="3000"/>
          </a:p>
        </p:txBody>
      </p:sp>
      <p:sp>
        <p:nvSpPr>
          <p:cNvPr id="6" name="Zone de texte 5"/>
          <p:cNvSpPr txBox="1"/>
          <p:nvPr/>
        </p:nvSpPr>
        <p:spPr>
          <a:xfrm>
            <a:off x="7097395" y="457835"/>
            <a:ext cx="3685540" cy="27844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p>
            <a:pPr algn="l"/>
            <a:r>
              <a:rPr lang="fr-FR" altLang="en-US">
                <a:sym typeface="+mn-ea"/>
              </a:rPr>
              <a:t>I</a:t>
            </a:r>
            <a:r>
              <a:rPr lang="fr-FR" altLang="en-US" sz="2500">
                <a:sym typeface="+mn-ea"/>
              </a:rPr>
              <a:t>l est rarement pratiqué, </a:t>
            </a:r>
            <a:endParaRPr lang="fr-FR" altLang="en-US" sz="2500">
              <a:sym typeface="+mn-ea"/>
            </a:endParaRPr>
          </a:p>
          <a:p>
            <a:pPr algn="l"/>
            <a:r>
              <a:rPr lang="fr-FR" altLang="en-US" sz="2500">
                <a:sym typeface="+mn-ea"/>
              </a:rPr>
              <a:t>et ce d’autant plus que la mise en </a:t>
            </a:r>
            <a:endParaRPr lang="fr-FR" altLang="en-US" sz="2500">
              <a:sym typeface="+mn-ea"/>
            </a:endParaRPr>
          </a:p>
          <a:p>
            <a:pPr algn="l"/>
            <a:r>
              <a:rPr lang="fr-FR" altLang="en-US" sz="2500">
                <a:sym typeface="+mn-ea"/>
              </a:rPr>
              <a:t>évidence d’antigènes spécifiques ou d’anticorps</a:t>
            </a:r>
            <a:endParaRPr lang="fr-FR" altLang="en-US" sz="2500">
              <a:sym typeface="+mn-ea"/>
            </a:endParaRPr>
          </a:p>
          <a:p>
            <a:pPr algn="l"/>
            <a:r>
              <a:rPr lang="fr-FR" altLang="en-US" sz="2500">
                <a:sym typeface="+mn-ea"/>
              </a:rPr>
              <a:t> spécifiques est très difficile.</a:t>
            </a:r>
            <a:endParaRPr lang="fr-FR" altLang="en-US" sz="2500"/>
          </a:p>
        </p:txBody>
      </p:sp>
      <p:sp>
        <p:nvSpPr>
          <p:cNvPr id="7" name="Zone de texte 6"/>
          <p:cNvSpPr txBox="1"/>
          <p:nvPr/>
        </p:nvSpPr>
        <p:spPr>
          <a:xfrm>
            <a:off x="969645" y="3564890"/>
            <a:ext cx="4669155" cy="55308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a:sym typeface="+mn-ea"/>
              </a:rPr>
              <a:t> </a:t>
            </a:r>
            <a:r>
              <a:rPr lang="fr-FR" altLang="en-US" sz="3000">
                <a:sym typeface="+mn-ea"/>
              </a:rPr>
              <a:t>Diagnostic moléculaire (PCR)</a:t>
            </a:r>
            <a:endParaRPr lang="fr-FR" altLang="en-US"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1829435" y="1012825"/>
            <a:ext cx="8217535" cy="47605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Espace réservé du contenu 102"/>
          <p:cNvPicPr>
            <a:picLocks noChangeAspect="1"/>
          </p:cNvPicPr>
          <p:nvPr>
            <p:ph idx="1"/>
          </p:nvPr>
        </p:nvPicPr>
        <p:blipFill>
          <a:blip r:embed="rId1"/>
          <a:stretch>
            <a:fillRect/>
          </a:stretch>
        </p:blipFill>
        <p:spPr>
          <a:xfrm>
            <a:off x="2759075" y="1226185"/>
            <a:ext cx="6616065" cy="401828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 name="Espace réservé du contenu 104"/>
          <p:cNvPicPr>
            <a:picLocks noChangeAspect="1"/>
          </p:cNvPicPr>
          <p:nvPr>
            <p:ph idx="1"/>
          </p:nvPr>
        </p:nvPicPr>
        <p:blipFill>
          <a:blip r:embed="rId1"/>
          <a:stretch>
            <a:fillRect/>
          </a:stretch>
        </p:blipFill>
        <p:spPr>
          <a:xfrm>
            <a:off x="2454275" y="972820"/>
            <a:ext cx="7723505" cy="501078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738505" y="1254760"/>
            <a:ext cx="10728960" cy="860425"/>
          </a:xfrm>
          <a:prstGeom prst="rect">
            <a:avLst/>
          </a:prstGeom>
          <a:noFill/>
        </p:spPr>
        <p:txBody>
          <a:bodyPr wrap="square" rtlCol="0" anchor="t">
            <a:spAutoFit/>
          </a:bodyPr>
          <a:p>
            <a:r>
              <a:rPr lang="fr-FR" altLang="en-US" sz="2500"/>
              <a:t>En 1674, le médecin allemand Velsch décrit clairement le parasite dans sa monographie</a:t>
            </a:r>
            <a:endParaRPr lang="fr-FR" altLang="en-US" sz="2500"/>
          </a:p>
        </p:txBody>
      </p:sp>
      <p:sp>
        <p:nvSpPr>
          <p:cNvPr id="5" name="Zone de texte 4"/>
          <p:cNvSpPr txBox="1"/>
          <p:nvPr/>
        </p:nvSpPr>
        <p:spPr>
          <a:xfrm>
            <a:off x="4690110" y="281305"/>
            <a:ext cx="2540000" cy="553085"/>
          </a:xfrm>
          <a:prstGeom prst="rect">
            <a:avLst/>
          </a:prstGeom>
          <a:noFill/>
        </p:spPr>
        <p:txBody>
          <a:bodyPr wrap="square" rtlCol="0" anchor="t">
            <a:spAutoFit/>
          </a:bodyPr>
          <a:p>
            <a:r>
              <a:rPr lang="fr-FR" altLang="en-US" sz="3000" b="1"/>
              <a:t>HISTORIQUE</a:t>
            </a:r>
            <a:endParaRPr lang="fr-FR" altLang="en-US" sz="3000" b="1"/>
          </a:p>
        </p:txBody>
      </p:sp>
      <p:sp>
        <p:nvSpPr>
          <p:cNvPr id="6" name="Zone de texte 5"/>
          <p:cNvSpPr txBox="1"/>
          <p:nvPr/>
        </p:nvSpPr>
        <p:spPr>
          <a:xfrm>
            <a:off x="416560" y="2535555"/>
            <a:ext cx="11687175" cy="475615"/>
          </a:xfrm>
          <a:prstGeom prst="rect">
            <a:avLst/>
          </a:prstGeom>
          <a:noFill/>
        </p:spPr>
        <p:txBody>
          <a:bodyPr wrap="square" rtlCol="0" anchor="t">
            <a:spAutoFit/>
          </a:bodyPr>
          <a:p>
            <a:r>
              <a:rPr lang="fr-FR" altLang="en-US"/>
              <a:t> </a:t>
            </a:r>
            <a:r>
              <a:rPr lang="fr-FR" altLang="en-US" sz="2500"/>
              <a:t>Linné qui lui donne son nom scientifique moderne </a:t>
            </a:r>
            <a:r>
              <a:rPr lang="fr-FR" altLang="en-US" sz="2500" i="1"/>
              <a:t>Dracunculus medinensis </a:t>
            </a:r>
            <a:r>
              <a:rPr lang="fr-FR" altLang="en-US" sz="2500"/>
              <a:t>en 1758.</a:t>
            </a:r>
            <a:endParaRPr lang="fr-FR" altLang="en-US" sz="2500"/>
          </a:p>
        </p:txBody>
      </p:sp>
      <p:sp>
        <p:nvSpPr>
          <p:cNvPr id="7" name="Zone de texte 6"/>
          <p:cNvSpPr txBox="1"/>
          <p:nvPr/>
        </p:nvSpPr>
        <p:spPr>
          <a:xfrm>
            <a:off x="416560" y="3431540"/>
            <a:ext cx="10728960" cy="860425"/>
          </a:xfrm>
          <a:prstGeom prst="rect">
            <a:avLst/>
          </a:prstGeom>
          <a:noFill/>
        </p:spPr>
        <p:txBody>
          <a:bodyPr wrap="square" rtlCol="0" anchor="t">
            <a:spAutoFit/>
          </a:bodyPr>
          <a:p>
            <a:r>
              <a:rPr lang="fr-FR" altLang="en-US" sz="2500"/>
              <a:t>En 1870, au cours de ses recherches dans le Turkestan russe, Aleksei Fedchenko découvre le rôle des cyclops dans le développement du parasite.</a:t>
            </a:r>
            <a:endParaRPr lang="fr-FR" altLang="en-US" sz="2500"/>
          </a:p>
        </p:txBody>
      </p:sp>
      <p:sp>
        <p:nvSpPr>
          <p:cNvPr id="8" name="Zone de texte 7"/>
          <p:cNvSpPr txBox="1"/>
          <p:nvPr/>
        </p:nvSpPr>
        <p:spPr>
          <a:xfrm>
            <a:off x="416560" y="4912360"/>
            <a:ext cx="11043920" cy="860425"/>
          </a:xfrm>
          <a:prstGeom prst="rect">
            <a:avLst/>
          </a:prstGeom>
          <a:noFill/>
        </p:spPr>
        <p:txBody>
          <a:bodyPr wrap="square" rtlCol="0" anchor="t">
            <a:spAutoFit/>
          </a:bodyPr>
          <a:p>
            <a:r>
              <a:rPr lang="fr-FR" altLang="en-US" sz="2500"/>
              <a:t>Elle est signalée en 1898 en Afrique de l’Ouest au Bénin et en Mauritanie. Le cycle du parasite a été établi par Robert Leiper (1905) et Dyneshvar Turkhud (1913)</a:t>
            </a:r>
            <a:endParaRPr lang="fr-FR" altLang="en-US"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Zone de texte 99"/>
          <p:cNvSpPr txBox="1"/>
          <p:nvPr/>
        </p:nvSpPr>
        <p:spPr>
          <a:xfrm>
            <a:off x="1064260" y="1687830"/>
            <a:ext cx="10019030" cy="3446145"/>
          </a:xfrm>
          <a:prstGeom prst="rect">
            <a:avLst/>
          </a:prstGeom>
          <a:noFill/>
          <a:ln w="9525">
            <a:noFill/>
          </a:ln>
        </p:spPr>
        <p:txBody>
          <a:bodyPr wrap="square">
            <a:spAutoFit/>
          </a:bodyPr>
          <a:p>
            <a:pPr indent="0"/>
            <a:r>
              <a:rPr lang="en-US" b="1">
                <a:latin typeface="Wingdings" panose="05000000000000000000" charset="0"/>
                <a:cs typeface="Times New Roman" panose="02020603050405020304" pitchFamily="18" charset="0"/>
              </a:rPr>
              <a:t>v </a:t>
            </a:r>
            <a:r>
              <a:rPr lang="en-US" sz="2500" b="1">
                <a:latin typeface="Times New Roman" panose="02020603050405020304" pitchFamily="18" charset="0"/>
              </a:rPr>
              <a:t>Morphologie : </a:t>
            </a:r>
            <a:r>
              <a:rPr lang="en-US" sz="2500" b="0">
                <a:latin typeface="Times New Roman" panose="02020603050405020304" pitchFamily="18" charset="0"/>
              </a:rPr>
              <a:t>     - La femelle mesure 50 à 100cm /1à2mm, son extrémité postérieure est légèrement recourbée en « hameçon ».L’utérus est double et contient 1 à 3 millions d’embryons ou larves stade I.      - Les mâles de 2à3cm/0.5mm, l’extrémité postérieure est en forme de crosse avec 2 spicules. -Les larves ou microfilaires, mesurent 500 à 700 µ/15-20µ.  </a:t>
            </a:r>
            <a:endParaRPr lang="fr-FR" altLang="en-US" sz="2500"/>
          </a:p>
        </p:txBody>
      </p:sp>
      <p:sp>
        <p:nvSpPr>
          <p:cNvPr id="2" name="Zone de texte 1"/>
          <p:cNvSpPr txBox="1"/>
          <p:nvPr/>
        </p:nvSpPr>
        <p:spPr>
          <a:xfrm>
            <a:off x="3847465" y="801370"/>
            <a:ext cx="3693160" cy="553085"/>
          </a:xfrm>
          <a:prstGeom prst="rect">
            <a:avLst/>
          </a:prstGeom>
          <a:noFill/>
        </p:spPr>
        <p:txBody>
          <a:bodyPr wrap="none" rtlCol="0">
            <a:spAutoFit/>
          </a:bodyPr>
          <a:p>
            <a:pPr algn="l"/>
            <a:r>
              <a:rPr lang="en-US" sz="3000" b="1" u="sng">
                <a:latin typeface="Times New Roman" panose="02020603050405020304" pitchFamily="18" charset="0"/>
                <a:sym typeface="+mn-ea"/>
              </a:rPr>
              <a:t>2) L’agent pathogène</a:t>
            </a:r>
            <a:r>
              <a:rPr lang="en-US" sz="3000">
                <a:latin typeface="Times New Roman" panose="02020603050405020304" pitchFamily="18" charset="0"/>
                <a:sym typeface="+mn-ea"/>
              </a:rPr>
              <a:t> </a:t>
            </a:r>
            <a:endParaRPr lang="fr-FR"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1553845" y="726440"/>
            <a:ext cx="9818370" cy="52190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re 4"/>
          <p:cNvSpPr>
            <a:spLocks noGrp="1"/>
          </p:cNvSpPr>
          <p:nvPr>
            <p:ph type="title"/>
          </p:nvPr>
        </p:nvSpPr>
        <p:spPr>
          <a:xfrm>
            <a:off x="3056890" y="135890"/>
            <a:ext cx="4373245" cy="1325880"/>
          </a:xfrm>
        </p:spPr>
        <p:txBody>
          <a:bodyPr/>
          <a:p>
            <a:r>
              <a:rPr lang="fr-FR" altLang="en-US"/>
              <a:t>Classification </a:t>
            </a:r>
            <a:endParaRPr lang="fr-FR" altLang="en-US"/>
          </a:p>
        </p:txBody>
      </p:sp>
      <p:pic>
        <p:nvPicPr>
          <p:cNvPr id="4" name="Espace réservé du contenu 3"/>
          <p:cNvPicPr>
            <a:picLocks noChangeAspect="1"/>
          </p:cNvPicPr>
          <p:nvPr>
            <p:ph idx="1"/>
          </p:nvPr>
        </p:nvPicPr>
        <p:blipFill>
          <a:blip r:embed="rId1"/>
          <a:stretch>
            <a:fillRect/>
          </a:stretch>
        </p:blipFill>
        <p:spPr>
          <a:xfrm>
            <a:off x="228600" y="1550670"/>
            <a:ext cx="11487785" cy="44850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240155" y="1475740"/>
            <a:ext cx="9712325" cy="3322955"/>
          </a:xfrm>
          <a:prstGeom prst="rect">
            <a:avLst/>
          </a:prstGeom>
          <a:noFill/>
        </p:spPr>
        <p:txBody>
          <a:bodyPr wrap="square" rtlCol="0" anchor="t">
            <a:spAutoFit/>
          </a:bodyPr>
          <a:p>
            <a:r>
              <a:rPr lang="fr-FR" altLang="en-US" sz="3000"/>
              <a:t>- Asie : Inde, Arabie (Médine, Yémen) ;</a:t>
            </a:r>
            <a:endParaRPr lang="fr-FR" altLang="en-US" sz="3000"/>
          </a:p>
          <a:p>
            <a:r>
              <a:rPr lang="fr-FR" altLang="en-US" sz="3000"/>
              <a:t>- Afrique de l’Ouest (tous les pays sauf la Gambie, le Libéria, la Guinée, la Sierra Leone) ;</a:t>
            </a:r>
            <a:endParaRPr lang="fr-FR" altLang="en-US" sz="3000"/>
          </a:p>
          <a:p>
            <a:r>
              <a:rPr lang="fr-FR" altLang="en-US" sz="3000"/>
              <a:t>- Afrique Centrale (Cameroun, Tchad, République Centrafricaine) ;</a:t>
            </a:r>
            <a:endParaRPr lang="fr-FR" altLang="en-US" sz="3000"/>
          </a:p>
          <a:p>
            <a:r>
              <a:rPr lang="fr-FR" altLang="en-US" sz="3000"/>
              <a:t>- Afrique de l’Est (Soudan, Soudan du Sud, Ethiopie).</a:t>
            </a:r>
            <a:endParaRPr lang="fr-FR" altLang="en-US" sz="3000"/>
          </a:p>
          <a:p>
            <a:endParaRPr lang="fr-FR" altLang="en-US" sz="3000"/>
          </a:p>
        </p:txBody>
      </p:sp>
      <p:sp>
        <p:nvSpPr>
          <p:cNvPr id="5" name="Zone de texte 4"/>
          <p:cNvSpPr txBox="1"/>
          <p:nvPr/>
        </p:nvSpPr>
        <p:spPr>
          <a:xfrm>
            <a:off x="3618865" y="729615"/>
            <a:ext cx="4135120" cy="55308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p>
            <a:pPr algn="l"/>
            <a:r>
              <a:rPr lang="fr-FR" altLang="en-US" sz="3000">
                <a:sym typeface="+mn-ea"/>
              </a:rPr>
              <a:t>Répartition géographique</a:t>
            </a:r>
            <a:endParaRPr lang="fr-FR" altLang="en-US"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a:spLocks noGrp="1"/>
          </p:cNvSpPr>
          <p:nvPr>
            <p:ph type="title"/>
          </p:nvPr>
        </p:nvSpPr>
        <p:spPr/>
        <p:txBody>
          <a:bodyPr/>
          <a:p>
            <a:r>
              <a:rPr lang="fr-FR" altLang="en-US"/>
              <a:t>Synonyme</a:t>
            </a:r>
            <a:endParaRPr lang="fr-FR" altLang="en-US"/>
          </a:p>
        </p:txBody>
      </p:sp>
      <p:sp>
        <p:nvSpPr>
          <p:cNvPr id="4" name="Zone de texte 3"/>
          <p:cNvSpPr txBox="1"/>
          <p:nvPr/>
        </p:nvSpPr>
        <p:spPr>
          <a:xfrm>
            <a:off x="2879725" y="2347595"/>
            <a:ext cx="6433185" cy="1476375"/>
          </a:xfrm>
          <a:prstGeom prst="rect">
            <a:avLst/>
          </a:prstGeom>
          <a:noFill/>
        </p:spPr>
        <p:txBody>
          <a:bodyPr wrap="square" rtlCol="0" anchor="t">
            <a:spAutoFit/>
          </a:bodyPr>
          <a:p>
            <a:r>
              <a:rPr lang="fr-FR" altLang="en-US" sz="3000"/>
              <a:t>ver de Guinée, dracontiase. Le parasite est encore appelé filaire de Médine, dragonneau, fil d’Avicenne.</a:t>
            </a:r>
            <a:endParaRPr lang="fr-FR" altLang="en-US"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80060" y="2766060"/>
            <a:ext cx="4159885" cy="1325880"/>
          </a:xfrm>
        </p:spPr>
        <p:style>
          <a:lnRef idx="3">
            <a:schemeClr val="lt1"/>
          </a:lnRef>
          <a:fillRef idx="1">
            <a:schemeClr val="accent2"/>
          </a:fillRef>
          <a:effectRef idx="1">
            <a:schemeClr val="accent2"/>
          </a:effectRef>
          <a:fontRef idx="minor">
            <a:schemeClr val="lt1"/>
          </a:fontRef>
        </p:style>
        <p:txBody>
          <a:bodyPr/>
          <a:p>
            <a:r>
              <a:rPr lang="fr-FR" altLang="en-US" sz="3000" b="1">
                <a:solidFill>
                  <a:schemeClr val="bg1"/>
                </a:solidFill>
              </a:rPr>
              <a:t>Les espèces de Filaires</a:t>
            </a:r>
            <a:r>
              <a:rPr lang="fr-FR" altLang="en-US"/>
              <a:t> </a:t>
            </a:r>
            <a:endParaRPr lang="fr-FR" altLang="en-US"/>
          </a:p>
        </p:txBody>
      </p:sp>
      <p:pic>
        <p:nvPicPr>
          <p:cNvPr id="5" name="Espace réservé du contenu 4"/>
          <p:cNvPicPr>
            <a:picLocks noChangeAspect="1"/>
          </p:cNvPicPr>
          <p:nvPr>
            <p:ph idx="1"/>
          </p:nvPr>
        </p:nvPicPr>
        <p:blipFill>
          <a:blip r:embed="rId1"/>
          <a:stretch>
            <a:fillRect/>
          </a:stretch>
        </p:blipFill>
        <p:spPr>
          <a:xfrm>
            <a:off x="4993640" y="365125"/>
            <a:ext cx="7198360" cy="62255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4466</Words>
  <Application>WPS Presentation</Application>
  <PresentationFormat>Grand écran</PresentationFormat>
  <Paragraphs>107</Paragraphs>
  <Slides>28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Arial</vt:lpstr>
      <vt:lpstr>SimSun</vt:lpstr>
      <vt:lpstr>Wingdings</vt:lpstr>
      <vt:lpstr>Times New Roman</vt:lpstr>
      <vt:lpstr>Wingdings</vt:lpstr>
      <vt:lpstr>Calibri</vt:lpstr>
      <vt:lpstr>Microsoft YaHei</vt:lpstr>
      <vt:lpstr>Arial Unicode MS</vt:lpstr>
      <vt:lpstr>Calibri Light</vt:lpstr>
      <vt:lpstr>Thème Office</vt:lpstr>
      <vt:lpstr>PowerPoint 演示文稿</vt:lpstr>
      <vt:lpstr>PowerPoint 演示文稿</vt:lpstr>
      <vt:lpstr>PowerPoint 演示文稿</vt:lpstr>
      <vt:lpstr>PowerPoint 演示文稿</vt:lpstr>
      <vt:lpstr>PowerPoint 演示文稿</vt:lpstr>
      <vt:lpstr>Classification </vt:lpstr>
      <vt:lpstr>PowerPoint 演示文稿</vt:lpstr>
      <vt:lpstr>Synonyme</vt:lpstr>
      <vt:lpstr>Les espèces de Filaires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OXYUROSE </dc:title>
  <dc:creator>Admin</dc:creator>
  <cp:lastModifiedBy>Admin</cp:lastModifiedBy>
  <cp:revision>40</cp:revision>
  <dcterms:created xsi:type="dcterms:W3CDTF">2021-05-18T21:27:00Z</dcterms:created>
  <dcterms:modified xsi:type="dcterms:W3CDTF">2024-04-28T21:51:11Z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EDC11EA810FD4C419912390BAC2A9CB1</vt:lpwstr>
  </property>
  <property fmtid="{D5CDD505-2E9C-101B-9397-08002B2CF9AE}" pid="3" name="KSOProductBuildVer">
    <vt:lpwstr>1036-12.2.0.16731</vt:lpwstr>
  </property>
</Properties>
</file>