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20"/>
  </p:notesMasterIdLst>
  <p:sldIdLst>
    <p:sldId id="390" r:id="rId2"/>
    <p:sldId id="391" r:id="rId3"/>
    <p:sldId id="406" r:id="rId4"/>
    <p:sldId id="405" r:id="rId5"/>
    <p:sldId id="407" r:id="rId6"/>
    <p:sldId id="408" r:id="rId7"/>
    <p:sldId id="392" r:id="rId8"/>
    <p:sldId id="393" r:id="rId9"/>
    <p:sldId id="394" r:id="rId10"/>
    <p:sldId id="399" r:id="rId11"/>
    <p:sldId id="395" r:id="rId12"/>
    <p:sldId id="397" r:id="rId13"/>
    <p:sldId id="396" r:id="rId14"/>
    <p:sldId id="398" r:id="rId15"/>
    <p:sldId id="400" r:id="rId16"/>
    <p:sldId id="402" r:id="rId17"/>
    <p:sldId id="403" r:id="rId18"/>
    <p:sldId id="40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220" autoAdjust="0"/>
    <p:restoredTop sz="94255" autoAdjust="0"/>
  </p:normalViewPr>
  <p:slideViewPr>
    <p:cSldViewPr snapToGrid="0">
      <p:cViewPr varScale="1">
        <p:scale>
          <a:sx n="66" d="100"/>
          <a:sy n="66" d="100"/>
        </p:scale>
        <p:origin x="9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12/7/2022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CDF5E73F-D940-45A2-90AD-8A5678727702}" type="slidenum">
              <a:rPr lang="ar-SA" smtClean="0">
                <a:latin typeface="Arial" charset="0"/>
                <a:cs typeface="Arial" charset="0"/>
              </a:rPr>
              <a:pPr/>
              <a:t>3</a:t>
            </a:fld>
            <a:endParaRPr lang="en-US" smtClean="0">
              <a:latin typeface="Arial" charset="0"/>
              <a:cs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ar-SA" smtClean="0">
              <a:latin typeface="Arial" charset="0"/>
              <a:cs typeface="Arial" charset="0"/>
            </a:endParaRPr>
          </a:p>
        </p:txBody>
      </p:sp>
    </p:spTree>
    <p:extLst>
      <p:ext uri="{BB962C8B-B14F-4D97-AF65-F5344CB8AC3E}">
        <p14:creationId xmlns:p14="http://schemas.microsoft.com/office/powerpoint/2010/main" val="32364274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12/7/2022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12/7/2022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015" y="1807164"/>
            <a:ext cx="8144134" cy="1131843"/>
          </a:xfrm>
        </p:spPr>
        <p:style>
          <a:lnRef idx="2">
            <a:schemeClr val="accent1"/>
          </a:lnRef>
          <a:fillRef idx="1">
            <a:schemeClr val="lt1"/>
          </a:fillRef>
          <a:effectRef idx="0">
            <a:schemeClr val="accent1"/>
          </a:effectRef>
          <a:fontRef idx="minor">
            <a:schemeClr val="dk1"/>
          </a:fontRef>
        </p:style>
        <p:txBody>
          <a:bodyPr>
            <a:noAutofit/>
          </a:bodyPr>
          <a:lstStyle/>
          <a:p>
            <a:pPr algn="ctr" rtl="1"/>
            <a:r>
              <a:rPr lang="ar-SA" sz="2800" b="1" dirty="0" smtClean="0"/>
              <a:t>دور </a:t>
            </a:r>
            <a:r>
              <a:rPr lang="ar-SA" sz="2800" b="1" dirty="0"/>
              <a:t>نظام المعلومات التسويقية في صنع القرارات </a:t>
            </a:r>
            <a:r>
              <a:rPr lang="ar-SA" sz="2800" b="1" dirty="0" smtClean="0"/>
              <a:t>التسويقية</a:t>
            </a:r>
            <a:r>
              <a:rPr lang="ar-DZ" sz="2800" b="1" dirty="0" smtClean="0"/>
              <a:t> </a:t>
            </a:r>
            <a:r>
              <a:rPr lang="ar-SA" sz="2800" b="1" dirty="0" smtClean="0"/>
              <a:t>:</a:t>
            </a:r>
            <a:r>
              <a:rPr lang="en-US" sz="2800" dirty="0"/>
              <a:t/>
            </a:r>
            <a:br>
              <a:rPr lang="en-US" sz="2800" dirty="0"/>
            </a:br>
            <a:endParaRPr lang="en-US" sz="2800" b="1" dirty="0"/>
          </a:p>
        </p:txBody>
      </p:sp>
      <p:sp>
        <p:nvSpPr>
          <p:cNvPr id="4" name="Rectangle 3"/>
          <p:cNvSpPr/>
          <p:nvPr/>
        </p:nvSpPr>
        <p:spPr>
          <a:xfrm>
            <a:off x="9180866" y="3875314"/>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09</a:t>
            </a: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chemeClr val="tx1"/>
                </a:solidFill>
              </a:rPr>
              <a:t>مقياس: نظــــام المعلـومات التسويـــــقية </a:t>
            </a:r>
          </a:p>
          <a:p>
            <a:pPr algn="ctr" rtl="1"/>
            <a:r>
              <a:rPr lang="ar-DZ" sz="3200" b="1" dirty="0" smtClean="0">
                <a:solidFill>
                  <a:schemeClr val="tx1"/>
                </a:solidFill>
              </a:rPr>
              <a:t>مستوى سنة ثالثة تسويق</a:t>
            </a:r>
            <a:endParaRPr lang="en-US" sz="3200" b="1" dirty="0">
              <a:solidFill>
                <a:schemeClr val="tx1"/>
              </a:solidFill>
            </a:endParaRPr>
          </a:p>
        </p:txBody>
      </p:sp>
      <p:sp>
        <p:nvSpPr>
          <p:cNvPr id="3" name="Rectangle 2"/>
          <p:cNvSpPr/>
          <p:nvPr/>
        </p:nvSpPr>
        <p:spPr>
          <a:xfrm>
            <a:off x="898015" y="3875314"/>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a:r>
              <a:rPr lang="ar-SA" sz="2400" b="1" dirty="0">
                <a:solidFill>
                  <a:schemeClr val="tx1"/>
                </a:solidFill>
              </a:rPr>
              <a:t>دور نظام المعلومات التسويقية في التخطيط للأنشطة التسويقية</a:t>
            </a:r>
            <a:endParaRPr lang="en-US" sz="2400" dirty="0">
              <a:solidFill>
                <a:schemeClr val="tx1"/>
              </a:solidFill>
            </a:endParaRPr>
          </a:p>
        </p:txBody>
      </p:sp>
      <p:sp>
        <p:nvSpPr>
          <p:cNvPr id="6" name="Flèche vers le bas 5"/>
          <p:cNvSpPr/>
          <p:nvPr/>
        </p:nvSpPr>
        <p:spPr>
          <a:xfrm>
            <a:off x="3483428" y="2965869"/>
            <a:ext cx="3425372" cy="619159"/>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4096" y="1130604"/>
            <a:ext cx="8761413" cy="706964"/>
          </a:xfrm>
        </p:spPr>
        <p:txBody>
          <a:bodyPr/>
          <a:lstStyle/>
          <a:p>
            <a:pPr algn="ctr"/>
            <a:r>
              <a:rPr lang="ar-SA" b="1" dirty="0">
                <a:solidFill>
                  <a:schemeClr val="bg1"/>
                </a:solidFill>
              </a:rPr>
              <a:t>المعلومات الضرورية لإعداد الخطة التسويقية</a:t>
            </a:r>
            <a:endParaRPr lang="en-US" dirty="0">
              <a:solidFill>
                <a:schemeClr val="bg1"/>
              </a:solidFill>
            </a:endParaRPr>
          </a:p>
        </p:txBody>
      </p:sp>
      <p:sp>
        <p:nvSpPr>
          <p:cNvPr id="4" name="Virage 3"/>
          <p:cNvSpPr/>
          <p:nvPr/>
        </p:nvSpPr>
        <p:spPr>
          <a:xfrm rot="10800000">
            <a:off x="8186056" y="722286"/>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8592455" y="666548"/>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03</a:t>
            </a:r>
            <a:endParaRPr lang="en-US" sz="2800" b="1" dirty="0">
              <a:solidFill>
                <a:schemeClr val="tx1"/>
              </a:solidFill>
            </a:endParaRPr>
          </a:p>
        </p:txBody>
      </p:sp>
      <p:sp>
        <p:nvSpPr>
          <p:cNvPr id="6" name="Espace réservé du contenu 2"/>
          <p:cNvSpPr>
            <a:spLocks noGrp="1"/>
          </p:cNvSpPr>
          <p:nvPr>
            <p:ph idx="1"/>
          </p:nvPr>
        </p:nvSpPr>
        <p:spPr>
          <a:xfrm>
            <a:off x="1154955" y="2603500"/>
            <a:ext cx="8761412" cy="2461986"/>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lvl="0" algn="ctr" rtl="1">
              <a:lnSpc>
                <a:spcPct val="150000"/>
              </a:lnSpc>
            </a:pPr>
            <a:r>
              <a:rPr lang="ar-SA" sz="3300" b="1" dirty="0"/>
              <a:t>يقتضي تأشير دور نظام المعلومات التسويقية في توفير المعلومات الضرورية لإعداد الخطة التسويقية التمييز بين حالتين هما </a:t>
            </a:r>
            <a:r>
              <a:rPr lang="ar-DZ" sz="3300" b="1" dirty="0" smtClean="0"/>
              <a:t>: </a:t>
            </a:r>
          </a:p>
          <a:p>
            <a:pPr marL="0" lvl="0" indent="0" algn="ctr" rtl="1">
              <a:lnSpc>
                <a:spcPct val="150000"/>
              </a:lnSpc>
              <a:buNone/>
            </a:pPr>
            <a:r>
              <a:rPr lang="ar-SA" sz="3300" b="1" u="sng" dirty="0" smtClean="0"/>
              <a:t>التخطيط </a:t>
            </a:r>
            <a:r>
              <a:rPr lang="ar-SA" sz="3300" b="1" u="sng" dirty="0"/>
              <a:t>للاستمرار في السوق الحالية </a:t>
            </a:r>
            <a:r>
              <a:rPr lang="ar-SA" sz="3300" b="1" dirty="0"/>
              <a:t>و </a:t>
            </a:r>
            <a:r>
              <a:rPr lang="ar-SA" sz="3300" b="1" u="sng" dirty="0"/>
              <a:t>التخطيط للدخول في أسواق جديدة </a:t>
            </a:r>
            <a:r>
              <a:rPr lang="ar-SA" sz="3300" b="1" dirty="0"/>
              <a:t>إذ يعد هذا التمييز ضروري جدا لثلاثة أسباب هي</a:t>
            </a:r>
            <a:r>
              <a:rPr lang="fr-FR" sz="3300" b="1" dirty="0"/>
              <a:t>:</a:t>
            </a:r>
            <a:endParaRPr lang="en-US" sz="3300" b="1" dirty="0"/>
          </a:p>
          <a:p>
            <a:endParaRPr lang="en-US"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4004233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4096" y="1130604"/>
            <a:ext cx="8761413" cy="706964"/>
          </a:xfrm>
        </p:spPr>
        <p:txBody>
          <a:bodyPr/>
          <a:lstStyle/>
          <a:p>
            <a:pPr algn="ctr"/>
            <a:r>
              <a:rPr lang="ar-SA" b="1" dirty="0">
                <a:solidFill>
                  <a:schemeClr val="bg1"/>
                </a:solidFill>
              </a:rPr>
              <a:t>المعلومات الضرورية لإعداد الخطة التسويقية</a:t>
            </a:r>
            <a:endParaRPr lang="en-US" dirty="0">
              <a:solidFill>
                <a:schemeClr val="bg1"/>
              </a:solidFill>
            </a:endParaRPr>
          </a:p>
        </p:txBody>
      </p:sp>
      <p:sp>
        <p:nvSpPr>
          <p:cNvPr id="4" name="Virage 3"/>
          <p:cNvSpPr/>
          <p:nvPr/>
        </p:nvSpPr>
        <p:spPr>
          <a:xfrm rot="10800000">
            <a:off x="8186056" y="722286"/>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8592455" y="666548"/>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03</a:t>
            </a:r>
            <a:endParaRPr lang="en-US" sz="2800" b="1" dirty="0">
              <a:solidFill>
                <a:schemeClr val="tx1"/>
              </a:solidFill>
            </a:endParaRPr>
          </a:p>
        </p:txBody>
      </p:sp>
      <p:sp>
        <p:nvSpPr>
          <p:cNvPr id="6" name="Espace réservé du contenu 2"/>
          <p:cNvSpPr>
            <a:spLocks noGrp="1"/>
          </p:cNvSpPr>
          <p:nvPr>
            <p:ph idx="1"/>
          </p:nvPr>
        </p:nvSpPr>
        <p:spPr>
          <a:xfrm>
            <a:off x="145143" y="1944915"/>
            <a:ext cx="11480799" cy="4913086"/>
          </a:xfrm>
        </p:spPr>
        <p:style>
          <a:lnRef idx="1">
            <a:schemeClr val="accent1"/>
          </a:lnRef>
          <a:fillRef idx="2">
            <a:schemeClr val="accent1"/>
          </a:fillRef>
          <a:effectRef idx="1">
            <a:schemeClr val="accent1"/>
          </a:effectRef>
          <a:fontRef idx="minor">
            <a:schemeClr val="dk1"/>
          </a:fontRef>
        </p:style>
        <p:txBody>
          <a:bodyPr>
            <a:noAutofit/>
          </a:bodyPr>
          <a:lstStyle/>
          <a:p>
            <a:pPr lvl="0" algn="r" rtl="1">
              <a:lnSpc>
                <a:spcPct val="150000"/>
              </a:lnSpc>
            </a:pPr>
            <a:r>
              <a:rPr lang="ar-SA" sz="2000" dirty="0"/>
              <a:t>بعض مصادر المعلومات المتاحة عن السوق الحالية قد لا تكون متاحة عن الأسواق الجديدة مثال ذلك المعلومات التاريخية أو المتوفرة بالملفات و السجلات</a:t>
            </a:r>
            <a:r>
              <a:rPr lang="fr-FR" sz="2000" dirty="0"/>
              <a:t>.</a:t>
            </a:r>
            <a:endParaRPr lang="en-US" sz="2000" dirty="0"/>
          </a:p>
          <a:p>
            <a:pPr lvl="0" algn="r" rtl="1">
              <a:lnSpc>
                <a:spcPct val="150000"/>
              </a:lnSpc>
            </a:pPr>
            <a:r>
              <a:rPr lang="ar-SA" sz="2000" dirty="0"/>
              <a:t>عند إعداد الخطة التسويقية الخاص بالسوق الجديدة تحتاج الإدارة إلى مواجهة القيود المفروضة عليها بواسطة المنتجات القائمة لذا من الضروري تحديد الأسواق أو أجزاء السوق المطلوب الدخول إليها وتصميم المنتج المناسب لها، الأمر الذي يتطلب اتخاذ قرارات تفصيلية تتعلق بتصميم المنتج ( استراتيجيات الترويج، التوزيع، التسعير</a:t>
            </a:r>
            <a:r>
              <a:rPr lang="fr-FR" sz="2000" dirty="0"/>
              <a:t> ...</a:t>
            </a:r>
            <a:r>
              <a:rPr lang="ar-SA" sz="2000" dirty="0"/>
              <a:t>الخ)، وحالما يتم اتخاذ القرارات يصبح من الضروري قيام الإدارة بتخمين مقدار النجاح للمنتج في السوق الجديدة، فإذا كانت النتائج مشجعة فإنه يمكن الدخول في السوق الجديدة وجميع هذه القرارات تستلزم معلومات تفصيلية قد تكلف المنشأة مبالغ كبيرة جدا، أما بالنسبة للأسواق الحالية فإن الإدارة تعتمد على الأغلب مبدأ الإدارة بالاستثناء في الحصول على معلومات عن عناصر المزيج التسويقي وحالات الخدمة</a:t>
            </a:r>
            <a:r>
              <a:rPr lang="fr-FR" sz="2000" dirty="0"/>
              <a:t>.</a:t>
            </a:r>
            <a:endParaRPr lang="en-US" sz="2000" dirty="0"/>
          </a:p>
          <a:p>
            <a:pPr lvl="0" algn="r" rtl="1">
              <a:lnSpc>
                <a:spcPct val="150000"/>
              </a:lnSpc>
            </a:pPr>
            <a:r>
              <a:rPr lang="ar-SA" sz="2000" dirty="0"/>
              <a:t>اعتمادا على السببين أعلاه فإن عملية تحصيل المعلومات الخاصة بالسوق الحالية يمكن برمجتها وإخضاعها إلى تطبيقات نظام المعلومات التسويقية بشكل منظم بالمقارنة مع عمليات تحصيل المعلومات الخاصة بالسوق الجديدة</a:t>
            </a:r>
            <a:r>
              <a:rPr lang="fr-FR" sz="2000" dirty="0"/>
              <a:t>.</a:t>
            </a:r>
            <a:endParaRPr lang="en-US" sz="2000" dirty="0"/>
          </a:p>
          <a:p>
            <a:pPr algn="r">
              <a:lnSpc>
                <a:spcPct val="150000"/>
              </a:lnSpc>
            </a:pPr>
            <a:endParaRPr lang="en-US" sz="1200"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32446046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0782" y="1151912"/>
            <a:ext cx="8761413" cy="706964"/>
          </a:xfrm>
        </p:spPr>
        <p:txBody>
          <a:bodyPr/>
          <a:lstStyle/>
          <a:p>
            <a:pPr algn="ctr"/>
            <a:r>
              <a:rPr lang="ar-SA" b="1" dirty="0">
                <a:solidFill>
                  <a:schemeClr val="bg1"/>
                </a:solidFill>
              </a:rPr>
              <a:t>تخطيط المبيعات </a:t>
            </a:r>
            <a:endParaRPr lang="en-US" dirty="0">
              <a:solidFill>
                <a:schemeClr val="bg1"/>
              </a:solidFill>
            </a:endParaRPr>
          </a:p>
        </p:txBody>
      </p:sp>
      <p:sp>
        <p:nvSpPr>
          <p:cNvPr id="3" name="Espace réservé du contenu 2"/>
          <p:cNvSpPr>
            <a:spLocks noGrp="1"/>
          </p:cNvSpPr>
          <p:nvPr>
            <p:ph idx="1"/>
          </p:nvPr>
        </p:nvSpPr>
        <p:spPr>
          <a:xfrm>
            <a:off x="566057" y="2211455"/>
            <a:ext cx="10842172" cy="4450601"/>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algn="ctr" rtl="1">
              <a:lnSpc>
                <a:spcPct val="150000"/>
              </a:lnSpc>
            </a:pPr>
            <a:r>
              <a:rPr lang="ar-SA" sz="2000" dirty="0"/>
              <a:t>لعل الدور الأهم لنظام المعلومات التسويقية يبرز من خلال أهمية التخطيط للمبيعات في نجاح المنشأة ككل إذ تعتمد معظم الأنشطة الأخرى الرئيسية في المنشأة بشكل أو بآخر عن خطة المبيعات، فالتخطيط للمبيعات يعتبر الأساس في إعداد استراتيجيات </a:t>
            </a:r>
            <a:r>
              <a:rPr lang="ar-SA" sz="2000" u="sng" dirty="0"/>
              <a:t>التسعير</a:t>
            </a:r>
            <a:r>
              <a:rPr lang="ar-SA" sz="2000" dirty="0"/>
              <a:t> </a:t>
            </a:r>
            <a:r>
              <a:rPr lang="ar-SA" sz="2000" u="sng" dirty="0" smtClean="0"/>
              <a:t>والترويج</a:t>
            </a:r>
            <a:r>
              <a:rPr lang="ar-SA" sz="2000" dirty="0" smtClean="0"/>
              <a:t> </a:t>
            </a:r>
            <a:r>
              <a:rPr lang="ar-SA" sz="2000" dirty="0"/>
              <a:t>وفي </a:t>
            </a:r>
            <a:r>
              <a:rPr lang="ar-SA" sz="2000" u="sng" dirty="0"/>
              <a:t>التقييم</a:t>
            </a:r>
            <a:r>
              <a:rPr lang="ar-SA" sz="2000" dirty="0"/>
              <a:t> المسبق لرجال البيع كما يعتبر </a:t>
            </a:r>
            <a:r>
              <a:rPr lang="ar-SA" sz="2000" dirty="0">
                <a:effectLst>
                  <a:outerShdw blurRad="38100" dist="38100" dir="2700000" algn="tl">
                    <a:srgbClr val="000000">
                      <a:alpha val="43137"/>
                    </a:srgbClr>
                  </a:outerShdw>
                </a:effectLst>
              </a:rPr>
              <a:t>الخطوة الأولى </a:t>
            </a:r>
            <a:r>
              <a:rPr lang="ar-SA" sz="2000" dirty="0"/>
              <a:t>في دورة تخطيط الربحية (الدورة الاقتصادية للمنشأة ككل) فإذا كان هذا التخطيط غير سليم فإن الموازنة الكلية للمنشاة تعتمد على مستويات خاطئة، يضاف إلى ذلك أن التخطيط  للإنتاج والتخطيط لقوة العمل وجدولة الإنتاج، المواد الخام، المعدات والآلات، وما شابهها كلها تعتمد على خطة المبيعات، </a:t>
            </a:r>
            <a:r>
              <a:rPr lang="ar-SA" sz="2000" b="1" dirty="0"/>
              <a:t> </a:t>
            </a:r>
            <a:r>
              <a:rPr lang="ar-SA" sz="2000" b="1" dirty="0" smtClean="0"/>
              <a:t>فإذا </a:t>
            </a:r>
            <a:r>
              <a:rPr lang="ar-SA" sz="2000" b="1" dirty="0"/>
              <a:t>كانت المبيعات المتوقعة أعلى مما يجب فإن مستويات التخزين من السلع النهائية و المواد الخام سوف تكون عالية جدا ويترتب عليه أيضا ارتفاع تكاليف تشغيل الأيدي العاملة  ، إما إذا كانت المبيعات المتوقعة منخفضة فإن فرص المبيعات قد يتم فقدانها بسبب النقص في التخزين، فالتخطيط للتدفق النقدي يعتمد أساس على التخطيط للمبيعات. </a:t>
            </a:r>
            <a:r>
              <a:rPr lang="ar-SA" sz="2000" dirty="0"/>
              <a:t>مما سبق فإن أهمية نظام المعلومات التسويقية في التخطيط للمبيعات تنبع من أهمية هذا التخطيط في حياة المنشاة ككل، ولأجل أن يكون هذا التخطيط سليما يجب توفير القدر الكافي من المعلومات التسويقية التي تزيد من سلامة الخطة.</a:t>
            </a:r>
            <a:endParaRPr lang="en-US" sz="2000" dirty="0"/>
          </a:p>
          <a:p>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04</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31771720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0782" y="1151912"/>
            <a:ext cx="8761413" cy="706964"/>
          </a:xfrm>
        </p:spPr>
        <p:txBody>
          <a:bodyPr/>
          <a:lstStyle/>
          <a:p>
            <a:pPr algn="ctr"/>
            <a:r>
              <a:rPr lang="ar-SA" b="1" dirty="0">
                <a:solidFill>
                  <a:schemeClr val="bg1"/>
                </a:solidFill>
              </a:rPr>
              <a:t>التخطيط لتطوير المنتج</a:t>
            </a:r>
            <a:endParaRPr lang="en-US" dirty="0">
              <a:solidFill>
                <a:schemeClr val="bg1"/>
              </a:solidFill>
            </a:endParaRPr>
          </a:p>
        </p:txBody>
      </p:sp>
      <p:sp>
        <p:nvSpPr>
          <p:cNvPr id="3" name="Espace réservé du contenu 2"/>
          <p:cNvSpPr>
            <a:spLocks noGrp="1"/>
          </p:cNvSpPr>
          <p:nvPr>
            <p:ph idx="1"/>
          </p:nvPr>
        </p:nvSpPr>
        <p:spPr>
          <a:xfrm>
            <a:off x="522514" y="2002971"/>
            <a:ext cx="10435772" cy="4717143"/>
          </a:xfrm>
        </p:spPr>
        <p:style>
          <a:lnRef idx="1">
            <a:schemeClr val="accent1"/>
          </a:lnRef>
          <a:fillRef idx="2">
            <a:schemeClr val="accent1"/>
          </a:fillRef>
          <a:effectRef idx="1">
            <a:schemeClr val="accent1"/>
          </a:effectRef>
          <a:fontRef idx="minor">
            <a:schemeClr val="dk1"/>
          </a:fontRef>
        </p:style>
        <p:txBody>
          <a:bodyPr>
            <a:noAutofit/>
          </a:bodyPr>
          <a:lstStyle/>
          <a:p>
            <a:pPr algn="ctr" rtl="1">
              <a:lnSpc>
                <a:spcPct val="150000"/>
              </a:lnSpc>
            </a:pPr>
            <a:r>
              <a:rPr lang="ar-SA" sz="2000" dirty="0"/>
              <a:t>يستهدف التخطيط لتطوير المنتج </a:t>
            </a:r>
            <a:r>
              <a:rPr lang="ar-SA" sz="2000" b="1" dirty="0"/>
              <a:t>تحليل الفرص الممكنة </a:t>
            </a:r>
            <a:r>
              <a:rPr lang="ar-SA" sz="2000" dirty="0"/>
              <a:t>لإدخال سلعة جديدة </a:t>
            </a:r>
            <a:r>
              <a:rPr lang="ar-SA" sz="2000" b="1" dirty="0"/>
              <a:t>ودراسة المقومات والخصائص </a:t>
            </a:r>
            <a:r>
              <a:rPr lang="ar-SA" sz="2000" dirty="0"/>
              <a:t>الأساسية لها وتقرير </a:t>
            </a:r>
            <a:r>
              <a:rPr lang="ar-SA" sz="2000" b="1" dirty="0"/>
              <a:t>احتمالات</a:t>
            </a:r>
            <a:r>
              <a:rPr lang="ar-SA" sz="2000" dirty="0"/>
              <a:t> نجاح تسويقها، عليه يستلزم الأمر </a:t>
            </a:r>
            <a:r>
              <a:rPr lang="ar-SA" sz="2000" b="1" dirty="0"/>
              <a:t>توفير المعلومات الضرورية </a:t>
            </a:r>
            <a:r>
              <a:rPr lang="ar-SA" sz="2000" dirty="0"/>
              <a:t>التي تسهل مهمة الإدارة في التحليل لتلك </a:t>
            </a:r>
            <a:r>
              <a:rPr lang="ar-SA" sz="2000" dirty="0" smtClean="0"/>
              <a:t>الفرص</a:t>
            </a:r>
            <a:r>
              <a:rPr lang="fr-FR" sz="2000" dirty="0" smtClean="0"/>
              <a:t>. </a:t>
            </a:r>
            <a:r>
              <a:rPr lang="ar-SA" sz="2000" dirty="0"/>
              <a:t>ويمكن الاستعانة بهذا الخصوص برجال البيع الذين يتعاملون مع المستهلك </a:t>
            </a:r>
            <a:r>
              <a:rPr lang="ar-SA" sz="2000" dirty="0" err="1" smtClean="0"/>
              <a:t>إ</a:t>
            </a:r>
            <a:r>
              <a:rPr lang="ar-SA" sz="2000" b="1" dirty="0" err="1" smtClean="0"/>
              <a:t>بشكل</a:t>
            </a:r>
            <a:r>
              <a:rPr lang="ar-SA" sz="2000" b="1" dirty="0" smtClean="0"/>
              <a:t> </a:t>
            </a:r>
            <a:r>
              <a:rPr lang="ar-SA" sz="2000" b="1" dirty="0"/>
              <a:t>مباشر </a:t>
            </a:r>
            <a:r>
              <a:rPr lang="ar-SA" sz="2000" dirty="0" smtClean="0"/>
              <a:t>ذ </a:t>
            </a:r>
            <a:r>
              <a:rPr lang="ar-SA" sz="2000" dirty="0"/>
              <a:t>يمكنهم إدراك مدى الحاجة إلى مثل هذه السلعة الجديدة وإعداد </a:t>
            </a:r>
            <a:r>
              <a:rPr lang="ar-DZ" sz="2000" dirty="0" smtClean="0"/>
              <a:t>ال</a:t>
            </a:r>
            <a:r>
              <a:rPr lang="ar-SA" sz="2000" dirty="0" smtClean="0"/>
              <a:t>تقارير  بها</a:t>
            </a:r>
            <a:r>
              <a:rPr lang="ar-DZ" sz="2000" dirty="0" smtClean="0"/>
              <a:t> </a:t>
            </a:r>
            <a:r>
              <a:rPr lang="ar-SA" sz="2000" b="1" dirty="0" smtClean="0"/>
              <a:t>(</a:t>
            </a:r>
            <a:r>
              <a:rPr lang="ar-SA" sz="2000" b="1" dirty="0"/>
              <a:t>كمصدر لمدخلات نظام المعلومات التسويقية ) </a:t>
            </a:r>
            <a:r>
              <a:rPr lang="ar-SA" sz="2000" dirty="0"/>
              <a:t>إلى وحدة نظام المعلومات التسويقية التي تقوم بتحليل هذه التقارير في ضوء المعلومات المتوفرة عن المبيعات في </a:t>
            </a:r>
            <a:r>
              <a:rPr lang="ar-SA" sz="2000" b="1" dirty="0"/>
              <a:t>الماضي لسلع مشابهة </a:t>
            </a:r>
            <a:r>
              <a:rPr lang="ar-SA" sz="2000" dirty="0"/>
              <a:t>أو </a:t>
            </a:r>
            <a:r>
              <a:rPr lang="ar-SA" sz="2000" b="1" dirty="0"/>
              <a:t>السلع ذات العلاقة</a:t>
            </a:r>
            <a:r>
              <a:rPr lang="ar-SA" sz="2000" dirty="0"/>
              <a:t>، وأيضا معلومات عن </a:t>
            </a:r>
            <a:r>
              <a:rPr lang="ar-SA" sz="2000" b="1" dirty="0"/>
              <a:t>حجم وتركيبة السوق الحالية </a:t>
            </a:r>
            <a:r>
              <a:rPr lang="ar-SA" sz="2000" dirty="0"/>
              <a:t>والتي في ضوئها يمكن تحديد الخصائص المرغوبة للسلعة الجديدة أو تركيبة السوق لها إلى جانب </a:t>
            </a:r>
            <a:r>
              <a:rPr lang="ar-SA" sz="2000" b="1" dirty="0"/>
              <a:t>تقييم قوة السوق </a:t>
            </a:r>
            <a:r>
              <a:rPr lang="ar-SA" sz="2000" dirty="0"/>
              <a:t>وتقرير </a:t>
            </a:r>
            <a:r>
              <a:rPr lang="ar-SA" sz="2000" b="1" dirty="0"/>
              <a:t>احتمالات نجاح السلعة</a:t>
            </a:r>
            <a:r>
              <a:rPr lang="fr-FR" sz="2000" b="1" dirty="0"/>
              <a:t> </a:t>
            </a:r>
            <a:r>
              <a:rPr lang="fr-FR" sz="2000" dirty="0"/>
              <a:t>.</a:t>
            </a:r>
            <a:r>
              <a:rPr lang="ar-SA" sz="2000" dirty="0"/>
              <a:t>ولا يتوقف دور نظام المعلومات التسويقية عند حد تقرير الخصائص المرغوبة للمنتج الجديد، إذ يتم نقل هذه الخصائص إلى </a:t>
            </a:r>
            <a:r>
              <a:rPr lang="ar-SA" sz="2000" b="1" dirty="0"/>
              <a:t>قسم هندسة الإنتاج </a:t>
            </a:r>
            <a:r>
              <a:rPr lang="ar-SA" sz="2000" dirty="0"/>
              <a:t>للنظر في إمكانية تجسيد هذه الخصائص او وحدة </a:t>
            </a:r>
            <a:r>
              <a:rPr lang="ar-SA" sz="2000" b="1" dirty="0"/>
              <a:t>محاسبة التكاليف </a:t>
            </a:r>
            <a:r>
              <a:rPr lang="ar-SA" sz="2000" dirty="0"/>
              <a:t>لتقدير هامش </a:t>
            </a:r>
            <a:r>
              <a:rPr lang="ar-SA" sz="2000" b="1" u="sng" dirty="0"/>
              <a:t>الربحية</a:t>
            </a:r>
            <a:r>
              <a:rPr lang="ar-SA" sz="2000" dirty="0"/>
              <a:t> </a:t>
            </a:r>
            <a:r>
              <a:rPr lang="ar-SA" sz="2000" b="1" u="sng" dirty="0"/>
              <a:t>والمخاطرة</a:t>
            </a:r>
            <a:r>
              <a:rPr lang="ar-SA" sz="2000" dirty="0"/>
              <a:t> </a:t>
            </a:r>
            <a:r>
              <a:rPr lang="ar-SA" sz="2000" b="1" u="sng" dirty="0"/>
              <a:t>والعائد</a:t>
            </a:r>
            <a:r>
              <a:rPr lang="ar-SA" sz="2000" dirty="0"/>
              <a:t> المتوقع للمنتج والذي </a:t>
            </a:r>
            <a:r>
              <a:rPr lang="ar-SA" sz="2000" u="sng" dirty="0"/>
              <a:t>في ضوئه يتخذ القرار بإنتاج المنتج الجديد من عدمه</a:t>
            </a:r>
            <a:r>
              <a:rPr lang="fr-FR" sz="2000" u="sng" dirty="0"/>
              <a:t> </a:t>
            </a:r>
            <a:r>
              <a:rPr lang="fr-FR" sz="2000" dirty="0"/>
              <a:t>. </a:t>
            </a:r>
            <a:endParaRPr lang="en-US" sz="2000"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05</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3443673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1468" y="1141080"/>
            <a:ext cx="8761413" cy="706964"/>
          </a:xfrm>
        </p:spPr>
        <p:txBody>
          <a:bodyPr/>
          <a:lstStyle/>
          <a:p>
            <a:pPr algn="ctr"/>
            <a:r>
              <a:rPr lang="ar-SA" b="1" dirty="0">
                <a:solidFill>
                  <a:schemeClr val="bg1"/>
                </a:solidFill>
              </a:rPr>
              <a:t>التخطيط للحملات الترويجية</a:t>
            </a:r>
            <a:endParaRPr lang="en-US" dirty="0">
              <a:solidFill>
                <a:schemeClr val="bg1"/>
              </a:solidFill>
            </a:endParaRPr>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lvl="0" algn="ctr" rtl="1">
              <a:lnSpc>
                <a:spcPct val="150000"/>
              </a:lnSpc>
            </a:pPr>
            <a:r>
              <a:rPr lang="ar-SA" sz="2400" b="1" dirty="0"/>
              <a:t>تقوم عملية تخطيط الحملات الإعلانية على أساس متكامل، فهي سلسلة من الإجراءات التي يجب أن تقدم بحيث تضمن التعاون والتناسق بين المراحل المختلفة للتخطيط والتنفيذ والمتابعة داخل إطار الخطة الأم وهي الخطة التسويقية. ويمكن تقسيم المعلومات التي يحتاجها مخطط الحملة الإعلانية إلى ثلاثة أنواع: </a:t>
            </a:r>
            <a:endParaRPr lang="en-US" sz="2400" b="1" dirty="0"/>
          </a:p>
          <a:p>
            <a:pPr algn="ctr" rtl="1"/>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06</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19383007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1468" y="1141080"/>
            <a:ext cx="8761413" cy="706964"/>
          </a:xfrm>
        </p:spPr>
        <p:txBody>
          <a:bodyPr/>
          <a:lstStyle/>
          <a:p>
            <a:pPr algn="ctr"/>
            <a:r>
              <a:rPr lang="ar-SA" b="1" dirty="0">
                <a:solidFill>
                  <a:schemeClr val="bg1"/>
                </a:solidFill>
              </a:rPr>
              <a:t>التخطيط للحملات الترويجية</a:t>
            </a:r>
            <a:endParaRPr lang="en-US" dirty="0">
              <a:solidFill>
                <a:schemeClr val="bg1"/>
              </a:solidFill>
            </a:endParaRPr>
          </a:p>
        </p:txBody>
      </p:sp>
      <p:sp>
        <p:nvSpPr>
          <p:cNvPr id="3" name="Espace réservé du contenu 2"/>
          <p:cNvSpPr>
            <a:spLocks noGrp="1"/>
          </p:cNvSpPr>
          <p:nvPr>
            <p:ph idx="1"/>
          </p:nvPr>
        </p:nvSpPr>
        <p:spPr>
          <a:xfrm>
            <a:off x="661468" y="2877457"/>
            <a:ext cx="7286171" cy="3494314"/>
          </a:xfrm>
          <a:ln w="57150"/>
        </p:spPr>
        <p:style>
          <a:lnRef idx="2">
            <a:schemeClr val="accent3"/>
          </a:lnRef>
          <a:fillRef idx="1">
            <a:schemeClr val="lt1"/>
          </a:fillRef>
          <a:effectRef idx="0">
            <a:schemeClr val="accent3"/>
          </a:effectRef>
          <a:fontRef idx="minor">
            <a:schemeClr val="dk1"/>
          </a:fontRef>
        </p:style>
        <p:txBody>
          <a:bodyPr/>
          <a:lstStyle/>
          <a:p>
            <a:pPr lvl="0" algn="ctr" rtl="1">
              <a:lnSpc>
                <a:spcPct val="150000"/>
              </a:lnSpc>
            </a:pPr>
            <a:r>
              <a:rPr lang="ar-SA" sz="2400" dirty="0" smtClean="0"/>
              <a:t>وهي </a:t>
            </a:r>
            <a:r>
              <a:rPr lang="ar-SA" sz="2400" dirty="0"/>
              <a:t>تتعلق بمتغيرات بيئية لا يمكن لرجل التسويق التحكم فيها ولا تقع تحت سيطرته، و لكن عليه أن يأخذها بالحسبان عند تخطيطه للحملات الإعلانية المختلفة، ومن أمثلة هذه المعلومات ؛ حجم الطلب في السوق واتجاهاته، حصة الشركة من السوق مقارنة بحصص المنافسين، معلومات عن المنافسين واستراتيجياتهم الإعلانية</a:t>
            </a:r>
            <a:r>
              <a:rPr lang="fr-FR" sz="2400" dirty="0"/>
              <a:t>.</a:t>
            </a:r>
            <a:endParaRPr lang="en-US" sz="2400" dirty="0"/>
          </a:p>
          <a:p>
            <a:pPr algn="ctr" rtl="1"/>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06</a:t>
            </a:r>
            <a:endParaRPr lang="en-US" sz="2800" b="1" dirty="0">
              <a:solidFill>
                <a:schemeClr val="tx1"/>
              </a:solidFill>
            </a:endParaRPr>
          </a:p>
        </p:txBody>
      </p:sp>
      <p:sp>
        <p:nvSpPr>
          <p:cNvPr id="6" name="Flèche gauche 5"/>
          <p:cNvSpPr/>
          <p:nvPr/>
        </p:nvSpPr>
        <p:spPr>
          <a:xfrm>
            <a:off x="7997371" y="2656114"/>
            <a:ext cx="3585029" cy="3715657"/>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2800" b="1" dirty="0">
                <a:solidFill>
                  <a:schemeClr val="tx1"/>
                </a:solidFill>
                <a:effectLst>
                  <a:outerShdw blurRad="38100" dist="38100" dir="2700000" algn="tl">
                    <a:srgbClr val="000000">
                      <a:alpha val="43137"/>
                    </a:srgbClr>
                  </a:outerShdw>
                </a:effectLst>
              </a:rPr>
              <a:t>معلومات متعلقة بالظروف </a:t>
            </a:r>
            <a:r>
              <a:rPr lang="ar-SA" sz="2800" b="1" dirty="0" smtClean="0">
                <a:solidFill>
                  <a:schemeClr val="tx1"/>
                </a:solidFill>
                <a:effectLst>
                  <a:outerShdw blurRad="38100" dist="38100" dir="2700000" algn="tl">
                    <a:srgbClr val="000000">
                      <a:alpha val="43137"/>
                    </a:srgbClr>
                  </a:outerShdw>
                </a:effectLst>
              </a:rPr>
              <a:t>التسويقية</a:t>
            </a:r>
            <a:endParaRPr lang="en-US" sz="2800" dirty="0">
              <a:solidFill>
                <a:schemeClr val="tx1"/>
              </a:solidFill>
              <a:effectLst>
                <a:outerShdw blurRad="38100" dist="38100" dir="2700000" algn="tl">
                  <a:srgbClr val="000000">
                    <a:alpha val="43137"/>
                  </a:srgbClr>
                </a:outerShdw>
              </a:effectLst>
            </a:endParaRPr>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28478057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1468" y="1141080"/>
            <a:ext cx="8761413" cy="706964"/>
          </a:xfrm>
        </p:spPr>
        <p:txBody>
          <a:bodyPr/>
          <a:lstStyle/>
          <a:p>
            <a:pPr algn="ctr"/>
            <a:r>
              <a:rPr lang="ar-SA" b="1" dirty="0">
                <a:solidFill>
                  <a:schemeClr val="bg1"/>
                </a:solidFill>
              </a:rPr>
              <a:t>التخطيط للحملات الترويجية</a:t>
            </a:r>
            <a:endParaRPr lang="en-US" dirty="0">
              <a:solidFill>
                <a:schemeClr val="bg1"/>
              </a:solidFill>
            </a:endParaRPr>
          </a:p>
        </p:txBody>
      </p:sp>
      <p:sp>
        <p:nvSpPr>
          <p:cNvPr id="3" name="Espace réservé du contenu 2"/>
          <p:cNvSpPr>
            <a:spLocks noGrp="1"/>
          </p:cNvSpPr>
          <p:nvPr>
            <p:ph idx="1"/>
          </p:nvPr>
        </p:nvSpPr>
        <p:spPr>
          <a:xfrm>
            <a:off x="174171" y="2323996"/>
            <a:ext cx="9405257" cy="4367090"/>
          </a:xfrm>
          <a:ln w="38100"/>
        </p:spPr>
        <p:style>
          <a:lnRef idx="2">
            <a:schemeClr val="accent3"/>
          </a:lnRef>
          <a:fillRef idx="1">
            <a:schemeClr val="lt1"/>
          </a:fillRef>
          <a:effectRef idx="0">
            <a:schemeClr val="accent3"/>
          </a:effectRef>
          <a:fontRef idx="minor">
            <a:schemeClr val="dk1"/>
          </a:fontRef>
        </p:style>
        <p:txBody>
          <a:bodyPr>
            <a:normAutofit fontScale="92500"/>
          </a:bodyPr>
          <a:lstStyle/>
          <a:p>
            <a:pPr marL="0" lvl="0" indent="0" algn="ctr" rtl="1">
              <a:lnSpc>
                <a:spcPct val="120000"/>
              </a:lnSpc>
              <a:buNone/>
            </a:pPr>
            <a:r>
              <a:rPr lang="ar-SA" sz="2100" b="1" u="sng" dirty="0" smtClean="0"/>
              <a:t>فينبغي </a:t>
            </a:r>
            <a:r>
              <a:rPr lang="ar-SA" sz="2100" b="1" u="sng" dirty="0"/>
              <a:t>على مخطط التسويق أن يقوم بجمع كافة المعلومات الضرورية عن السلعة أو مجموعة السلع التي يقوم بإنتاجها وتقديمها إلى الأسواق والتي يريد الإعلان عنها، ومنها على سبيل المثال:</a:t>
            </a:r>
            <a:endParaRPr lang="en-US" sz="2100" b="1" u="sng" dirty="0"/>
          </a:p>
          <a:p>
            <a:pPr lvl="0" algn="r" rtl="1">
              <a:lnSpc>
                <a:spcPct val="120000"/>
              </a:lnSpc>
            </a:pPr>
            <a:r>
              <a:rPr lang="fr-FR" sz="2100" b="1" dirty="0"/>
              <a:t> </a:t>
            </a:r>
            <a:r>
              <a:rPr lang="ar-SA" sz="2100" b="1" dirty="0"/>
              <a:t>خصائص السلعة المعلن عنها من حيث الحجم والشكل والجودة والطراز وتشكيلة السلع التي تقدم من هذا النوع</a:t>
            </a:r>
            <a:r>
              <a:rPr lang="fr-FR" sz="2100" b="1" dirty="0"/>
              <a:t> .</a:t>
            </a:r>
            <a:endParaRPr lang="en-US" sz="2100" b="1" dirty="0"/>
          </a:p>
          <a:p>
            <a:pPr lvl="0" algn="r" rtl="1">
              <a:lnSpc>
                <a:spcPct val="120000"/>
              </a:lnSpc>
            </a:pPr>
            <a:r>
              <a:rPr lang="fr-FR" sz="2100" b="1" dirty="0"/>
              <a:t> </a:t>
            </a:r>
            <a:r>
              <a:rPr lang="ar-SA" sz="2100" b="1" dirty="0"/>
              <a:t>عوامل الجذب التي تتضمنها السلعة من حيث الجودة، المتانة، السعر، الاسم التجاري، وكل هذه المعلومات قد تصلح كنقاط هامة ومغرية يمكن استخدامها في الحملات الإعلانية</a:t>
            </a:r>
            <a:r>
              <a:rPr lang="fr-FR" sz="2100" b="1" dirty="0"/>
              <a:t>.</a:t>
            </a:r>
            <a:endParaRPr lang="en-US" sz="2100" b="1" dirty="0"/>
          </a:p>
          <a:p>
            <a:pPr lvl="0" algn="r" rtl="1">
              <a:lnSpc>
                <a:spcPct val="120000"/>
              </a:lnSpc>
            </a:pPr>
            <a:r>
              <a:rPr lang="fr-FR" sz="2100" b="1" dirty="0"/>
              <a:t> </a:t>
            </a:r>
            <a:r>
              <a:rPr lang="ar-SA" sz="2100" b="1" dirty="0"/>
              <a:t>المراحل التي تمر بها السلعة في دورة حياتها، فتختلف السلع من حيث مراحلها المختلفة (التقديم، النمو، النضج، التدهور)، ومن ثم يفيد معرفة مرحلة السلعة في دورة حياتها في تحديد نوع الإعلان الذي سيقدم من خلال الحملة الإعلانية</a:t>
            </a:r>
            <a:r>
              <a:rPr lang="fr-FR" sz="2100" b="1" dirty="0"/>
              <a:t>.</a:t>
            </a:r>
            <a:endParaRPr lang="en-US" sz="2100" b="1" dirty="0"/>
          </a:p>
          <a:p>
            <a:pPr lvl="0" algn="r" rtl="1">
              <a:lnSpc>
                <a:spcPct val="120000"/>
              </a:lnSpc>
            </a:pPr>
            <a:r>
              <a:rPr lang="ar-SA" sz="2100" b="1" dirty="0"/>
              <a:t>السلع المنافسة وخصائصها وتفيد في معرفة أي من نقاط سوق يتم التركيز عليها في الإعلان عن سلعة المشروع للتمتع بمزايا تنافسية معينة</a:t>
            </a:r>
            <a:r>
              <a:rPr lang="fr-FR" sz="2100" b="1" dirty="0"/>
              <a:t>.</a:t>
            </a:r>
            <a:endParaRPr lang="en-US" sz="2100" b="1" dirty="0"/>
          </a:p>
          <a:p>
            <a:pPr algn="r" rtl="1"/>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06</a:t>
            </a:r>
            <a:endParaRPr lang="en-US" sz="2800" b="1" dirty="0">
              <a:solidFill>
                <a:schemeClr val="tx1"/>
              </a:solidFill>
            </a:endParaRPr>
          </a:p>
        </p:txBody>
      </p:sp>
      <p:sp>
        <p:nvSpPr>
          <p:cNvPr id="6" name="Flèche gauche 5"/>
          <p:cNvSpPr/>
          <p:nvPr/>
        </p:nvSpPr>
        <p:spPr>
          <a:xfrm>
            <a:off x="9579429" y="2656114"/>
            <a:ext cx="2510971" cy="3715657"/>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2800" b="1" dirty="0">
                <a:solidFill>
                  <a:schemeClr val="tx1"/>
                </a:solidFill>
              </a:rPr>
              <a:t>معلومات متعلقة بالمنتج</a:t>
            </a:r>
            <a:r>
              <a:rPr lang="fr-FR" sz="2800" b="1" dirty="0">
                <a:solidFill>
                  <a:schemeClr val="tx1"/>
                </a:solidFill>
              </a:rPr>
              <a:t> :</a:t>
            </a:r>
            <a:endParaRPr lang="en-US" sz="2800" dirty="0">
              <a:solidFill>
                <a:schemeClr val="tx1"/>
              </a:solidFill>
              <a:effectLst>
                <a:outerShdw blurRad="38100" dist="38100" dir="2700000" algn="tl">
                  <a:srgbClr val="000000">
                    <a:alpha val="43137"/>
                  </a:srgbClr>
                </a:outerShdw>
              </a:effectLst>
            </a:endParaRPr>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24694853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1468" y="1141080"/>
            <a:ext cx="8761413" cy="706964"/>
          </a:xfrm>
        </p:spPr>
        <p:txBody>
          <a:bodyPr/>
          <a:lstStyle/>
          <a:p>
            <a:pPr algn="ctr"/>
            <a:r>
              <a:rPr lang="ar-SA" b="1" dirty="0">
                <a:solidFill>
                  <a:schemeClr val="bg1"/>
                </a:solidFill>
              </a:rPr>
              <a:t>التخطيط للحملات الترويجية</a:t>
            </a:r>
            <a:endParaRPr lang="en-US" dirty="0">
              <a:solidFill>
                <a:schemeClr val="bg1"/>
              </a:solidFill>
            </a:endParaRPr>
          </a:p>
        </p:txBody>
      </p:sp>
      <p:sp>
        <p:nvSpPr>
          <p:cNvPr id="3" name="Espace réservé du contenu 2"/>
          <p:cNvSpPr>
            <a:spLocks noGrp="1"/>
          </p:cNvSpPr>
          <p:nvPr>
            <p:ph idx="1"/>
          </p:nvPr>
        </p:nvSpPr>
        <p:spPr>
          <a:xfrm>
            <a:off x="574381" y="2467428"/>
            <a:ext cx="7852229" cy="4180115"/>
          </a:xfrm>
          <a:ln w="38100"/>
        </p:spPr>
        <p:style>
          <a:lnRef idx="2">
            <a:schemeClr val="accent3"/>
          </a:lnRef>
          <a:fillRef idx="1">
            <a:schemeClr val="lt1"/>
          </a:fillRef>
          <a:effectRef idx="0">
            <a:schemeClr val="accent3"/>
          </a:effectRef>
          <a:fontRef idx="minor">
            <a:schemeClr val="dk1"/>
          </a:fontRef>
        </p:style>
        <p:txBody>
          <a:bodyPr>
            <a:normAutofit fontScale="92500" lnSpcReduction="20000"/>
          </a:bodyPr>
          <a:lstStyle/>
          <a:p>
            <a:pPr lvl="0" algn="ctr" rtl="1">
              <a:lnSpc>
                <a:spcPct val="150000"/>
              </a:lnSpc>
            </a:pPr>
            <a:r>
              <a:rPr lang="ar-SA" sz="2600" dirty="0" smtClean="0"/>
              <a:t>إن </a:t>
            </a:r>
            <a:r>
              <a:rPr lang="ar-SA" sz="2600" dirty="0"/>
              <a:t>معرفة الشركة بمستهلكيها المستهدفين تعتبر الضمان الأساسي لنجاح نشاطها وتناول دراسة المستهلكين الحاليين والمحتملين عدة أنواع رئيسية أهمها؛ عدد المستهلكين ومدى انتشارهم، خصائصهم، عادات الشراء لديهم</a:t>
            </a:r>
            <a:r>
              <a:rPr lang="fr-FR" sz="2600" dirty="0"/>
              <a:t>. </a:t>
            </a:r>
            <a:r>
              <a:rPr lang="ar-SA" sz="2600" dirty="0"/>
              <a:t>وينبغي التنبيه إلى أن المعلومات الضرورية والسابق استعراضها يتم جمعها من خلال نظام المعلومات التسويقية، كما أن هذا النظام يساعد الإدارة في إجراء تحليل نظامي للمعلومات عن الخبرة الماضية في مجال الترويج بالشكل الذي يمكنها من امتلاك معرفة جيدة عن استجابة السوق لكل وسيلة من وسائل الترويج</a:t>
            </a:r>
            <a:r>
              <a:rPr lang="fr-FR" sz="2600" dirty="0"/>
              <a:t>.</a:t>
            </a:r>
            <a:endParaRPr lang="en-US" sz="2600" dirty="0"/>
          </a:p>
          <a:p>
            <a:pPr marL="0" lvl="0" indent="0" algn="r" rtl="1">
              <a:lnSpc>
                <a:spcPct val="120000"/>
              </a:lnSpc>
              <a:buNone/>
            </a:pPr>
            <a:endParaRPr lang="en-US" sz="2100" b="1" dirty="0"/>
          </a:p>
          <a:p>
            <a:pPr algn="r" rtl="1"/>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06</a:t>
            </a:r>
            <a:endParaRPr lang="en-US" sz="2800" b="1" dirty="0">
              <a:solidFill>
                <a:schemeClr val="tx1"/>
              </a:solidFill>
            </a:endParaRPr>
          </a:p>
        </p:txBody>
      </p:sp>
      <p:sp>
        <p:nvSpPr>
          <p:cNvPr id="6" name="Flèche gauche 5"/>
          <p:cNvSpPr/>
          <p:nvPr/>
        </p:nvSpPr>
        <p:spPr>
          <a:xfrm>
            <a:off x="8563429" y="2656114"/>
            <a:ext cx="3526971" cy="3715657"/>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2800" b="1" dirty="0">
                <a:solidFill>
                  <a:schemeClr val="tx1"/>
                </a:solidFill>
              </a:rPr>
              <a:t>معلومات متعلقة بالمستهلك المستهدف</a:t>
            </a:r>
            <a:endParaRPr lang="en-US" sz="2800" dirty="0">
              <a:solidFill>
                <a:schemeClr val="tx1"/>
              </a:solidFill>
              <a:effectLst>
                <a:outerShdw blurRad="38100" dist="38100" dir="2700000" algn="tl">
                  <a:srgbClr val="000000">
                    <a:alpha val="43137"/>
                  </a:srgbClr>
                </a:outerShdw>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76166232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sz="5400" b="1" dirty="0" smtClean="0"/>
              <a:t>مقدم</a:t>
            </a:r>
            <a:r>
              <a:rPr lang="ar-DZ" sz="5400" b="1" dirty="0" smtClean="0"/>
              <a:t>ـــــــ</a:t>
            </a:r>
            <a:r>
              <a:rPr lang="ar-SA" sz="5400" b="1" dirty="0" smtClean="0"/>
              <a:t>ة</a:t>
            </a:r>
            <a:endParaRPr lang="en-US" sz="5400" dirty="0"/>
          </a:p>
        </p:txBody>
      </p:sp>
      <p:sp>
        <p:nvSpPr>
          <p:cNvPr id="3" name="Espace réservé du contenu 2"/>
          <p:cNvSpPr>
            <a:spLocks noGrp="1"/>
          </p:cNvSpPr>
          <p:nvPr>
            <p:ph idx="1"/>
          </p:nvPr>
        </p:nvSpPr>
        <p:spPr>
          <a:xfrm>
            <a:off x="675621" y="2387596"/>
            <a:ext cx="9720073" cy="4201890"/>
          </a:xfrm>
        </p:spPr>
        <p:style>
          <a:lnRef idx="1">
            <a:schemeClr val="accent2"/>
          </a:lnRef>
          <a:fillRef idx="2">
            <a:schemeClr val="accent2"/>
          </a:fillRef>
          <a:effectRef idx="1">
            <a:schemeClr val="accent2"/>
          </a:effectRef>
          <a:fontRef idx="minor">
            <a:schemeClr val="dk1"/>
          </a:fontRef>
        </p:style>
        <p:txBody>
          <a:bodyPr>
            <a:noAutofit/>
          </a:bodyPr>
          <a:lstStyle/>
          <a:p>
            <a:pPr algn="ctr" rtl="1"/>
            <a:r>
              <a:rPr lang="ar-SA" sz="3200" dirty="0" smtClean="0">
                <a:solidFill>
                  <a:schemeClr val="tx1"/>
                </a:solidFill>
                <a:latin typeface="Arial" panose="020B0604020202020204" pitchFamily="34" charset="0"/>
                <a:cs typeface="Arial" panose="020B0604020202020204" pitchFamily="34" charset="0"/>
              </a:rPr>
              <a:t>يعد </a:t>
            </a:r>
            <a:r>
              <a:rPr lang="ar-SA" sz="3200" dirty="0">
                <a:solidFill>
                  <a:schemeClr val="tx1"/>
                </a:solidFill>
                <a:latin typeface="Arial" panose="020B0604020202020204" pitchFamily="34" charset="0"/>
                <a:cs typeface="Arial" panose="020B0604020202020204" pitchFamily="34" charset="0"/>
              </a:rPr>
              <a:t>القرار التسويقي بأنه الاختيار من بين البدائل المتاحة بهدف تحقيق توازن حاجات السوق الحالية والمستقبلية</a:t>
            </a:r>
            <a:r>
              <a:rPr lang="fr-FR" sz="3200" dirty="0">
                <a:solidFill>
                  <a:schemeClr val="tx1"/>
                </a:solidFill>
                <a:latin typeface="Arial" panose="020B0604020202020204" pitchFamily="34" charset="0"/>
                <a:cs typeface="Arial" panose="020B0604020202020204" pitchFamily="34" charset="0"/>
              </a:rPr>
              <a:t>	 </a:t>
            </a:r>
            <a:r>
              <a:rPr lang="ar-SA" sz="3200" dirty="0">
                <a:solidFill>
                  <a:schemeClr val="tx1"/>
                </a:solidFill>
                <a:latin typeface="Arial" panose="020B0604020202020204" pitchFamily="34" charset="0"/>
                <a:cs typeface="Arial" panose="020B0604020202020204" pitchFamily="34" charset="0"/>
              </a:rPr>
              <a:t>إذن وكأساس فان القرار التسويقي يجب أن ينبثق عن تقدير كامل للمتغيرات البيئية الداخلية والخارجية</a:t>
            </a:r>
            <a:r>
              <a:rPr lang="ar-SA" sz="3200" b="1" dirty="0">
                <a:solidFill>
                  <a:schemeClr val="tx1"/>
                </a:solidFill>
                <a:latin typeface="Arial" panose="020B0604020202020204" pitchFamily="34" charset="0"/>
                <a:cs typeface="Arial" panose="020B0604020202020204" pitchFamily="34" charset="0"/>
              </a:rPr>
              <a:t> </a:t>
            </a:r>
            <a:r>
              <a:rPr lang="ar-SA" sz="3200" dirty="0" smtClean="0">
                <a:solidFill>
                  <a:schemeClr val="tx1"/>
                </a:solidFill>
                <a:latin typeface="Arial" panose="020B0604020202020204" pitchFamily="34" charset="0"/>
                <a:cs typeface="Arial" panose="020B0604020202020204" pitchFamily="34" charset="0"/>
              </a:rPr>
              <a:t>للمنظمة</a:t>
            </a:r>
            <a:r>
              <a:rPr lang="ar-DZ" sz="3200" dirty="0" smtClean="0">
                <a:solidFill>
                  <a:schemeClr val="tx1"/>
                </a:solidFill>
                <a:latin typeface="Arial" panose="020B0604020202020204" pitchFamily="34" charset="0"/>
                <a:cs typeface="Arial" panose="020B0604020202020204" pitchFamily="34" charset="0"/>
              </a:rPr>
              <a:t>،</a:t>
            </a:r>
            <a:r>
              <a:rPr lang="ar-SA" sz="3200" dirty="0" smtClean="0">
                <a:solidFill>
                  <a:schemeClr val="tx1"/>
                </a:solidFill>
                <a:latin typeface="Arial" panose="020B0604020202020204" pitchFamily="34" charset="0"/>
                <a:cs typeface="Arial" panose="020B0604020202020204" pitchFamily="34" charset="0"/>
              </a:rPr>
              <a:t> </a:t>
            </a:r>
            <a:r>
              <a:rPr lang="ar-SA" sz="3200" dirty="0">
                <a:solidFill>
                  <a:schemeClr val="tx1"/>
                </a:solidFill>
                <a:latin typeface="Arial" panose="020B0604020202020204" pitchFamily="34" charset="0"/>
                <a:cs typeface="Arial" panose="020B0604020202020204" pitchFamily="34" charset="0"/>
              </a:rPr>
              <a:t>وهذا التقدير يستند في جوهره علي المعلومات التي </a:t>
            </a:r>
            <a:r>
              <a:rPr lang="ar-SA" sz="3200" dirty="0" err="1">
                <a:solidFill>
                  <a:schemeClr val="tx1"/>
                </a:solidFill>
                <a:latin typeface="Arial" panose="020B0604020202020204" pitchFamily="34" charset="0"/>
                <a:cs typeface="Arial" panose="020B0604020202020204" pitchFamily="34" charset="0"/>
              </a:rPr>
              <a:t>يتيحها</a:t>
            </a:r>
            <a:r>
              <a:rPr lang="ar-SA" sz="3200" dirty="0">
                <a:solidFill>
                  <a:schemeClr val="tx1"/>
                </a:solidFill>
                <a:latin typeface="Arial" panose="020B0604020202020204" pitchFamily="34" charset="0"/>
                <a:cs typeface="Arial" panose="020B0604020202020204" pitchFamily="34" charset="0"/>
              </a:rPr>
              <a:t> نظام المعلومات </a:t>
            </a:r>
            <a:r>
              <a:rPr lang="ar-SA" sz="3200" dirty="0" smtClean="0">
                <a:solidFill>
                  <a:schemeClr val="tx1"/>
                </a:solidFill>
                <a:latin typeface="Arial" panose="020B0604020202020204" pitchFamily="34" charset="0"/>
                <a:cs typeface="Arial" panose="020B0604020202020204" pitchFamily="34" charset="0"/>
              </a:rPr>
              <a:t>التسويقي</a:t>
            </a:r>
            <a:r>
              <a:rPr lang="ar-DZ" sz="3200" dirty="0" smtClean="0">
                <a:solidFill>
                  <a:schemeClr val="tx1"/>
                </a:solidFill>
                <a:latin typeface="Arial" panose="020B0604020202020204" pitchFamily="34" charset="0"/>
                <a:cs typeface="Arial" panose="020B0604020202020204" pitchFamily="34" charset="0"/>
              </a:rPr>
              <a:t>. وعليه يجب طرح التساؤل التالي :</a:t>
            </a:r>
          </a:p>
          <a:p>
            <a:pPr algn="ctr" rtl="1"/>
            <a:r>
              <a:rPr lang="ar-DZ" sz="3200" b="1" dirty="0" smtClean="0">
                <a:solidFill>
                  <a:schemeClr val="tx1"/>
                </a:solidFill>
              </a:rPr>
              <a:t>ما </a:t>
            </a:r>
            <a:r>
              <a:rPr lang="ar-DZ" sz="3200" b="1" dirty="0">
                <a:solidFill>
                  <a:schemeClr val="tx1"/>
                </a:solidFill>
              </a:rPr>
              <a:t>هو </a:t>
            </a:r>
            <a:r>
              <a:rPr lang="ar-SA" sz="3200" b="1" dirty="0">
                <a:solidFill>
                  <a:schemeClr val="tx1"/>
                </a:solidFill>
              </a:rPr>
              <a:t>دور نظام المعلومات التسويقية في التخطيط للأنشطة </a:t>
            </a:r>
            <a:r>
              <a:rPr lang="ar-SA" sz="3200" b="1" dirty="0" smtClean="0">
                <a:solidFill>
                  <a:schemeClr val="tx1"/>
                </a:solidFill>
              </a:rPr>
              <a:t>التسويقية</a:t>
            </a:r>
            <a:r>
              <a:rPr lang="ar-DZ" sz="3200" b="1" dirty="0" smtClean="0">
                <a:solidFill>
                  <a:schemeClr val="tx1"/>
                </a:solidFill>
              </a:rPr>
              <a:t> في المؤسسة؟</a:t>
            </a:r>
            <a:endParaRPr lang="en-US" sz="3200" dirty="0">
              <a:solidFill>
                <a:schemeClr val="tx1"/>
              </a:solidFill>
            </a:endParaRPr>
          </a:p>
          <a:p>
            <a:pPr algn="ctr" rtl="1"/>
            <a:endParaRPr lang="en-US" sz="3200" dirty="0">
              <a:solidFill>
                <a:schemeClr val="tx1"/>
              </a:solidFill>
              <a:latin typeface="Arial" panose="020B0604020202020204" pitchFamily="34" charset="0"/>
              <a:cs typeface="Arial" panose="020B0604020202020204" pitchFamily="34" charset="0"/>
            </a:endParaRPr>
          </a:p>
        </p:txBody>
      </p:sp>
      <p:sp>
        <p:nvSpPr>
          <p:cNvPr id="4" name="Flèche vers le bas 3"/>
          <p:cNvSpPr/>
          <p:nvPr/>
        </p:nvSpPr>
        <p:spPr>
          <a:xfrm>
            <a:off x="3227887" y="1680632"/>
            <a:ext cx="4615543" cy="508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236902026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Oval 2"/>
          <p:cNvSpPr>
            <a:spLocks noGrp="1" noChangeArrowheads="1"/>
          </p:cNvSpPr>
          <p:nvPr>
            <p:ph type="ctrTitle"/>
          </p:nvPr>
        </p:nvSpPr>
        <p:spPr>
          <a:xfrm>
            <a:off x="1335315" y="1378392"/>
            <a:ext cx="9144000" cy="3000396"/>
          </a:xfrm>
          <a:prstGeom prst="ellipse">
            <a:avLst/>
          </a:prstGeom>
          <a:ln/>
        </p:spPr>
        <p:style>
          <a:lnRef idx="2">
            <a:schemeClr val="accent1"/>
          </a:lnRef>
          <a:fillRef idx="1">
            <a:schemeClr val="lt1"/>
          </a:fillRef>
          <a:effectRef idx="0">
            <a:schemeClr val="accent1"/>
          </a:effectRef>
          <a:fontRef idx="minor">
            <a:schemeClr val="dk1"/>
          </a:fontRef>
        </p:style>
        <p:txBody>
          <a:bodyPr>
            <a:noAutofit/>
          </a:bodyPr>
          <a:lstStyle/>
          <a:p>
            <a:pPr algn="ctr">
              <a:defRPr/>
            </a:pPr>
            <a:r>
              <a:rPr lang="ar-SA" sz="4400" dirty="0">
                <a:solidFill>
                  <a:schemeClr val="tx1"/>
                </a:solidFill>
                <a:effectLst>
                  <a:outerShdw blurRad="38100" dist="38100" dir="2700000" algn="tl">
                    <a:srgbClr val="000000">
                      <a:alpha val="43137"/>
                    </a:srgbClr>
                  </a:outerShdw>
                </a:effectLst>
              </a:rPr>
              <a:t/>
            </a:r>
            <a:br>
              <a:rPr lang="ar-SA" sz="4400" dirty="0">
                <a:solidFill>
                  <a:schemeClr val="tx1"/>
                </a:solidFill>
                <a:effectLst>
                  <a:outerShdw blurRad="38100" dist="38100" dir="2700000" algn="tl">
                    <a:srgbClr val="000000">
                      <a:alpha val="43137"/>
                    </a:srgbClr>
                  </a:outerShdw>
                </a:effectLst>
              </a:rPr>
            </a:br>
            <a:r>
              <a:rPr lang="ar-YE" sz="4400" dirty="0">
                <a:solidFill>
                  <a:schemeClr val="tx1"/>
                </a:solidFill>
                <a:effectLst>
                  <a:outerShdw blurRad="38100" dist="38100" dir="2700000" algn="tl">
                    <a:srgbClr val="000000">
                      <a:alpha val="43137"/>
                    </a:srgbClr>
                  </a:outerShdw>
                </a:effectLst>
              </a:rPr>
              <a:t> أن الخطة</a:t>
            </a:r>
            <a:r>
              <a:rPr lang="ar-DZ" sz="4400" dirty="0">
                <a:solidFill>
                  <a:schemeClr val="tx1"/>
                </a:solidFill>
                <a:effectLst>
                  <a:outerShdw blurRad="38100" dist="38100" dir="2700000" algn="tl">
                    <a:srgbClr val="000000">
                      <a:alpha val="43137"/>
                    </a:srgbClr>
                  </a:outerShdw>
                </a:effectLst>
              </a:rPr>
              <a:t> </a:t>
            </a:r>
            <a:r>
              <a:rPr lang="ar-YE" sz="4400" dirty="0">
                <a:solidFill>
                  <a:schemeClr val="tx1"/>
                </a:solidFill>
                <a:effectLst>
                  <a:outerShdw blurRad="38100" dist="38100" dir="2700000" algn="tl">
                    <a:srgbClr val="000000">
                      <a:alpha val="43137"/>
                    </a:srgbClr>
                  </a:outerShdw>
                </a:effectLst>
              </a:rPr>
              <a:t>ما هي إلا جدول يعكس الموارد</a:t>
            </a:r>
            <a:r>
              <a:rPr lang="ar-SA" sz="4400" dirty="0">
                <a:solidFill>
                  <a:schemeClr val="tx1"/>
                </a:solidFill>
                <a:effectLst>
                  <a:outerShdw blurRad="38100" dist="38100" dir="2700000" algn="tl">
                    <a:srgbClr val="000000">
                      <a:alpha val="43137"/>
                    </a:srgbClr>
                  </a:outerShdw>
                </a:effectLst>
              </a:rPr>
              <a:t> </a:t>
            </a:r>
            <a:r>
              <a:rPr lang="ar-YE" sz="4400" dirty="0">
                <a:solidFill>
                  <a:schemeClr val="tx1"/>
                </a:solidFill>
                <a:effectLst>
                  <a:outerShdw blurRad="38100" dist="38100" dir="2700000" algn="tl">
                    <a:srgbClr val="000000">
                      <a:alpha val="43137"/>
                    </a:srgbClr>
                  </a:outerShdw>
                </a:effectLst>
              </a:rPr>
              <a:t>والأهداف وأسلوب تنفيذها</a:t>
            </a:r>
            <a:r>
              <a:rPr lang="ar-SA" sz="4400" dirty="0">
                <a:solidFill>
                  <a:schemeClr val="tx1"/>
                </a:solidFill>
                <a:effectLst>
                  <a:outerShdw blurRad="38100" dist="38100" dir="2700000" algn="tl">
                    <a:srgbClr val="000000">
                      <a:alpha val="43137"/>
                    </a:srgbClr>
                  </a:outerShdw>
                </a:effectLst>
              </a:rPr>
              <a:t> </a:t>
            </a:r>
            <a:r>
              <a:rPr lang="ar-YE" sz="4400" dirty="0">
                <a:solidFill>
                  <a:schemeClr val="tx1"/>
                </a:solidFill>
                <a:effectLst>
                  <a:outerShdw blurRad="38100" dist="38100" dir="2700000" algn="tl">
                    <a:srgbClr val="000000">
                      <a:alpha val="43137"/>
                    </a:srgbClr>
                  </a:outerShdw>
                </a:effectLst>
              </a:rPr>
              <a:t>وتوقيت التنفيذ.</a:t>
            </a:r>
            <a:endParaRPr lang="en-US" sz="4400" b="1" dirty="0">
              <a:solidFill>
                <a:schemeClr val="tx1"/>
              </a:solidFill>
              <a:effectLst>
                <a:outerShdw blurRad="38100" dist="38100" dir="2700000" algn="tl">
                  <a:srgbClr val="000000">
                    <a:alpha val="43137"/>
                  </a:srgbClr>
                </a:outerShdw>
              </a:effectLst>
            </a:endParaRPr>
          </a:p>
        </p:txBody>
      </p:sp>
      <p:pic>
        <p:nvPicPr>
          <p:cNvPr id="4" name="Picture 2" descr="C:\Users\khene\Desktop\sans-titre.png"/>
          <p:cNvPicPr>
            <a:picLocks noChangeAspect="1" noChangeArrowheads="1"/>
          </p:cNvPicPr>
          <p:nvPr/>
        </p:nvPicPr>
        <p:blipFill>
          <a:blip r:embed="rId3"/>
          <a:srcRect/>
          <a:stretch>
            <a:fillRect/>
          </a:stretch>
        </p:blipFill>
        <p:spPr bwMode="auto">
          <a:xfrm>
            <a:off x="1524000" y="4857761"/>
            <a:ext cx="9144000" cy="2000240"/>
          </a:xfrm>
          <a:prstGeom prst="rect">
            <a:avLst/>
          </a:prstGeom>
          <a:noFill/>
        </p:spPr>
      </p:pic>
    </p:spTree>
    <p:extLst>
      <p:ext uri="{BB962C8B-B14F-4D97-AF65-F5344CB8AC3E}">
        <p14:creationId xmlns:p14="http://schemas.microsoft.com/office/powerpoint/2010/main" val="138934494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01485" y="2075543"/>
            <a:ext cx="9114972" cy="10160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defRPr/>
            </a:pPr>
            <a:r>
              <a:rPr lang="ar-YE" sz="2800" dirty="0" smtClean="0">
                <a:solidFill>
                  <a:schemeClr val="tx1"/>
                </a:solidFill>
              </a:rPr>
              <a:t>يعرف </a:t>
            </a:r>
            <a:r>
              <a:rPr lang="ar-YE" sz="2800" dirty="0" err="1">
                <a:solidFill>
                  <a:schemeClr val="tx1"/>
                </a:solidFill>
              </a:rPr>
              <a:t>فايول</a:t>
            </a:r>
            <a:r>
              <a:rPr lang="ar-YE" sz="2800" dirty="0">
                <a:solidFill>
                  <a:schemeClr val="tx1"/>
                </a:solidFill>
              </a:rPr>
              <a:t> التخطيط بأنه يشمل التنبؤ بما سيكون عليه المستقبل مع الاستعداد لهذا</a:t>
            </a:r>
            <a:r>
              <a:rPr lang="ar-SA" sz="2800" dirty="0">
                <a:solidFill>
                  <a:schemeClr val="tx1"/>
                </a:solidFill>
              </a:rPr>
              <a:t> </a:t>
            </a:r>
            <a:r>
              <a:rPr lang="ar-YE" sz="2800" dirty="0">
                <a:solidFill>
                  <a:schemeClr val="tx1"/>
                </a:solidFill>
              </a:rPr>
              <a:t>المستقبل</a:t>
            </a:r>
            <a:r>
              <a:rPr lang="ar-DZ" sz="2800" dirty="0">
                <a:solidFill>
                  <a:schemeClr val="tx1"/>
                </a:solidFill>
              </a:rPr>
              <a:t>.</a:t>
            </a:r>
            <a:endParaRPr lang="ar-SA" sz="2800" dirty="0">
              <a:solidFill>
                <a:schemeClr val="tx1"/>
              </a:solidFill>
            </a:endParaRPr>
          </a:p>
        </p:txBody>
      </p:sp>
      <p:sp>
        <p:nvSpPr>
          <p:cNvPr id="3" name="Oval 2"/>
          <p:cNvSpPr txBox="1">
            <a:spLocks noChangeArrowheads="1"/>
          </p:cNvSpPr>
          <p:nvPr/>
        </p:nvSpPr>
        <p:spPr>
          <a:xfrm>
            <a:off x="870858" y="319314"/>
            <a:ext cx="9143999" cy="1000125"/>
          </a:xfrm>
          <a:prstGeom prst="ellipse">
            <a:avLst/>
          </a:prstGeom>
        </p:spPr>
        <p:style>
          <a:lnRef idx="1">
            <a:schemeClr val="accent3"/>
          </a:lnRef>
          <a:fillRef idx="2">
            <a:schemeClr val="accent3"/>
          </a:fillRef>
          <a:effectRef idx="1">
            <a:schemeClr val="accent3"/>
          </a:effectRef>
          <a:fontRef idx="minor">
            <a:schemeClr val="dk1"/>
          </a:fontRef>
        </p:style>
        <p:txBody>
          <a:bodyPr>
            <a:noAutofit/>
          </a:bodyPr>
          <a:lstStyle>
            <a:lvl1pPr algn="l" defTabSz="457200" rtl="0" eaLnBrk="1" latinLnBrk="0" hangingPunct="1">
              <a:spcBef>
                <a:spcPct val="0"/>
              </a:spcBef>
              <a:buNone/>
              <a:defRPr sz="3600" b="0" i="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defRPr/>
            </a:pPr>
            <a:r>
              <a:rPr lang="ar-YE" sz="4800" b="1" i="1" dirty="0" smtClean="0">
                <a:solidFill>
                  <a:schemeClr val="tx1"/>
                </a:solidFill>
              </a:rPr>
              <a:t>تخطيط النشاط التسويقي</a:t>
            </a:r>
            <a:endParaRPr lang="en-US" sz="4800" dirty="0" smtClean="0">
              <a:solidFill>
                <a:schemeClr val="tx1"/>
              </a:solidFill>
            </a:endParaRPr>
          </a:p>
        </p:txBody>
      </p:sp>
      <p:sp>
        <p:nvSpPr>
          <p:cNvPr id="4" name="Rectangle à coins arrondis 3"/>
          <p:cNvSpPr/>
          <p:nvPr/>
        </p:nvSpPr>
        <p:spPr>
          <a:xfrm>
            <a:off x="624114" y="3396343"/>
            <a:ext cx="9622972" cy="2307772"/>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buFont typeface="Arial" pitchFamily="34" charset="0"/>
              <a:buChar char="•"/>
              <a:defRPr/>
            </a:pPr>
            <a:r>
              <a:rPr lang="ar-SA" sz="2800" dirty="0">
                <a:ln w="0"/>
                <a:solidFill>
                  <a:schemeClr val="tx1"/>
                </a:solidFill>
                <a:effectLst>
                  <a:outerShdw blurRad="38100" dist="19050" dir="2700000" algn="tl" rotWithShape="0">
                    <a:schemeClr val="dk1">
                      <a:alpha val="40000"/>
                    </a:schemeClr>
                  </a:outerShdw>
                </a:effectLst>
              </a:rPr>
              <a:t>ويعرفه آخرون </a:t>
            </a:r>
            <a:r>
              <a:rPr lang="ar-YE" sz="2800" dirty="0">
                <a:ln w="0"/>
                <a:solidFill>
                  <a:schemeClr val="tx1"/>
                </a:solidFill>
                <a:effectLst>
                  <a:outerShdw blurRad="38100" dist="19050" dir="2700000" algn="tl" rotWithShape="0">
                    <a:schemeClr val="dk1">
                      <a:alpha val="40000"/>
                    </a:schemeClr>
                  </a:outerShdw>
                </a:effectLst>
              </a:rPr>
              <a:t>التنبؤ بما سيكون في المستقبل حول عناصر العمل اللازمة لتحقيق الأهداف</a:t>
            </a:r>
            <a:r>
              <a:rPr lang="ar-SA" sz="2800" dirty="0">
                <a:ln w="0"/>
                <a:solidFill>
                  <a:schemeClr val="tx1"/>
                </a:solidFill>
                <a:effectLst>
                  <a:outerShdw blurRad="38100" dist="19050" dir="2700000" algn="tl" rotWithShape="0">
                    <a:schemeClr val="dk1">
                      <a:alpha val="40000"/>
                    </a:schemeClr>
                  </a:outerShdw>
                </a:effectLst>
              </a:rPr>
              <a:t> </a:t>
            </a:r>
            <a:r>
              <a:rPr lang="ar-YE" sz="2800" dirty="0">
                <a:ln w="0"/>
                <a:solidFill>
                  <a:schemeClr val="tx1"/>
                </a:solidFill>
                <a:effectLst>
                  <a:outerShdw blurRad="38100" dist="19050" dir="2700000" algn="tl" rotWithShape="0">
                    <a:schemeClr val="dk1">
                      <a:alpha val="40000"/>
                    </a:schemeClr>
                  </a:outerShdw>
                </a:effectLst>
              </a:rPr>
              <a:t>المطلوبة، والاستعداد لمواجهة معوقات الأداء، والعمل على حلها والاستفادة من الإيجابيات المتوقعة في المستقبل في إطار زمني محدد، ومتابعة هذا الأمر وقت </a:t>
            </a:r>
            <a:r>
              <a:rPr lang="ar-SA" sz="2800" dirty="0">
                <a:ln w="0"/>
                <a:solidFill>
                  <a:schemeClr val="tx1"/>
                </a:solidFill>
                <a:effectLst>
                  <a:outerShdw blurRad="38100" dist="19050" dir="2700000" algn="tl" rotWithShape="0">
                    <a:schemeClr val="dk1">
                      <a:alpha val="40000"/>
                    </a:schemeClr>
                  </a:outerShdw>
                </a:effectLst>
              </a:rPr>
              <a:t>التنفيذ.</a:t>
            </a:r>
          </a:p>
        </p:txBody>
      </p:sp>
    </p:spTree>
    <p:extLst>
      <p:ext uri="{BB962C8B-B14F-4D97-AF65-F5344CB8AC3E}">
        <p14:creationId xmlns:p14="http://schemas.microsoft.com/office/powerpoint/2010/main" val="1651098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45144" y="1233714"/>
            <a:ext cx="11335656" cy="517064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514350" indent="-514350" algn="just" rtl="1">
              <a:lnSpc>
                <a:spcPct val="150000"/>
              </a:lnSpc>
              <a:buFont typeface="Wingdings" pitchFamily="2" charset="2"/>
              <a:buChar char="Ø"/>
              <a:defRPr/>
            </a:pPr>
            <a:r>
              <a:rPr lang="ar-SA" sz="2000" b="1" dirty="0">
                <a:solidFill>
                  <a:schemeClr val="tx1"/>
                </a:solidFill>
              </a:rPr>
              <a:t>التخطيط التسويقي يمكن المنظمة من </a:t>
            </a:r>
            <a:r>
              <a:rPr lang="ar-YE" sz="2000" b="1" dirty="0">
                <a:solidFill>
                  <a:schemeClr val="tx1"/>
                </a:solidFill>
              </a:rPr>
              <a:t>الاستخدام الفعال لمختلف الموارد المتاحة لت</a:t>
            </a:r>
            <a:r>
              <a:rPr lang="ar-DZ" sz="2000" b="1" dirty="0">
                <a:solidFill>
                  <a:schemeClr val="tx1"/>
                </a:solidFill>
              </a:rPr>
              <a:t>حويل</a:t>
            </a:r>
            <a:r>
              <a:rPr lang="ar-YE" sz="2000" b="1" dirty="0">
                <a:solidFill>
                  <a:schemeClr val="tx1"/>
                </a:solidFill>
              </a:rPr>
              <a:t> احتمال "غير متأكد ”</a:t>
            </a:r>
            <a:r>
              <a:rPr lang="ar-SA" sz="2000" b="1" dirty="0">
                <a:solidFill>
                  <a:schemeClr val="tx1"/>
                </a:solidFill>
              </a:rPr>
              <a:t> </a:t>
            </a:r>
            <a:r>
              <a:rPr lang="ar-YE" sz="2000" b="1" dirty="0">
                <a:solidFill>
                  <a:schemeClr val="tx1"/>
                </a:solidFill>
              </a:rPr>
              <a:t>إلى احتمال ”</a:t>
            </a:r>
            <a:r>
              <a:rPr lang="ar-SA" sz="2000" b="1" dirty="0">
                <a:solidFill>
                  <a:schemeClr val="tx1"/>
                </a:solidFill>
              </a:rPr>
              <a:t> </a:t>
            </a:r>
            <a:r>
              <a:rPr lang="ar-YE" sz="2000" b="1" dirty="0">
                <a:solidFill>
                  <a:schemeClr val="tx1"/>
                </a:solidFill>
              </a:rPr>
              <a:t>متأكد" مما يحمله </a:t>
            </a:r>
            <a:r>
              <a:rPr lang="ar-YE" sz="2000" b="1" dirty="0" smtClean="0">
                <a:solidFill>
                  <a:schemeClr val="tx1"/>
                </a:solidFill>
              </a:rPr>
              <a:t>المستقبل</a:t>
            </a:r>
            <a:r>
              <a:rPr lang="ar-DZ" sz="2000" b="1" dirty="0" smtClean="0">
                <a:solidFill>
                  <a:schemeClr val="tx1"/>
                </a:solidFill>
              </a:rPr>
              <a:t>.</a:t>
            </a:r>
          </a:p>
          <a:p>
            <a:pPr marL="514350" indent="-514350" algn="just" rtl="1">
              <a:lnSpc>
                <a:spcPct val="150000"/>
              </a:lnSpc>
              <a:buFont typeface="Wingdings" pitchFamily="2" charset="2"/>
              <a:buChar char="Ø"/>
              <a:defRPr/>
            </a:pPr>
            <a:r>
              <a:rPr lang="ar-YE" sz="2000" b="1" dirty="0" smtClean="0">
                <a:solidFill>
                  <a:schemeClr val="tx1"/>
                </a:solidFill>
              </a:rPr>
              <a:t>يشجع </a:t>
            </a:r>
            <a:r>
              <a:rPr lang="ar-YE" sz="2000" b="1" dirty="0">
                <a:solidFill>
                  <a:schemeClr val="tx1"/>
                </a:solidFill>
              </a:rPr>
              <a:t>التفكير العلمي والمنطقي في التسويق .</a:t>
            </a:r>
          </a:p>
          <a:p>
            <a:pPr marL="514350" indent="-514350" algn="just" rtl="1">
              <a:lnSpc>
                <a:spcPct val="150000"/>
              </a:lnSpc>
              <a:buFont typeface="Wingdings" pitchFamily="2" charset="2"/>
              <a:buChar char="Ø"/>
              <a:defRPr/>
            </a:pPr>
            <a:r>
              <a:rPr lang="ar-YE" sz="2000" b="1" dirty="0">
                <a:solidFill>
                  <a:schemeClr val="tx1"/>
                </a:solidFill>
              </a:rPr>
              <a:t>يؤدي إلى تنسيق فعال بين كل من الإنتاج والتمويل، إدارة وظائف الأفراد والتسويق</a:t>
            </a:r>
            <a:r>
              <a:rPr lang="ar-SA" sz="2000" b="1" dirty="0">
                <a:solidFill>
                  <a:schemeClr val="tx1"/>
                </a:solidFill>
              </a:rPr>
              <a:t> </a:t>
            </a:r>
            <a:r>
              <a:rPr lang="ar-YE" sz="2000" b="1" dirty="0">
                <a:solidFill>
                  <a:schemeClr val="tx1"/>
                </a:solidFill>
              </a:rPr>
              <a:t>والعلاقات العامة .</a:t>
            </a:r>
          </a:p>
          <a:p>
            <a:pPr marL="514350" indent="-514350" algn="just" rtl="1">
              <a:lnSpc>
                <a:spcPct val="150000"/>
              </a:lnSpc>
              <a:buFont typeface="Wingdings" pitchFamily="2" charset="2"/>
              <a:buChar char="Ø"/>
              <a:defRPr/>
            </a:pPr>
            <a:r>
              <a:rPr lang="ar-YE" sz="2000" b="1" dirty="0">
                <a:solidFill>
                  <a:schemeClr val="tx1"/>
                </a:solidFill>
              </a:rPr>
              <a:t>يوفر معدلات مثالية يسترشد </a:t>
            </a:r>
            <a:r>
              <a:rPr lang="ar-SA" sz="2000" b="1" dirty="0">
                <a:solidFill>
                  <a:schemeClr val="tx1"/>
                </a:solidFill>
              </a:rPr>
              <a:t>به</a:t>
            </a:r>
            <a:r>
              <a:rPr lang="ar-YE" sz="2000" b="1" dirty="0">
                <a:solidFill>
                  <a:schemeClr val="tx1"/>
                </a:solidFill>
              </a:rPr>
              <a:t>ا </a:t>
            </a:r>
            <a:r>
              <a:rPr lang="ar-SA" sz="2000" b="1" dirty="0">
                <a:solidFill>
                  <a:schemeClr val="tx1"/>
                </a:solidFill>
              </a:rPr>
              <a:t>للأداء </a:t>
            </a:r>
            <a:r>
              <a:rPr lang="ar-YE" sz="2000" b="1" dirty="0">
                <a:solidFill>
                  <a:schemeClr val="tx1"/>
                </a:solidFill>
              </a:rPr>
              <a:t>التسويقي الفعال</a:t>
            </a:r>
            <a:r>
              <a:rPr lang="ar-SA" sz="2000" b="1" dirty="0">
                <a:solidFill>
                  <a:schemeClr val="tx1"/>
                </a:solidFill>
              </a:rPr>
              <a:t> و</a:t>
            </a:r>
            <a:r>
              <a:rPr lang="ar-YE" sz="2000" b="1" dirty="0">
                <a:solidFill>
                  <a:schemeClr val="tx1"/>
                </a:solidFill>
              </a:rPr>
              <a:t>يساعد على توضيح الأهداف التسويقية</a:t>
            </a:r>
            <a:r>
              <a:rPr lang="ar-DZ" sz="2000" b="1" dirty="0">
                <a:solidFill>
                  <a:schemeClr val="tx1"/>
                </a:solidFill>
              </a:rPr>
              <a:t>.</a:t>
            </a:r>
            <a:endParaRPr lang="ar-SA" sz="2000" b="1" dirty="0">
              <a:solidFill>
                <a:schemeClr val="tx1"/>
              </a:solidFill>
            </a:endParaRPr>
          </a:p>
          <a:p>
            <a:pPr marL="514350" indent="-514350" algn="just" rtl="1">
              <a:lnSpc>
                <a:spcPct val="150000"/>
              </a:lnSpc>
              <a:buFont typeface="Wingdings" pitchFamily="2" charset="2"/>
              <a:buChar char="Ø"/>
              <a:defRPr/>
            </a:pPr>
            <a:r>
              <a:rPr lang="ar-YE" sz="2000" b="1" dirty="0">
                <a:solidFill>
                  <a:schemeClr val="tx1"/>
                </a:solidFill>
              </a:rPr>
              <a:t>ينتج عن</a:t>
            </a:r>
            <a:r>
              <a:rPr lang="ar-SA" sz="2000" b="1" dirty="0">
                <a:solidFill>
                  <a:schemeClr val="tx1"/>
                </a:solidFill>
              </a:rPr>
              <a:t>ه</a:t>
            </a:r>
            <a:r>
              <a:rPr lang="ar-YE" sz="2000" b="1" dirty="0">
                <a:solidFill>
                  <a:schemeClr val="tx1"/>
                </a:solidFill>
              </a:rPr>
              <a:t> استعدادات لمواجهة التغيرات الطارئة في الأسواق </a:t>
            </a:r>
            <a:r>
              <a:rPr lang="ar-YE" sz="2000" b="1" dirty="0" smtClean="0">
                <a:solidFill>
                  <a:schemeClr val="tx1"/>
                </a:solidFill>
              </a:rPr>
              <a:t>.</a:t>
            </a:r>
            <a:endParaRPr lang="ar-DZ" sz="2000" b="1" dirty="0" smtClean="0">
              <a:solidFill>
                <a:schemeClr val="tx1"/>
              </a:solidFill>
            </a:endParaRPr>
          </a:p>
          <a:p>
            <a:pPr marL="514350" indent="-514350" algn="just" rtl="1">
              <a:lnSpc>
                <a:spcPct val="150000"/>
              </a:lnSpc>
              <a:buFont typeface="Wingdings" pitchFamily="2" charset="2"/>
              <a:buChar char="Ø"/>
              <a:defRPr/>
            </a:pPr>
            <a:r>
              <a:rPr lang="ar-DZ" sz="2000" b="1" dirty="0"/>
              <a:t>ي</a:t>
            </a:r>
            <a:r>
              <a:rPr lang="ar-YE" sz="2000" b="1" dirty="0" err="1"/>
              <a:t>عتبر</a:t>
            </a:r>
            <a:r>
              <a:rPr lang="ar-YE" sz="2000" b="1" dirty="0"/>
              <a:t> التخطيط التسويقي أسلوبا علميا لإدارة التغيير التسويقي في أنماط الاستهلاك وعادات</a:t>
            </a:r>
            <a:r>
              <a:rPr lang="ar-SA" sz="2000" b="1" dirty="0"/>
              <a:t> </a:t>
            </a:r>
            <a:r>
              <a:rPr lang="ar-YE" sz="2000" b="1" dirty="0"/>
              <a:t>الشراء وتطور المنتجات والمنافسة والتجديد التسويقي وفتح أسواق جديدة .</a:t>
            </a:r>
            <a:endParaRPr lang="ar-SA" sz="2000" b="1" dirty="0"/>
          </a:p>
          <a:p>
            <a:pPr marL="514350" indent="-514350" algn="just" rtl="1">
              <a:lnSpc>
                <a:spcPct val="150000"/>
              </a:lnSpc>
              <a:buFont typeface="Wingdings" pitchFamily="2" charset="2"/>
              <a:buChar char="Ø"/>
              <a:defRPr/>
            </a:pPr>
            <a:r>
              <a:rPr lang="ar-YE" sz="2000" b="1" dirty="0"/>
              <a:t>يحقق التخطيط التسويقي تخفيضات في التكلفة والوقت والجهد والمسافات والمكان، نظرا لأنه</a:t>
            </a:r>
            <a:r>
              <a:rPr lang="ar-SA" sz="2000" b="1" dirty="0"/>
              <a:t> </a:t>
            </a:r>
            <a:r>
              <a:rPr lang="ar-YE" sz="2000" b="1" dirty="0"/>
              <a:t>يعطي الفرصة للتطبيق العلمي في نطاق محدود باستخدام النماذج، مثال اختبار السلع في منطقة</a:t>
            </a:r>
            <a:r>
              <a:rPr lang="ar-SA" sz="2000" b="1" dirty="0"/>
              <a:t> </a:t>
            </a:r>
            <a:r>
              <a:rPr lang="ar-YE" sz="2000" b="1" dirty="0"/>
              <a:t>محدودة من السوق قبل غزو السوق كله </a:t>
            </a:r>
            <a:r>
              <a:rPr lang="ar-YE" sz="2000" b="1" dirty="0" smtClean="0"/>
              <a:t>.</a:t>
            </a:r>
            <a:endParaRPr lang="ar-DZ" sz="2000" b="1" dirty="0" smtClean="0"/>
          </a:p>
          <a:p>
            <a:pPr algn="ctr" rtl="1">
              <a:lnSpc>
                <a:spcPct val="150000"/>
              </a:lnSpc>
              <a:defRPr/>
            </a:pPr>
            <a:r>
              <a:rPr lang="ar-YE" sz="2000" b="1" dirty="0"/>
              <a:t>وطالما تتم وظائف التسويق خارج الشركات في البيئة التسويقية المحيطة لذلك يصبح التخطيط</a:t>
            </a:r>
            <a:r>
              <a:rPr lang="ar-SA" sz="2000" b="1" dirty="0"/>
              <a:t> </a:t>
            </a:r>
            <a:r>
              <a:rPr lang="ar-YE" sz="2000" b="1" dirty="0"/>
              <a:t>التسويقي ضرورة ملحة في الحياة العملية </a:t>
            </a:r>
            <a:r>
              <a:rPr lang="ar-YE" sz="2000" b="1" dirty="0" smtClean="0"/>
              <a:t>.</a:t>
            </a:r>
            <a:endParaRPr lang="ar-SA" b="1" dirty="0">
              <a:solidFill>
                <a:schemeClr val="tx1"/>
              </a:solidFill>
            </a:endParaRPr>
          </a:p>
        </p:txBody>
      </p:sp>
      <p:sp>
        <p:nvSpPr>
          <p:cNvPr id="4" name="Oval 2"/>
          <p:cNvSpPr txBox="1">
            <a:spLocks noChangeArrowheads="1"/>
          </p:cNvSpPr>
          <p:nvPr/>
        </p:nvSpPr>
        <p:spPr>
          <a:xfrm>
            <a:off x="870858" y="319315"/>
            <a:ext cx="9143999" cy="682172"/>
          </a:xfrm>
          <a:prstGeom prst="ellipse">
            <a:avLst/>
          </a:prstGeom>
        </p:spPr>
        <p:style>
          <a:lnRef idx="1">
            <a:schemeClr val="accent3"/>
          </a:lnRef>
          <a:fillRef idx="2">
            <a:schemeClr val="accent3"/>
          </a:fillRef>
          <a:effectRef idx="1">
            <a:schemeClr val="accent3"/>
          </a:effectRef>
          <a:fontRef idx="minor">
            <a:schemeClr val="dk1"/>
          </a:fontRef>
        </p:style>
        <p:txBody>
          <a:bodyPr>
            <a:noAutofit/>
          </a:bodyPr>
          <a:lstStyle>
            <a:lvl1pPr algn="l" defTabSz="457200" rtl="0" eaLnBrk="1" latinLnBrk="0" hangingPunct="1">
              <a:spcBef>
                <a:spcPct val="0"/>
              </a:spcBef>
              <a:buNone/>
              <a:defRPr sz="3600" b="0" i="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rtl="1">
              <a:defRPr/>
            </a:pPr>
            <a:r>
              <a:rPr lang="ar-DZ" b="1" i="1" dirty="0" smtClean="0">
                <a:solidFill>
                  <a:schemeClr val="tx1"/>
                </a:solidFill>
              </a:rPr>
              <a:t>أهمية </a:t>
            </a:r>
            <a:r>
              <a:rPr lang="ar-YE" b="1" i="1" dirty="0" smtClean="0">
                <a:solidFill>
                  <a:schemeClr val="tx1"/>
                </a:solidFill>
              </a:rPr>
              <a:t>تخطيط التسويقي</a:t>
            </a:r>
            <a:endParaRPr lang="en-US" dirty="0" smtClean="0">
              <a:solidFill>
                <a:schemeClr val="tx1"/>
              </a:solidFill>
            </a:endParaRPr>
          </a:p>
        </p:txBody>
      </p:sp>
    </p:spTree>
    <p:extLst>
      <p:ext uri="{BB962C8B-B14F-4D97-AF65-F5344CB8AC3E}">
        <p14:creationId xmlns:p14="http://schemas.microsoft.com/office/powerpoint/2010/main" val="20721547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45144" y="1233714"/>
            <a:ext cx="11335656" cy="5232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lvl="1" algn="ctr" rtl="1">
              <a:defRPr/>
            </a:pPr>
            <a:r>
              <a:rPr lang="ar-YE" sz="2800" b="1" dirty="0">
                <a:solidFill>
                  <a:schemeClr val="tx1"/>
                </a:solidFill>
              </a:rPr>
              <a:t>هناك ست خطوات رئيسية لعملية تخطيط النشاط التسويقي</a:t>
            </a:r>
            <a:r>
              <a:rPr lang="ar-SA" sz="2800" b="1" dirty="0">
                <a:solidFill>
                  <a:schemeClr val="tx1"/>
                </a:solidFill>
              </a:rPr>
              <a:t> تتمثل في التالي</a:t>
            </a:r>
            <a:r>
              <a:rPr lang="ar-SA" sz="2800" b="1" dirty="0" smtClean="0">
                <a:solidFill>
                  <a:schemeClr val="tx1"/>
                </a:solidFill>
              </a:rPr>
              <a:t>:</a:t>
            </a:r>
            <a:endParaRPr lang="ar-SA" sz="2800" b="1" dirty="0">
              <a:solidFill>
                <a:schemeClr val="tx1"/>
              </a:solidFill>
            </a:endParaRPr>
          </a:p>
        </p:txBody>
      </p:sp>
      <p:sp>
        <p:nvSpPr>
          <p:cNvPr id="4" name="Oval 2"/>
          <p:cNvSpPr txBox="1">
            <a:spLocks noChangeArrowheads="1"/>
          </p:cNvSpPr>
          <p:nvPr/>
        </p:nvSpPr>
        <p:spPr>
          <a:xfrm>
            <a:off x="870858" y="319315"/>
            <a:ext cx="9143999" cy="682172"/>
          </a:xfrm>
          <a:prstGeom prst="ellipse">
            <a:avLst/>
          </a:prstGeom>
        </p:spPr>
        <p:style>
          <a:lnRef idx="1">
            <a:schemeClr val="accent3"/>
          </a:lnRef>
          <a:fillRef idx="2">
            <a:schemeClr val="accent3"/>
          </a:fillRef>
          <a:effectRef idx="1">
            <a:schemeClr val="accent3"/>
          </a:effectRef>
          <a:fontRef idx="minor">
            <a:schemeClr val="dk1"/>
          </a:fontRef>
        </p:style>
        <p:txBody>
          <a:bodyPr>
            <a:noAutofit/>
          </a:bodyPr>
          <a:lstStyle>
            <a:lvl1pPr algn="l" defTabSz="457200" rtl="0" eaLnBrk="1" latinLnBrk="0" hangingPunct="1">
              <a:spcBef>
                <a:spcPct val="0"/>
              </a:spcBef>
              <a:buNone/>
              <a:defRPr sz="3600" b="0" i="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rtl="1">
              <a:defRPr/>
            </a:pPr>
            <a:r>
              <a:rPr lang="ar-YE" b="1" dirty="0">
                <a:solidFill>
                  <a:schemeClr val="tx1"/>
                </a:solidFill>
              </a:rPr>
              <a:t>خطوات تخطيط النشاط التسويقي</a:t>
            </a:r>
            <a:endParaRPr lang="en-US" dirty="0" smtClean="0">
              <a:solidFill>
                <a:schemeClr val="tx1"/>
              </a:solidFill>
            </a:endParaRPr>
          </a:p>
        </p:txBody>
      </p:sp>
      <p:sp>
        <p:nvSpPr>
          <p:cNvPr id="5" name="Triangle isocèle 4"/>
          <p:cNvSpPr/>
          <p:nvPr/>
        </p:nvSpPr>
        <p:spPr>
          <a:xfrm>
            <a:off x="7792754" y="3463065"/>
            <a:ext cx="2389302" cy="247398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YE" sz="2400" b="1" dirty="0">
                <a:solidFill>
                  <a:schemeClr val="tx1"/>
                </a:solidFill>
              </a:rPr>
              <a:t>وضع الفروض التخطيطية</a:t>
            </a:r>
            <a:endParaRPr lang="en-US" sz="2400" dirty="0">
              <a:solidFill>
                <a:schemeClr val="tx1"/>
              </a:solidFill>
            </a:endParaRPr>
          </a:p>
        </p:txBody>
      </p:sp>
      <p:sp>
        <p:nvSpPr>
          <p:cNvPr id="6" name="Triangle isocèle 5"/>
          <p:cNvSpPr/>
          <p:nvPr/>
        </p:nvSpPr>
        <p:spPr>
          <a:xfrm>
            <a:off x="5427269" y="1985884"/>
            <a:ext cx="2770188" cy="27141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YE" sz="2000" b="1" dirty="0">
                <a:solidFill>
                  <a:schemeClr val="tx1"/>
                </a:solidFill>
              </a:rPr>
              <a:t>تحديد البدائل</a:t>
            </a:r>
            <a:r>
              <a:rPr lang="ar-SA" sz="2000" b="1" dirty="0">
                <a:solidFill>
                  <a:schemeClr val="tx1"/>
                </a:solidFill>
              </a:rPr>
              <a:t> </a:t>
            </a:r>
            <a:r>
              <a:rPr lang="ar-YE" sz="2000" b="1" dirty="0">
                <a:solidFill>
                  <a:schemeClr val="tx1"/>
                </a:solidFill>
              </a:rPr>
              <a:t>فحص ودراسة الوسائل البديلة لتحقيق</a:t>
            </a:r>
            <a:r>
              <a:rPr lang="ar-SA" sz="2000" b="1" dirty="0">
                <a:solidFill>
                  <a:schemeClr val="tx1"/>
                </a:solidFill>
              </a:rPr>
              <a:t> </a:t>
            </a:r>
            <a:r>
              <a:rPr lang="ar-YE" sz="2000" b="1" dirty="0">
                <a:solidFill>
                  <a:schemeClr val="tx1"/>
                </a:solidFill>
              </a:rPr>
              <a:t>الهداف</a:t>
            </a:r>
            <a:endParaRPr lang="en-US" sz="2000" dirty="0">
              <a:solidFill>
                <a:schemeClr val="tx1"/>
              </a:solidFill>
            </a:endParaRPr>
          </a:p>
        </p:txBody>
      </p:sp>
      <p:sp>
        <p:nvSpPr>
          <p:cNvPr id="7" name="Triangle isocèle 6"/>
          <p:cNvSpPr/>
          <p:nvPr/>
        </p:nvSpPr>
        <p:spPr>
          <a:xfrm>
            <a:off x="3692159" y="3542188"/>
            <a:ext cx="2264228" cy="248194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rPr>
              <a:t>ت</a:t>
            </a:r>
            <a:r>
              <a:rPr lang="ar-YE" sz="2800" b="1" dirty="0" err="1" smtClean="0">
                <a:solidFill>
                  <a:schemeClr val="tx1"/>
                </a:solidFill>
              </a:rPr>
              <a:t>قييم</a:t>
            </a:r>
            <a:r>
              <a:rPr lang="ar-YE" sz="2800" b="1" dirty="0" smtClean="0">
                <a:solidFill>
                  <a:schemeClr val="tx1"/>
                </a:solidFill>
              </a:rPr>
              <a:t> </a:t>
            </a:r>
            <a:r>
              <a:rPr lang="ar-YE" sz="2800" b="1" dirty="0">
                <a:solidFill>
                  <a:schemeClr val="tx1"/>
                </a:solidFill>
              </a:rPr>
              <a:t>البدائل</a:t>
            </a:r>
            <a:endParaRPr lang="en-US" sz="2800" dirty="0">
              <a:solidFill>
                <a:schemeClr val="tx1"/>
              </a:solidFill>
            </a:endParaRPr>
          </a:p>
        </p:txBody>
      </p:sp>
      <p:sp>
        <p:nvSpPr>
          <p:cNvPr id="8" name="Triangle isocèle 7"/>
          <p:cNvSpPr/>
          <p:nvPr/>
        </p:nvSpPr>
        <p:spPr>
          <a:xfrm>
            <a:off x="1961929" y="2068987"/>
            <a:ext cx="2342925" cy="27141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YE" sz="2400" b="1" dirty="0">
                <a:solidFill>
                  <a:schemeClr val="tx1"/>
                </a:solidFill>
              </a:rPr>
              <a:t>اختيار الخطة التسويقية المقترحة</a:t>
            </a:r>
            <a:endParaRPr lang="en-US" sz="2400" dirty="0">
              <a:solidFill>
                <a:schemeClr val="tx1"/>
              </a:solidFill>
            </a:endParaRPr>
          </a:p>
        </p:txBody>
      </p:sp>
      <p:sp>
        <p:nvSpPr>
          <p:cNvPr id="9" name="Triangle isocèle 8"/>
          <p:cNvSpPr/>
          <p:nvPr/>
        </p:nvSpPr>
        <p:spPr>
          <a:xfrm>
            <a:off x="3406" y="3237389"/>
            <a:ext cx="2264228" cy="248194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YE" sz="2400" b="1" dirty="0">
                <a:solidFill>
                  <a:schemeClr val="tx1"/>
                </a:solidFill>
              </a:rPr>
              <a:t>وضع الخطط التفصيلية</a:t>
            </a:r>
            <a:endParaRPr lang="en-US" sz="2400" dirty="0">
              <a:solidFill>
                <a:schemeClr val="tx1"/>
              </a:solidFill>
            </a:endParaRPr>
          </a:p>
        </p:txBody>
      </p:sp>
      <p:sp>
        <p:nvSpPr>
          <p:cNvPr id="10" name="Triangle isocèle 9"/>
          <p:cNvSpPr/>
          <p:nvPr/>
        </p:nvSpPr>
        <p:spPr>
          <a:xfrm>
            <a:off x="9541329" y="1989161"/>
            <a:ext cx="2264228" cy="248194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تحديد الأهداف</a:t>
            </a:r>
            <a:endParaRPr lang="en-US" sz="2800" b="1" dirty="0">
              <a:solidFill>
                <a:schemeClr val="tx1"/>
              </a:solidFill>
            </a:endParaRPr>
          </a:p>
        </p:txBody>
      </p:sp>
    </p:spTree>
    <p:extLst>
      <p:ext uri="{BB962C8B-B14F-4D97-AF65-F5344CB8AC3E}">
        <p14:creationId xmlns:p14="http://schemas.microsoft.com/office/powerpoint/2010/main" val="2528529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400" dirty="0" smtClean="0">
                <a:solidFill>
                  <a:schemeClr val="bg1"/>
                </a:solidFill>
              </a:rPr>
              <a:t>ومن هذا المنطلق فنقول</a:t>
            </a:r>
            <a:endParaRPr lang="en-US" sz="4400" dirty="0">
              <a:solidFill>
                <a:schemeClr val="bg1"/>
              </a:solidFill>
            </a:endParaRPr>
          </a:p>
        </p:txBody>
      </p:sp>
      <p:sp>
        <p:nvSpPr>
          <p:cNvPr id="3" name="Espace réservé du contenu 2"/>
          <p:cNvSpPr>
            <a:spLocks noGrp="1"/>
          </p:cNvSpPr>
          <p:nvPr>
            <p:ph idx="1"/>
          </p:nvPr>
        </p:nvSpPr>
        <p:spPr>
          <a:xfrm>
            <a:off x="595084" y="2383962"/>
            <a:ext cx="10174515" cy="2026557"/>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rtl="1"/>
            <a:r>
              <a:rPr lang="ar-DZ" sz="2800" b="1" dirty="0" smtClean="0">
                <a:solidFill>
                  <a:schemeClr val="tx1"/>
                </a:solidFill>
                <a:latin typeface="Arial" panose="020B0604020202020204" pitchFamily="34" charset="0"/>
              </a:rPr>
              <a:t> أن </a:t>
            </a:r>
            <a:r>
              <a:rPr lang="ar-SA" sz="2800" b="1" dirty="0" smtClean="0">
                <a:solidFill>
                  <a:schemeClr val="tx1"/>
                </a:solidFill>
                <a:latin typeface="Arial" panose="020B0604020202020204" pitchFamily="34" charset="0"/>
              </a:rPr>
              <a:t>الخطة التسويقية</a:t>
            </a:r>
            <a:r>
              <a:rPr lang="ar-DZ" sz="2800" b="1" dirty="0" smtClean="0">
                <a:solidFill>
                  <a:schemeClr val="tx1"/>
                </a:solidFill>
                <a:latin typeface="Arial" panose="020B0604020202020204" pitchFamily="34" charset="0"/>
              </a:rPr>
              <a:t> </a:t>
            </a:r>
            <a:r>
              <a:rPr lang="ar-SA" sz="2800" b="1" dirty="0" smtClean="0">
                <a:solidFill>
                  <a:schemeClr val="tx1"/>
                </a:solidFill>
                <a:latin typeface="Arial" panose="020B0604020202020204" pitchFamily="34" charset="0"/>
              </a:rPr>
              <a:t>تعتمد  </a:t>
            </a:r>
            <a:r>
              <a:rPr lang="ar-SA" sz="2800" b="1" dirty="0">
                <a:solidFill>
                  <a:schemeClr val="tx1"/>
                </a:solidFill>
                <a:latin typeface="Arial" panose="020B0604020202020204" pitchFamily="34" charset="0"/>
              </a:rPr>
              <a:t>على الخطة الكلية للمنشأة كما أن الموازنة التسويقية هي عبارة عن جزء من الموازنة الكلية للمنشأة، وبنفس الاتجاه فإن الأهداف التسويقية تعد وسائل بلوغ الأهداف الكلية للمنشأة، وعليه فإن إعداد الخطة التسويقية </a:t>
            </a:r>
            <a:r>
              <a:rPr lang="ar-DZ" sz="2800" b="1" dirty="0">
                <a:solidFill>
                  <a:schemeClr val="tx1"/>
                </a:solidFill>
                <a:latin typeface="Arial" panose="020B0604020202020204" pitchFamily="34" charset="0"/>
              </a:rPr>
              <a:t>ت</a:t>
            </a:r>
            <a:r>
              <a:rPr lang="ar-SA" sz="2800" b="1" dirty="0" smtClean="0">
                <a:solidFill>
                  <a:schemeClr val="tx1"/>
                </a:solidFill>
                <a:latin typeface="Arial" panose="020B0604020202020204" pitchFamily="34" charset="0"/>
              </a:rPr>
              <a:t>ستلزم </a:t>
            </a:r>
            <a:r>
              <a:rPr lang="ar-SA" sz="2800" b="1" dirty="0">
                <a:solidFill>
                  <a:schemeClr val="tx1"/>
                </a:solidFill>
                <a:latin typeface="Arial" panose="020B0604020202020204" pitchFamily="34" charset="0"/>
              </a:rPr>
              <a:t>التخطيط </a:t>
            </a:r>
            <a:r>
              <a:rPr lang="ar-DZ" sz="2800" b="1" dirty="0" smtClean="0">
                <a:solidFill>
                  <a:schemeClr val="tx1"/>
                </a:solidFill>
                <a:latin typeface="Arial" panose="020B0604020202020204" pitchFamily="34" charset="0"/>
              </a:rPr>
              <a:t>للأنشطة </a:t>
            </a:r>
            <a:r>
              <a:rPr lang="ar-SA" sz="2800" b="1" dirty="0" smtClean="0">
                <a:solidFill>
                  <a:schemeClr val="tx1"/>
                </a:solidFill>
                <a:latin typeface="Arial" panose="020B0604020202020204" pitchFamily="34" charset="0"/>
              </a:rPr>
              <a:t>التسويقي</a:t>
            </a:r>
            <a:r>
              <a:rPr lang="ar-DZ" sz="2800" b="1" dirty="0" smtClean="0">
                <a:solidFill>
                  <a:schemeClr val="tx1"/>
                </a:solidFill>
                <a:latin typeface="Arial" panose="020B0604020202020204" pitchFamily="34" charset="0"/>
              </a:rPr>
              <a:t>ة،</a:t>
            </a:r>
            <a:r>
              <a:rPr lang="ar-SA" sz="2800" b="1" dirty="0" smtClean="0">
                <a:solidFill>
                  <a:schemeClr val="tx1"/>
                </a:solidFill>
                <a:latin typeface="Arial" panose="020B0604020202020204" pitchFamily="34" charset="0"/>
              </a:rPr>
              <a:t> </a:t>
            </a:r>
            <a:r>
              <a:rPr lang="ar-SA" sz="2800" b="1" dirty="0">
                <a:solidFill>
                  <a:schemeClr val="tx1"/>
                </a:solidFill>
                <a:latin typeface="Arial" panose="020B0604020202020204" pitchFamily="34" charset="0"/>
              </a:rPr>
              <a:t>القيام </a:t>
            </a:r>
            <a:r>
              <a:rPr lang="ar-SA" sz="2800" b="1" dirty="0" smtClean="0">
                <a:solidFill>
                  <a:schemeClr val="tx1"/>
                </a:solidFill>
                <a:latin typeface="Arial" panose="020B0604020202020204" pitchFamily="34" charset="0"/>
              </a:rPr>
              <a:t>بالآتي</a:t>
            </a:r>
            <a:r>
              <a:rPr lang="ar-DZ" sz="1600" dirty="0" smtClean="0"/>
              <a:t>: </a:t>
            </a:r>
            <a:endParaRPr lang="en-US" sz="1600" dirty="0"/>
          </a:p>
        </p:txBody>
      </p:sp>
      <p:sp>
        <p:nvSpPr>
          <p:cNvPr id="8" name="Rectangle à coins arrondis 7"/>
          <p:cNvSpPr/>
          <p:nvPr/>
        </p:nvSpPr>
        <p:spPr>
          <a:xfrm>
            <a:off x="10347780" y="5000166"/>
            <a:ext cx="1727200"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rPr>
              <a:t>تجزئة السوق</a:t>
            </a:r>
            <a:endParaRPr lang="en-US" sz="2400" dirty="0">
              <a:solidFill>
                <a:schemeClr val="tx1"/>
              </a:solidFill>
            </a:endParaRPr>
          </a:p>
        </p:txBody>
      </p:sp>
      <p:sp>
        <p:nvSpPr>
          <p:cNvPr id="9" name="Rectangle à coins arrondis 8"/>
          <p:cNvSpPr/>
          <p:nvPr/>
        </p:nvSpPr>
        <p:spPr>
          <a:xfrm>
            <a:off x="8430986" y="5000165"/>
            <a:ext cx="1680028"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rPr>
              <a:t>اختيار المزيج التسويقي المناسب</a:t>
            </a:r>
            <a:endParaRPr lang="en-US" sz="2400" dirty="0">
              <a:solidFill>
                <a:schemeClr val="tx1"/>
              </a:solidFill>
            </a:endParaRPr>
          </a:p>
        </p:txBody>
      </p:sp>
      <p:sp>
        <p:nvSpPr>
          <p:cNvPr id="10" name="Rectangle à coins arrondis 9"/>
          <p:cNvSpPr/>
          <p:nvPr/>
        </p:nvSpPr>
        <p:spPr>
          <a:xfrm>
            <a:off x="6356351" y="5000164"/>
            <a:ext cx="1821542"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rPr>
              <a:t>المعلومات الضرورية لإعداد الخطة التسويقية</a:t>
            </a:r>
            <a:endParaRPr lang="en-US" sz="2400" dirty="0">
              <a:solidFill>
                <a:schemeClr val="tx1"/>
              </a:solidFill>
            </a:endParaRPr>
          </a:p>
        </p:txBody>
      </p:sp>
      <p:sp>
        <p:nvSpPr>
          <p:cNvPr id="11" name="Rectangle à coins arrondis 10"/>
          <p:cNvSpPr/>
          <p:nvPr/>
        </p:nvSpPr>
        <p:spPr>
          <a:xfrm>
            <a:off x="4390846" y="5000163"/>
            <a:ext cx="1694543"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tx1"/>
                </a:solidFill>
              </a:rPr>
              <a:t>التخطيط لتطوير المنتج</a:t>
            </a:r>
            <a:endParaRPr lang="en-US" sz="2800" dirty="0">
              <a:solidFill>
                <a:schemeClr val="tx1"/>
              </a:solidFill>
            </a:endParaRPr>
          </a:p>
        </p:txBody>
      </p:sp>
      <p:sp>
        <p:nvSpPr>
          <p:cNvPr id="12" name="Rectangle à coins arrondis 11"/>
          <p:cNvSpPr/>
          <p:nvPr/>
        </p:nvSpPr>
        <p:spPr>
          <a:xfrm>
            <a:off x="2342877" y="5000162"/>
            <a:ext cx="1594756"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tx1"/>
                </a:solidFill>
              </a:rPr>
              <a:t>تخطيط المبيعات </a:t>
            </a:r>
            <a:endParaRPr lang="en-US" sz="2800" dirty="0">
              <a:solidFill>
                <a:schemeClr val="tx1"/>
              </a:solidFill>
            </a:endParaRPr>
          </a:p>
        </p:txBody>
      </p:sp>
      <p:sp>
        <p:nvSpPr>
          <p:cNvPr id="13" name="Rectangle à coins arrondis 12"/>
          <p:cNvSpPr/>
          <p:nvPr/>
        </p:nvSpPr>
        <p:spPr>
          <a:xfrm>
            <a:off x="206006" y="5000161"/>
            <a:ext cx="1683658" cy="1465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rPr>
              <a:t>التخطيط للحملات الترويجية</a:t>
            </a:r>
            <a:endParaRPr lang="en-US" sz="2400" dirty="0">
              <a:solidFill>
                <a:schemeClr val="tx1"/>
              </a:solidFill>
            </a:endParaRPr>
          </a:p>
        </p:txBody>
      </p:sp>
      <p:sp>
        <p:nvSpPr>
          <p:cNvPr id="14" name="Rectangle 13"/>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916016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25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25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par>
                                <p:cTn id="39" presetID="26" presetClass="entr" presetSubtype="0" fill="hold" grpId="0" nodeType="withEffect">
                                  <p:stCondLst>
                                    <p:cond delay="25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80">
                                          <p:stCondLst>
                                            <p:cond delay="0"/>
                                          </p:stCondLst>
                                        </p:cTn>
                                        <p:tgtEl>
                                          <p:spTgt spid="8"/>
                                        </p:tgtEl>
                                      </p:cBhvr>
                                    </p:animEffect>
                                    <p:anim calcmode="lin" valueType="num">
                                      <p:cBhvr>
                                        <p:cTn id="4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gtEl>
                                      </p:cBhvr>
                                      <p:to x="100000" y="60000"/>
                                    </p:animScale>
                                    <p:animScale>
                                      <p:cBhvr>
                                        <p:cTn id="48" dur="166" decel="50000">
                                          <p:stCondLst>
                                            <p:cond delay="676"/>
                                          </p:stCondLst>
                                        </p:cTn>
                                        <p:tgtEl>
                                          <p:spTgt spid="8"/>
                                        </p:tgtEl>
                                      </p:cBhvr>
                                      <p:to x="100000" y="100000"/>
                                    </p:animScale>
                                    <p:animScale>
                                      <p:cBhvr>
                                        <p:cTn id="49" dur="26">
                                          <p:stCondLst>
                                            <p:cond delay="1312"/>
                                          </p:stCondLst>
                                        </p:cTn>
                                        <p:tgtEl>
                                          <p:spTgt spid="8"/>
                                        </p:tgtEl>
                                      </p:cBhvr>
                                      <p:to x="100000" y="80000"/>
                                    </p:animScale>
                                    <p:animScale>
                                      <p:cBhvr>
                                        <p:cTn id="50" dur="166" decel="50000">
                                          <p:stCondLst>
                                            <p:cond delay="1338"/>
                                          </p:stCondLst>
                                        </p:cTn>
                                        <p:tgtEl>
                                          <p:spTgt spid="8"/>
                                        </p:tgtEl>
                                      </p:cBhvr>
                                      <p:to x="100000" y="100000"/>
                                    </p:animScale>
                                    <p:animScale>
                                      <p:cBhvr>
                                        <p:cTn id="51" dur="26">
                                          <p:stCondLst>
                                            <p:cond delay="1642"/>
                                          </p:stCondLst>
                                        </p:cTn>
                                        <p:tgtEl>
                                          <p:spTgt spid="8"/>
                                        </p:tgtEl>
                                      </p:cBhvr>
                                      <p:to x="100000" y="90000"/>
                                    </p:animScale>
                                    <p:animScale>
                                      <p:cBhvr>
                                        <p:cTn id="52" dur="166" decel="50000">
                                          <p:stCondLst>
                                            <p:cond delay="1668"/>
                                          </p:stCondLst>
                                        </p:cTn>
                                        <p:tgtEl>
                                          <p:spTgt spid="8"/>
                                        </p:tgtEl>
                                      </p:cBhvr>
                                      <p:to x="100000" y="100000"/>
                                    </p:animScale>
                                    <p:animScale>
                                      <p:cBhvr>
                                        <p:cTn id="53" dur="26">
                                          <p:stCondLst>
                                            <p:cond delay="1808"/>
                                          </p:stCondLst>
                                        </p:cTn>
                                        <p:tgtEl>
                                          <p:spTgt spid="8"/>
                                        </p:tgtEl>
                                      </p:cBhvr>
                                      <p:to x="100000" y="95000"/>
                                    </p:animScale>
                                    <p:animScale>
                                      <p:cBhvr>
                                        <p:cTn id="54" dur="166" decel="50000">
                                          <p:stCondLst>
                                            <p:cond delay="1834"/>
                                          </p:stCondLst>
                                        </p:cTn>
                                        <p:tgtEl>
                                          <p:spTgt spid="8"/>
                                        </p:tgtEl>
                                      </p:cBhvr>
                                      <p:to x="100000" y="100000"/>
                                    </p:animScale>
                                  </p:childTnLst>
                                </p:cTn>
                              </p:par>
                              <p:par>
                                <p:cTn id="55" presetID="26" presetClass="entr" presetSubtype="0" fill="hold" grpId="0" nodeType="withEffect">
                                  <p:stCondLst>
                                    <p:cond delay="250"/>
                                  </p:stCondLst>
                                  <p:childTnLst>
                                    <p:set>
                                      <p:cBhvr>
                                        <p:cTn id="56" dur="1" fill="hold">
                                          <p:stCondLst>
                                            <p:cond delay="0"/>
                                          </p:stCondLst>
                                        </p:cTn>
                                        <p:tgtEl>
                                          <p:spTgt spid="9"/>
                                        </p:tgtEl>
                                        <p:attrNameLst>
                                          <p:attrName>style.visibility</p:attrName>
                                        </p:attrNameLst>
                                      </p:cBhvr>
                                      <p:to>
                                        <p:strVal val="visible"/>
                                      </p:to>
                                    </p:set>
                                    <p:animEffect transition="in" filter="wipe(down)">
                                      <p:cBhvr>
                                        <p:cTn id="57" dur="580">
                                          <p:stCondLst>
                                            <p:cond delay="0"/>
                                          </p:stCondLst>
                                        </p:cTn>
                                        <p:tgtEl>
                                          <p:spTgt spid="9"/>
                                        </p:tgtEl>
                                      </p:cBhvr>
                                    </p:animEffect>
                                    <p:anim calcmode="lin" valueType="num">
                                      <p:cBhvr>
                                        <p:cTn id="5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3" dur="26">
                                          <p:stCondLst>
                                            <p:cond delay="650"/>
                                          </p:stCondLst>
                                        </p:cTn>
                                        <p:tgtEl>
                                          <p:spTgt spid="9"/>
                                        </p:tgtEl>
                                      </p:cBhvr>
                                      <p:to x="100000" y="60000"/>
                                    </p:animScale>
                                    <p:animScale>
                                      <p:cBhvr>
                                        <p:cTn id="64" dur="166" decel="50000">
                                          <p:stCondLst>
                                            <p:cond delay="676"/>
                                          </p:stCondLst>
                                        </p:cTn>
                                        <p:tgtEl>
                                          <p:spTgt spid="9"/>
                                        </p:tgtEl>
                                      </p:cBhvr>
                                      <p:to x="100000" y="100000"/>
                                    </p:animScale>
                                    <p:animScale>
                                      <p:cBhvr>
                                        <p:cTn id="65" dur="26">
                                          <p:stCondLst>
                                            <p:cond delay="1312"/>
                                          </p:stCondLst>
                                        </p:cTn>
                                        <p:tgtEl>
                                          <p:spTgt spid="9"/>
                                        </p:tgtEl>
                                      </p:cBhvr>
                                      <p:to x="100000" y="80000"/>
                                    </p:animScale>
                                    <p:animScale>
                                      <p:cBhvr>
                                        <p:cTn id="66" dur="166" decel="50000">
                                          <p:stCondLst>
                                            <p:cond delay="1338"/>
                                          </p:stCondLst>
                                        </p:cTn>
                                        <p:tgtEl>
                                          <p:spTgt spid="9"/>
                                        </p:tgtEl>
                                      </p:cBhvr>
                                      <p:to x="100000" y="100000"/>
                                    </p:animScale>
                                    <p:animScale>
                                      <p:cBhvr>
                                        <p:cTn id="67" dur="26">
                                          <p:stCondLst>
                                            <p:cond delay="1642"/>
                                          </p:stCondLst>
                                        </p:cTn>
                                        <p:tgtEl>
                                          <p:spTgt spid="9"/>
                                        </p:tgtEl>
                                      </p:cBhvr>
                                      <p:to x="100000" y="90000"/>
                                    </p:animScale>
                                    <p:animScale>
                                      <p:cBhvr>
                                        <p:cTn id="68" dur="166" decel="50000">
                                          <p:stCondLst>
                                            <p:cond delay="1668"/>
                                          </p:stCondLst>
                                        </p:cTn>
                                        <p:tgtEl>
                                          <p:spTgt spid="9"/>
                                        </p:tgtEl>
                                      </p:cBhvr>
                                      <p:to x="100000" y="100000"/>
                                    </p:animScale>
                                    <p:animScale>
                                      <p:cBhvr>
                                        <p:cTn id="69" dur="26">
                                          <p:stCondLst>
                                            <p:cond delay="1808"/>
                                          </p:stCondLst>
                                        </p:cTn>
                                        <p:tgtEl>
                                          <p:spTgt spid="9"/>
                                        </p:tgtEl>
                                      </p:cBhvr>
                                      <p:to x="100000" y="95000"/>
                                    </p:animScale>
                                    <p:animScale>
                                      <p:cBhvr>
                                        <p:cTn id="70" dur="166" decel="50000">
                                          <p:stCondLst>
                                            <p:cond delay="1834"/>
                                          </p:stCondLst>
                                        </p:cTn>
                                        <p:tgtEl>
                                          <p:spTgt spid="9"/>
                                        </p:tgtEl>
                                      </p:cBhvr>
                                      <p:to x="100000" y="100000"/>
                                    </p:animScale>
                                  </p:childTnLst>
                                </p:cTn>
                              </p:par>
                              <p:par>
                                <p:cTn id="71" presetID="26" presetClass="entr" presetSubtype="0" fill="hold" grpId="0" nodeType="withEffect">
                                  <p:stCondLst>
                                    <p:cond delay="250"/>
                                  </p:stCondLst>
                                  <p:childTnLst>
                                    <p:set>
                                      <p:cBhvr>
                                        <p:cTn id="72" dur="1" fill="hold">
                                          <p:stCondLst>
                                            <p:cond delay="0"/>
                                          </p:stCondLst>
                                        </p:cTn>
                                        <p:tgtEl>
                                          <p:spTgt spid="10"/>
                                        </p:tgtEl>
                                        <p:attrNameLst>
                                          <p:attrName>style.visibility</p:attrName>
                                        </p:attrNameLst>
                                      </p:cBhvr>
                                      <p:to>
                                        <p:strVal val="visible"/>
                                      </p:to>
                                    </p:set>
                                    <p:animEffect transition="in" filter="wipe(down)">
                                      <p:cBhvr>
                                        <p:cTn id="73" dur="580">
                                          <p:stCondLst>
                                            <p:cond delay="0"/>
                                          </p:stCondLst>
                                        </p:cTn>
                                        <p:tgtEl>
                                          <p:spTgt spid="10"/>
                                        </p:tgtEl>
                                      </p:cBhvr>
                                    </p:animEffect>
                                    <p:anim calcmode="lin" valueType="num">
                                      <p:cBhvr>
                                        <p:cTn id="7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9" dur="26">
                                          <p:stCondLst>
                                            <p:cond delay="650"/>
                                          </p:stCondLst>
                                        </p:cTn>
                                        <p:tgtEl>
                                          <p:spTgt spid="10"/>
                                        </p:tgtEl>
                                      </p:cBhvr>
                                      <p:to x="100000" y="60000"/>
                                    </p:animScale>
                                    <p:animScale>
                                      <p:cBhvr>
                                        <p:cTn id="80" dur="166" decel="50000">
                                          <p:stCondLst>
                                            <p:cond delay="676"/>
                                          </p:stCondLst>
                                        </p:cTn>
                                        <p:tgtEl>
                                          <p:spTgt spid="10"/>
                                        </p:tgtEl>
                                      </p:cBhvr>
                                      <p:to x="100000" y="100000"/>
                                    </p:animScale>
                                    <p:animScale>
                                      <p:cBhvr>
                                        <p:cTn id="81" dur="26">
                                          <p:stCondLst>
                                            <p:cond delay="1312"/>
                                          </p:stCondLst>
                                        </p:cTn>
                                        <p:tgtEl>
                                          <p:spTgt spid="10"/>
                                        </p:tgtEl>
                                      </p:cBhvr>
                                      <p:to x="100000" y="80000"/>
                                    </p:animScale>
                                    <p:animScale>
                                      <p:cBhvr>
                                        <p:cTn id="82" dur="166" decel="50000">
                                          <p:stCondLst>
                                            <p:cond delay="1338"/>
                                          </p:stCondLst>
                                        </p:cTn>
                                        <p:tgtEl>
                                          <p:spTgt spid="10"/>
                                        </p:tgtEl>
                                      </p:cBhvr>
                                      <p:to x="100000" y="100000"/>
                                    </p:animScale>
                                    <p:animScale>
                                      <p:cBhvr>
                                        <p:cTn id="83" dur="26">
                                          <p:stCondLst>
                                            <p:cond delay="1642"/>
                                          </p:stCondLst>
                                        </p:cTn>
                                        <p:tgtEl>
                                          <p:spTgt spid="10"/>
                                        </p:tgtEl>
                                      </p:cBhvr>
                                      <p:to x="100000" y="90000"/>
                                    </p:animScale>
                                    <p:animScale>
                                      <p:cBhvr>
                                        <p:cTn id="84" dur="166" decel="50000">
                                          <p:stCondLst>
                                            <p:cond delay="1668"/>
                                          </p:stCondLst>
                                        </p:cTn>
                                        <p:tgtEl>
                                          <p:spTgt spid="10"/>
                                        </p:tgtEl>
                                      </p:cBhvr>
                                      <p:to x="100000" y="100000"/>
                                    </p:animScale>
                                    <p:animScale>
                                      <p:cBhvr>
                                        <p:cTn id="85" dur="26">
                                          <p:stCondLst>
                                            <p:cond delay="1808"/>
                                          </p:stCondLst>
                                        </p:cTn>
                                        <p:tgtEl>
                                          <p:spTgt spid="10"/>
                                        </p:tgtEl>
                                      </p:cBhvr>
                                      <p:to x="100000" y="95000"/>
                                    </p:animScale>
                                    <p:animScale>
                                      <p:cBhvr>
                                        <p:cTn id="86" dur="166" decel="50000">
                                          <p:stCondLst>
                                            <p:cond delay="1834"/>
                                          </p:stCondLst>
                                        </p:cTn>
                                        <p:tgtEl>
                                          <p:spTgt spid="10"/>
                                        </p:tgtEl>
                                      </p:cBhvr>
                                      <p:to x="100000" y="100000"/>
                                    </p:animScale>
                                  </p:childTnLst>
                                </p:cTn>
                              </p:par>
                              <p:par>
                                <p:cTn id="87" presetID="26" presetClass="entr" presetSubtype="0" fill="hold" grpId="0" nodeType="withEffect">
                                  <p:stCondLst>
                                    <p:cond delay="250"/>
                                  </p:stCondLst>
                                  <p:childTnLst>
                                    <p:set>
                                      <p:cBhvr>
                                        <p:cTn id="88" dur="1" fill="hold">
                                          <p:stCondLst>
                                            <p:cond delay="0"/>
                                          </p:stCondLst>
                                        </p:cTn>
                                        <p:tgtEl>
                                          <p:spTgt spid="11"/>
                                        </p:tgtEl>
                                        <p:attrNameLst>
                                          <p:attrName>style.visibility</p:attrName>
                                        </p:attrNameLst>
                                      </p:cBhvr>
                                      <p:to>
                                        <p:strVal val="visible"/>
                                      </p:to>
                                    </p:set>
                                    <p:animEffect transition="in" filter="wipe(down)">
                                      <p:cBhvr>
                                        <p:cTn id="89" dur="580">
                                          <p:stCondLst>
                                            <p:cond delay="0"/>
                                          </p:stCondLst>
                                        </p:cTn>
                                        <p:tgtEl>
                                          <p:spTgt spid="11"/>
                                        </p:tgtEl>
                                      </p:cBhvr>
                                    </p:animEffect>
                                    <p:anim calcmode="lin" valueType="num">
                                      <p:cBhvr>
                                        <p:cTn id="9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95" dur="26">
                                          <p:stCondLst>
                                            <p:cond delay="650"/>
                                          </p:stCondLst>
                                        </p:cTn>
                                        <p:tgtEl>
                                          <p:spTgt spid="11"/>
                                        </p:tgtEl>
                                      </p:cBhvr>
                                      <p:to x="100000" y="60000"/>
                                    </p:animScale>
                                    <p:animScale>
                                      <p:cBhvr>
                                        <p:cTn id="96" dur="166" decel="50000">
                                          <p:stCondLst>
                                            <p:cond delay="676"/>
                                          </p:stCondLst>
                                        </p:cTn>
                                        <p:tgtEl>
                                          <p:spTgt spid="11"/>
                                        </p:tgtEl>
                                      </p:cBhvr>
                                      <p:to x="100000" y="100000"/>
                                    </p:animScale>
                                    <p:animScale>
                                      <p:cBhvr>
                                        <p:cTn id="97" dur="26">
                                          <p:stCondLst>
                                            <p:cond delay="1312"/>
                                          </p:stCondLst>
                                        </p:cTn>
                                        <p:tgtEl>
                                          <p:spTgt spid="11"/>
                                        </p:tgtEl>
                                      </p:cBhvr>
                                      <p:to x="100000" y="80000"/>
                                    </p:animScale>
                                    <p:animScale>
                                      <p:cBhvr>
                                        <p:cTn id="98" dur="166" decel="50000">
                                          <p:stCondLst>
                                            <p:cond delay="1338"/>
                                          </p:stCondLst>
                                        </p:cTn>
                                        <p:tgtEl>
                                          <p:spTgt spid="11"/>
                                        </p:tgtEl>
                                      </p:cBhvr>
                                      <p:to x="100000" y="100000"/>
                                    </p:animScale>
                                    <p:animScale>
                                      <p:cBhvr>
                                        <p:cTn id="99" dur="26">
                                          <p:stCondLst>
                                            <p:cond delay="1642"/>
                                          </p:stCondLst>
                                        </p:cTn>
                                        <p:tgtEl>
                                          <p:spTgt spid="11"/>
                                        </p:tgtEl>
                                      </p:cBhvr>
                                      <p:to x="100000" y="90000"/>
                                    </p:animScale>
                                    <p:animScale>
                                      <p:cBhvr>
                                        <p:cTn id="100" dur="166" decel="50000">
                                          <p:stCondLst>
                                            <p:cond delay="1668"/>
                                          </p:stCondLst>
                                        </p:cTn>
                                        <p:tgtEl>
                                          <p:spTgt spid="11"/>
                                        </p:tgtEl>
                                      </p:cBhvr>
                                      <p:to x="100000" y="100000"/>
                                    </p:animScale>
                                    <p:animScale>
                                      <p:cBhvr>
                                        <p:cTn id="101" dur="26">
                                          <p:stCondLst>
                                            <p:cond delay="1808"/>
                                          </p:stCondLst>
                                        </p:cTn>
                                        <p:tgtEl>
                                          <p:spTgt spid="11"/>
                                        </p:tgtEl>
                                      </p:cBhvr>
                                      <p:to x="100000" y="95000"/>
                                    </p:animScale>
                                    <p:animScale>
                                      <p:cBhvr>
                                        <p:cTn id="102" dur="166" decel="50000">
                                          <p:stCondLst>
                                            <p:cond delay="1834"/>
                                          </p:stCondLst>
                                        </p:cTn>
                                        <p:tgtEl>
                                          <p:spTgt spid="11"/>
                                        </p:tgtEl>
                                      </p:cBhvr>
                                      <p:to x="100000" y="100000"/>
                                    </p:animScale>
                                  </p:childTnLst>
                                </p:cTn>
                              </p:par>
                              <p:par>
                                <p:cTn id="103" presetID="26" presetClass="entr" presetSubtype="0" fill="hold" grpId="0" nodeType="withEffect">
                                  <p:stCondLst>
                                    <p:cond delay="250"/>
                                  </p:stCondLst>
                                  <p:childTnLst>
                                    <p:set>
                                      <p:cBhvr>
                                        <p:cTn id="104" dur="1" fill="hold">
                                          <p:stCondLst>
                                            <p:cond delay="0"/>
                                          </p:stCondLst>
                                        </p:cTn>
                                        <p:tgtEl>
                                          <p:spTgt spid="12"/>
                                        </p:tgtEl>
                                        <p:attrNameLst>
                                          <p:attrName>style.visibility</p:attrName>
                                        </p:attrNameLst>
                                      </p:cBhvr>
                                      <p:to>
                                        <p:strVal val="visible"/>
                                      </p:to>
                                    </p:set>
                                    <p:animEffect transition="in" filter="wipe(down)">
                                      <p:cBhvr>
                                        <p:cTn id="105" dur="580">
                                          <p:stCondLst>
                                            <p:cond delay="0"/>
                                          </p:stCondLst>
                                        </p:cTn>
                                        <p:tgtEl>
                                          <p:spTgt spid="12"/>
                                        </p:tgtEl>
                                      </p:cBhvr>
                                    </p:animEffect>
                                    <p:anim calcmode="lin" valueType="num">
                                      <p:cBhvr>
                                        <p:cTn id="10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11" dur="26">
                                          <p:stCondLst>
                                            <p:cond delay="650"/>
                                          </p:stCondLst>
                                        </p:cTn>
                                        <p:tgtEl>
                                          <p:spTgt spid="12"/>
                                        </p:tgtEl>
                                      </p:cBhvr>
                                      <p:to x="100000" y="60000"/>
                                    </p:animScale>
                                    <p:animScale>
                                      <p:cBhvr>
                                        <p:cTn id="112" dur="166" decel="50000">
                                          <p:stCondLst>
                                            <p:cond delay="676"/>
                                          </p:stCondLst>
                                        </p:cTn>
                                        <p:tgtEl>
                                          <p:spTgt spid="12"/>
                                        </p:tgtEl>
                                      </p:cBhvr>
                                      <p:to x="100000" y="100000"/>
                                    </p:animScale>
                                    <p:animScale>
                                      <p:cBhvr>
                                        <p:cTn id="113" dur="26">
                                          <p:stCondLst>
                                            <p:cond delay="1312"/>
                                          </p:stCondLst>
                                        </p:cTn>
                                        <p:tgtEl>
                                          <p:spTgt spid="12"/>
                                        </p:tgtEl>
                                      </p:cBhvr>
                                      <p:to x="100000" y="80000"/>
                                    </p:animScale>
                                    <p:animScale>
                                      <p:cBhvr>
                                        <p:cTn id="114" dur="166" decel="50000">
                                          <p:stCondLst>
                                            <p:cond delay="1338"/>
                                          </p:stCondLst>
                                        </p:cTn>
                                        <p:tgtEl>
                                          <p:spTgt spid="12"/>
                                        </p:tgtEl>
                                      </p:cBhvr>
                                      <p:to x="100000" y="100000"/>
                                    </p:animScale>
                                    <p:animScale>
                                      <p:cBhvr>
                                        <p:cTn id="115" dur="26">
                                          <p:stCondLst>
                                            <p:cond delay="1642"/>
                                          </p:stCondLst>
                                        </p:cTn>
                                        <p:tgtEl>
                                          <p:spTgt spid="12"/>
                                        </p:tgtEl>
                                      </p:cBhvr>
                                      <p:to x="100000" y="90000"/>
                                    </p:animScale>
                                    <p:animScale>
                                      <p:cBhvr>
                                        <p:cTn id="116" dur="166" decel="50000">
                                          <p:stCondLst>
                                            <p:cond delay="1668"/>
                                          </p:stCondLst>
                                        </p:cTn>
                                        <p:tgtEl>
                                          <p:spTgt spid="12"/>
                                        </p:tgtEl>
                                      </p:cBhvr>
                                      <p:to x="100000" y="100000"/>
                                    </p:animScale>
                                    <p:animScale>
                                      <p:cBhvr>
                                        <p:cTn id="117" dur="26">
                                          <p:stCondLst>
                                            <p:cond delay="1808"/>
                                          </p:stCondLst>
                                        </p:cTn>
                                        <p:tgtEl>
                                          <p:spTgt spid="12"/>
                                        </p:tgtEl>
                                      </p:cBhvr>
                                      <p:to x="100000" y="95000"/>
                                    </p:animScale>
                                    <p:animScale>
                                      <p:cBhvr>
                                        <p:cTn id="118" dur="166" decel="50000">
                                          <p:stCondLst>
                                            <p:cond delay="1834"/>
                                          </p:stCondLst>
                                        </p:cTn>
                                        <p:tgtEl>
                                          <p:spTgt spid="12"/>
                                        </p:tgtEl>
                                      </p:cBhvr>
                                      <p:to x="100000" y="100000"/>
                                    </p:animScale>
                                  </p:childTnLst>
                                </p:cTn>
                              </p:par>
                              <p:par>
                                <p:cTn id="119" presetID="26" presetClass="entr" presetSubtype="0" fill="hold" grpId="0" nodeType="withEffect">
                                  <p:stCondLst>
                                    <p:cond delay="250"/>
                                  </p:stCondLst>
                                  <p:childTnLst>
                                    <p:set>
                                      <p:cBhvr>
                                        <p:cTn id="120" dur="1" fill="hold">
                                          <p:stCondLst>
                                            <p:cond delay="0"/>
                                          </p:stCondLst>
                                        </p:cTn>
                                        <p:tgtEl>
                                          <p:spTgt spid="13"/>
                                        </p:tgtEl>
                                        <p:attrNameLst>
                                          <p:attrName>style.visibility</p:attrName>
                                        </p:attrNameLst>
                                      </p:cBhvr>
                                      <p:to>
                                        <p:strVal val="visible"/>
                                      </p:to>
                                    </p:set>
                                    <p:animEffect transition="in" filter="wipe(down)">
                                      <p:cBhvr>
                                        <p:cTn id="121" dur="580">
                                          <p:stCondLst>
                                            <p:cond delay="0"/>
                                          </p:stCondLst>
                                        </p:cTn>
                                        <p:tgtEl>
                                          <p:spTgt spid="13"/>
                                        </p:tgtEl>
                                      </p:cBhvr>
                                    </p:animEffect>
                                    <p:anim calcmode="lin" valueType="num">
                                      <p:cBhvr>
                                        <p:cTn id="12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27" dur="26">
                                          <p:stCondLst>
                                            <p:cond delay="650"/>
                                          </p:stCondLst>
                                        </p:cTn>
                                        <p:tgtEl>
                                          <p:spTgt spid="13"/>
                                        </p:tgtEl>
                                      </p:cBhvr>
                                      <p:to x="100000" y="60000"/>
                                    </p:animScale>
                                    <p:animScale>
                                      <p:cBhvr>
                                        <p:cTn id="128" dur="166" decel="50000">
                                          <p:stCondLst>
                                            <p:cond delay="676"/>
                                          </p:stCondLst>
                                        </p:cTn>
                                        <p:tgtEl>
                                          <p:spTgt spid="13"/>
                                        </p:tgtEl>
                                      </p:cBhvr>
                                      <p:to x="100000" y="100000"/>
                                    </p:animScale>
                                    <p:animScale>
                                      <p:cBhvr>
                                        <p:cTn id="129" dur="26">
                                          <p:stCondLst>
                                            <p:cond delay="1312"/>
                                          </p:stCondLst>
                                        </p:cTn>
                                        <p:tgtEl>
                                          <p:spTgt spid="13"/>
                                        </p:tgtEl>
                                      </p:cBhvr>
                                      <p:to x="100000" y="80000"/>
                                    </p:animScale>
                                    <p:animScale>
                                      <p:cBhvr>
                                        <p:cTn id="130" dur="166" decel="50000">
                                          <p:stCondLst>
                                            <p:cond delay="1338"/>
                                          </p:stCondLst>
                                        </p:cTn>
                                        <p:tgtEl>
                                          <p:spTgt spid="13"/>
                                        </p:tgtEl>
                                      </p:cBhvr>
                                      <p:to x="100000" y="100000"/>
                                    </p:animScale>
                                    <p:animScale>
                                      <p:cBhvr>
                                        <p:cTn id="131" dur="26">
                                          <p:stCondLst>
                                            <p:cond delay="1642"/>
                                          </p:stCondLst>
                                        </p:cTn>
                                        <p:tgtEl>
                                          <p:spTgt spid="13"/>
                                        </p:tgtEl>
                                      </p:cBhvr>
                                      <p:to x="100000" y="90000"/>
                                    </p:animScale>
                                    <p:animScale>
                                      <p:cBhvr>
                                        <p:cTn id="132" dur="166" decel="50000">
                                          <p:stCondLst>
                                            <p:cond delay="1668"/>
                                          </p:stCondLst>
                                        </p:cTn>
                                        <p:tgtEl>
                                          <p:spTgt spid="13"/>
                                        </p:tgtEl>
                                      </p:cBhvr>
                                      <p:to x="100000" y="100000"/>
                                    </p:animScale>
                                    <p:animScale>
                                      <p:cBhvr>
                                        <p:cTn id="133" dur="26">
                                          <p:stCondLst>
                                            <p:cond delay="1808"/>
                                          </p:stCondLst>
                                        </p:cTn>
                                        <p:tgtEl>
                                          <p:spTgt spid="13"/>
                                        </p:tgtEl>
                                      </p:cBhvr>
                                      <p:to x="100000" y="95000"/>
                                    </p:animScale>
                                    <p:animScale>
                                      <p:cBhvr>
                                        <p:cTn id="134"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8" grpId="0" animBg="1"/>
      <p:bldP spid="9" grpId="0" animBg="1"/>
      <p:bldP spid="10" grpId="0" animBg="1"/>
      <p:bldP spid="11" grpId="0" animBg="1"/>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0782" y="1151912"/>
            <a:ext cx="8761413" cy="706964"/>
          </a:xfrm>
        </p:spPr>
        <p:txBody>
          <a:bodyPr/>
          <a:lstStyle/>
          <a:p>
            <a:pPr algn="ctr"/>
            <a:r>
              <a:rPr lang="ar-SA" b="1" dirty="0" smtClean="0">
                <a:solidFill>
                  <a:schemeClr val="bg1"/>
                </a:solidFill>
              </a:rPr>
              <a:t>تجزئة الس</a:t>
            </a:r>
            <a:r>
              <a:rPr lang="ar-DZ" b="1" dirty="0" smtClean="0">
                <a:solidFill>
                  <a:schemeClr val="bg1"/>
                </a:solidFill>
              </a:rPr>
              <a:t>ــــــ</a:t>
            </a:r>
            <a:r>
              <a:rPr lang="ar-SA" b="1" dirty="0" smtClean="0">
                <a:solidFill>
                  <a:schemeClr val="bg1"/>
                </a:solidFill>
              </a:rPr>
              <a:t>وق</a:t>
            </a:r>
            <a:r>
              <a:rPr lang="en-US" dirty="0">
                <a:solidFill>
                  <a:schemeClr val="bg1"/>
                </a:solidFill>
              </a:rPr>
              <a:t/>
            </a:r>
            <a:br>
              <a:rPr lang="en-US" dirty="0">
                <a:solidFill>
                  <a:schemeClr val="bg1"/>
                </a:solidFill>
              </a:rPr>
            </a:br>
            <a:endParaRPr lang="en-US" dirty="0">
              <a:solidFill>
                <a:schemeClr val="bg1"/>
              </a:solidFill>
            </a:endParaRPr>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lvl="0" algn="ctr" rtl="1">
              <a:lnSpc>
                <a:spcPct val="150000"/>
              </a:lnSpc>
            </a:pPr>
            <a:r>
              <a:rPr lang="ar-SA" sz="2400" b="1" dirty="0"/>
              <a:t>أي تقسيم السوق الذي تتعامل فيه المؤسسة إلى مجموعة من الأسواق على أساس العمر، الجنس، الثقافة، الدخل، الحالة الاجتماعية،.....الخ، بحيث يتكون كل جزء من المشترين اللذين لديهم رغبات وحاجات متشابهة ومحددة، ومن هنا فإن التركيز سينصب على جانب الطلب في السوق، إذ أن التجزئة تمثل خطة تهدف لإنجاز النشاطات لأنها توفر الإجابة على التساؤل التالي: إلى من سوف نبيع منتجاتنا.....وماذا سنبيع له؟</a:t>
            </a:r>
            <a:endParaRPr lang="en-US" sz="2400" b="1" dirty="0"/>
          </a:p>
          <a:p>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13133083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9582" y="1141080"/>
            <a:ext cx="8761413" cy="706964"/>
          </a:xfrm>
        </p:spPr>
        <p:txBody>
          <a:bodyPr/>
          <a:lstStyle/>
          <a:p>
            <a:pPr algn="ctr"/>
            <a:r>
              <a:rPr lang="ar-SA" b="1" dirty="0">
                <a:solidFill>
                  <a:schemeClr val="bg1"/>
                </a:solidFill>
              </a:rPr>
              <a:t>اختيار المزيج التسويقي المناسب</a:t>
            </a:r>
            <a:endParaRPr lang="en-US" dirty="0">
              <a:solidFill>
                <a:schemeClr val="bg1"/>
              </a:solidFill>
            </a:endParaRPr>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6" name="Espace réservé du contenu 2"/>
          <p:cNvSpPr>
            <a:spLocks noGrp="1"/>
          </p:cNvSpPr>
          <p:nvPr>
            <p:ph idx="1"/>
          </p:nvPr>
        </p:nvSpPr>
        <p:spPr>
          <a:xfrm>
            <a:off x="1154955" y="2603499"/>
            <a:ext cx="8761412" cy="3956957"/>
          </a:xfrm>
        </p:spPr>
        <p:style>
          <a:lnRef idx="1">
            <a:schemeClr val="accent1"/>
          </a:lnRef>
          <a:fillRef idx="2">
            <a:schemeClr val="accent1"/>
          </a:fillRef>
          <a:effectRef idx="1">
            <a:schemeClr val="accent1"/>
          </a:effectRef>
          <a:fontRef idx="minor">
            <a:schemeClr val="dk1"/>
          </a:fontRef>
        </p:style>
        <p:txBody>
          <a:bodyPr>
            <a:normAutofit fontScale="92500"/>
          </a:bodyPr>
          <a:lstStyle/>
          <a:p>
            <a:pPr lvl="0" algn="ctr" rtl="1">
              <a:lnSpc>
                <a:spcPct val="150000"/>
              </a:lnSpc>
            </a:pPr>
            <a:r>
              <a:rPr lang="ar-SA" sz="2600" b="1" dirty="0"/>
              <a:t>و الذي يمكن المنشأة من إشباع حاجات المستهلكين في تلك الأجزاء من السوق، أي اختيار المزيج المناسب لكل جزء من السوق. ويقصد بالمزيج التسويقي توجيه الموارد المتاحة للمؤسسة في عناصر أربعة هي (المنتج، السعر، التوزيع، الترويج) بالنسبة للسلعة أما بالنسبة للخدمة فهي سبعة عناصر(الخدمة، السعر، التوزيع، الترويج، العمليات، </a:t>
            </a:r>
            <a:r>
              <a:rPr lang="ar-SA" sz="2600" b="1" dirty="0" err="1"/>
              <a:t>مقدموا</a:t>
            </a:r>
            <a:r>
              <a:rPr lang="ar-SA" sz="2600" b="1" dirty="0"/>
              <a:t> الخدمة، خدمة الزبون) بشكل يسمح بالحصول على مزيج من مجموع هذه العناصر  يختلف باختلاف نوع السلعة أو الخدمة وموقع المؤسسة في السوق وحالة المنافسة ورغبات المستهلكين. </a:t>
            </a:r>
            <a:endParaRPr lang="en-US" sz="2600" b="1" dirty="0"/>
          </a:p>
          <a:p>
            <a:endParaRPr lang="en-US"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a:solidFill>
                  <a:schemeClr val="tx1"/>
                </a:solidFill>
              </a:rPr>
              <a:t>محاضرة رقم 09</a:t>
            </a:r>
            <a:endParaRPr lang="ar-DZ" b="1" dirty="0">
              <a:solidFill>
                <a:schemeClr val="tx1"/>
              </a:solidFill>
            </a:endParaRPr>
          </a:p>
        </p:txBody>
      </p:sp>
    </p:spTree>
    <p:extLst>
      <p:ext uri="{BB962C8B-B14F-4D97-AF65-F5344CB8AC3E}">
        <p14:creationId xmlns:p14="http://schemas.microsoft.com/office/powerpoint/2010/main" val="3708827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13943</TotalTime>
  <Words>1546</Words>
  <Application>Microsoft Office PowerPoint</Application>
  <PresentationFormat>Grand écran</PresentationFormat>
  <Paragraphs>92</Paragraphs>
  <Slides>18</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Calibri</vt:lpstr>
      <vt:lpstr>Century Gothic</vt:lpstr>
      <vt:lpstr>Times New Roman</vt:lpstr>
      <vt:lpstr>Wingdings</vt:lpstr>
      <vt:lpstr>Wingdings 3</vt:lpstr>
      <vt:lpstr>Direction Ion</vt:lpstr>
      <vt:lpstr>دور نظام المعلومات التسويقية في صنع القرارات التسويقية : </vt:lpstr>
      <vt:lpstr>مقدمـــــــة</vt:lpstr>
      <vt:lpstr>  أن الخطة ما هي إلا جدول يعكس الموارد والأهداف وأسلوب تنفيذها وتوقيت التنفيذ.</vt:lpstr>
      <vt:lpstr>Présentation PowerPoint</vt:lpstr>
      <vt:lpstr>Présentation PowerPoint</vt:lpstr>
      <vt:lpstr>Présentation PowerPoint</vt:lpstr>
      <vt:lpstr>ومن هذا المنطلق فنقول</vt:lpstr>
      <vt:lpstr>تجزئة الســــــوق </vt:lpstr>
      <vt:lpstr>اختيار المزيج التسويقي المناسب</vt:lpstr>
      <vt:lpstr>المعلومات الضرورية لإعداد الخطة التسويقية</vt:lpstr>
      <vt:lpstr>المعلومات الضرورية لإعداد الخطة التسويقية</vt:lpstr>
      <vt:lpstr>تخطيط المبيعات </vt:lpstr>
      <vt:lpstr>التخطيط لتطوير المنتج</vt:lpstr>
      <vt:lpstr>التخطيط للحملات الترويجية</vt:lpstr>
      <vt:lpstr>التخطيط للحملات الترويجية</vt:lpstr>
      <vt:lpstr>التخطيط للحملات الترويجية</vt:lpstr>
      <vt:lpstr>التخطيط للحملات الترويجية</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502</cp:revision>
  <dcterms:created xsi:type="dcterms:W3CDTF">2022-09-20T18:14:57Z</dcterms:created>
  <dcterms:modified xsi:type="dcterms:W3CDTF">2022-12-07T19:25:59Z</dcterms:modified>
</cp:coreProperties>
</file>