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Lst>
  <p:notesMasterIdLst>
    <p:notesMasterId r:id="rId9"/>
  </p:notesMasterIdLst>
  <p:sldIdLst>
    <p:sldId id="266" r:id="rId2"/>
    <p:sldId id="267" r:id="rId3"/>
    <p:sldId id="268" r:id="rId4"/>
    <p:sldId id="269" r:id="rId5"/>
    <p:sldId id="270" r:id="rId6"/>
    <p:sldId id="271" r:id="rId7"/>
    <p:sldId id="27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18" autoAdjust="0"/>
    <p:restoredTop sz="86381" autoAdjust="0"/>
  </p:normalViewPr>
  <p:slideViewPr>
    <p:cSldViewPr snapToGrid="0">
      <p:cViewPr varScale="1">
        <p:scale>
          <a:sx n="59" d="100"/>
          <a:sy n="59" d="100"/>
        </p:scale>
        <p:origin x="1050" y="66"/>
      </p:cViewPr>
      <p:guideLst>
        <p:guide orient="horz" pos="2160"/>
        <p:guide pos="2880"/>
      </p:guideLst>
    </p:cSldViewPr>
  </p:slideViewPr>
  <p:outlineViewPr>
    <p:cViewPr>
      <p:scale>
        <a:sx n="33" d="100"/>
        <a:sy n="33" d="100"/>
      </p:scale>
      <p:origin x="0" y="-137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fr-FR"/>
          </a:p>
        </p:txBody>
      </p:sp>
      <p:sp>
        <p:nvSpPr>
          <p:cNvPr id="5427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fr-FR"/>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5427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fr-FR"/>
          </a:p>
        </p:txBody>
      </p:sp>
      <p:sp>
        <p:nvSpPr>
          <p:cNvPr id="5427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7A2E0298-149A-4C65-8A88-9ACEDC20F923}" type="slidenum">
              <a:rPr lang="ar-SA"/>
              <a:pPr>
                <a:defRPr/>
              </a:pPr>
              <a:t>‹#›</a:t>
            </a:fld>
            <a:endParaRPr lang="fr-FR"/>
          </a:p>
        </p:txBody>
      </p:sp>
    </p:spTree>
    <p:extLst>
      <p:ext uri="{BB962C8B-B14F-4D97-AF65-F5344CB8AC3E}">
        <p14:creationId xmlns:p14="http://schemas.microsoft.com/office/powerpoint/2010/main" val="426468735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478181" y="329308"/>
            <a:ext cx="3004429" cy="309201"/>
          </a:xfrm>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a:xfrm>
            <a:off x="1434703" y="798973"/>
            <a:ext cx="802005" cy="503578"/>
          </a:xfrm>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835708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970649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763373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800943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580934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7" name="Slide Number Placeholder 6"/>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76263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9" name="Slide Number Placeholder 8"/>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341255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5" name="Slide Number Placeholder 4"/>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617514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4" name="Slide Number Placeholder 3"/>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spTree>
    <p:extLst>
      <p:ext uri="{BB962C8B-B14F-4D97-AF65-F5344CB8AC3E}">
        <p14:creationId xmlns:p14="http://schemas.microsoft.com/office/powerpoint/2010/main" val="151777087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7" name="Slide Number Placeholder 6"/>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105591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536252" y="318641"/>
            <a:ext cx="3152831" cy="320931"/>
          </a:xfrm>
        </p:spPr>
        <p:txBody>
          <a:bodyPr/>
          <a:lstStyle/>
          <a:p>
            <a:pPr>
              <a:defRPr/>
            </a:pPr>
            <a:r>
              <a:rPr lang="ar-SA"/>
              <a:t>العينة وكيفية تصميمها د. ماجد الفرا</a:t>
            </a:r>
            <a:endParaRPr lang="fr-FR"/>
          </a:p>
        </p:txBody>
      </p:sp>
      <p:sp>
        <p:nvSpPr>
          <p:cNvPr id="7" name="Slide Number Placeholder 6"/>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45947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BE348927-608B-476F-AAE5-22C877315763}" type="slidenum">
              <a:rPr lang="ar-SA" smtClean="0"/>
              <a:pPr>
                <a:defRPr/>
              </a:pPr>
              <a:t>‹#›</a:t>
            </a:fld>
            <a:endParaRPr lang="fr-FR"/>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18025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dt="0"/>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714316" y="3155421"/>
            <a:ext cx="7855362" cy="1212584"/>
          </a:xfrm>
          <a:ln>
            <a:solidFill>
              <a:srgbClr val="00B050"/>
            </a:solidFill>
            <a:miter lim="800000"/>
            <a:headEnd/>
            <a:tailEnd/>
          </a:ln>
        </p:spPr>
        <p:style>
          <a:lnRef idx="0">
            <a:scrgbClr r="0" g="0" b="0"/>
          </a:lnRef>
          <a:fillRef idx="1002">
            <a:schemeClr val="lt2"/>
          </a:fillRef>
          <a:effectRef idx="0">
            <a:scrgbClr r="0" g="0" b="0"/>
          </a:effectRef>
          <a:fontRef idx="major"/>
        </p:style>
        <p:txBody>
          <a:bodyPr>
            <a:normAutofit/>
          </a:bodyPr>
          <a:lstStyle/>
          <a:p>
            <a:pPr algn="ctr" eaLnBrk="1" fontAlgn="auto" hangingPunct="1">
              <a:spcAft>
                <a:spcPts val="0"/>
              </a:spcAft>
              <a:buFont typeface="Wingdings 2"/>
              <a:buNone/>
              <a:defRPr/>
            </a:pPr>
            <a:r>
              <a:rPr lang="ar-DZ" sz="4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العمليات الفنية في المكتبات</a:t>
            </a:r>
          </a:p>
        </p:txBody>
      </p:sp>
      <p:sp>
        <p:nvSpPr>
          <p:cNvPr id="5" name="Rectangle 5"/>
          <p:cNvSpPr>
            <a:spLocks noGrp="1" noChangeArrowheads="1"/>
          </p:cNvSpPr>
          <p:nvPr>
            <p:ph type="ftr" sz="quarter" idx="11"/>
          </p:nvPr>
        </p:nvSpPr>
        <p:spPr>
          <a:xfrm>
            <a:off x="3129800" y="6236758"/>
            <a:ext cx="3624808" cy="621242"/>
          </a:xfrm>
        </p:spPr>
        <p:style>
          <a:lnRef idx="0">
            <a:scrgbClr r="0" g="0" b="0"/>
          </a:lnRef>
          <a:fillRef idx="1002">
            <a:schemeClr val="lt1"/>
          </a:fillRef>
          <a:effectRef idx="0">
            <a:scrgbClr r="0" g="0" b="0"/>
          </a:effectRef>
          <a:fontRef idx="major"/>
        </p:style>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j-ea"/>
                <a:cs typeface="Sakkal Majalla" panose="02000000000000000000" pitchFamily="2" charset="-78"/>
              </a:rPr>
              <a:t>السنة الجامعية : 2023</a:t>
            </a:r>
            <a:r>
              <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j-ea"/>
                <a:cs typeface="Sakkal Majalla" panose="02000000000000000000" pitchFamily="2" charset="-78"/>
              </a:rPr>
              <a:t>  </a:t>
            </a:r>
            <a:r>
              <a:rPr kumimoji="0" lang="ar-DZ"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j-ea"/>
                <a:cs typeface="Sakkal Majalla" panose="02000000000000000000" pitchFamily="2" charset="-78"/>
              </a:rPr>
              <a:t>2024</a:t>
            </a:r>
            <a:r>
              <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j-ea"/>
                <a:cs typeface="Sakkal Majalla" panose="02000000000000000000" pitchFamily="2" charset="-78"/>
              </a:rPr>
              <a:t>   </a:t>
            </a:r>
          </a:p>
        </p:txBody>
      </p:sp>
      <p:sp>
        <p:nvSpPr>
          <p:cNvPr id="7176"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A64D927-5853-4B29-8E96-819B5F34A005}" type="slidenum">
              <a:rPr kumimoji="0" lang="ar-SA" sz="2800" b="0" i="0" u="none" strike="noStrike" kern="1200" cap="none" spc="0" normalizeH="0" baseline="0" noProof="0" smtClean="0">
                <a:ln>
                  <a:noFill/>
                </a:ln>
                <a:solidFill>
                  <a:srgbClr val="FFFFFF"/>
                </a:solidFill>
                <a:effectLst/>
                <a:uLnTx/>
                <a:uFillTx/>
                <a:latin typeface="Verdana"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2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12" name="ZoneTexte 11"/>
          <p:cNvSpPr txBox="1"/>
          <p:nvPr/>
        </p:nvSpPr>
        <p:spPr>
          <a:xfrm>
            <a:off x="5652120" y="4703374"/>
            <a:ext cx="2917558" cy="1077218"/>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إعداد الدكتور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صغيري الميلود</a:t>
            </a:r>
          </a:p>
        </p:txBody>
      </p:sp>
      <p:sp>
        <p:nvSpPr>
          <p:cNvPr id="14" name="ZoneTexte 13"/>
          <p:cNvSpPr txBox="1"/>
          <p:nvPr/>
        </p:nvSpPr>
        <p:spPr>
          <a:xfrm>
            <a:off x="3360068" y="2153998"/>
            <a:ext cx="2904728" cy="52322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1">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محاضرة بعنوان : </a:t>
            </a:r>
          </a:p>
        </p:txBody>
      </p:sp>
      <p:sp>
        <p:nvSpPr>
          <p:cNvPr id="16" name="ZoneTexte 15"/>
          <p:cNvSpPr txBox="1"/>
          <p:nvPr/>
        </p:nvSpPr>
        <p:spPr>
          <a:xfrm>
            <a:off x="3084240" y="141853"/>
            <a:ext cx="3456384" cy="1569660"/>
          </a:xfrm>
          <a:prstGeom prst="rect">
            <a:avLst/>
          </a:prstGeom>
          <a:solidFill>
            <a:schemeClr val="bg1">
              <a:lumMod val="95000"/>
            </a:schemeClr>
          </a:solidFill>
        </p:spPr>
        <p:style>
          <a:lnRef idx="0">
            <a:scrgbClr r="0" g="0" b="0"/>
          </a:lnRef>
          <a:fillRef idx="1003">
            <a:schemeClr val="dk2"/>
          </a:fillRef>
          <a:effectRef idx="0">
            <a:scrgbClr r="0" g="0" b="0"/>
          </a:effectRef>
          <a:fontRef idx="major"/>
        </p:style>
        <p:txBody>
          <a:bodyPr rtlCol="1">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ج</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ــ</a:t>
            </a:r>
            <a:r>
              <a:rPr kumimoji="0" lang="ar-DZ"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امعة محمد خيضر بسكرة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كلي</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ـ</a:t>
            </a:r>
            <a:r>
              <a:rPr kumimoji="0" lang="ar-DZ"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ة </a:t>
            </a:r>
            <a:r>
              <a:rPr kumimoji="0" lang="ar-DZ" sz="2400" b="1" i="0" u="none" strike="noStrike" kern="1200" cap="none" spc="0" normalizeH="0" baseline="0" noProof="0" dirty="0" err="1">
                <a:ln>
                  <a:noFill/>
                </a:ln>
                <a:solidFill>
                  <a:prstClr val="black"/>
                </a:solidFill>
                <a:effectLst/>
                <a:uLnTx/>
                <a:uFillTx/>
                <a:latin typeface="Sakkal Majalla" panose="02000000000000000000" pitchFamily="2" charset="-78"/>
                <a:ea typeface="+mj-ea"/>
                <a:cs typeface="Sakkal Majalla" panose="02000000000000000000" pitchFamily="2" charset="-78"/>
              </a:rPr>
              <a:t>العل</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ـ</a:t>
            </a:r>
            <a:r>
              <a:rPr kumimoji="0" lang="ar-DZ"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وم الإنسانية والإجتماعية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قسم العلوم الإنسانية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شعبة علم المكتبات</a:t>
            </a:r>
          </a:p>
        </p:txBody>
      </p:sp>
      <p:pic>
        <p:nvPicPr>
          <p:cNvPr id="2" name="Audio 1">
            <a:hlinkClick r:id="" action="ppaction://media"/>
            <a:extLst>
              <a:ext uri="{FF2B5EF4-FFF2-40B4-BE49-F238E27FC236}">
                <a16:creationId xmlns:a16="http://schemas.microsoft.com/office/drawing/2014/main" id="{30504625-B45E-3022-9E2C-5033CF97CC5A}"/>
              </a:ext>
            </a:extLst>
          </p:cNvPr>
          <p:cNvPicPr>
            <a:picLocks noChangeAspect="1"/>
          </p:cNvPicPr>
          <p:nvPr>
            <a:audioFile r:link="rId3"/>
            <p:extLst>
              <p:ext uri="{DAA4B4D4-6D71-4841-9C94-3DE7FCFB9230}">
                <p14:media xmlns:p14="http://schemas.microsoft.com/office/powerpoint/2010/main" r:embed="rId2"/>
              </p:ext>
            </p:extLst>
          </p:nvPr>
        </p:nvPicPr>
        <p:blipFill>
          <a:blip r:embed="rId5"/>
          <a:srcRect l="-137500" t="-55469" r="-137500" b="-55469"/>
          <a:stretch>
            <a:fillRect/>
          </a:stretch>
        </p:blipFill>
        <p:spPr>
          <a:xfrm>
            <a:off x="6858000" y="5357812"/>
            <a:ext cx="2286000" cy="1285875"/>
          </a:xfrm>
          <a:prstGeom prst="rect">
            <a:avLst/>
          </a:prstGeom>
        </p:spPr>
      </p:pic>
    </p:spTree>
    <p:custDataLst>
      <p:tags r:id="rId1"/>
    </p:custDataLst>
    <p:extLst>
      <p:ext uri="{BB962C8B-B14F-4D97-AF65-F5344CB8AC3E}">
        <p14:creationId xmlns:p14="http://schemas.microsoft.com/office/powerpoint/2010/main" val="2754067032"/>
      </p:ext>
    </p:extLst>
  </p:cSld>
  <p:clrMapOvr>
    <a:masterClrMapping/>
  </p:clrMapOvr>
  <p:transition advTm="4640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Effect transition="in" filter="fade">
                                      <p:cBhvr>
                                        <p:cTn id="21" dur="500"/>
                                        <p:tgtEl>
                                          <p:spTgt spid="8">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2"/>
                </p:tgtEl>
              </p:cMediaNode>
            </p:audio>
          </p:childTnLst>
        </p:cTn>
      </p:par>
    </p:tnLst>
    <p:bldLst>
      <p:bldP spid="8" grpId="0" build="p" animBg="1"/>
      <p:bldP spid="5" grpId="0" animBg="1"/>
      <p:bldP spid="12" grpId="0" animBg="1"/>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E6E10E-94C8-29DA-D3A3-7A8D4613370A}"/>
              </a:ext>
            </a:extLst>
          </p:cNvPr>
          <p:cNvSpPr>
            <a:spLocks noGrp="1"/>
          </p:cNvSpPr>
          <p:nvPr>
            <p:ph type="sldNum" sz="quarter" idx="12"/>
          </p:nvPr>
        </p:nvSpPr>
        <p:spPr>
          <a:xfrm>
            <a:off x="0" y="6187402"/>
            <a:ext cx="795746" cy="503578"/>
          </a:xfrm>
        </p:spPr>
        <p:txBody>
          <a:bodyPr/>
          <a:lstStyle/>
          <a:p>
            <a:pPr>
              <a:defRPr/>
            </a:pPr>
            <a:fld id="{BE348927-608B-476F-AAE5-22C877315763}" type="slidenum">
              <a:rPr lang="ar-SA" smtClean="0"/>
              <a:pPr>
                <a:defRPr/>
              </a:pPr>
              <a:t>2</a:t>
            </a:fld>
            <a:endParaRPr lang="fr-FR" dirty="0"/>
          </a:p>
        </p:txBody>
      </p:sp>
      <p:pic>
        <p:nvPicPr>
          <p:cNvPr id="4" name="Picture 3">
            <a:extLst>
              <a:ext uri="{FF2B5EF4-FFF2-40B4-BE49-F238E27FC236}">
                <a16:creationId xmlns:a16="http://schemas.microsoft.com/office/drawing/2014/main" id="{6E65DC25-36B6-47E9-40BA-179D6739BA80}"/>
              </a:ext>
            </a:extLst>
          </p:cNvPr>
          <p:cNvPicPr>
            <a:picLocks noChangeAspect="1"/>
          </p:cNvPicPr>
          <p:nvPr/>
        </p:nvPicPr>
        <p:blipFill>
          <a:blip r:embed="rId2"/>
          <a:stretch>
            <a:fillRect/>
          </a:stretch>
        </p:blipFill>
        <p:spPr>
          <a:xfrm>
            <a:off x="6743700" y="157577"/>
            <a:ext cx="2146772" cy="691510"/>
          </a:xfrm>
          <a:prstGeom prst="rect">
            <a:avLst/>
          </a:prstGeom>
        </p:spPr>
      </p:pic>
      <p:sp>
        <p:nvSpPr>
          <p:cNvPr id="6" name="TextBox 5">
            <a:extLst>
              <a:ext uri="{FF2B5EF4-FFF2-40B4-BE49-F238E27FC236}">
                <a16:creationId xmlns:a16="http://schemas.microsoft.com/office/drawing/2014/main" id="{387BCA34-468B-75B2-B8EE-895A0D72ECCE}"/>
              </a:ext>
            </a:extLst>
          </p:cNvPr>
          <p:cNvSpPr txBox="1"/>
          <p:nvPr/>
        </p:nvSpPr>
        <p:spPr>
          <a:xfrm>
            <a:off x="253528" y="694532"/>
            <a:ext cx="8636944" cy="3539430"/>
          </a:xfrm>
          <a:prstGeom prst="rect">
            <a:avLst/>
          </a:prstGeom>
          <a:noFill/>
        </p:spPr>
        <p:txBody>
          <a:bodyPr wrap="square">
            <a:spAutoFit/>
          </a:bodyPr>
          <a:lstStyle/>
          <a:p>
            <a:pPr algn="justLow" rtl="1"/>
            <a:endParaRPr lang="ar-DZ" sz="3200" b="1" dirty="0">
              <a:latin typeface="Sakkal Majalla" panose="02000000000000000000" pitchFamily="2" charset="-78"/>
              <a:cs typeface="Sakkal Majalla" panose="02000000000000000000" pitchFamily="2" charset="-78"/>
            </a:endParaRPr>
          </a:p>
          <a:p>
            <a:pPr algn="justLow" rtl="1"/>
            <a:r>
              <a:rPr lang="ar-DZ" sz="3200" b="1" dirty="0">
                <a:latin typeface="Sakkal Majalla" panose="02000000000000000000" pitchFamily="2" charset="-78"/>
                <a:cs typeface="Sakkal Majalla" panose="02000000000000000000" pitchFamily="2" charset="-78"/>
              </a:rPr>
              <a:t>في عالم المكتبات، تكمن العملية الفنية في القلب النابض لتوفير الوصول الفعّال إلى المعلومات. إن مفهوم العملية الفنية يتضمن مجموعة من الأنشطة المتخذة لتنظيم وإدارة الموارد المعلوماتية بشكل مدروس ومنهجي. إن الهدف الرئيسي للعملية الفنية في المكتبات هو تحقيق ترتيب منطقي وفعّال للموارد المكتبية، مما يجعلها سهلة الاستخدام والوصول للمستفيدين</a:t>
            </a:r>
            <a:endParaRPr lang="en-US"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93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3ED621-5F91-777C-B4D1-1A872DB9604F}"/>
              </a:ext>
            </a:extLst>
          </p:cNvPr>
          <p:cNvSpPr>
            <a:spLocks noGrp="1"/>
          </p:cNvSpPr>
          <p:nvPr>
            <p:ph type="sldNum" sz="quarter" idx="12"/>
          </p:nvPr>
        </p:nvSpPr>
        <p:spPr>
          <a:xfrm>
            <a:off x="177482" y="6354422"/>
            <a:ext cx="687932" cy="503578"/>
          </a:xfrm>
        </p:spPr>
        <p:txBody>
          <a:bodyPr/>
          <a:lstStyle/>
          <a:p>
            <a:pPr algn="l" rtl="1">
              <a:defRPr/>
            </a:pPr>
            <a:fld id="{BE348927-608B-476F-AAE5-22C877315763}" type="slidenum">
              <a:rPr lang="ar-SA" smtClean="0"/>
              <a:pPr algn="l" rtl="1">
                <a:defRPr/>
              </a:pPr>
              <a:t>3</a:t>
            </a:fld>
            <a:endParaRPr lang="fr-FR" dirty="0"/>
          </a:p>
        </p:txBody>
      </p:sp>
      <p:sp>
        <p:nvSpPr>
          <p:cNvPr id="5" name="TextBox 4">
            <a:extLst>
              <a:ext uri="{FF2B5EF4-FFF2-40B4-BE49-F238E27FC236}">
                <a16:creationId xmlns:a16="http://schemas.microsoft.com/office/drawing/2014/main" id="{8F871FDA-FE64-1CAE-21F5-1126F28F354A}"/>
              </a:ext>
            </a:extLst>
          </p:cNvPr>
          <p:cNvSpPr txBox="1"/>
          <p:nvPr/>
        </p:nvSpPr>
        <p:spPr>
          <a:xfrm>
            <a:off x="177482" y="198813"/>
            <a:ext cx="8966518" cy="5386090"/>
          </a:xfrm>
          <a:prstGeom prst="rect">
            <a:avLst/>
          </a:prstGeom>
          <a:noFill/>
        </p:spPr>
        <p:txBody>
          <a:bodyPr wrap="square">
            <a:spAutoFit/>
          </a:bodyPr>
          <a:lstStyle/>
          <a:p>
            <a:pPr algn="justLow" rtl="1"/>
            <a:r>
              <a:rPr lang="ar-DZ" sz="2800" dirty="0">
                <a:latin typeface="Sakkal Majalla" panose="02000000000000000000" pitchFamily="2" charset="-78"/>
                <a:cs typeface="Sakkal Majalla" panose="02000000000000000000" pitchFamily="2" charset="-78"/>
              </a:rPr>
              <a:t>.</a:t>
            </a:r>
            <a:r>
              <a:rPr lang="ar-DZ" sz="32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أهمية العملية الفنية:</a:t>
            </a:r>
          </a:p>
          <a:p>
            <a:pPr algn="justLow" rtl="1"/>
            <a:r>
              <a:rPr lang="ar-DZ" sz="2800" dirty="0">
                <a:latin typeface="Sakkal Majalla" panose="02000000000000000000" pitchFamily="2" charset="-78"/>
                <a:cs typeface="Sakkal Majalla" panose="02000000000000000000" pitchFamily="2" charset="-78"/>
              </a:rPr>
              <a:t>تأتي أهمية العملية الفنية في المكتبات من قدرتها على:</a:t>
            </a:r>
          </a:p>
          <a:p>
            <a:pPr algn="justLow" rtl="1"/>
            <a:r>
              <a:rPr lang="ar-DZ" sz="2800" dirty="0">
                <a:latin typeface="Sakkal Majalla" panose="02000000000000000000" pitchFamily="2" charset="-78"/>
                <a:cs typeface="Sakkal Majalla" panose="02000000000000000000" pitchFamily="2" charset="-78"/>
              </a:rPr>
              <a:t>    </a:t>
            </a:r>
            <a:r>
              <a:rPr lang="ar-DZ" sz="3200" b="1" dirty="0">
                <a:solidFill>
                  <a:srgbClr val="FF0000"/>
                </a:solidFill>
                <a:latin typeface="Sakkal Majalla" panose="02000000000000000000" pitchFamily="2" charset="-78"/>
                <a:cs typeface="Sakkal Majalla" panose="02000000000000000000" pitchFamily="2" charset="-78"/>
              </a:rPr>
              <a:t>ترتيب الموارد: </a:t>
            </a:r>
            <a:r>
              <a:rPr lang="ar-DZ" sz="2800" dirty="0">
                <a:latin typeface="Sakkal Majalla" panose="02000000000000000000" pitchFamily="2" charset="-78"/>
                <a:cs typeface="Sakkal Majalla" panose="02000000000000000000" pitchFamily="2" charset="-78"/>
              </a:rPr>
              <a:t>تنظيم وتصنيف الموارد بطريقة منهجية تسهم في تحديد مكان كل مورد داخل المكتبة، مما يسهم في تسهيل عمليات البحث والاسترجاع.</a:t>
            </a:r>
          </a:p>
          <a:p>
            <a:pPr algn="justLow" rtl="1"/>
            <a:r>
              <a:rPr lang="ar-DZ" sz="2800" dirty="0">
                <a:latin typeface="Sakkal Majalla" panose="02000000000000000000" pitchFamily="2" charset="-78"/>
                <a:cs typeface="Sakkal Majalla" panose="02000000000000000000" pitchFamily="2" charset="-78"/>
              </a:rPr>
              <a:t>    </a:t>
            </a:r>
            <a:r>
              <a:rPr lang="ar-DZ" sz="2800" b="1" dirty="0">
                <a:solidFill>
                  <a:srgbClr val="FF0000"/>
                </a:solidFill>
                <a:latin typeface="Sakkal Majalla" panose="02000000000000000000" pitchFamily="2" charset="-78"/>
                <a:cs typeface="Sakkal Majalla" panose="02000000000000000000" pitchFamily="2" charset="-78"/>
              </a:rPr>
              <a:t>توفير الوصول:</a:t>
            </a:r>
            <a:r>
              <a:rPr lang="ar-DZ" sz="2800" dirty="0">
                <a:latin typeface="Sakkal Majalla" panose="02000000000000000000" pitchFamily="2" charset="-78"/>
                <a:cs typeface="Sakkal Majalla" panose="02000000000000000000" pitchFamily="2" charset="-78"/>
              </a:rPr>
              <a:t>  ضمان توفير وصول فعّال وسريع إلى المعلومات، سواء كان ذلك من خلال فهرسة الكتب، والمقالات، والوثائق الأخرى.</a:t>
            </a:r>
          </a:p>
          <a:p>
            <a:pPr algn="justLow" rtl="1"/>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الحفاظ على الموارد: </a:t>
            </a:r>
            <a:r>
              <a:rPr lang="ar-DZ" sz="2800" dirty="0">
                <a:latin typeface="Sakkal Majalla" panose="02000000000000000000" pitchFamily="2" charset="-78"/>
                <a:cs typeface="Sakkal Majalla" panose="02000000000000000000" pitchFamily="2" charset="-78"/>
              </a:rPr>
              <a:t>تقديم العناية والحفاظ على الموارد المكتبية، سواء بواسطة الحفاظ على الكتب والمجلات أو الاهتمام بالموارد الرقمية.</a:t>
            </a:r>
          </a:p>
          <a:p>
            <a:pPr algn="justLow" rtl="1"/>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تيسير البحث والاستعارة: </a:t>
            </a:r>
            <a:r>
              <a:rPr lang="ar-DZ" sz="2800" dirty="0">
                <a:latin typeface="Sakkal Majalla" panose="02000000000000000000" pitchFamily="2" charset="-78"/>
                <a:cs typeface="Sakkal Majalla" panose="02000000000000000000" pitchFamily="2" charset="-78"/>
              </a:rPr>
              <a:t>جعل عمليات البحث والاستعارة أكثر فعالية وسلاسة، وبالتالي تحسين تجربة المستفيدين من المكتبة.</a:t>
            </a:r>
          </a:p>
          <a:p>
            <a:pPr algn="justLow" rtl="1"/>
            <a:r>
              <a:rPr lang="ar-DZ" sz="2800" dirty="0">
                <a:latin typeface="Sakkal Majalla" panose="02000000000000000000" pitchFamily="2" charset="-78"/>
                <a:cs typeface="Sakkal Majalla" panose="02000000000000000000" pitchFamily="2" charset="-78"/>
              </a:rPr>
              <a:t>    </a:t>
            </a:r>
            <a:r>
              <a:rPr lang="ar-DZ" sz="2800" b="1" dirty="0">
                <a:solidFill>
                  <a:srgbClr val="FF0000"/>
                </a:solidFill>
                <a:latin typeface="Sakkal Majalla" panose="02000000000000000000" pitchFamily="2" charset="-78"/>
                <a:cs typeface="Sakkal Majalla" panose="02000000000000000000" pitchFamily="2" charset="-78"/>
              </a:rPr>
              <a:t>التواصل مع المستفيدين: </a:t>
            </a:r>
            <a:r>
              <a:rPr lang="ar-DZ" sz="2800" dirty="0">
                <a:latin typeface="Sakkal Majalla" panose="02000000000000000000" pitchFamily="2" charset="-78"/>
                <a:cs typeface="Sakkal Majalla" panose="02000000000000000000" pitchFamily="2" charset="-78"/>
              </a:rPr>
              <a:t>توفير واجهات وأساليب سهلة للمستفيدين لفهم ترتيب وتصنيف الموارد والاستفادة القصوى من المكتبة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4861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DC5306-C222-6E87-B6C9-EA4C533D4BB3}"/>
              </a:ext>
            </a:extLst>
          </p:cNvPr>
          <p:cNvSpPr>
            <a:spLocks noGrp="1"/>
          </p:cNvSpPr>
          <p:nvPr>
            <p:ph type="sldNum" sz="quarter" idx="12"/>
          </p:nvPr>
        </p:nvSpPr>
        <p:spPr>
          <a:xfrm>
            <a:off x="0" y="6122088"/>
            <a:ext cx="795746" cy="503578"/>
          </a:xfrm>
        </p:spPr>
        <p:txBody>
          <a:bodyPr/>
          <a:lstStyle/>
          <a:p>
            <a:pPr algn="ctr" rtl="1">
              <a:defRPr/>
            </a:pPr>
            <a:fld id="{BE348927-608B-476F-AAE5-22C877315763}" type="slidenum">
              <a:rPr lang="ar-SA" smtClean="0">
                <a:solidFill>
                  <a:schemeClr val="tx1"/>
                </a:solidFill>
              </a:rPr>
              <a:pPr algn="ctr" rtl="1">
                <a:defRPr/>
              </a:pPr>
              <a:t>4</a:t>
            </a:fld>
            <a:endParaRPr lang="fr-FR" dirty="0">
              <a:solidFill>
                <a:schemeClr val="tx1"/>
              </a:solidFill>
            </a:endParaRPr>
          </a:p>
        </p:txBody>
      </p:sp>
      <p:sp>
        <p:nvSpPr>
          <p:cNvPr id="5" name="TextBox 4">
            <a:extLst>
              <a:ext uri="{FF2B5EF4-FFF2-40B4-BE49-F238E27FC236}">
                <a16:creationId xmlns:a16="http://schemas.microsoft.com/office/drawing/2014/main" id="{1B176C9E-9D12-D24D-A5A2-2D185AD0DC73}"/>
              </a:ext>
            </a:extLst>
          </p:cNvPr>
          <p:cNvSpPr txBox="1"/>
          <p:nvPr/>
        </p:nvSpPr>
        <p:spPr>
          <a:xfrm>
            <a:off x="97972" y="232334"/>
            <a:ext cx="8948056" cy="5693866"/>
          </a:xfrm>
          <a:prstGeom prst="rect">
            <a:avLst/>
          </a:prstGeom>
          <a:noFill/>
        </p:spPr>
        <p:txBody>
          <a:bodyPr wrap="square">
            <a:spAutoFit/>
          </a:bodyPr>
          <a:lstStyle/>
          <a:p>
            <a:pPr algn="justLow" rtl="1"/>
            <a:r>
              <a:rPr lang="ar-DZ" sz="2800" b="1" dirty="0">
                <a:latin typeface="Sakkal Majalla" panose="02000000000000000000" pitchFamily="2" charset="-78"/>
                <a:cs typeface="Sakkal Majalla" panose="02000000000000000000" pitchFamily="2" charset="-78"/>
              </a:rPr>
              <a:t>لعمليات الفنية في المكتبات تشمل مجموعة من الخطوات التي تهدف إلى تنظيم وتصنيف الموارد المعلوماتية بشكل فعال. إليك تفصيل للعمليات الفنية في المكتبات:</a:t>
            </a:r>
          </a:p>
          <a:p>
            <a:pPr algn="justLow" rtl="1"/>
            <a:r>
              <a:rPr lang="ar-DZ" sz="2800" b="1" dirty="0">
                <a:latin typeface="Sakkal Majalla" panose="02000000000000000000" pitchFamily="2" charset="-78"/>
                <a:cs typeface="Sakkal Majalla" panose="02000000000000000000" pitchFamily="2" charset="-78"/>
              </a:rPr>
              <a:t>    </a:t>
            </a:r>
            <a:r>
              <a:rPr lang="ar-DZ" sz="2800" b="1" dirty="0">
                <a:solidFill>
                  <a:srgbClr val="FF0000"/>
                </a:solidFill>
                <a:latin typeface="Sakkal Majalla" panose="02000000000000000000" pitchFamily="2" charset="-78"/>
                <a:cs typeface="Sakkal Majalla" panose="02000000000000000000" pitchFamily="2" charset="-78"/>
              </a:rPr>
              <a:t>التصنيف </a:t>
            </a:r>
            <a:r>
              <a:rPr lang="en-US" sz="2800" b="1" dirty="0">
                <a:solidFill>
                  <a:srgbClr val="FF0000"/>
                </a:solidFill>
                <a:latin typeface="Sakkal Majalla" panose="02000000000000000000" pitchFamily="2" charset="-78"/>
                <a:cs typeface="Sakkal Majalla" panose="02000000000000000000" pitchFamily="2" charset="-78"/>
              </a:rPr>
              <a:t>Classification</a:t>
            </a:r>
            <a:r>
              <a:rPr lang="ar-DZ" sz="2800" b="1" dirty="0">
                <a:solidFill>
                  <a:srgbClr val="FF0000"/>
                </a:solidFill>
                <a:latin typeface="Sakkal Majalla" panose="02000000000000000000" pitchFamily="2" charset="-78"/>
                <a:cs typeface="Sakkal Majalla" panose="02000000000000000000" pitchFamily="2" charset="-78"/>
              </a:rPr>
              <a:t>:</a:t>
            </a:r>
            <a:endParaRPr lang="en-US" sz="2800" b="1" dirty="0">
              <a:solidFill>
                <a:srgbClr val="FF0000"/>
              </a:solidFill>
              <a:latin typeface="Sakkal Majalla" panose="02000000000000000000" pitchFamily="2" charset="-78"/>
              <a:cs typeface="Sakkal Majalla" panose="02000000000000000000" pitchFamily="2" charset="-78"/>
            </a:endParaRPr>
          </a:p>
          <a:p>
            <a:pPr algn="justLow" rtl="1"/>
            <a:r>
              <a:rPr lang="en-US" sz="2800" b="1" dirty="0">
                <a:latin typeface="Sakkal Majalla" panose="02000000000000000000" pitchFamily="2" charset="-78"/>
                <a:cs typeface="Sakkal Majalla" panose="02000000000000000000" pitchFamily="2" charset="-78"/>
              </a:rPr>
              <a:t>        </a:t>
            </a:r>
            <a:r>
              <a:rPr lang="ar-DZ" sz="2800" b="1" dirty="0">
                <a:latin typeface="Sakkal Majalla" panose="02000000000000000000" pitchFamily="2" charset="-78"/>
                <a:cs typeface="Sakkal Majalla" panose="02000000000000000000" pitchFamily="2" charset="-78"/>
              </a:rPr>
              <a:t>يتمثل في توزيع الموارد وتقسيمها إلى فئات وفقًا لنظام تصنيف معين. يتيح ذلك تنظيم الموارد بطريقة منطقية تسهل عمليات البحث والوصول.</a:t>
            </a:r>
          </a:p>
          <a:p>
            <a:pPr algn="justLow" rtl="1"/>
            <a:r>
              <a:rPr lang="ar-DZ" sz="2800" b="1" dirty="0">
                <a:solidFill>
                  <a:srgbClr val="FF0000"/>
                </a:solidFill>
                <a:latin typeface="Sakkal Majalla" panose="02000000000000000000" pitchFamily="2" charset="-78"/>
                <a:cs typeface="Sakkal Majalla" panose="02000000000000000000" pitchFamily="2" charset="-78"/>
              </a:rPr>
              <a:t>    الفهرسة:</a:t>
            </a:r>
          </a:p>
          <a:p>
            <a:pPr algn="justLow" rtl="1"/>
            <a:r>
              <a:rPr lang="ar-DZ" sz="2800" b="1" dirty="0">
                <a:latin typeface="Sakkal Majalla" panose="02000000000000000000" pitchFamily="2" charset="-78"/>
                <a:cs typeface="Sakkal Majalla" panose="02000000000000000000" pitchFamily="2" charset="-78"/>
              </a:rPr>
              <a:t>تشمل عملية إنشاء فهارس مفصلة للموارد تحتوي على معلومات رئيسية مثل المواضيع والكلمات الرئيسية. تساعد الفهارس في تسهيل عمليات البحث وتحديد الموارد ذات الصلة.</a:t>
            </a:r>
          </a:p>
          <a:p>
            <a:pPr algn="justLow" rtl="1"/>
            <a:r>
              <a:rPr lang="ar-DZ" sz="2800" b="1" dirty="0">
                <a:latin typeface="Sakkal Majalla" panose="02000000000000000000" pitchFamily="2" charset="-78"/>
                <a:cs typeface="Sakkal Majalla" panose="02000000000000000000" pitchFamily="2" charset="-78"/>
              </a:rPr>
              <a:t>    </a:t>
            </a:r>
            <a:r>
              <a:rPr lang="ar-DZ" sz="2800" b="1" dirty="0">
                <a:solidFill>
                  <a:srgbClr val="FF0000"/>
                </a:solidFill>
                <a:latin typeface="Sakkal Majalla" panose="02000000000000000000" pitchFamily="2" charset="-78"/>
                <a:cs typeface="Sakkal Majalla" panose="02000000000000000000" pitchFamily="2" charset="-78"/>
              </a:rPr>
              <a:t>الترقيم </a:t>
            </a:r>
            <a:r>
              <a:rPr lang="en-US" sz="2800" b="1" dirty="0">
                <a:solidFill>
                  <a:srgbClr val="FF0000"/>
                </a:solidFill>
                <a:latin typeface="Sakkal Majalla" panose="02000000000000000000" pitchFamily="2" charset="-78"/>
                <a:cs typeface="Sakkal Majalla" panose="02000000000000000000" pitchFamily="2" charset="-78"/>
              </a:rPr>
              <a:t>Cataloging</a:t>
            </a:r>
            <a:r>
              <a:rPr lang="ar-DZ" sz="2800" b="1" dirty="0">
                <a:solidFill>
                  <a:srgbClr val="FF0000"/>
                </a:solidFill>
                <a:latin typeface="Sakkal Majalla" panose="02000000000000000000" pitchFamily="2" charset="-78"/>
                <a:cs typeface="Sakkal Majalla" panose="02000000000000000000" pitchFamily="2" charset="-78"/>
              </a:rPr>
              <a:t>:</a:t>
            </a:r>
            <a:endParaRPr lang="en-US" sz="2800" b="1" dirty="0">
              <a:solidFill>
                <a:srgbClr val="FF0000"/>
              </a:solidFill>
              <a:latin typeface="Sakkal Majalla" panose="02000000000000000000" pitchFamily="2" charset="-78"/>
              <a:cs typeface="Sakkal Majalla" panose="02000000000000000000" pitchFamily="2" charset="-78"/>
            </a:endParaRPr>
          </a:p>
          <a:p>
            <a:pPr algn="justLow" rtl="1"/>
            <a:r>
              <a:rPr lang="en-US" sz="2800" b="1" dirty="0">
                <a:latin typeface="Sakkal Majalla" panose="02000000000000000000" pitchFamily="2" charset="-78"/>
                <a:cs typeface="Sakkal Majalla" panose="02000000000000000000" pitchFamily="2" charset="-78"/>
              </a:rPr>
              <a:t>        </a:t>
            </a:r>
            <a:r>
              <a:rPr lang="ar-DZ" sz="2800" b="1" dirty="0">
                <a:latin typeface="Sakkal Majalla" panose="02000000000000000000" pitchFamily="2" charset="-78"/>
                <a:cs typeface="Sakkal Majalla" panose="02000000000000000000" pitchFamily="2" charset="-78"/>
              </a:rPr>
              <a:t>يتضمن تخصيص أرقام تعريف فريدة لكل مورد في المكتبة. يتم ذلك من خلال إنشاء سجل مكتبي </a:t>
            </a:r>
            <a:r>
              <a:rPr lang="en-US" sz="2800" b="1" dirty="0">
                <a:latin typeface="Sakkal Majalla" panose="02000000000000000000" pitchFamily="2" charset="-78"/>
                <a:cs typeface="Sakkal Majalla" panose="02000000000000000000" pitchFamily="2" charset="-78"/>
              </a:rPr>
              <a:t>Catalog </a:t>
            </a:r>
            <a:r>
              <a:rPr lang="ar-DZ" sz="2800" b="1" dirty="0">
                <a:latin typeface="Sakkal Majalla" panose="02000000000000000000" pitchFamily="2" charset="-78"/>
                <a:cs typeface="Sakkal Majalla" panose="02000000000000000000" pitchFamily="2" charset="-78"/>
              </a:rPr>
              <a:t>يحتوي على معلومات مفصلة حول الموارد.</a:t>
            </a:r>
          </a:p>
          <a:p>
            <a:pPr algn="justLow" rtl="1"/>
            <a:endParaRPr lang="ar-DZ"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1424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2D61BB-0C20-9F5C-C922-01DA9AD9D633}"/>
              </a:ext>
            </a:extLst>
          </p:cNvPr>
          <p:cNvSpPr>
            <a:spLocks noGrp="1"/>
          </p:cNvSpPr>
          <p:nvPr>
            <p:ph type="sldNum" sz="quarter" idx="12"/>
          </p:nvPr>
        </p:nvSpPr>
        <p:spPr>
          <a:xfrm>
            <a:off x="179614" y="6221185"/>
            <a:ext cx="587829" cy="437137"/>
          </a:xfrm>
        </p:spPr>
        <p:txBody>
          <a:bodyPr/>
          <a:lstStyle/>
          <a:p>
            <a:pPr algn="l" rtl="1">
              <a:defRPr/>
            </a:pPr>
            <a:fld id="{BE348927-608B-476F-AAE5-22C877315763}" type="slidenum">
              <a:rPr lang="ar-SA" sz="2000" smtClean="0">
                <a:solidFill>
                  <a:schemeClr val="tx1"/>
                </a:solidFill>
              </a:rPr>
              <a:pPr algn="l" rtl="1">
                <a:defRPr/>
              </a:pPr>
              <a:t>5</a:t>
            </a:fld>
            <a:endParaRPr lang="fr-FR" sz="2000" dirty="0">
              <a:solidFill>
                <a:schemeClr val="tx1"/>
              </a:solidFill>
            </a:endParaRPr>
          </a:p>
        </p:txBody>
      </p:sp>
      <p:sp>
        <p:nvSpPr>
          <p:cNvPr id="5" name="TextBox 4">
            <a:extLst>
              <a:ext uri="{FF2B5EF4-FFF2-40B4-BE49-F238E27FC236}">
                <a16:creationId xmlns:a16="http://schemas.microsoft.com/office/drawing/2014/main" id="{0E6AE0CC-41DA-3D9D-67F0-F5F6A536E168}"/>
              </a:ext>
            </a:extLst>
          </p:cNvPr>
          <p:cNvSpPr txBox="1"/>
          <p:nvPr/>
        </p:nvSpPr>
        <p:spPr>
          <a:xfrm>
            <a:off x="1" y="151179"/>
            <a:ext cx="8834822" cy="6124754"/>
          </a:xfrm>
          <a:prstGeom prst="rect">
            <a:avLst/>
          </a:prstGeom>
          <a:noFill/>
        </p:spPr>
        <p:txBody>
          <a:bodyPr wrap="square">
            <a:spAutoFit/>
          </a:bodyPr>
          <a:lstStyle/>
          <a:p>
            <a:pPr algn="justLow" rtl="1"/>
            <a:r>
              <a:rPr lang="ar-DZ" sz="2800" dirty="0">
                <a:latin typeface="Sakkal Majalla" panose="02000000000000000000" pitchFamily="2" charset="-78"/>
                <a:cs typeface="Sakkal Majalla" panose="02000000000000000000" pitchFamily="2" charset="-78"/>
              </a:rPr>
              <a:t> </a:t>
            </a:r>
            <a:r>
              <a:rPr lang="ar-DZ" sz="2800" dirty="0">
                <a:solidFill>
                  <a:srgbClr val="FF0000"/>
                </a:solidFill>
                <a:latin typeface="Sakkal Majalla" panose="02000000000000000000" pitchFamily="2" charset="-78"/>
                <a:cs typeface="Sakkal Majalla" panose="02000000000000000000" pitchFamily="2" charset="-78"/>
              </a:rPr>
              <a:t>تسجيل البيانات : </a:t>
            </a:r>
            <a:r>
              <a:rPr lang="ar-DZ" sz="2800" dirty="0">
                <a:latin typeface="Sakkal Majalla" panose="02000000000000000000" pitchFamily="2" charset="-78"/>
                <a:cs typeface="Sakkal Majalla" panose="02000000000000000000" pitchFamily="2" charset="-78"/>
              </a:rPr>
              <a:t>عملية تسجيل وتوثيق المعلومات الخاصة بكل مورد، مثل المؤلف، والعنوان، وسنة النشر، والناشر. تكون هذه البيانات ذات أهمية كبيرة لإدارة المكتبة وتحديد موارد التحقيق.</a:t>
            </a:r>
          </a:p>
          <a:p>
            <a:pPr algn="justLow" rtl="1"/>
            <a:r>
              <a:rPr lang="ar-DZ" sz="2800" dirty="0">
                <a:solidFill>
                  <a:srgbClr val="FF0000"/>
                </a:solidFill>
                <a:latin typeface="Sakkal Majalla" panose="02000000000000000000" pitchFamily="2" charset="-78"/>
                <a:cs typeface="Sakkal Majalla" panose="02000000000000000000" pitchFamily="2" charset="-78"/>
              </a:rPr>
              <a:t>التكشيف: </a:t>
            </a:r>
            <a:r>
              <a:rPr lang="ar-DZ" sz="2800" dirty="0">
                <a:latin typeface="Sakkal Majalla" panose="02000000000000000000" pitchFamily="2" charset="-78"/>
                <a:cs typeface="Sakkal Majalla" panose="02000000000000000000" pitchFamily="2" charset="-78"/>
              </a:rPr>
              <a:t>يشير مصطلح "التكشيف" إلى عملية البحث عن المعلومات ذات الصلة في مصادر المكتبة. يتضمن التكشيف استخدام أساليب وتقنيات مختلفة للعثور على الموارد المطلوبة واسترجاع المعلومات بكفاءة مثل فهارس المكتبة، قواعد البيانات، والفهارس الرقمية لتحديد موقع الموارد المرغوبة.</a:t>
            </a:r>
          </a:p>
          <a:p>
            <a:pPr algn="justLow" rtl="1"/>
            <a:r>
              <a:rPr lang="ar-DZ" sz="2800" dirty="0">
                <a:solidFill>
                  <a:srgbClr val="FF0000"/>
                </a:solidFill>
                <a:latin typeface="Sakkal Majalla" panose="02000000000000000000" pitchFamily="2" charset="-78"/>
                <a:cs typeface="Sakkal Majalla" panose="02000000000000000000" pitchFamily="2" charset="-78"/>
              </a:rPr>
              <a:t>الرقمنة : </a:t>
            </a:r>
            <a:r>
              <a:rPr lang="ar-DZ" sz="2800" dirty="0">
                <a:latin typeface="Sakkal Majalla" panose="02000000000000000000" pitchFamily="2" charset="-78"/>
                <a:cs typeface="Sakkal Majalla" panose="02000000000000000000" pitchFamily="2" charset="-78"/>
              </a:rPr>
              <a:t>يشمل تحويل الموارد من شكلها التقليدي (مثل الكتب والمجلات) إلى صيغ رقمية. يسهم في تحسين إدارة الموارد وتوفير الوصول الإلكتروني.</a:t>
            </a:r>
          </a:p>
          <a:p>
            <a:pPr algn="justLow" rtl="1"/>
            <a:r>
              <a:rPr lang="ar-DZ" sz="2800" dirty="0">
                <a:solidFill>
                  <a:srgbClr val="FF0000"/>
                </a:solidFill>
                <a:latin typeface="Sakkal Majalla" panose="02000000000000000000" pitchFamily="2" charset="-78"/>
                <a:cs typeface="Sakkal Majalla" panose="02000000000000000000" pitchFamily="2" charset="-78"/>
              </a:rPr>
              <a:t>تحديث الفهرس والسجلات :</a:t>
            </a:r>
          </a:p>
          <a:p>
            <a:pPr algn="justLow" rtl="1"/>
            <a:r>
              <a:rPr lang="ar-DZ" sz="2800" dirty="0">
                <a:latin typeface="Sakkal Majalla" panose="02000000000000000000" pitchFamily="2" charset="-78"/>
                <a:cs typeface="Sakkal Majalla" panose="02000000000000000000" pitchFamily="2" charset="-78"/>
              </a:rPr>
              <a:t>يتضمن تحديث الفهارس والسجلات بشكل دوري لضمان أن المعلومات حول الموارد دقيقة ومحدثة.</a:t>
            </a:r>
          </a:p>
          <a:p>
            <a:pPr algn="justLow" rtl="1"/>
            <a:r>
              <a:rPr lang="ar-DZ" sz="2800" dirty="0">
                <a:latin typeface="Sakkal Majalla" panose="02000000000000000000" pitchFamily="2" charset="-78"/>
                <a:cs typeface="Sakkal Majalla" panose="02000000000000000000" pitchFamily="2" charset="-78"/>
              </a:rPr>
              <a:t>    </a:t>
            </a:r>
            <a:r>
              <a:rPr lang="ar-DZ" sz="2800" dirty="0">
                <a:solidFill>
                  <a:srgbClr val="FF0000"/>
                </a:solidFill>
                <a:latin typeface="Sakkal Majalla" panose="02000000000000000000" pitchFamily="2" charset="-78"/>
                <a:cs typeface="Sakkal Majalla" panose="02000000000000000000" pitchFamily="2" charset="-78"/>
              </a:rPr>
              <a:t>توفير  أدوات الإطلاع الوصول</a:t>
            </a:r>
            <a:r>
              <a:rPr lang="en-US" sz="2800" dirty="0">
                <a:solidFill>
                  <a:srgbClr val="FF0000"/>
                </a:solidFill>
                <a:latin typeface="Sakkal Majalla" panose="02000000000000000000" pitchFamily="2" charset="-78"/>
                <a:cs typeface="Sakkal Majalla" panose="02000000000000000000" pitchFamily="2" charset="-78"/>
              </a:rPr>
              <a:t> </a:t>
            </a:r>
            <a:r>
              <a:rPr lang="ar-DZ" sz="2800" dirty="0">
                <a:solidFill>
                  <a:srgbClr val="FF0000"/>
                </a:solidFill>
                <a:latin typeface="Sakkal Majalla" panose="02000000000000000000" pitchFamily="2" charset="-78"/>
                <a:cs typeface="Sakkal Majalla" panose="02000000000000000000" pitchFamily="2" charset="-78"/>
              </a:rPr>
              <a:t>: </a:t>
            </a:r>
            <a:r>
              <a:rPr lang="ar-DZ" sz="2800" dirty="0">
                <a:latin typeface="Sakkal Majalla" panose="02000000000000000000" pitchFamily="2" charset="-78"/>
                <a:cs typeface="Sakkal Majalla" panose="02000000000000000000" pitchFamily="2" charset="-78"/>
              </a:rPr>
              <a:t>يتعلق بتوفير وسائل الوصول الفعّالة للمستخدمين للاستفادة من الموارد</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164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0AC872-67F0-13A1-BC8C-C574D868F4F0}"/>
              </a:ext>
            </a:extLst>
          </p:cNvPr>
          <p:cNvSpPr>
            <a:spLocks noGrp="1"/>
          </p:cNvSpPr>
          <p:nvPr>
            <p:ph type="sldNum" sz="quarter" idx="12"/>
          </p:nvPr>
        </p:nvSpPr>
        <p:spPr>
          <a:xfrm>
            <a:off x="195942" y="6220059"/>
            <a:ext cx="599803" cy="503578"/>
          </a:xfrm>
        </p:spPr>
        <p:txBody>
          <a:bodyPr/>
          <a:lstStyle/>
          <a:p>
            <a:pPr algn="ctr" rtl="1">
              <a:defRPr/>
            </a:pPr>
            <a:fld id="{BE348927-608B-476F-AAE5-22C877315763}" type="slidenum">
              <a:rPr lang="ar-SA" smtClean="0">
                <a:solidFill>
                  <a:srgbClr val="FF0000"/>
                </a:solidFill>
              </a:rPr>
              <a:pPr algn="ctr" rtl="1">
                <a:defRPr/>
              </a:pPr>
              <a:t>6</a:t>
            </a:fld>
            <a:endParaRPr lang="fr-FR" dirty="0">
              <a:solidFill>
                <a:srgbClr val="FF0000"/>
              </a:solidFill>
            </a:endParaRPr>
          </a:p>
        </p:txBody>
      </p:sp>
    </p:spTree>
    <p:extLst>
      <p:ext uri="{BB962C8B-B14F-4D97-AF65-F5344CB8AC3E}">
        <p14:creationId xmlns:p14="http://schemas.microsoft.com/office/powerpoint/2010/main" val="366889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2D61BB-0C20-9F5C-C922-01DA9AD9D633}"/>
              </a:ext>
            </a:extLst>
          </p:cNvPr>
          <p:cNvSpPr>
            <a:spLocks noGrp="1"/>
          </p:cNvSpPr>
          <p:nvPr>
            <p:ph type="sldNum" sz="quarter" idx="12"/>
          </p:nvPr>
        </p:nvSpPr>
        <p:spPr>
          <a:xfrm>
            <a:off x="179614" y="6221185"/>
            <a:ext cx="587829" cy="437137"/>
          </a:xfrm>
        </p:spPr>
        <p:txBody>
          <a:bodyPr/>
          <a:lstStyle/>
          <a:p>
            <a:pPr algn="l" rtl="1">
              <a:defRPr/>
            </a:pPr>
            <a:fld id="{BE348927-608B-476F-AAE5-22C877315763}" type="slidenum">
              <a:rPr lang="ar-SA" sz="2000" smtClean="0">
                <a:solidFill>
                  <a:schemeClr val="tx1"/>
                </a:solidFill>
              </a:rPr>
              <a:pPr algn="l" rtl="1">
                <a:defRPr/>
              </a:pPr>
              <a:t>7</a:t>
            </a:fld>
            <a:endParaRPr lang="fr-FR" sz="2000" dirty="0">
              <a:solidFill>
                <a:schemeClr val="tx1"/>
              </a:solidFill>
            </a:endParaRPr>
          </a:p>
        </p:txBody>
      </p:sp>
      <p:sp>
        <p:nvSpPr>
          <p:cNvPr id="5" name="TextBox 4">
            <a:extLst>
              <a:ext uri="{FF2B5EF4-FFF2-40B4-BE49-F238E27FC236}">
                <a16:creationId xmlns:a16="http://schemas.microsoft.com/office/drawing/2014/main" id="{0E6AE0CC-41DA-3D9D-67F0-F5F6A536E168}"/>
              </a:ext>
            </a:extLst>
          </p:cNvPr>
          <p:cNvSpPr txBox="1"/>
          <p:nvPr/>
        </p:nvSpPr>
        <p:spPr>
          <a:xfrm>
            <a:off x="309178" y="2175922"/>
            <a:ext cx="7773465" cy="2554545"/>
          </a:xfrm>
          <a:prstGeom prst="rect">
            <a:avLst/>
          </a:prstGeom>
          <a:noFill/>
        </p:spPr>
        <p:txBody>
          <a:bodyPr wrap="square">
            <a:spAutoFit/>
          </a:bodyPr>
          <a:lstStyle/>
          <a:p>
            <a:pPr algn="ctr" rtl="1"/>
            <a:r>
              <a:rPr lang="ar-DZ" sz="8000" dirty="0">
                <a:solidFill>
                  <a:schemeClr val="accent4">
                    <a:lumMod val="60000"/>
                    <a:lumOff val="40000"/>
                  </a:schemeClr>
                </a:solidFill>
                <a:latin typeface="Sakkal Majalla" panose="02000000000000000000" pitchFamily="2" charset="-78"/>
                <a:cs typeface="Sakkal Majalla" panose="02000000000000000000" pitchFamily="2" charset="-78"/>
              </a:rPr>
              <a:t> مشكورين على حسن الإصغاء</a:t>
            </a:r>
            <a:endParaRPr lang="en-US" sz="8000" dirty="0">
              <a:solidFill>
                <a:schemeClr val="accent4">
                  <a:lumMod val="60000"/>
                  <a:lumOff val="4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4884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5173</TotalTime>
  <Words>481</Words>
  <Application>Microsoft Office PowerPoint</Application>
  <PresentationFormat>On-screen Show (4:3)</PresentationFormat>
  <Paragraphs>39</Paragraphs>
  <Slides>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Palatino Linotype</vt:lpstr>
      <vt:lpstr>Sakkal Majalla</vt:lpstr>
      <vt:lpstr>Verdana</vt:lpstr>
      <vt:lpstr>Wingdings 2</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أدوات البحث العلمي: العينة، الاستبيان، المقابلة، الملاحظة</dc:title>
  <dc:creator>SAKKA</dc:creator>
  <cp:lastModifiedBy>Dell</cp:lastModifiedBy>
  <cp:revision>284</cp:revision>
  <dcterms:created xsi:type="dcterms:W3CDTF">2012-11-02T10:09:56Z</dcterms:created>
  <dcterms:modified xsi:type="dcterms:W3CDTF">2023-12-08T06:09:32Z</dcterms:modified>
</cp:coreProperties>
</file>