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9" r:id="rId3"/>
    <p:sldId id="256" r:id="rId4"/>
    <p:sldId id="270" r:id="rId5"/>
    <p:sldId id="263" r:id="rId6"/>
    <p:sldId id="272" r:id="rId7"/>
    <p:sldId id="258" r:id="rId8"/>
    <p:sldId id="260" r:id="rId9"/>
    <p:sldId id="287" r:id="rId10"/>
    <p:sldId id="266" r:id="rId11"/>
    <p:sldId id="268" r:id="rId12"/>
    <p:sldId id="285" r:id="rId13"/>
    <p:sldId id="262" r:id="rId14"/>
    <p:sldId id="259" r:id="rId15"/>
    <p:sldId id="286" r:id="rId16"/>
    <p:sldId id="261" r:id="rId17"/>
    <p:sldId id="271" r:id="rId18"/>
    <p:sldId id="265" r:id="rId19"/>
    <p:sldId id="302" r:id="rId20"/>
    <p:sldId id="305" r:id="rId21"/>
    <p:sldId id="288" r:id="rId22"/>
    <p:sldId id="289" r:id="rId23"/>
    <p:sldId id="267" r:id="rId24"/>
    <p:sldId id="303" r:id="rId25"/>
    <p:sldId id="304" r:id="rId26"/>
    <p:sldId id="290" r:id="rId27"/>
    <p:sldId id="264" r:id="rId2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82AF-EC51-4107-BFDB-7ED86F97F70D}" type="datetimeFigureOut">
              <a:rPr lang="fr-FR" smtClean="0"/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4B38-4AB8-4F29-8EC0-D0353AF568E9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82AF-EC51-4107-BFDB-7ED86F97F70D}" type="datetimeFigureOut">
              <a:rPr lang="fr-FR" smtClean="0"/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4B38-4AB8-4F29-8EC0-D0353AF568E9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82AF-EC51-4107-BFDB-7ED86F97F70D}" type="datetimeFigureOut">
              <a:rPr lang="fr-FR" smtClean="0"/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4B38-4AB8-4F29-8EC0-D0353AF568E9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82AF-EC51-4107-BFDB-7ED86F97F70D}" type="datetimeFigureOut">
              <a:rPr lang="fr-FR" smtClean="0"/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4B38-4AB8-4F29-8EC0-D0353AF568E9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82AF-EC51-4107-BFDB-7ED86F97F70D}" type="datetimeFigureOut">
              <a:rPr lang="fr-FR" smtClean="0"/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4B38-4AB8-4F29-8EC0-D0353AF568E9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82AF-EC51-4107-BFDB-7ED86F97F70D}" type="datetimeFigureOut">
              <a:rPr lang="fr-FR" smtClean="0"/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4B38-4AB8-4F29-8EC0-D0353AF568E9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82AF-EC51-4107-BFDB-7ED86F97F70D}" type="datetimeFigureOut">
              <a:rPr lang="fr-FR" smtClean="0"/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4B38-4AB8-4F29-8EC0-D0353AF568E9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82AF-EC51-4107-BFDB-7ED86F97F70D}" type="datetimeFigureOut">
              <a:rPr lang="fr-FR" smtClean="0"/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4B38-4AB8-4F29-8EC0-D0353AF568E9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82AF-EC51-4107-BFDB-7ED86F97F70D}" type="datetimeFigureOut">
              <a:rPr lang="fr-FR" smtClean="0"/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4B38-4AB8-4F29-8EC0-D0353AF568E9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82AF-EC51-4107-BFDB-7ED86F97F70D}" type="datetimeFigureOut">
              <a:rPr lang="fr-FR" smtClean="0"/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4B38-4AB8-4F29-8EC0-D0353AF568E9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82AF-EC51-4107-BFDB-7ED86F97F70D}" type="datetimeFigureOut">
              <a:rPr lang="fr-FR" smtClean="0"/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4B38-4AB8-4F29-8EC0-D0353AF568E9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C82AF-EC51-4107-BFDB-7ED86F97F70D}" type="datetimeFigureOut">
              <a:rPr lang="fr-FR" smtClean="0"/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14B38-4AB8-4F29-8EC0-D0353AF568E9}" type="slidenum">
              <a:rPr lang="fr-FR" smtClean="0"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hyperlink" Target="https://fr.wikipedia.org/wiki/Strongyloides_stercoralis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hyperlink" Target="https://www.slideshare.net/Radhakrishna09/strongyloidiasis-56227315" TargetMode="External"/><Relationship Id="rId2" Type="http://schemas.openxmlformats.org/officeDocument/2006/relationships/hyperlink" Target="https://www.cdc.gov/parasites/strongyloides/epi.html" TargetMode="External"/><Relationship Id="rId1" Type="http://schemas.openxmlformats.org/officeDocument/2006/relationships/hyperlink" Target="https://fr.wikipedia.org/wiki/Strongyloides_stercorali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jpeg"/><Relationship Id="rId3" Type="http://schemas.openxmlformats.org/officeDocument/2006/relationships/image" Target="../media/image2.png"/><Relationship Id="rId2" Type="http://schemas.openxmlformats.org/officeDocument/2006/relationships/hyperlink" Target="https://fr.wikipedia.org/wiki/Strongyloides_stercoralis" TargetMode="Externa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43696" y="2318197"/>
            <a:ext cx="9144000" cy="2678806"/>
          </a:xfrm>
        </p:spPr>
        <p:txBody>
          <a:bodyPr>
            <a:noAutofit/>
          </a:bodyPr>
          <a:lstStyle/>
          <a:p>
            <a:pPr algn="l"/>
            <a:r>
              <a:rPr lang="fr-FR" sz="2800" b="1" u="sng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Sommaire </a:t>
            </a:r>
            <a:br>
              <a:rPr lang="fr-FR" sz="28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fr-FR" sz="2800" b="1" dirty="0">
                <a:latin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fr-FR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Introduction</a:t>
            </a:r>
            <a:br>
              <a:rPr lang="fr-FR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2. Historique</a:t>
            </a:r>
            <a:br>
              <a:rPr lang="fr-FR" sz="2800" b="1" dirty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fr-FR" sz="2800" b="1" dirty="0">
                <a:latin typeface="Calibri" panose="020F0502020204030204" pitchFamily="34" charset="0"/>
                <a:cs typeface="Arial" panose="020B0604020202020204" pitchFamily="34" charset="0"/>
              </a:rPr>
              <a:t>Agent pathogène</a:t>
            </a:r>
            <a:br>
              <a:rPr lang="fr-FR" sz="2800" b="1" dirty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4. </a:t>
            </a:r>
            <a:r>
              <a:rPr lang="fr-FR" sz="2800" b="1" dirty="0">
                <a:latin typeface="Calibri" panose="020F0502020204030204" pitchFamily="34" charset="0"/>
                <a:cs typeface="Arial" panose="020B0604020202020204" pitchFamily="34" charset="0"/>
              </a:rPr>
              <a:t>Classification</a:t>
            </a:r>
            <a:br>
              <a:rPr lang="fr-FR" sz="2800" b="1" dirty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5. </a:t>
            </a:r>
            <a:r>
              <a:rPr lang="fr-FR" sz="2800" b="1" dirty="0">
                <a:latin typeface="Calibri" panose="020F0502020204030204" pitchFamily="34" charset="0"/>
                <a:cs typeface="Arial" panose="020B0604020202020204" pitchFamily="34" charset="0"/>
              </a:rPr>
              <a:t>Epidémiologie</a:t>
            </a:r>
            <a:br>
              <a:rPr lang="fr-FR" sz="2800" b="1" dirty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6. </a:t>
            </a:r>
            <a:r>
              <a:rPr lang="fr-FR" sz="2800" b="1" dirty="0">
                <a:latin typeface="Calibri" panose="020F0502020204030204" pitchFamily="34" charset="0"/>
                <a:cs typeface="Arial" panose="020B0604020202020204" pitchFamily="34" charset="0"/>
              </a:rPr>
              <a:t>Cycle évolutif </a:t>
            </a:r>
            <a:br>
              <a:rPr lang="fr-FR" sz="2800" b="1" dirty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7. </a:t>
            </a:r>
            <a:r>
              <a:rPr lang="fr-FR" sz="2800" b="1" dirty="0">
                <a:latin typeface="Calibri" panose="020F0502020204030204" pitchFamily="34" charset="0"/>
                <a:cs typeface="Arial" panose="020B0604020202020204" pitchFamily="34" charset="0"/>
              </a:rPr>
              <a:t>Diagnostic</a:t>
            </a:r>
            <a:endParaRPr lang="fr-FR" sz="2800" dirty="0"/>
          </a:p>
        </p:txBody>
      </p:sp>
      <p:sp>
        <p:nvSpPr>
          <p:cNvPr id="4" name="Rectangle 3"/>
          <p:cNvSpPr/>
          <p:nvPr/>
        </p:nvSpPr>
        <p:spPr>
          <a:xfrm>
            <a:off x="2867696" y="77701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5400" b="1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L’Anguillulose </a:t>
            </a:r>
            <a:endParaRPr lang="fr-FR" sz="5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234"/>
    </mc:Choice>
    <mc:Fallback>
      <p:transition spd="slow" advTm="2823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80815" y="207645"/>
            <a:ext cx="5253990" cy="1325880"/>
          </a:xfrm>
        </p:spPr>
        <p:txBody>
          <a:bodyPr>
            <a:normAutofit/>
          </a:bodyPr>
          <a:lstStyle/>
          <a:p>
            <a:r>
              <a:rPr lang="fr-FR" dirty="0" smtClean="0"/>
              <a:t>Localisation (habitat)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7535" y="902970"/>
            <a:ext cx="3665855" cy="630555"/>
          </a:xfrm>
        </p:spPr>
        <p:txBody>
          <a:bodyPr>
            <a:noAutofit/>
          </a:bodyPr>
          <a:lstStyle/>
          <a:p>
            <a:r>
              <a:rPr lang="fr-FR" dirty="0" smtClean="0"/>
              <a:t>Duodénum</a:t>
            </a:r>
            <a:endParaRPr lang="fr-FR" dirty="0" smtClean="0"/>
          </a:p>
          <a:p>
            <a:r>
              <a:rPr lang="fr-FR" dirty="0" smtClean="0"/>
              <a:t>Jéjunum</a:t>
            </a:r>
            <a:endParaRPr lang="fr-FR" dirty="0" smtClean="0"/>
          </a:p>
          <a:p>
            <a:endParaRPr lang="fr-FR" sz="1700" dirty="0" smtClean="0"/>
          </a:p>
        </p:txBody>
      </p:sp>
      <p:pic>
        <p:nvPicPr>
          <p:cNvPr id="1026" name="Picture 2" descr="Tractus gastro-intestinal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315" y="1366520"/>
            <a:ext cx="4883785" cy="449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 de texte 4"/>
          <p:cNvSpPr txBox="1"/>
          <p:nvPr/>
        </p:nvSpPr>
        <p:spPr>
          <a:xfrm>
            <a:off x="278765" y="1885315"/>
            <a:ext cx="6579870" cy="5262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fr-FR" altLang="en-US" sz="2800"/>
              <a:t>Les femelles parthénogénétiques vivent dans le duodénum profondément ancrées dans </a:t>
            </a:r>
            <a:endParaRPr lang="fr-FR" altLang="en-US" sz="2800"/>
          </a:p>
          <a:p>
            <a:r>
              <a:rPr lang="fr-FR" altLang="en-US" sz="2800"/>
              <a:t>la muqueuse. </a:t>
            </a:r>
            <a:endParaRPr lang="fr-FR" altLang="en-US" sz="2800"/>
          </a:p>
          <a:p>
            <a:r>
              <a:rPr lang="fr-FR" altLang="en-US" sz="2800"/>
              <a:t>Elles ne sont pas hématophages. </a:t>
            </a:r>
            <a:endParaRPr lang="fr-FR" altLang="en-US" sz="2800"/>
          </a:p>
          <a:p>
            <a:r>
              <a:rPr lang="fr-FR" altLang="en-US" sz="2800"/>
              <a:t>En cas d’infestation massive, elles </a:t>
            </a:r>
            <a:endParaRPr lang="fr-FR" altLang="en-US" sz="2800"/>
          </a:p>
          <a:p>
            <a:r>
              <a:rPr lang="fr-FR" altLang="en-US" sz="2800"/>
              <a:t>peuvent déborder jusqu'à l’iléon ou côloniser d’autres viscères tels que le foie, les reins, </a:t>
            </a:r>
            <a:endParaRPr lang="fr-FR" altLang="en-US" sz="2800"/>
          </a:p>
          <a:p>
            <a:r>
              <a:rPr lang="fr-FR" altLang="en-US" sz="2800"/>
              <a:t>les poumons et le cœur.</a:t>
            </a:r>
            <a:endParaRPr lang="fr-FR" altLang="en-US" sz="2800"/>
          </a:p>
          <a:p>
            <a:r>
              <a:rPr lang="fr-FR" altLang="en-US" sz="2800"/>
              <a:t>Les adultes libres vivent dans le milieu extérieur.</a:t>
            </a:r>
            <a:endParaRPr lang="fr-FR" alt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148"/>
    </mc:Choice>
    <mc:Fallback>
      <p:transition spd="slow" advTm="25148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Zone de texte 3"/>
          <p:cNvSpPr txBox="1"/>
          <p:nvPr/>
        </p:nvSpPr>
        <p:spPr>
          <a:xfrm>
            <a:off x="4986020" y="2682875"/>
            <a:ext cx="5992495" cy="92202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fr-FR" altLang="en-US" i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- La voie orale par ingestion d’eau ou de crudités contenant des formes infectantes Cette voie est beaucoup plus rare.</a:t>
            </a:r>
            <a:endParaRPr lang="fr-FR" altLang="en-US" i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endParaRPr lang="fr-FR" altLang="en-US" i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Zone de texte 4"/>
          <p:cNvSpPr txBox="1"/>
          <p:nvPr/>
        </p:nvSpPr>
        <p:spPr>
          <a:xfrm>
            <a:off x="650875" y="1919605"/>
            <a:ext cx="25069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fr-FR" altLang="en-US">
                <a:sym typeface="+mn-ea"/>
              </a:rPr>
              <a:t>Modes de contamination</a:t>
            </a:r>
            <a:endParaRPr lang="fr-FR" altLang="en-US"/>
          </a:p>
        </p:txBody>
      </p:sp>
      <p:sp>
        <p:nvSpPr>
          <p:cNvPr id="6" name="Flèche droite 5"/>
          <p:cNvSpPr/>
          <p:nvPr/>
        </p:nvSpPr>
        <p:spPr>
          <a:xfrm rot="18960000">
            <a:off x="3584575" y="1162050"/>
            <a:ext cx="822960" cy="15176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endParaRPr lang="fr-FR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Zone de texte 7"/>
          <p:cNvSpPr txBox="1"/>
          <p:nvPr/>
        </p:nvSpPr>
        <p:spPr>
          <a:xfrm>
            <a:off x="4863465" y="425450"/>
            <a:ext cx="620585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fr-FR" altLang="en-US" i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- La voie transcutanée : les larves strongyloïdes infectantes pénètrent par la peau lors de la marche pieds nus dans la boue contaminée.</a:t>
            </a:r>
            <a:endParaRPr lang="fr-FR" altLang="en-US" i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sym typeface="+mn-ea"/>
            </a:endParaRPr>
          </a:p>
        </p:txBody>
      </p:sp>
      <p:sp>
        <p:nvSpPr>
          <p:cNvPr id="9" name="Flèche droite 8"/>
          <p:cNvSpPr/>
          <p:nvPr/>
        </p:nvSpPr>
        <p:spPr>
          <a:xfrm>
            <a:off x="3647440" y="2027555"/>
            <a:ext cx="822960" cy="15176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endParaRPr lang="fr-FR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Zone de texte 9"/>
          <p:cNvSpPr txBox="1"/>
          <p:nvPr/>
        </p:nvSpPr>
        <p:spPr>
          <a:xfrm>
            <a:off x="5099685" y="1831340"/>
            <a:ext cx="19926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fr-FR" altLang="en-US" b="1" i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- L’auto infestation.</a:t>
            </a:r>
            <a:endParaRPr lang="fr-FR" altLang="en-US" b="1" i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sym typeface="+mn-ea"/>
            </a:endParaRPr>
          </a:p>
        </p:txBody>
      </p:sp>
      <p:sp>
        <p:nvSpPr>
          <p:cNvPr id="11" name="Flèche droite 10"/>
          <p:cNvSpPr/>
          <p:nvPr/>
        </p:nvSpPr>
        <p:spPr>
          <a:xfrm rot="1800000">
            <a:off x="3664585" y="2823845"/>
            <a:ext cx="822960" cy="15176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endParaRPr lang="fr-FR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Zone de texte 11"/>
          <p:cNvSpPr txBox="1"/>
          <p:nvPr/>
        </p:nvSpPr>
        <p:spPr>
          <a:xfrm>
            <a:off x="3758565" y="4571365"/>
            <a:ext cx="67468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fr-FR" altLang="en-US">
                <a:sym typeface="+mn-ea"/>
              </a:rPr>
              <a:t>Les œufs pondus par la femelle éclosent dans le tube digestif, et les larves sont éliminées dans les selles.</a:t>
            </a:r>
            <a:endParaRPr lang="fr-FR" altLang="en-US"/>
          </a:p>
        </p:txBody>
      </p:sp>
      <p:sp>
        <p:nvSpPr>
          <p:cNvPr id="13" name="Zone de texte 12"/>
          <p:cNvSpPr txBox="1"/>
          <p:nvPr/>
        </p:nvSpPr>
        <p:spPr>
          <a:xfrm>
            <a:off x="533400" y="4704715"/>
            <a:ext cx="151066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fr-FR" altLang="en-US">
                <a:sym typeface="+mn-ea"/>
              </a:rPr>
              <a:t>Voie de sortie </a:t>
            </a:r>
            <a:endParaRPr lang="fr-FR" altLang="en-US"/>
          </a:p>
        </p:txBody>
      </p:sp>
      <p:sp>
        <p:nvSpPr>
          <p:cNvPr id="14" name="Flèche droite 13"/>
          <p:cNvSpPr/>
          <p:nvPr/>
        </p:nvSpPr>
        <p:spPr>
          <a:xfrm>
            <a:off x="2489835" y="4813300"/>
            <a:ext cx="822960" cy="15176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fr-FR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6684" y="1017431"/>
            <a:ext cx="3514859" cy="991673"/>
          </a:xfrm>
        </p:spPr>
        <p:txBody>
          <a:bodyPr/>
          <a:lstStyle/>
          <a:p>
            <a:r>
              <a:rPr lang="fr-FR" dirty="0"/>
              <a:t>4</a:t>
            </a:r>
            <a:r>
              <a:rPr lang="fr-FR" dirty="0" smtClean="0"/>
              <a:t>.Classification </a:t>
            </a:r>
            <a:endParaRPr lang="fr-FR" dirty="0"/>
          </a:p>
        </p:txBody>
      </p:sp>
      <p:sp>
        <p:nvSpPr>
          <p:cNvPr id="6" name="Zone de texte 5"/>
          <p:cNvSpPr txBox="1"/>
          <p:nvPr/>
        </p:nvSpPr>
        <p:spPr>
          <a:xfrm>
            <a:off x="4301490" y="798195"/>
            <a:ext cx="7407275" cy="5262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200000"/>
              </a:lnSpc>
            </a:pPr>
            <a:r>
              <a:rPr lang="fr-FR" altLang="en-US" sz="2400"/>
              <a:t>- </a:t>
            </a:r>
            <a:r>
              <a:rPr lang="fr-FR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Phylum des Nematoda</a:t>
            </a:r>
            <a:endParaRPr lang="fr-FR" altLang="en-US" sz="2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>
              <a:lnSpc>
                <a:spcPct val="200000"/>
              </a:lnSpc>
            </a:pPr>
            <a:r>
              <a:rPr lang="fr-FR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- Classe des Secernentea</a:t>
            </a:r>
            <a:endParaRPr lang="fr-FR" altLang="en-US" sz="2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>
              <a:lnSpc>
                <a:spcPct val="200000"/>
              </a:lnSpc>
            </a:pPr>
            <a:r>
              <a:rPr lang="fr-FR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- Ordre des Rhabditida</a:t>
            </a:r>
            <a:endParaRPr lang="fr-FR" altLang="en-US" sz="2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>
              <a:lnSpc>
                <a:spcPct val="200000"/>
              </a:lnSpc>
            </a:pPr>
            <a:r>
              <a:rPr lang="fr-FR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- Famille des Strongyloïdidae</a:t>
            </a:r>
            <a:endParaRPr lang="fr-FR" altLang="en-US" sz="2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>
              <a:lnSpc>
                <a:spcPct val="200000"/>
              </a:lnSpc>
            </a:pPr>
            <a:r>
              <a:rPr lang="fr-FR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- Genre Strongyloïdes</a:t>
            </a:r>
            <a:endParaRPr lang="fr-FR" altLang="en-US" sz="2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>
              <a:lnSpc>
                <a:spcPct val="200000"/>
              </a:lnSpc>
            </a:pPr>
            <a:r>
              <a:rPr lang="fr-FR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- Espèces : </a:t>
            </a:r>
            <a:r>
              <a:rPr lang="fr-FR" altLang="en-US" sz="2400" i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Strongyloïdes stercoralis </a:t>
            </a:r>
            <a:r>
              <a:rPr lang="fr-FR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(Stiles, 1902)</a:t>
            </a:r>
            <a:endParaRPr lang="fr-FR" altLang="en-US" sz="2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>
              <a:lnSpc>
                <a:spcPct val="200000"/>
              </a:lnSpc>
            </a:pPr>
            <a:r>
              <a:rPr lang="fr-FR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fr-FR" altLang="en-US" sz="2400" i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Strongyloïdes fuelleborni </a:t>
            </a:r>
            <a:r>
              <a:rPr lang="fr-FR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(Von Linslow, 1905)</a:t>
            </a:r>
            <a:endParaRPr lang="fr-FR" altLang="en-US" sz="2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109"/>
    </mc:Choice>
    <mc:Fallback>
      <p:transition spd="slow" advTm="25109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5</a:t>
            </a:r>
            <a:r>
              <a:rPr lang="fr-FR" b="1" dirty="0" smtClean="0"/>
              <a:t>.Épidémiologie  </a:t>
            </a:r>
            <a:endParaRPr lang="fr-FR" b="1" dirty="0"/>
          </a:p>
        </p:txBody>
      </p:sp>
      <p:pic>
        <p:nvPicPr>
          <p:cNvPr id="3" name="Picture 2" descr="Anguillulose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59735"/>
            <a:ext cx="6286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218940" y="1433110"/>
            <a:ext cx="6233375" cy="4336625"/>
          </a:xfrm>
        </p:spPr>
        <p:txBody>
          <a:bodyPr/>
          <a:lstStyle/>
          <a:p>
            <a:r>
              <a:rPr lang="fr-FR" dirty="0" smtClean="0"/>
              <a:t>régions </a:t>
            </a:r>
            <a:r>
              <a:rPr lang="fr-FR" dirty="0"/>
              <a:t>tropicales, subtropicales et dans les régions tempérées chaudes. </a:t>
            </a:r>
            <a:endParaRPr lang="fr-FR" dirty="0" smtClean="0"/>
          </a:p>
          <a:p>
            <a:r>
              <a:rPr lang="fr-FR" dirty="0" smtClean="0"/>
              <a:t>La </a:t>
            </a:r>
            <a:r>
              <a:rPr lang="fr-FR" dirty="0"/>
              <a:t>prévalence </a:t>
            </a:r>
            <a:r>
              <a:rPr lang="fr-FR" dirty="0" smtClean="0"/>
              <a:t>30 </a:t>
            </a:r>
            <a:r>
              <a:rPr lang="fr-FR" dirty="0"/>
              <a:t>et 100 millions de personnes infectées dans le monde</a:t>
            </a:r>
            <a:r>
              <a:rPr lang="fr-FR" dirty="0" smtClean="0"/>
              <a:t>.</a:t>
            </a:r>
            <a:endParaRPr lang="fr-FR" dirty="0" smtClean="0"/>
          </a:p>
          <a:p>
            <a:r>
              <a:rPr lang="fr-FR" dirty="0" smtClean="0"/>
              <a:t>Fréquente chez les personnes faible niveau socioéconomique</a:t>
            </a:r>
            <a:r>
              <a:rPr lang="fr-FR" dirty="0"/>
              <a:t>, </a:t>
            </a:r>
            <a:r>
              <a:rPr lang="fr-FR" dirty="0" smtClean="0"/>
              <a:t>dans </a:t>
            </a:r>
            <a:r>
              <a:rPr lang="fr-FR" dirty="0"/>
              <a:t>les zones </a:t>
            </a:r>
            <a:r>
              <a:rPr lang="fr-FR" dirty="0" smtClean="0"/>
              <a:t>rurales associé </a:t>
            </a:r>
            <a:r>
              <a:rPr lang="fr-FR" dirty="0"/>
              <a:t>aux activités agricoles</a:t>
            </a:r>
            <a:r>
              <a:rPr lang="fr-FR" dirty="0" smtClean="0"/>
              <a:t>.</a:t>
            </a:r>
            <a:endParaRPr lang="fr-FR" dirty="0" smtClean="0"/>
          </a:p>
          <a:p>
            <a:r>
              <a:rPr lang="fr-FR" dirty="0" smtClean="0"/>
              <a:t>Touche tous les catégories d'âge</a:t>
            </a:r>
            <a:endParaRPr lang="fr-FR" dirty="0"/>
          </a:p>
          <a:p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005"/>
    </mc:Choice>
    <mc:Fallback>
      <p:transition spd="slow" advTm="48005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Espace réservé du contenu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843405" y="1075055"/>
            <a:ext cx="7789545" cy="525653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4406" y="1"/>
            <a:ext cx="8306873" cy="708338"/>
          </a:xfrm>
        </p:spPr>
        <p:txBody>
          <a:bodyPr/>
          <a:lstStyle/>
          <a:p>
            <a:pPr algn="ctr"/>
            <a:r>
              <a:rPr lang="fr-FR" b="1" dirty="0"/>
              <a:t>6</a:t>
            </a:r>
            <a:r>
              <a:rPr lang="fr-FR" b="1" dirty="0" smtClean="0"/>
              <a:t>.Cycle biologique </a:t>
            </a:r>
            <a:endParaRPr lang="fr-FR" b="1" dirty="0"/>
          </a:p>
        </p:txBody>
      </p:sp>
      <p:pic>
        <p:nvPicPr>
          <p:cNvPr id="6" name="Espace réservé du contenu 5" descr="https://upload.wikimedia.org/wikipedia/commons/4/4a/Strongyloides_CycleParasitaire%28french_version%29.GIF"/>
          <p:cNvPicPr>
            <a:picLocks noGrp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5" y="708025"/>
            <a:ext cx="8656320" cy="5988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2201"/>
    </mc:Choice>
    <mc:Fallback>
      <p:transition spd="slow" advTm="23220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DC - Strongyloides - Biology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290" y="502276"/>
            <a:ext cx="6697014" cy="567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397"/>
    </mc:Choice>
    <mc:Fallback>
      <p:transition spd="slow" advTm="27397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DC - Strongyloides - Biology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344" y="772732"/>
            <a:ext cx="7585656" cy="540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930"/>
    </mc:Choice>
    <mc:Fallback>
      <p:transition spd="slow" advTm="2393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Espace réservé du contenu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75995" y="795655"/>
            <a:ext cx="10220960" cy="538162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Espace réservé du contenu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48080" y="315595"/>
            <a:ext cx="8519795" cy="64522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33847" y="476517"/>
            <a:ext cx="9144000" cy="901521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1.Introduction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19447" y="1580055"/>
            <a:ext cx="10170018" cy="3623010"/>
          </a:xfrm>
        </p:spPr>
        <p:txBody>
          <a:bodyPr>
            <a:normAutofit fontScale="25000" lnSpcReduction="20000"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fr-FR" sz="11100" b="1" dirty="0" smtClean="0"/>
              <a:t>Parasitose intestinale</a:t>
            </a:r>
            <a:endParaRPr lang="fr-FR" sz="11100" b="1" dirty="0" smtClean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fr-FR" sz="11100" b="1" dirty="0" smtClean="0"/>
              <a:t>Causée par un nématode :</a:t>
            </a:r>
            <a:r>
              <a:rPr lang="fr-FR" sz="11100" b="1" i="1" dirty="0" smtClean="0">
                <a:hlinkClick r:id="rId1" tooltip="Strongyloides stercoralis"/>
              </a:rPr>
              <a:t>Strongyloides stercoralis</a:t>
            </a:r>
            <a:r>
              <a:rPr lang="fr-FR" sz="11100" b="1" dirty="0" smtClean="0"/>
              <a:t> </a:t>
            </a:r>
            <a:endParaRPr lang="fr-FR" sz="11100" b="1" dirty="0" smtClean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fr-FR" sz="11100" b="1" dirty="0" smtClean="0">
                <a:latin typeface="Arial" panose="020B0604020202020204" pitchFamily="34" charset="0"/>
              </a:rPr>
              <a:t>On </a:t>
            </a:r>
            <a:r>
              <a:rPr lang="fr-FR" sz="11100" b="1" dirty="0">
                <a:latin typeface="Arial" panose="020B0604020202020204" pitchFamily="34" charset="0"/>
              </a:rPr>
              <a:t>l'appelle aussi la </a:t>
            </a:r>
            <a:r>
              <a:rPr lang="fr-FR" sz="11100" b="1" dirty="0" err="1" smtClean="0">
                <a:latin typeface="Arial" panose="020B0604020202020204" pitchFamily="34" charset="0"/>
              </a:rPr>
              <a:t>strongyloïdose</a:t>
            </a:r>
            <a:r>
              <a:rPr lang="fr-FR" sz="11100" b="1" dirty="0" smtClean="0">
                <a:latin typeface="Arial" panose="020B0604020202020204" pitchFamily="34" charset="0"/>
              </a:rPr>
              <a:t> ou </a:t>
            </a:r>
            <a:r>
              <a:rPr lang="fr-FR" sz="11100" b="1" dirty="0"/>
              <a:t>strongyloïdiase</a:t>
            </a:r>
            <a:endParaRPr lang="fr-FR" sz="11100" b="1" dirty="0" smtClean="0">
              <a:latin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fr-FR" sz="11100" b="1" dirty="0">
                <a:latin typeface="Arial" panose="020B0604020202020204" pitchFamily="34" charset="0"/>
              </a:rPr>
              <a:t>Elle est fréquente en milieu tropical. </a:t>
            </a:r>
            <a:endParaRPr lang="fr-FR" sz="11100" b="1" dirty="0" smtClean="0">
              <a:latin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fr-FR" sz="11100" b="1" dirty="0" smtClean="0">
                <a:latin typeface="Arial" panose="020B0604020202020204" pitchFamily="34" charset="0"/>
              </a:rPr>
              <a:t>Contamination par voie cutanée.</a:t>
            </a:r>
            <a:endParaRPr lang="fr-FR" sz="11100" b="1" dirty="0" smtClean="0">
              <a:latin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fr-FR" sz="11100" b="1" dirty="0" smtClean="0">
                <a:latin typeface="Arial" panose="020B0604020202020204" pitchFamily="34" charset="0"/>
              </a:rPr>
              <a:t>Durée de vie 1 an</a:t>
            </a:r>
            <a:endParaRPr lang="fr-FR" sz="11100" b="1" dirty="0" smtClean="0">
              <a:latin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fr-FR" sz="11100" b="1" dirty="0" smtClean="0">
                <a:latin typeface="Arial" panose="020B0604020202020204" pitchFamily="34" charset="0"/>
              </a:rPr>
              <a:t>Auto-infection</a:t>
            </a:r>
            <a:endParaRPr lang="fr-FR" sz="11100" b="1" dirty="0" smtClean="0">
              <a:latin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fr-FR" sz="11100" b="1" dirty="0" smtClean="0">
                <a:latin typeface="Arial" panose="020B0604020202020204" pitchFamily="34" charset="0"/>
              </a:rPr>
              <a:t>geohelminthiase</a:t>
            </a:r>
            <a:endParaRPr lang="fr-FR" sz="11100" b="1" dirty="0" smtClean="0">
              <a:latin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fr-FR" sz="11100" b="1" dirty="0" smtClean="0">
              <a:latin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fr-FR" dirty="0">
              <a:solidFill>
                <a:srgbClr val="666666"/>
              </a:solidFill>
              <a:latin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5169"/>
    </mc:Choice>
    <mc:Fallback>
      <p:transition spd="slow" advTm="125169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Zone de texte 3"/>
          <p:cNvSpPr txBox="1"/>
          <p:nvPr/>
        </p:nvSpPr>
        <p:spPr>
          <a:xfrm>
            <a:off x="1477645" y="1626870"/>
            <a:ext cx="9421495" cy="31076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buFont typeface="Wingdings" panose="05000000000000000000" charset="0"/>
              <a:buChar char="q"/>
            </a:pPr>
            <a:r>
              <a:rPr lang="fr-FR" altLang="en-US" sz="2800"/>
              <a:t> le climat (supérieur à 20°C), l’humidité du sol et sa richesse en matières organiques.</a:t>
            </a:r>
            <a:endParaRPr lang="fr-FR" altLang="en-US" sz="2800"/>
          </a:p>
          <a:p>
            <a:pPr marL="285750" indent="-285750">
              <a:buFont typeface="Wingdings" panose="05000000000000000000" charset="0"/>
              <a:buChar char="q"/>
            </a:pPr>
            <a:r>
              <a:rPr lang="fr-FR" altLang="en-US" sz="2800"/>
              <a:t>le péril fécal, la marche pieds nus.</a:t>
            </a:r>
            <a:endParaRPr lang="fr-FR" altLang="en-US" sz="2800"/>
          </a:p>
          <a:p>
            <a:pPr marL="285750" indent="-285750">
              <a:buFont typeface="Wingdings" panose="05000000000000000000" charset="0"/>
              <a:buChar char="q"/>
            </a:pPr>
            <a:r>
              <a:rPr lang="fr-FR" altLang="en-US" sz="2800"/>
              <a:t>Durée de vie longue du parasite adulte.</a:t>
            </a:r>
            <a:endParaRPr lang="fr-FR" altLang="en-US" sz="2800"/>
          </a:p>
          <a:p>
            <a:pPr marL="285750" indent="-285750">
              <a:buFont typeface="Wingdings" panose="05000000000000000000" charset="0"/>
              <a:buChar char="q"/>
            </a:pPr>
            <a:r>
              <a:rPr lang="fr-FR" altLang="en-US" sz="2800"/>
              <a:t>Durée de vie longue des larves dans le milieu extérieur : dans le sol 2 à 10 mois,  dans l’eau 18 mois.</a:t>
            </a:r>
            <a:endParaRPr lang="fr-FR" altLang="en-US" sz="2800"/>
          </a:p>
          <a:p>
            <a:pPr marL="285750" indent="-285750">
              <a:buFont typeface="Wingdings" panose="05000000000000000000" charset="0"/>
              <a:buChar char="q"/>
            </a:pPr>
            <a:r>
              <a:rPr lang="fr-FR" altLang="en-US" sz="2800"/>
              <a:t>- Thermotropisme, hydrotropisme, Histotropisme (peau). </a:t>
            </a:r>
            <a:endParaRPr lang="fr-FR" altLang="en-US" sz="2800"/>
          </a:p>
        </p:txBody>
      </p:sp>
      <p:sp>
        <p:nvSpPr>
          <p:cNvPr id="5" name="Zone de texte 4"/>
          <p:cNvSpPr txBox="1"/>
          <p:nvPr/>
        </p:nvSpPr>
        <p:spPr>
          <a:xfrm>
            <a:off x="2577465" y="440055"/>
            <a:ext cx="3996055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pPr algn="l"/>
            <a:r>
              <a:rPr lang="fr-FR" altLang="en-US">
                <a:sym typeface="+mn-ea"/>
              </a:rPr>
              <a:t> </a:t>
            </a:r>
            <a:r>
              <a:rPr lang="fr-FR" altLang="en-US" sz="3600" b="1" i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Facteurs favorisants</a:t>
            </a:r>
            <a:endParaRPr lang="fr-FR" altLang="en-US" sz="3600" b="1" i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40860" y="165100"/>
            <a:ext cx="4555490" cy="1126490"/>
          </a:xfrm>
        </p:spPr>
        <p:txBody>
          <a:bodyPr/>
          <a:p>
            <a:r>
              <a:rPr lang="fr-FR" altLang="en-US" b="1" i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Pathologie</a:t>
            </a:r>
            <a:r>
              <a:rPr lang="fr-FR" altLang="en-US" b="1" i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fr-FR" altLang="en-US" b="1" i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Zone de texte 3"/>
          <p:cNvSpPr txBox="1"/>
          <p:nvPr/>
        </p:nvSpPr>
        <p:spPr>
          <a:xfrm>
            <a:off x="763270" y="1291590"/>
            <a:ext cx="10987405" cy="4831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>
              <a:buFont typeface="Wingdings" panose="05000000000000000000" charset="0"/>
              <a:buChar char="q"/>
            </a:pPr>
            <a:r>
              <a:rPr lang="fr-FR" altLang="en-US" sz="2800"/>
              <a:t>Prurit associé à une éruption papulo –érythémateuse. </a:t>
            </a:r>
            <a:endParaRPr lang="fr-FR" altLang="en-US" sz="2800"/>
          </a:p>
          <a:p>
            <a:pPr marL="457200" indent="-457200">
              <a:buFont typeface="Wingdings" panose="05000000000000000000" charset="0"/>
              <a:buChar char="q"/>
            </a:pPr>
            <a:r>
              <a:rPr lang="fr-FR" altLang="en-US" sz="2800"/>
              <a:t>A la phase de migration larvaire, on note des manifestations larvaires à type de toux, dyspnée parfois expectorations. </a:t>
            </a:r>
            <a:endParaRPr lang="fr-FR" altLang="en-US" sz="2800"/>
          </a:p>
          <a:p>
            <a:pPr marL="457200" indent="-457200">
              <a:buFont typeface="Wingdings" panose="05000000000000000000" charset="0"/>
              <a:buChar char="q"/>
            </a:pPr>
            <a:r>
              <a:rPr lang="fr-FR" altLang="en-US" sz="2800"/>
              <a:t>une hyper éosinophilie sanguine.</a:t>
            </a:r>
            <a:endParaRPr lang="fr-FR" altLang="en-US" sz="2800"/>
          </a:p>
          <a:p>
            <a:pPr marL="457200" indent="-457200">
              <a:buFont typeface="Wingdings" panose="05000000000000000000" charset="0"/>
              <a:buChar char="q"/>
            </a:pPr>
            <a:r>
              <a:rPr lang="fr-FR" altLang="en-US" sz="2800"/>
              <a:t>La phase d’état : les signes digestifs dominent avec une diarrhée, des crises abdominales douloureuses et violentes de 2 à 3 jours. </a:t>
            </a:r>
            <a:endParaRPr lang="fr-FR" altLang="en-US" sz="2800"/>
          </a:p>
          <a:p>
            <a:pPr marL="457200" indent="-457200">
              <a:buFont typeface="Wingdings" panose="05000000000000000000" charset="0"/>
              <a:buChar char="q"/>
            </a:pPr>
            <a:r>
              <a:rPr lang="fr-FR" altLang="en-US" sz="2800"/>
              <a:t>une altération de l’état général</a:t>
            </a:r>
            <a:endParaRPr lang="fr-FR" altLang="en-US" sz="2800"/>
          </a:p>
          <a:p>
            <a:pPr marL="457200" indent="-457200">
              <a:buFont typeface="Wingdings" panose="05000000000000000000" charset="0"/>
              <a:buChar char="q"/>
            </a:pPr>
            <a:r>
              <a:rPr lang="fr-FR" altLang="en-US" sz="2800"/>
              <a:t>un syndrome de malabsorption intestinal.</a:t>
            </a:r>
            <a:endParaRPr lang="fr-FR" altLang="en-US" sz="2800"/>
          </a:p>
          <a:p>
            <a:pPr marL="457200" indent="-457200">
              <a:buFont typeface="Wingdings" panose="05000000000000000000" charset="0"/>
              <a:buChar char="q"/>
            </a:pPr>
            <a:r>
              <a:rPr lang="fr-FR" altLang="en-US" sz="2800"/>
              <a:t>avec amaigrissement et anémie.</a:t>
            </a:r>
            <a:endParaRPr lang="fr-FR" altLang="en-US" sz="2800"/>
          </a:p>
          <a:p>
            <a:pPr marL="457200" indent="-457200">
              <a:buFont typeface="Wingdings" panose="05000000000000000000" charset="0"/>
              <a:buChar char="q"/>
            </a:pPr>
            <a:r>
              <a:rPr lang="fr-FR" altLang="en-US" sz="2800"/>
              <a:t>Chez les sujets immunodéprimés, une anguillulose maligne peut aboutir à la mort par défaillance multi viscérale et cachexie.</a:t>
            </a:r>
            <a:endParaRPr lang="fr-FR" altLang="en-US" sz="2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53915" y="107315"/>
            <a:ext cx="3620135" cy="1325880"/>
          </a:xfrm>
        </p:spPr>
        <p:txBody>
          <a:bodyPr/>
          <a:lstStyle/>
          <a:p>
            <a:r>
              <a:rPr lang="fr-FR" b="1" dirty="0"/>
              <a:t>7</a:t>
            </a:r>
            <a:r>
              <a:rPr lang="fr-FR" b="1" dirty="0" smtClean="0"/>
              <a:t>.Diagnostic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4545" y="1197736"/>
            <a:ext cx="6516711" cy="4263805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/>
              <a:t>Diagnostic d'orientation</a:t>
            </a:r>
            <a:endParaRPr lang="fr-FR" dirty="0"/>
          </a:p>
          <a:p>
            <a:pPr lvl="0"/>
            <a:r>
              <a:rPr lang="fr-FR" dirty="0"/>
              <a:t>séjour en région </a:t>
            </a:r>
            <a:r>
              <a:rPr lang="fr-FR" dirty="0" smtClean="0"/>
              <a:t>d’endémie</a:t>
            </a:r>
            <a:endParaRPr lang="fr-FR" dirty="0"/>
          </a:p>
          <a:p>
            <a:r>
              <a:rPr lang="fr-FR" dirty="0" err="1" smtClean="0"/>
              <a:t>hyperéosinophilie</a:t>
            </a:r>
            <a:endParaRPr lang="fr-FR" dirty="0"/>
          </a:p>
          <a:p>
            <a:r>
              <a:rPr lang="fr-FR" b="1" dirty="0" smtClean="0"/>
              <a:t>Diagnostic </a:t>
            </a:r>
            <a:r>
              <a:rPr lang="fr-FR" b="1" dirty="0"/>
              <a:t>direct</a:t>
            </a:r>
            <a:endParaRPr lang="fr-FR" dirty="0"/>
          </a:p>
          <a:p>
            <a:r>
              <a:rPr lang="fr-FR" dirty="0" smtClean="0"/>
              <a:t>coproscopie</a:t>
            </a:r>
            <a:r>
              <a:rPr lang="fr-FR" dirty="0"/>
              <a:t>: larves L1 </a:t>
            </a:r>
            <a:r>
              <a:rPr lang="fr-FR" dirty="0" err="1"/>
              <a:t>rhabditoïdes</a:t>
            </a:r>
            <a:r>
              <a:rPr lang="fr-FR" dirty="0"/>
              <a:t>, 250 µm, 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(</a:t>
            </a:r>
            <a:r>
              <a:rPr lang="fr-FR" dirty="0"/>
              <a:t>20 à 50 </a:t>
            </a:r>
            <a:r>
              <a:rPr lang="fr-FR" dirty="0" smtClean="0"/>
              <a:t>œufs </a:t>
            </a:r>
            <a:r>
              <a:rPr lang="fr-FR" dirty="0"/>
              <a:t>pondus /jour/femelle</a:t>
            </a:r>
            <a:r>
              <a:rPr lang="fr-FR" dirty="0" smtClean="0"/>
              <a:t>).</a:t>
            </a:r>
            <a:endParaRPr lang="fr-FR" dirty="0" smtClean="0"/>
          </a:p>
          <a:p>
            <a:r>
              <a:rPr lang="fr-FR" dirty="0" smtClean="0"/>
              <a:t>(</a:t>
            </a:r>
            <a:r>
              <a:rPr lang="fr-FR" dirty="0"/>
              <a:t>technique de Baerman </a:t>
            </a:r>
            <a:r>
              <a:rPr lang="fr-FR" dirty="0" smtClean="0"/>
              <a:t>coproculture larves </a:t>
            </a:r>
            <a:r>
              <a:rPr lang="fr-FR" dirty="0"/>
              <a:t>L3 strongyloïdes, 600 </a:t>
            </a:r>
            <a:r>
              <a:rPr lang="fr-FR" dirty="0" smtClean="0"/>
              <a:t>µm. </a:t>
            </a:r>
            <a:endParaRPr lang="fr-FR" dirty="0" smtClean="0"/>
          </a:p>
          <a:p>
            <a:r>
              <a:rPr lang="fr-FR" dirty="0" smtClean="0"/>
              <a:t>Histologie : observation des tissus parasités</a:t>
            </a:r>
            <a:endParaRPr lang="fr-FR" dirty="0" smtClean="0"/>
          </a:p>
          <a:p>
            <a:r>
              <a:rPr lang="fr-FR" b="1" dirty="0" smtClean="0"/>
              <a:t>Diagnostic </a:t>
            </a:r>
            <a:r>
              <a:rPr lang="fr-FR" b="1" dirty="0"/>
              <a:t>indirect</a:t>
            </a:r>
            <a:endParaRPr lang="fr-FR" dirty="0"/>
          </a:p>
          <a:p>
            <a:pPr lvl="0"/>
            <a:r>
              <a:rPr lang="fr-FR" dirty="0" smtClean="0"/>
              <a:t>Sérologie : recherche des </a:t>
            </a:r>
            <a:r>
              <a:rPr lang="fr-FR" dirty="0"/>
              <a:t>anticorps </a:t>
            </a:r>
            <a:r>
              <a:rPr lang="fr-FR" dirty="0" smtClean="0"/>
              <a:t>sériques par ELISA </a:t>
            </a:r>
            <a:endParaRPr lang="fr-FR" dirty="0"/>
          </a:p>
        </p:txBody>
      </p:sp>
      <p:pic>
        <p:nvPicPr>
          <p:cNvPr id="1026" name="Picture 2" descr="Évaluation de la résistance aux strongles des chèvres Créole dans ...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040" y="1555115"/>
            <a:ext cx="4925060" cy="417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2986"/>
    </mc:Choice>
    <mc:Fallback>
      <p:transition spd="slow" advTm="212986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Espace réservé du contenu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012315" y="397510"/>
            <a:ext cx="9812020" cy="645985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Espace réservé du contenu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563620" y="2205355"/>
            <a:ext cx="4398645" cy="311975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Zone de texte 3"/>
          <p:cNvSpPr txBox="1"/>
          <p:nvPr/>
        </p:nvSpPr>
        <p:spPr>
          <a:xfrm>
            <a:off x="473075" y="4036060"/>
            <a:ext cx="1005268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buFont typeface="Wingdings" panose="05000000000000000000" charset="0"/>
              <a:buChar char="ü"/>
            </a:pPr>
            <a:r>
              <a:rPr lang="fr-FR" altLang="en-US"/>
              <a:t> </a:t>
            </a:r>
            <a:r>
              <a:rPr lang="fr-FR" altLang="en-US" sz="2400" b="1"/>
              <a:t>Réduire la source d’infestation : par la construction de latrines, l’assainissement des sols et des eaux usées. </a:t>
            </a:r>
            <a:endParaRPr lang="fr-FR" altLang="en-US" sz="2400" b="1"/>
          </a:p>
          <a:p>
            <a:pPr marL="285750" indent="-285750">
              <a:buFont typeface="Wingdings" panose="05000000000000000000" charset="0"/>
              <a:buChar char="ü"/>
            </a:pPr>
            <a:r>
              <a:rPr lang="fr-FR" altLang="en-US" sz="2400" b="1"/>
              <a:t>(hygiène, éducation sanitaire...) qui nécessite des moyens financiers et une volonté politique.</a:t>
            </a:r>
            <a:endParaRPr lang="fr-FR" altLang="en-US" sz="2400" b="1"/>
          </a:p>
          <a:p>
            <a:pPr marL="285750" indent="-285750">
              <a:buFont typeface="Wingdings" panose="05000000000000000000" charset="0"/>
              <a:buChar char="ü"/>
            </a:pPr>
            <a:r>
              <a:rPr lang="fr-FR" altLang="en-US" sz="2400" b="1"/>
              <a:t>Application de la stratégie mondiale de lutte contre les géohelminthiases, </a:t>
            </a:r>
            <a:endParaRPr lang="fr-FR" altLang="en-US" sz="2400" b="1"/>
          </a:p>
          <a:p>
            <a:pPr marL="285750" indent="-285750">
              <a:buFont typeface="Wingdings" panose="05000000000000000000" charset="0"/>
              <a:buChar char="ü"/>
            </a:pPr>
            <a:r>
              <a:rPr lang="fr-FR" altLang="en-US" sz="2400" b="1"/>
              <a:t>les traitements de masse à base d’Albendazole et l’ivermectine.</a:t>
            </a:r>
            <a:endParaRPr lang="fr-FR" altLang="en-US" sz="2400" b="1"/>
          </a:p>
        </p:txBody>
      </p:sp>
      <p:sp>
        <p:nvSpPr>
          <p:cNvPr id="5" name="Zone de texte 4"/>
          <p:cNvSpPr txBox="1"/>
          <p:nvPr/>
        </p:nvSpPr>
        <p:spPr>
          <a:xfrm>
            <a:off x="4970780" y="424815"/>
            <a:ext cx="225171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fr-FR" altLang="en-US">
                <a:sym typeface="+mn-ea"/>
              </a:rPr>
              <a:t> </a:t>
            </a:r>
            <a:r>
              <a:rPr lang="fr-FR" altLang="en-US" sz="3600">
                <a:sym typeface="+mn-ea"/>
              </a:rPr>
              <a:t>Prévention</a:t>
            </a:r>
            <a:endParaRPr lang="fr-FR" altLang="en-US" sz="3600"/>
          </a:p>
        </p:txBody>
      </p:sp>
      <p:sp>
        <p:nvSpPr>
          <p:cNvPr id="6" name="Zone de texte 5"/>
          <p:cNvSpPr txBox="1"/>
          <p:nvPr/>
        </p:nvSpPr>
        <p:spPr>
          <a:xfrm>
            <a:off x="349885" y="855980"/>
            <a:ext cx="31654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fr-FR" altLang="en-US" sz="28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Individuels</a:t>
            </a:r>
            <a:endParaRPr lang="fr-FR" altLang="en-US" sz="28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7" name="Zone de texte 6"/>
          <p:cNvSpPr txBox="1"/>
          <p:nvPr/>
        </p:nvSpPr>
        <p:spPr>
          <a:xfrm>
            <a:off x="473075" y="3514090"/>
            <a:ext cx="152590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fr-FR" altLang="en-US" sz="2800" b="1">
                <a:solidFill>
                  <a:srgbClr val="FF0000"/>
                </a:solidFill>
                <a:sym typeface="+mn-ea"/>
              </a:rPr>
              <a:t>Collectifs</a:t>
            </a:r>
            <a:endParaRPr lang="fr-FR" altLang="en-US" sz="28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8" name="Zone de texte 7"/>
          <p:cNvSpPr txBox="1"/>
          <p:nvPr/>
        </p:nvSpPr>
        <p:spPr>
          <a:xfrm>
            <a:off x="349885" y="1430655"/>
            <a:ext cx="8310880" cy="18148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285750" indent="-285750" algn="l">
              <a:buFont typeface="Wingdings" panose="05000000000000000000" charset="0"/>
              <a:buChar char="ü"/>
            </a:pPr>
            <a:r>
              <a:rPr lang="fr-FR" altLang="en-US">
                <a:sym typeface="+mn-ea"/>
              </a:rPr>
              <a:t> </a:t>
            </a:r>
            <a:r>
              <a:rPr lang="fr-FR" altLang="en-US" sz="2800">
                <a:sym typeface="+mn-ea"/>
              </a:rPr>
              <a:t>le port de chaussures en zone d’endémie</a:t>
            </a:r>
            <a:endParaRPr lang="fr-FR" altLang="en-US" sz="2800">
              <a:sym typeface="+mn-ea"/>
            </a:endParaRPr>
          </a:p>
          <a:p>
            <a:pPr marL="285750" indent="-285750" algn="l">
              <a:buFont typeface="Wingdings" panose="05000000000000000000" charset="0"/>
              <a:buChar char="ü"/>
            </a:pPr>
            <a:r>
              <a:rPr lang="fr-FR" altLang="en-US" sz="2800">
                <a:sym typeface="+mn-ea"/>
              </a:rPr>
              <a:t>le dépistage et le traitement des porteurs. </a:t>
            </a:r>
            <a:endParaRPr lang="fr-FR" altLang="en-US" sz="2800">
              <a:sym typeface="+mn-ea"/>
            </a:endParaRPr>
          </a:p>
          <a:p>
            <a:pPr marL="285750" indent="-285750" algn="l">
              <a:buFont typeface="Wingdings" panose="05000000000000000000" charset="0"/>
              <a:buChar char="ü"/>
            </a:pPr>
            <a:r>
              <a:rPr lang="fr-FR" altLang="en-US" sz="2800">
                <a:sym typeface="+mn-ea"/>
              </a:rPr>
              <a:t>Tout sujet ayant vécu en zone d’endémie doit recevoir </a:t>
            </a:r>
            <a:endParaRPr lang="fr-FR" altLang="en-US" sz="2800">
              <a:sym typeface="+mn-ea"/>
            </a:endParaRPr>
          </a:p>
          <a:p>
            <a:pPr marL="285750" indent="-285750" algn="l">
              <a:buFont typeface="Wingdings" panose="05000000000000000000" charset="0"/>
              <a:buChar char="ü"/>
            </a:pPr>
            <a:r>
              <a:rPr lang="fr-FR" altLang="en-US" sz="2800">
                <a:sym typeface="+mn-ea"/>
              </a:rPr>
              <a:t>un traitement préventif avant toute corticothérapie </a:t>
            </a:r>
            <a:endParaRPr lang="fr-FR" altLang="en-US" sz="28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fr-FR" sz="6000" b="1" dirty="0" smtClean="0"/>
            </a:br>
            <a:r>
              <a:rPr lang="fr-FR" sz="6000" b="1" dirty="0" smtClean="0"/>
              <a:t>Les références</a:t>
            </a:r>
            <a:br>
              <a:rPr lang="fr-FR" sz="6000" b="1" dirty="0" smtClean="0"/>
            </a:br>
            <a:endParaRPr lang="fr-FR" sz="6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hlinkClick r:id="rId1"/>
              </a:rPr>
              <a:t>https://</a:t>
            </a:r>
            <a:r>
              <a:rPr lang="fr-FR" dirty="0" smtClean="0">
                <a:hlinkClick r:id="rId1"/>
              </a:rPr>
              <a:t>fr.wikipedia.org/wiki/Strongyloides_stercoralis</a:t>
            </a:r>
            <a:endParaRPr lang="fr-FR" dirty="0">
              <a:hlinkClick r:id="rId1"/>
            </a:endParaRPr>
          </a:p>
          <a:p>
            <a:r>
              <a:rPr lang="fr-FR" dirty="0">
                <a:hlinkClick r:id="rId2"/>
              </a:rPr>
              <a:t>https://</a:t>
            </a:r>
            <a:r>
              <a:rPr lang="fr-FR" dirty="0" smtClean="0">
                <a:hlinkClick r:id="rId2"/>
              </a:rPr>
              <a:t>www.cdc.gov/parasites/strongyloides/epi.html</a:t>
            </a:r>
            <a:endParaRPr lang="fr-FR" dirty="0">
              <a:hlinkClick r:id="rId2"/>
            </a:endParaRPr>
          </a:p>
          <a:p>
            <a:r>
              <a:rPr lang="fr-FR" dirty="0">
                <a:hlinkClick r:id="rId3"/>
              </a:rPr>
              <a:t>https://www.slideshare.net/Radhakrishna09/strongyloidiasis-56227315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033"/>
    </mc:Choice>
    <mc:Fallback>
      <p:transition spd="slow" advTm="16033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3300" y="298015"/>
            <a:ext cx="10515600" cy="1325563"/>
          </a:xfrm>
        </p:spPr>
        <p:txBody>
          <a:bodyPr/>
          <a:lstStyle/>
          <a:p>
            <a:r>
              <a:rPr lang="fr-FR" dirty="0" smtClean="0"/>
              <a:t>2.</a:t>
            </a:r>
            <a:r>
              <a:rPr lang="fr-FR" b="1" dirty="0" smtClean="0"/>
              <a:t>Historique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6" name="Titre 1"/>
          <p:cNvSpPr txBox="1"/>
          <p:nvPr/>
        </p:nvSpPr>
        <p:spPr>
          <a:xfrm>
            <a:off x="300273" y="2050111"/>
            <a:ext cx="333156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034369" y="2050111"/>
            <a:ext cx="10196008" cy="4399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2800" b="1" dirty="0"/>
              <a:t>anciennement connue sous le </a:t>
            </a:r>
            <a:r>
              <a:rPr lang="fr-FR" sz="2800" b="1" dirty="0" smtClean="0"/>
              <a:t>nom </a:t>
            </a:r>
            <a:r>
              <a:rPr lang="fr-FR" sz="2800" b="1" dirty="0"/>
              <a:t>de diarrhée de Chine </a:t>
            </a:r>
            <a:r>
              <a:rPr lang="fr-FR" sz="2800" b="1" dirty="0" smtClean="0"/>
              <a:t>Cochin.</a:t>
            </a:r>
            <a:endParaRPr lang="fr-FR" sz="2800" b="1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2800" b="1" dirty="0" smtClean="0"/>
              <a:t>Le premier cas s’était 1876 chez un soldat Français par Louis Norman.</a:t>
            </a:r>
            <a:endParaRPr lang="fr-FR" sz="2800" b="1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2800" b="1" dirty="0" err="1" smtClean="0"/>
              <a:t>Bravey</a:t>
            </a:r>
            <a:r>
              <a:rPr lang="fr-FR" sz="2800" b="1" dirty="0" smtClean="0"/>
              <a:t> en 1877 fit l’isolement de </a:t>
            </a:r>
            <a:r>
              <a:rPr lang="fr-FR" sz="2800" b="1" i="1" dirty="0" err="1" smtClean="0"/>
              <a:t>Anguillula</a:t>
            </a:r>
            <a:r>
              <a:rPr lang="fr-FR" sz="2800" b="1" i="1" dirty="0" smtClean="0"/>
              <a:t> </a:t>
            </a:r>
            <a:r>
              <a:rPr lang="fr-FR" sz="2800" b="1" i="1" dirty="0" err="1" smtClean="0"/>
              <a:t>stercoralis</a:t>
            </a:r>
            <a:r>
              <a:rPr lang="fr-FR" sz="2800" b="1" i="1" dirty="0" smtClean="0"/>
              <a:t>.</a:t>
            </a:r>
            <a:endParaRPr lang="fr-FR" sz="2800" b="1" i="1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2800" b="1" dirty="0" err="1" smtClean="0"/>
              <a:t>Grassi</a:t>
            </a:r>
            <a:r>
              <a:rPr lang="fr-FR" sz="2800" b="1" dirty="0" smtClean="0"/>
              <a:t> et </a:t>
            </a:r>
            <a:r>
              <a:rPr lang="fr-FR" sz="2800" b="1" dirty="0" err="1" smtClean="0"/>
              <a:t>Parona</a:t>
            </a:r>
            <a:r>
              <a:rPr lang="fr-FR" sz="2800" b="1" dirty="0" smtClean="0"/>
              <a:t> (1878): description de cycle </a:t>
            </a:r>
            <a:r>
              <a:rPr lang="fr-FR" sz="2800" b="1" dirty="0" err="1" smtClean="0"/>
              <a:t>homogonic</a:t>
            </a:r>
            <a:endParaRPr lang="fr-FR" sz="2800" b="1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2800" b="1" dirty="0" err="1" smtClean="0"/>
              <a:t>Peroncito</a:t>
            </a:r>
            <a:r>
              <a:rPr lang="fr-FR" sz="2800" b="1" dirty="0" smtClean="0"/>
              <a:t> (1881) description de cycle </a:t>
            </a:r>
            <a:r>
              <a:rPr lang="fr-FR" sz="2800" b="1" dirty="0" err="1" smtClean="0"/>
              <a:t>heterogonic</a:t>
            </a:r>
            <a:endParaRPr lang="fr-FR" sz="2800" b="1" dirty="0" err="1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2800" b="1" dirty="0" smtClean="0"/>
              <a:t>la contamination humaine par voie transcutanée est décrite par Ransom en 1907.</a:t>
            </a:r>
            <a:endParaRPr lang="fr-FR" sz="2800" b="1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2800" b="1" dirty="0" smtClean="0"/>
              <a:t>L’existence d’un cycle d’auto infestation endogène est démontrée par Faust en 1936</a:t>
            </a:r>
            <a:endParaRPr lang="fr-FR" sz="2800" b="1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9088"/>
    </mc:Choice>
    <mc:Fallback>
      <p:transition spd="slow" advTm="89088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loriage Chien à colorier - Dessin à imprimer | Chien a colorier ...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219" y="2410441"/>
            <a:ext cx="1957591" cy="173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75223" y="2296577"/>
            <a:ext cx="44364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i="1" dirty="0">
                <a:hlinkClick r:id="rId2" tooltip="Strongyloides stercoralis"/>
              </a:rPr>
              <a:t>Strongyloides stercoralis</a:t>
            </a:r>
            <a:r>
              <a:rPr lang="fr-FR" sz="3200" b="1" dirty="0"/>
              <a:t> </a:t>
            </a:r>
            <a:endParaRPr lang="fr-FR" sz="3200" b="1" dirty="0"/>
          </a:p>
        </p:txBody>
      </p:sp>
      <p:pic>
        <p:nvPicPr>
          <p:cNvPr id="4098" name="Picture 2" descr="Singe #102 (Animaux) – Coloriages à imprim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595" y="4141497"/>
            <a:ext cx="2294838" cy="219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Guy De Dessin Animé Ou Homme De Vêtements Décontractés Vue De Face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219" y="132546"/>
            <a:ext cx="1757967" cy="227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55743" y="4651811"/>
            <a:ext cx="4545088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Strongyloides </a:t>
            </a:r>
            <a:r>
              <a:rPr lang="fr-FR" sz="3200" i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fulleborni</a:t>
            </a:r>
            <a:endParaRPr lang="fr-FR" sz="3200" i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Connecteur droit avec flèche 15"/>
          <p:cNvCxnSpPr>
            <a:endCxn id="9" idx="1"/>
          </p:cNvCxnSpPr>
          <p:nvPr/>
        </p:nvCxnSpPr>
        <p:spPr>
          <a:xfrm flipV="1">
            <a:off x="5500831" y="1271494"/>
            <a:ext cx="1360388" cy="1138947"/>
          </a:xfrm>
          <a:prstGeom prst="straightConnector1">
            <a:avLst/>
          </a:prstGeom>
          <a:ln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5545490" y="2602883"/>
            <a:ext cx="1271070" cy="960425"/>
          </a:xfrm>
          <a:prstGeom prst="straightConnector1">
            <a:avLst/>
          </a:prstGeom>
          <a:ln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5163584" y="5045383"/>
            <a:ext cx="1697635" cy="3135"/>
          </a:xfrm>
          <a:prstGeom prst="straightConnector1">
            <a:avLst/>
          </a:prstGeom>
          <a:ln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-540911" y="188133"/>
            <a:ext cx="106637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dirty="0">
                <a:solidFill>
                  <a:srgbClr val="666666"/>
                </a:solidFill>
                <a:latin typeface="Arial" panose="020B0604020202020204" pitchFamily="34" charset="0"/>
              </a:rPr>
              <a:t>3</a:t>
            </a:r>
            <a:r>
              <a:rPr lang="fr-FR" sz="3600" dirty="0" smtClean="0">
                <a:solidFill>
                  <a:srgbClr val="666666"/>
                </a:solidFill>
                <a:latin typeface="Arial" panose="020B0604020202020204" pitchFamily="34" charset="0"/>
              </a:rPr>
              <a:t>.Agent pathogène </a:t>
            </a:r>
            <a:endParaRPr lang="fr-FR" sz="3600" b="0" i="0" u="none" strike="noStrike" dirty="0">
              <a:solidFill>
                <a:srgbClr val="6666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62785" y="5236845"/>
            <a:ext cx="2168525" cy="58356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fr-FR" sz="32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singe </a:t>
            </a:r>
            <a:endParaRPr lang="fr-FR" sz="32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6410" y="2980055"/>
            <a:ext cx="294449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homme, chien</a:t>
            </a:r>
            <a:endParaRPr lang="fr-FR" sz="32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924"/>
    </mc:Choice>
    <mc:Fallback>
      <p:transition spd="slow" advTm="26924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582294" y="623022"/>
            <a:ext cx="6438821" cy="568762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Résultat de recherche d'images pour &quot;strongyloides stercoralis morphology&quot;"/>
          <p:cNvPicPr>
            <a:picLocks noGrp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549" y="708338"/>
            <a:ext cx="6370750" cy="48761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73489" y="708338"/>
            <a:ext cx="454624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Morphologie</a:t>
            </a:r>
            <a:endParaRPr lang="fr-FR" b="1" dirty="0" smtClean="0"/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b="1" dirty="0" smtClean="0"/>
              <a:t>Les Adultes</a:t>
            </a:r>
            <a:endParaRPr lang="fr-FR" b="1" dirty="0" smtClean="0"/>
          </a:p>
          <a:p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la </a:t>
            </a:r>
            <a:r>
              <a:rPr lang="fr-FR" dirty="0"/>
              <a:t>femelle dite parthénogénétique, ver rond blanchâtre qui mesure 2 à 3 mm par 35 à 40 µm. 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L’œsophage </a:t>
            </a:r>
            <a:r>
              <a:rPr lang="fr-FR" dirty="0"/>
              <a:t>est cylindrique. 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Elle </a:t>
            </a:r>
            <a:r>
              <a:rPr lang="fr-FR" dirty="0"/>
              <a:t>vit enchâssée dans la muqueuse </a:t>
            </a:r>
            <a:r>
              <a:rPr lang="fr-FR" dirty="0" err="1"/>
              <a:t>duodéno</a:t>
            </a:r>
            <a:r>
              <a:rPr lang="fr-FR" dirty="0"/>
              <a:t>-jéjunale. 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Le </a:t>
            </a:r>
            <a:r>
              <a:rPr lang="fr-FR" dirty="0"/>
              <a:t>mâle mesure 0,7 mm et la femelle 1,2 </a:t>
            </a:r>
            <a:r>
              <a:rPr lang="fr-FR" dirty="0" err="1"/>
              <a:t>mm.</a:t>
            </a:r>
            <a:r>
              <a:rPr lang="fr-FR" dirty="0"/>
              <a:t> 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L’œsophage </a:t>
            </a:r>
            <a:r>
              <a:rPr lang="fr-FR" dirty="0"/>
              <a:t>qui présente un étranglement compris entre deux renflements piriformes est dit </a:t>
            </a:r>
            <a:r>
              <a:rPr lang="fr-FR" dirty="0" err="1"/>
              <a:t>rhabditoïde</a:t>
            </a:r>
            <a:endParaRPr lang="fr-FR" dirty="0"/>
          </a:p>
          <a:p>
            <a:r>
              <a:rPr lang="fr-FR" dirty="0" smtClean="0">
                <a:solidFill>
                  <a:srgbClr val="666666"/>
                </a:solidFill>
                <a:latin typeface="Arial" panose="020B0604020202020204" pitchFamily="34" charset="0"/>
              </a:rPr>
              <a:t>.</a:t>
            </a:r>
            <a:endParaRPr lang="fr-FR" dirty="0" smtClean="0">
              <a:solidFill>
                <a:srgbClr val="666666"/>
              </a:solidFill>
              <a:latin typeface="Arial" panose="020B0604020202020204" pitchFamily="34" charset="0"/>
            </a:endParaRPr>
          </a:p>
          <a:p>
            <a:endParaRPr lang="fr-FR" dirty="0">
              <a:solidFill>
                <a:srgbClr val="666666"/>
              </a:solidFill>
              <a:latin typeface="Arial" panose="020B0604020202020204" pitchFamily="34" charset="0"/>
            </a:endParaRPr>
          </a:p>
          <a:p>
            <a:endParaRPr lang="fr-FR" dirty="0">
              <a:solidFill>
                <a:srgbClr val="66666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9901"/>
    </mc:Choice>
    <mc:Fallback>
      <p:transition spd="slow" advTm="9990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http://unt-ori2.crihan.fr/unspf/2010_Lille_Aliouat_Parasitologie/res/s_sterc5_1.jpg"/>
          <p:cNvPicPr>
            <a:picLocks noGrp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271" y="1154002"/>
            <a:ext cx="2783253" cy="4765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Strongyloides stercoralis : photos d'identifi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00" y="888643"/>
            <a:ext cx="6858000" cy="52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4327300" y="231820"/>
            <a:ext cx="3232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fr-FR" sz="2800" b="1" dirty="0" smtClean="0"/>
              <a:t> les larves </a:t>
            </a:r>
            <a:endParaRPr lang="fr-FR" sz="28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977"/>
    </mc:Choice>
    <mc:Fallback>
      <p:transition spd="slow" advTm="67977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Espace réservé du contenu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90675" y="1042670"/>
            <a:ext cx="7818120" cy="51346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4661079" cy="1325563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fr-FR" b="1" dirty="0" smtClean="0"/>
              <a:t>Les œufs </a:t>
            </a:r>
            <a:endParaRPr lang="fr-FR" b="1" dirty="0"/>
          </a:p>
        </p:txBody>
      </p:sp>
      <p:pic>
        <p:nvPicPr>
          <p:cNvPr id="4" name="Espace réservé du contenu 3" descr="https://image.slideserve.com/809612/slide3-n.jpg"/>
          <p:cNvPicPr>
            <a:picLocks noGrp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99"/>
          <a:stretch>
            <a:fillRect/>
          </a:stretch>
        </p:blipFill>
        <p:spPr bwMode="auto">
          <a:xfrm>
            <a:off x="6800045" y="1468191"/>
            <a:ext cx="4468970" cy="260295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704045" y="2224805"/>
            <a:ext cx="563236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50 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à 55 x 30 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µm,</a:t>
            </a:r>
            <a:endParaRPr lang="fr-FR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ovoïde 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asymétrique et ressemblent à l’œuf 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d’</a:t>
            </a:r>
            <a:r>
              <a:rPr lang="fr-FR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Ankylostoma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coque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est mince, lisse et incolore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Les femelles pondent 20 à 50 œufs par jour.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991"/>
    </mc:Choice>
    <mc:Fallback>
      <p:transition spd="slow" advTm="3999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4844</Words>
  <Application>WPS Presentation</Application>
  <PresentationFormat>Grand écran</PresentationFormat>
  <Paragraphs>161</Paragraphs>
  <Slides>26</Slides>
  <Notes>0</Notes>
  <HiddenSlides>0</HiddenSlides>
  <MMClips>15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6" baseType="lpstr">
      <vt:lpstr>Arial</vt:lpstr>
      <vt:lpstr>SimSun</vt:lpstr>
      <vt:lpstr>Wingdings</vt:lpstr>
      <vt:lpstr>Calibri</vt:lpstr>
      <vt:lpstr>Times New Roman</vt:lpstr>
      <vt:lpstr>Calibri Light</vt:lpstr>
      <vt:lpstr>Microsoft YaHei</vt:lpstr>
      <vt:lpstr>Arial Unicode MS</vt:lpstr>
      <vt:lpstr>Wingdings</vt:lpstr>
      <vt:lpstr>Thème Office</vt:lpstr>
      <vt:lpstr>Sommaire  1. Introduction 2. Historique 3. Agent pathogène 4. Classification 5. Epidémiologie 6. Cycle évolutif  7. Diagnostic</vt:lpstr>
      <vt:lpstr>1.Introduction </vt:lpstr>
      <vt:lpstr>2.Historique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Les œufs </vt:lpstr>
      <vt:lpstr>Localisation (habitat) </vt:lpstr>
      <vt:lpstr>PowerPoint 演示文稿</vt:lpstr>
      <vt:lpstr>4.Classification </vt:lpstr>
      <vt:lpstr>5.Épidémiologie  </vt:lpstr>
      <vt:lpstr>PowerPoint 演示文稿</vt:lpstr>
      <vt:lpstr>6.Cycle biologique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Pathologie </vt:lpstr>
      <vt:lpstr>7.Diagnostic </vt:lpstr>
      <vt:lpstr>PowerPoint 演示文稿</vt:lpstr>
      <vt:lpstr>PowerPoint 演示文稿</vt:lpstr>
      <vt:lpstr>PowerPoint 演示文稿</vt:lpstr>
      <vt:lpstr> Les références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L’anguillulose</dc:title>
  <dc:creator>Admin</dc:creator>
  <cp:lastModifiedBy>Admin</cp:lastModifiedBy>
  <cp:revision>66</cp:revision>
  <dcterms:created xsi:type="dcterms:W3CDTF">2020-04-19T12:34:00Z</dcterms:created>
  <dcterms:modified xsi:type="dcterms:W3CDTF">2023-05-27T08:38:15Z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5908CDCC6DC64AB8A969D5BA017D3F92</vt:lpwstr>
  </property>
  <property fmtid="{D5CDD505-2E9C-101B-9397-08002B2CF9AE}" pid="3" name="KSOProductBuildVer">
    <vt:lpwstr>1036-11.2.0.11537</vt:lpwstr>
  </property>
</Properties>
</file>