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4" r:id="rId3"/>
    <p:sldId id="275" r:id="rId4"/>
    <p:sldId id="276" r:id="rId5"/>
    <p:sldId id="277" r:id="rId6"/>
    <p:sldId id="278" r:id="rId7"/>
    <p:sldId id="279" r:id="rId8"/>
    <p:sldId id="280"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A62E44-2DDA-8884-05F7-3490012F77D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E9AEC56-8C00-8701-48CB-3F3F665EC6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308700C-C433-29F0-1CFA-558D0D3D5FAD}"/>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F9FA7E2B-8D1C-E86B-5AED-34C14B0DC6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A07C162-2BFC-767E-5805-DBA425EBFA26}"/>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21525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4DA018-A34C-CFEA-96BC-7FF473882D7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00ED040-A45D-505B-AF40-D94D6F9FE76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1A1792-C32E-3795-AB56-7B3EE383E4DB}"/>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06F763FE-08A9-98F0-964E-9D076082CDA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1A8B80-FC13-4E59-CBC7-B26288119C2F}"/>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414039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E59A82F-52BF-535E-CCBD-4CD8A9F806A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60C3B68-2802-5F29-0728-52B39269F6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9E15916-0FAA-9DC6-0B37-4AF3629ECE31}"/>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02B2859B-8353-02AC-0AFD-AE92724400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856F8D0-459A-2F3C-3906-3CB14C3656B4}"/>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3846948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0AC03F-7BDD-EEAF-B007-E1AF394AEFE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99D0CA2-810E-BA7F-8F0C-85FDDD4826A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31E342-4061-2156-8864-4251DBDC89EB}"/>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A32DF428-DF9F-B7DD-14C6-2B0268E58C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19B9B9-980B-A22E-D187-168C2A7232CF}"/>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844841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DBC60E-149A-9DCC-977B-D42E23C8CD6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F2D4230-98EB-1CDF-FB1F-887A3BD175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BBC7E2-3AE5-CD58-DFAF-637B88E03AAD}"/>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3B657CAB-9DBA-21E9-49F4-2D34DD8D692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663E48-3C2E-AD74-EE53-582F353054D1}"/>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4232531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72859A-C747-C383-E559-2CCB1D68C50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8832EFF-60AB-E1F1-76DB-33A328DAFE3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3F37663-B213-B5B9-F018-56118FF0139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819A8B6-AB9D-D468-CEFC-863BB076EF2D}"/>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13BEB993-D6AA-63D1-EB87-D9E32775773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9E549D-3322-75B8-B710-5EB67DCA00E8}"/>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1537419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9752F5-4EEB-F3FC-2ECC-6D6169041BA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DAD492B-5A52-FB9E-3FC4-B3F6FF154B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0258DE1-C436-216D-F100-82E068A2C2B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CFF24BB-131F-AD48-5288-21CF19DB38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B4C751B-0D46-38E1-51BF-E73308840B3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D9036CB-31A7-4C55-8E57-E09C2A6A65C1}"/>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8" name="Espace réservé du pied de page 7">
            <a:extLst>
              <a:ext uri="{FF2B5EF4-FFF2-40B4-BE49-F238E27FC236}">
                <a16:creationId xmlns:a16="http://schemas.microsoft.com/office/drawing/2014/main" id="{E4E4F4D0-D005-4A06-366E-12D802DB9AD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BFA23AD-E982-D0FC-F967-7CDF8257EB05}"/>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3430418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82D9B-F299-4597-5D6A-10A323DA619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FB2CF47-FDE2-779F-111B-65B58AD39153}"/>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4" name="Espace réservé du pied de page 3">
            <a:extLst>
              <a:ext uri="{FF2B5EF4-FFF2-40B4-BE49-F238E27FC236}">
                <a16:creationId xmlns:a16="http://schemas.microsoft.com/office/drawing/2014/main" id="{77059B59-BC8E-BEDC-1C60-E69678D0EAE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2AE0006-A0C2-DC53-8857-6B52EF3B642D}"/>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251572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C34BD8F-BB4E-ED15-EE16-BC6791A92491}"/>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3" name="Espace réservé du pied de page 2">
            <a:extLst>
              <a:ext uri="{FF2B5EF4-FFF2-40B4-BE49-F238E27FC236}">
                <a16:creationId xmlns:a16="http://schemas.microsoft.com/office/drawing/2014/main" id="{C80DD45F-DAB8-6B6E-D7AB-6714B8B041F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8FE7004-15F8-4B74-D124-A415600E68FE}"/>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1559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7BDB0D-C8AC-57FE-C61C-F89C28C0ABF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90CA950-D711-A422-0779-2493A6B72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3A495F6-4B11-6B4E-1CD5-D050EF6C8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7EF5D2A-2ACA-798E-1814-B4E5FEFE52CB}"/>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5B9297D9-2EFF-FB36-29B0-CA8611ED663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76C0FC-1AE5-7D07-126C-CD5CD58CC4A1}"/>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312382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A5A2EA-61CF-0D9B-4B96-4E334ABF68C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22D8C87-C309-3384-785B-67EA83A9DC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F785962-21F9-772E-E52B-9C04DD38E4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EC6CB6-8B75-2F19-4D98-44F8D6AF15FC}"/>
              </a:ext>
            </a:extLst>
          </p:cNvPr>
          <p:cNvSpPr>
            <a:spLocks noGrp="1"/>
          </p:cNvSpPr>
          <p:nvPr>
            <p:ph type="dt" sz="half" idx="10"/>
          </p:nvPr>
        </p:nvSpPr>
        <p:spPr/>
        <p:txBody>
          <a:bodyPr/>
          <a:lstStyle/>
          <a:p>
            <a:fld id="{A564C0B6-A66F-48AB-965D-9138FF20F754}" type="datetimeFigureOut">
              <a:rPr lang="fr-FR" smtClean="0"/>
              <a:t>03/12/2023</a:t>
            </a:fld>
            <a:endParaRPr lang="fr-FR"/>
          </a:p>
        </p:txBody>
      </p:sp>
      <p:sp>
        <p:nvSpPr>
          <p:cNvPr id="6" name="Espace réservé du pied de page 5">
            <a:extLst>
              <a:ext uri="{FF2B5EF4-FFF2-40B4-BE49-F238E27FC236}">
                <a16:creationId xmlns:a16="http://schemas.microsoft.com/office/drawing/2014/main" id="{7680159E-CB40-AB84-9282-C00993D49D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C530981-F79B-8B27-8ACB-3064BED26AE6}"/>
              </a:ext>
            </a:extLst>
          </p:cNvPr>
          <p:cNvSpPr>
            <a:spLocks noGrp="1"/>
          </p:cNvSpPr>
          <p:nvPr>
            <p:ph type="sldNum" sz="quarter" idx="12"/>
          </p:nvPr>
        </p:nvSpPr>
        <p:spPr/>
        <p:txBody>
          <a:bodyPr/>
          <a:lstStyle/>
          <a:p>
            <a:fld id="{1C2106A3-9747-4E94-BE13-81962777A5E8}" type="slidenum">
              <a:rPr lang="fr-FR" smtClean="0"/>
              <a:t>‹N°›</a:t>
            </a:fld>
            <a:endParaRPr lang="fr-FR"/>
          </a:p>
        </p:txBody>
      </p:sp>
    </p:spTree>
    <p:extLst>
      <p:ext uri="{BB962C8B-B14F-4D97-AF65-F5344CB8AC3E}">
        <p14:creationId xmlns:p14="http://schemas.microsoft.com/office/powerpoint/2010/main" val="2991840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F84FB39-317E-5ED3-CED8-87E575908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7FBBFE4-28B8-9342-0770-4C3E854A6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18766B-88F5-32E7-661C-413F63312A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4C0B6-A66F-48AB-965D-9138FF20F754}" type="datetimeFigureOut">
              <a:rPr lang="fr-FR" smtClean="0"/>
              <a:t>03/12/2023</a:t>
            </a:fld>
            <a:endParaRPr lang="fr-FR"/>
          </a:p>
        </p:txBody>
      </p:sp>
      <p:sp>
        <p:nvSpPr>
          <p:cNvPr id="5" name="Espace réservé du pied de page 4">
            <a:extLst>
              <a:ext uri="{FF2B5EF4-FFF2-40B4-BE49-F238E27FC236}">
                <a16:creationId xmlns:a16="http://schemas.microsoft.com/office/drawing/2014/main" id="{AC0D55BA-52F9-074E-8952-41FCF62A9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15B4EC7-7EF5-E517-8A92-0F0D77551A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106A3-9747-4E94-BE13-81962777A5E8}" type="slidenum">
              <a:rPr lang="fr-FR" smtClean="0"/>
              <a:t>‹N°›</a:t>
            </a:fld>
            <a:endParaRPr lang="fr-FR"/>
          </a:p>
        </p:txBody>
      </p:sp>
    </p:spTree>
    <p:extLst>
      <p:ext uri="{BB962C8B-B14F-4D97-AF65-F5344CB8AC3E}">
        <p14:creationId xmlns:p14="http://schemas.microsoft.com/office/powerpoint/2010/main" val="4009557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C5CDD0-4278-DC1F-F2BA-FEBD40D1363A}"/>
              </a:ext>
            </a:extLst>
          </p:cNvPr>
          <p:cNvSpPr txBox="1">
            <a:spLocks/>
          </p:cNvSpPr>
          <p:nvPr/>
        </p:nvSpPr>
        <p:spPr>
          <a:xfrm>
            <a:off x="2849217" y="2766218"/>
            <a:ext cx="5232952"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8800" b="1" dirty="0">
                <a:solidFill>
                  <a:srgbClr val="00B050"/>
                </a:solidFill>
              </a:rPr>
              <a:t>Cours 03</a:t>
            </a:r>
          </a:p>
        </p:txBody>
      </p:sp>
    </p:spTree>
    <p:extLst>
      <p:ext uri="{BB962C8B-B14F-4D97-AF65-F5344CB8AC3E}">
        <p14:creationId xmlns:p14="http://schemas.microsoft.com/office/powerpoint/2010/main" val="89053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4486CED8-14DA-6D3D-5569-4FFB3BFB731E}"/>
                  </a:ext>
                </a:extLst>
              </p:cNvPr>
              <p:cNvSpPr txBox="1"/>
              <p:nvPr/>
            </p:nvSpPr>
            <p:spPr>
              <a:xfrm>
                <a:off x="1007165" y="646481"/>
                <a:ext cx="9700591" cy="5427127"/>
              </a:xfrm>
              <a:prstGeom prst="rect">
                <a:avLst/>
              </a:prstGeom>
              <a:noFill/>
            </p:spPr>
            <p:txBody>
              <a:bodyPr wrap="square">
                <a:spAutoFit/>
              </a:bodyPr>
              <a:lstStyle/>
              <a:p>
                <a:pPr algn="just">
                  <a:lnSpc>
                    <a:spcPct val="107000"/>
                  </a:lnSpc>
                  <a:spcAft>
                    <a:spcPts val="800"/>
                  </a:spcAft>
                </a:pPr>
                <a:r>
                  <a:rPr lang="fr-FR" sz="3600" b="1" kern="0" dirty="0">
                    <a:effectLst/>
                    <a:latin typeface="Times New Roman" panose="02020603050405020304" pitchFamily="18" charset="0"/>
                    <a:ea typeface="Calibri" panose="020F0502020204030204" pitchFamily="34" charset="0"/>
                    <a:cs typeface="Arial" panose="020B0604020202020204" pitchFamily="34" charset="0"/>
                  </a:rPr>
                  <a:t>3.2.2. </a:t>
                </a:r>
                <a:r>
                  <a:rPr lang="fr-FR" sz="3600" b="1" kern="0" dirty="0">
                    <a:effectLst/>
                    <a:latin typeface="Times New Roman,Bold"/>
                    <a:ea typeface="Calibri" panose="020F0502020204030204" pitchFamily="34" charset="0"/>
                    <a:cs typeface="Arial" panose="020B0604020202020204" pitchFamily="34" charset="0"/>
                  </a:rPr>
                  <a:t>Erreur due </a:t>
                </a:r>
                <a:r>
                  <a:rPr lang="fr-FR" sz="3600" b="1" kern="0" dirty="0">
                    <a:effectLst/>
                    <a:latin typeface="Times New Roman" panose="02020603050405020304" pitchFamily="18" charset="0"/>
                    <a:ea typeface="Calibri" panose="020F0502020204030204" pitchFamily="34" charset="0"/>
                    <a:cs typeface="Times New Roman,Bold"/>
                  </a:rPr>
                  <a:t>à</a:t>
                </a:r>
                <a:r>
                  <a:rPr lang="fr-FR" sz="3600" b="1" kern="0" dirty="0">
                    <a:effectLst/>
                    <a:latin typeface="Times New Roman,Bold"/>
                    <a:ea typeface="Calibri" panose="020F0502020204030204" pitchFamily="34" charset="0"/>
                    <a:cs typeface="Arial" panose="020B0604020202020204" pitchFamily="34" charset="0"/>
                  </a:rPr>
                  <a:t> l</a:t>
                </a:r>
                <a:r>
                  <a:rPr lang="fr-FR" sz="3600" b="1" kern="0" dirty="0">
                    <a:effectLst/>
                    <a:latin typeface="Times New Roman" panose="02020603050405020304" pitchFamily="18" charset="0"/>
                    <a:ea typeface="Calibri" panose="020F0502020204030204" pitchFamily="34" charset="0"/>
                    <a:cs typeface="Times New Roman,Bold"/>
                  </a:rPr>
                  <a:t>’é</a:t>
                </a:r>
                <a:r>
                  <a:rPr lang="fr-FR" sz="3600" b="1" kern="0" dirty="0">
                    <a:effectLst/>
                    <a:latin typeface="Times New Roman,Bold"/>
                    <a:ea typeface="Calibri" panose="020F0502020204030204" pitchFamily="34" charset="0"/>
                    <a:cs typeface="Arial" panose="020B0604020202020204" pitchFamily="34" charset="0"/>
                  </a:rPr>
                  <a:t>volution de la temp</a:t>
                </a:r>
                <a:r>
                  <a:rPr lang="fr-FR" sz="3600" b="1" kern="0" dirty="0">
                    <a:effectLst/>
                    <a:latin typeface="Times New Roman" panose="02020603050405020304" pitchFamily="18" charset="0"/>
                    <a:ea typeface="Calibri" panose="020F0502020204030204" pitchFamily="34" charset="0"/>
                    <a:cs typeface="Times New Roman,Bold"/>
                  </a:rPr>
                  <a:t>é</a:t>
                </a:r>
                <a:r>
                  <a:rPr lang="fr-FR" sz="3600" b="1" kern="0" dirty="0">
                    <a:effectLst/>
                    <a:latin typeface="Times New Roman,Bold"/>
                    <a:ea typeface="Calibri" panose="020F0502020204030204" pitchFamily="34" charset="0"/>
                    <a:cs typeface="Arial" panose="020B0604020202020204" pitchFamily="34" charset="0"/>
                  </a:rPr>
                  <a:t>rature</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Ce type d'erreur est fréquent et il faut y penser constamment. On retiendra la relation qui lie la variation dimensionnelle à l'élévation de la température.</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fr-FR" sz="28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800" i="1" kern="0">
                          <a:effectLst/>
                          <a:latin typeface="Cambria Math" panose="02040503050406030204" pitchFamily="18" charset="0"/>
                          <a:ea typeface="Calibri" panose="020F0502020204030204" pitchFamily="34" charset="0"/>
                          <a:cs typeface="Times New Roman" panose="02020603050405020304" pitchFamily="18" charset="0"/>
                        </a:rPr>
                        <m:t>𝐿</m:t>
                      </m:r>
                      <m:r>
                        <a:rPr lang="fr-FR" sz="28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800" i="1" kern="0">
                          <a:effectLst/>
                          <a:latin typeface="Cambria Math" panose="02040503050406030204" pitchFamily="18" charset="0"/>
                          <a:ea typeface="Calibri" panose="020F0502020204030204" pitchFamily="34" charset="0"/>
                          <a:cs typeface="Times New Roman" panose="02020603050405020304" pitchFamily="18" charset="0"/>
                        </a:rPr>
                        <m:t>𝛼</m:t>
                      </m:r>
                      <m:r>
                        <a:rPr lang="fr-FR" sz="2800" i="1" kern="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fr-FR" sz="2800" i="1" kern="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2800" i="1" kern="0">
                              <a:effectLst/>
                              <a:latin typeface="Cambria Math" panose="02040503050406030204" pitchFamily="18" charset="0"/>
                              <a:ea typeface="Calibri" panose="020F0502020204030204" pitchFamily="34" charset="0"/>
                              <a:cs typeface="Times New Roman" panose="02020603050405020304" pitchFamily="18" charset="0"/>
                            </a:rPr>
                            <m:t>𝐿</m:t>
                          </m:r>
                        </m:e>
                        <m:sub>
                          <m:r>
                            <a:rPr lang="fr-FR" sz="2800" i="1" kern="0">
                              <a:effectLst/>
                              <a:latin typeface="Cambria Math" panose="02040503050406030204" pitchFamily="18" charset="0"/>
                              <a:ea typeface="Calibri" panose="020F0502020204030204" pitchFamily="34" charset="0"/>
                              <a:cs typeface="Times New Roman" panose="02020603050405020304" pitchFamily="18" charset="0"/>
                            </a:rPr>
                            <m:t>0</m:t>
                          </m:r>
                        </m:sub>
                      </m:sSub>
                      <m:r>
                        <a:rPr lang="fr-FR" sz="28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800" i="1" kern="0">
                          <a:effectLst/>
                          <a:latin typeface="Cambria Math" panose="02040503050406030204" pitchFamily="18" charset="0"/>
                          <a:ea typeface="Calibri" panose="020F0502020204030204" pitchFamily="34" charset="0"/>
                          <a:cs typeface="Times New Roman" panose="02020603050405020304" pitchFamily="18" charset="0"/>
                        </a:rPr>
                        <m:t>𝑇</m:t>
                      </m:r>
                    </m:oMath>
                  </m:oMathPara>
                </a14:m>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Longueur initiale à température </a:t>
                </a:r>
                <a:r>
                  <a:rPr lang="fr-FR" sz="2800" i="1" kern="0" dirty="0">
                    <a:effectLst/>
                    <a:latin typeface="Times New Roman" panose="02020603050405020304" pitchFamily="18" charset="0"/>
                    <a:ea typeface="Calibri" panose="020F0502020204030204" pitchFamily="34" charset="0"/>
                    <a:cs typeface="Arial" panose="020B0604020202020204" pitchFamily="34" charset="0"/>
                  </a:rPr>
                  <a:t>t0 </a:t>
                </a:r>
                <a:r>
                  <a:rPr lang="fr-FR" sz="2800" kern="0" dirty="0">
                    <a:effectLst/>
                    <a:latin typeface="Times New Roman" panose="02020603050405020304" pitchFamily="18" charset="0"/>
                    <a:ea typeface="Calibri" panose="020F0502020204030204" pitchFamily="34" charset="0"/>
                    <a:cs typeface="Arial" panose="020B0604020202020204" pitchFamily="34" charset="0"/>
                  </a:rPr>
                  <a:t>= </a:t>
                </a:r>
                <a:r>
                  <a:rPr lang="fr-FR" sz="2800" i="1" kern="0" dirty="0">
                    <a:effectLst/>
                    <a:latin typeface="Times New Roman" panose="02020603050405020304" pitchFamily="18" charset="0"/>
                    <a:ea typeface="Calibri" panose="020F0502020204030204" pitchFamily="34" charset="0"/>
                    <a:cs typeface="Arial" panose="020B0604020202020204" pitchFamily="34" charset="0"/>
                  </a:rPr>
                  <a:t>L0</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Longueur à la température </a:t>
                </a:r>
                <a:r>
                  <a:rPr lang="fr-FR" sz="2800" i="1" kern="0" dirty="0">
                    <a:effectLst/>
                    <a:latin typeface="Times New Roman" panose="02020603050405020304" pitchFamily="18" charset="0"/>
                    <a:ea typeface="Calibri" panose="020F0502020204030204" pitchFamily="34" charset="0"/>
                    <a:cs typeface="Arial" panose="020B0604020202020204" pitchFamily="34" charset="0"/>
                  </a:rPr>
                  <a:t>t1 </a:t>
                </a:r>
                <a:r>
                  <a:rPr lang="fr-FR" sz="2800" kern="0" dirty="0">
                    <a:effectLst/>
                    <a:latin typeface="Times New Roman" panose="02020603050405020304" pitchFamily="18" charset="0"/>
                    <a:ea typeface="Calibri" panose="020F0502020204030204" pitchFamily="34" charset="0"/>
                    <a:cs typeface="Arial" panose="020B0604020202020204" pitchFamily="34" charset="0"/>
                  </a:rPr>
                  <a:t>= </a:t>
                </a:r>
                <a:r>
                  <a:rPr lang="fr-FR" sz="2800" i="1" kern="0" dirty="0">
                    <a:effectLst/>
                    <a:latin typeface="Times New Roman" panose="02020603050405020304" pitchFamily="18" charset="0"/>
                    <a:ea typeface="Calibri" panose="020F0502020204030204" pitchFamily="34" charset="0"/>
                    <a:cs typeface="Arial" panose="020B0604020202020204" pitchFamily="34" charset="0"/>
                  </a:rPr>
                  <a:t>L1</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Coefficient de dilatation linéaire du matériau = </a:t>
                </a:r>
                <a:r>
                  <a:rPr lang="fr-FR" sz="2800" i="1" kern="0" dirty="0">
                    <a:effectLst/>
                    <a:latin typeface="Calibri" panose="020F0502020204030204" pitchFamily="34" charset="0"/>
                    <a:ea typeface="Times New Roman,Italic"/>
                    <a:cs typeface="Calibri" panose="020F0502020204030204" pitchFamily="34" charset="0"/>
                  </a:rPr>
                  <a:t>α</a:t>
                </a:r>
                <a:r>
                  <a:rPr lang="fr-FR" sz="2800" i="1" kern="0" dirty="0">
                    <a:effectLst/>
                    <a:latin typeface="Times New Roman,Italic"/>
                    <a:ea typeface="Calibri" panose="020F0502020204030204" pitchFamily="34" charset="0"/>
                    <a:cs typeface="Times New Roman,Italic"/>
                  </a:rPr>
                  <a:t> </a:t>
                </a:r>
                <a:r>
                  <a:rPr lang="fr-FR" sz="2800" kern="0" dirty="0">
                    <a:effectLst/>
                    <a:latin typeface="Times New Roman" panose="02020603050405020304" pitchFamily="18" charset="0"/>
                    <a:ea typeface="Calibri" panose="020F0502020204030204" pitchFamily="34" charset="0"/>
                    <a:cs typeface="Arial" panose="020B0604020202020204" pitchFamily="34" charset="0"/>
                  </a:rPr>
                  <a:t>en mm/</a:t>
                </a:r>
                <a:r>
                  <a:rPr lang="fr-FR" sz="2800" kern="0" dirty="0" err="1">
                    <a:effectLst/>
                    <a:latin typeface="Times New Roman" panose="02020603050405020304" pitchFamily="18" charset="0"/>
                    <a:ea typeface="Calibri" panose="020F0502020204030204" pitchFamily="34" charset="0"/>
                    <a:cs typeface="Arial" panose="020B0604020202020204" pitchFamily="34" charset="0"/>
                  </a:rPr>
                  <a:t>mm.°C</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Un solide de 1 mm de long s’allonge de </a:t>
                </a:r>
                <a:r>
                  <a:rPr lang="fr-FR" sz="2800" i="1" kern="0" dirty="0">
                    <a:effectLst/>
                    <a:latin typeface="Calibri" panose="020F0502020204030204" pitchFamily="34" charset="0"/>
                    <a:ea typeface="Times New Roman,Italic"/>
                    <a:cs typeface="Calibri" panose="020F0502020204030204" pitchFamily="34" charset="0"/>
                  </a:rPr>
                  <a:t>α</a:t>
                </a:r>
                <a:r>
                  <a:rPr lang="fr-FR" sz="2800" i="1" kern="0" dirty="0">
                    <a:effectLst/>
                    <a:latin typeface="Times New Roman,Italic"/>
                    <a:ea typeface="Calibri" panose="020F0502020204030204" pitchFamily="34" charset="0"/>
                    <a:cs typeface="Times New Roman,Italic"/>
                  </a:rPr>
                  <a:t> </a:t>
                </a:r>
                <a:r>
                  <a:rPr lang="fr-FR" sz="2800" kern="0" dirty="0">
                    <a:effectLst/>
                    <a:latin typeface="Times New Roman" panose="02020603050405020304" pitchFamily="18" charset="0"/>
                    <a:ea typeface="Calibri" panose="020F0502020204030204" pitchFamily="34" charset="0"/>
                    <a:cs typeface="Arial" panose="020B0604020202020204" pitchFamily="34" charset="0"/>
                  </a:rPr>
                  <a:t>mm lors d’une élévation de température de 1°C</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4486CED8-14DA-6D3D-5569-4FFB3BFB731E}"/>
                  </a:ext>
                </a:extLst>
              </p:cNvPr>
              <p:cNvSpPr txBox="1">
                <a:spLocks noRot="1" noChangeAspect="1" noMove="1" noResize="1" noEditPoints="1" noAdjustHandles="1" noChangeArrowheads="1" noChangeShapeType="1" noTextEdit="1"/>
              </p:cNvSpPr>
              <p:nvPr/>
            </p:nvSpPr>
            <p:spPr>
              <a:xfrm>
                <a:off x="1007165" y="646481"/>
                <a:ext cx="9700591" cy="5427127"/>
              </a:xfrm>
              <a:prstGeom prst="rect">
                <a:avLst/>
              </a:prstGeom>
              <a:blipFill>
                <a:blip r:embed="rId2"/>
                <a:stretch>
                  <a:fillRect l="-1884" t="-1798" r="-1256" b="-2360"/>
                </a:stretch>
              </a:blipFill>
            </p:spPr>
            <p:txBody>
              <a:bodyPr/>
              <a:lstStyle/>
              <a:p>
                <a:r>
                  <a:rPr lang="fr-FR">
                    <a:noFill/>
                  </a:rPr>
                  <a:t> </a:t>
                </a:r>
              </a:p>
            </p:txBody>
          </p:sp>
        </mc:Fallback>
      </mc:AlternateContent>
    </p:spTree>
    <p:extLst>
      <p:ext uri="{BB962C8B-B14F-4D97-AF65-F5344CB8AC3E}">
        <p14:creationId xmlns:p14="http://schemas.microsoft.com/office/powerpoint/2010/main" val="83780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C1131F6-3EA2-B86A-AD3A-B085B30E968B}"/>
              </a:ext>
            </a:extLst>
          </p:cNvPr>
          <p:cNvSpPr txBox="1"/>
          <p:nvPr/>
        </p:nvSpPr>
        <p:spPr>
          <a:xfrm>
            <a:off x="331305" y="474575"/>
            <a:ext cx="11145078" cy="2686889"/>
          </a:xfrm>
          <a:prstGeom prst="rect">
            <a:avLst/>
          </a:prstGeom>
          <a:noFill/>
        </p:spPr>
        <p:txBody>
          <a:bodyPr wrap="square">
            <a:spAutoFit/>
          </a:bodyPr>
          <a:lstStyle/>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3.2.3. Composantes de l’erreur de mesure</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Il est important de connaître la structure des erreurs de mesure si l’on veut déterminer la valeur de l’incertitude. Quelle que soit la grandeur d’une erreur de mesure et le nombre des paramètres qui en seront à l’origine, celle-ci comprendra toujours deux parties distinctes, voir Figure 3-5.</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1800" kern="0" dirty="0">
                <a:effectLst/>
                <a:latin typeface="Times New Roman" panose="02020603050405020304" pitchFamily="18" charset="0"/>
                <a:ea typeface="Calibri" panose="020F0502020204030204" pitchFamily="34" charset="0"/>
                <a:cs typeface="Arial" panose="020B0604020202020204" pitchFamily="34" charset="0"/>
              </a:rPr>
              <a:t> </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28E46641-C501-FC52-9757-2C9F7B2E276E}"/>
              </a:ext>
            </a:extLst>
          </p:cNvPr>
          <p:cNvSpPr txBox="1"/>
          <p:nvPr/>
        </p:nvSpPr>
        <p:spPr>
          <a:xfrm>
            <a:off x="5526157" y="6061208"/>
            <a:ext cx="4850295" cy="374077"/>
          </a:xfrm>
          <a:prstGeom prst="rect">
            <a:avLst/>
          </a:prstGeom>
          <a:noFill/>
        </p:spPr>
        <p:txBody>
          <a:bodyPr wrap="square">
            <a:spAutoFit/>
          </a:bodyPr>
          <a:lstStyle/>
          <a:p>
            <a:pPr algn="just">
              <a:lnSpc>
                <a:spcPct val="107000"/>
              </a:lnSpc>
              <a:spcAft>
                <a:spcPts val="800"/>
              </a:spcAft>
            </a:pPr>
            <a:r>
              <a:rPr lang="fr-FR" sz="1800" i="1" kern="0" dirty="0">
                <a:effectLst/>
                <a:latin typeface="Times New Roman" panose="02020603050405020304" pitchFamily="18" charset="0"/>
                <a:ea typeface="Calibri" panose="020F0502020204030204" pitchFamily="34" charset="0"/>
                <a:cs typeface="Arial" panose="020B0604020202020204" pitchFamily="34" charset="0"/>
              </a:rPr>
              <a:t>Figure 3-5 : </a:t>
            </a:r>
            <a:r>
              <a:rPr lang="fr-FR" sz="1800" i="1" kern="0" dirty="0">
                <a:effectLst/>
                <a:latin typeface="Times New Roman,BoldItalic"/>
                <a:ea typeface="Calibri" panose="020F0502020204030204" pitchFamily="34" charset="0"/>
                <a:cs typeface="Arial" panose="020B0604020202020204" pitchFamily="34" charset="0"/>
              </a:rPr>
              <a:t>Composantes d</a:t>
            </a:r>
            <a:r>
              <a:rPr lang="fr-FR" sz="1800" i="1" kern="0" dirty="0">
                <a:effectLst/>
                <a:latin typeface="Times New Roman" panose="02020603050405020304" pitchFamily="18" charset="0"/>
                <a:ea typeface="Calibri" panose="020F0502020204030204" pitchFamily="34" charset="0"/>
                <a:cs typeface="Times New Roman,BoldItalic"/>
              </a:rPr>
              <a:t>’</a:t>
            </a:r>
            <a:r>
              <a:rPr lang="fr-FR" sz="1800" i="1" kern="0" dirty="0">
                <a:effectLst/>
                <a:latin typeface="Times New Roman,BoldItalic"/>
                <a:ea typeface="Calibri" panose="020F0502020204030204" pitchFamily="34" charset="0"/>
                <a:cs typeface="Arial" panose="020B0604020202020204" pitchFamily="34" charset="0"/>
              </a:rPr>
              <a:t>une erreur de mesure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5D14B0A2-23EB-64B5-2FCD-5C5885453491}"/>
              </a:ext>
            </a:extLst>
          </p:cNvPr>
          <p:cNvPicPr>
            <a:picLocks noChangeAspect="1"/>
          </p:cNvPicPr>
          <p:nvPr/>
        </p:nvPicPr>
        <p:blipFill>
          <a:blip r:embed="rId2"/>
          <a:stretch>
            <a:fillRect/>
          </a:stretch>
        </p:blipFill>
        <p:spPr>
          <a:xfrm>
            <a:off x="5062330" y="2385391"/>
            <a:ext cx="6303221" cy="3665226"/>
          </a:xfrm>
          <a:prstGeom prst="rect">
            <a:avLst/>
          </a:prstGeom>
        </p:spPr>
      </p:pic>
    </p:spTree>
    <p:extLst>
      <p:ext uri="{BB962C8B-B14F-4D97-AF65-F5344CB8AC3E}">
        <p14:creationId xmlns:p14="http://schemas.microsoft.com/office/powerpoint/2010/main" val="3182546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EAF09E3-49F5-BDD1-4E3F-01E1DD037417}"/>
              </a:ext>
            </a:extLst>
          </p:cNvPr>
          <p:cNvSpPr txBox="1"/>
          <p:nvPr/>
        </p:nvSpPr>
        <p:spPr>
          <a:xfrm>
            <a:off x="463826" y="289679"/>
            <a:ext cx="10084904" cy="3139321"/>
          </a:xfrm>
          <a:prstGeom prst="rect">
            <a:avLst/>
          </a:prstGeom>
          <a:noFill/>
        </p:spPr>
        <p:txBody>
          <a:bodyPr wrap="square">
            <a:spAutoFit/>
          </a:bodyPr>
          <a:lstStyle/>
          <a:p>
            <a:pPr algn="just">
              <a:lnSpc>
                <a:spcPct val="107000"/>
              </a:lnSpc>
              <a:spcAft>
                <a:spcPts val="800"/>
              </a:spcAft>
            </a:pPr>
            <a:r>
              <a:rPr lang="fr-FR" sz="3600" b="1" kern="0" dirty="0">
                <a:effectLst/>
                <a:latin typeface="Times New Roman" panose="02020603050405020304" pitchFamily="18" charset="0"/>
                <a:ea typeface="Calibri" panose="020F0502020204030204" pitchFamily="34" charset="0"/>
                <a:cs typeface="Arial" panose="020B0604020202020204" pitchFamily="34" charset="0"/>
              </a:rPr>
              <a:t>3.2.3.1. Partie systématique</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Cette forme d’erreur se répétera toujours de la même façon et dans le même sens. Elle peut être constante, quand elle est due par exemple au défaut de dimension d’un étalon, ou évolutive, si elle provient par exemple de la dilatation thermique de la pièce mesurée. Elle peut être minimisée lorsque l’on connaît avec précision ses origines en réalisant les corrections appropriées sur les résultats de la mesure.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88C56A2-3231-F3DE-360F-ECDD67517A7B}"/>
              </a:ext>
            </a:extLst>
          </p:cNvPr>
          <p:cNvSpPr txBox="1"/>
          <p:nvPr/>
        </p:nvSpPr>
        <p:spPr>
          <a:xfrm>
            <a:off x="463825" y="3429000"/>
            <a:ext cx="10455965" cy="3139321"/>
          </a:xfrm>
          <a:prstGeom prst="rect">
            <a:avLst/>
          </a:prstGeom>
          <a:noFill/>
        </p:spPr>
        <p:txBody>
          <a:bodyPr wrap="square">
            <a:spAutoFit/>
          </a:bodyPr>
          <a:lstStyle/>
          <a:p>
            <a:pPr algn="just">
              <a:lnSpc>
                <a:spcPct val="107000"/>
              </a:lnSpc>
              <a:spcAft>
                <a:spcPts val="800"/>
              </a:spcAft>
            </a:pPr>
            <a:r>
              <a:rPr lang="fr-FR" sz="3600" b="1" kern="0" dirty="0">
                <a:effectLst/>
                <a:latin typeface="Times New Roman" panose="02020603050405020304" pitchFamily="18" charset="0"/>
                <a:ea typeface="Calibri" panose="020F0502020204030204" pitchFamily="34" charset="0"/>
                <a:cs typeface="Arial" panose="020B0604020202020204" pitchFamily="34" charset="0"/>
              </a:rPr>
              <a:t>3.2.3.2. Partie aléatoire</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Cette forme d’erreur se reproduira d’une façon et dans un sens totalement imprévisible, elle provient de la multiplicité des paramètres indépendants qui interviennent lors de la réalisation de la mesure. De par sa nature aléatoire, elle est souvent régie par des lois de probabilité (paragraphe 3.3), dont on peut estimer les paramètres en utilisant des méthodes statistiques afin de déterminer approximativement son étendue.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4798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23C11D7-3ED3-D01E-2071-5299821FCBAE}"/>
                  </a:ext>
                </a:extLst>
              </p:cNvPr>
              <p:cNvSpPr txBox="1"/>
              <p:nvPr/>
            </p:nvSpPr>
            <p:spPr>
              <a:xfrm>
                <a:off x="477077" y="651389"/>
                <a:ext cx="10137913" cy="2909258"/>
              </a:xfrm>
              <a:prstGeom prst="rect">
                <a:avLst/>
              </a:prstGeom>
              <a:noFill/>
            </p:spPr>
            <p:txBody>
              <a:bodyPr wrap="square">
                <a:spAutoFit/>
              </a:bodyPr>
              <a:lstStyle/>
              <a:p>
                <a:pPr algn="just">
                  <a:lnSpc>
                    <a:spcPct val="107000"/>
                  </a:lnSpc>
                  <a:spcAft>
                    <a:spcPts val="800"/>
                  </a:spcAft>
                </a:pPr>
                <a:r>
                  <a:rPr lang="fr-FR" sz="4400" b="1" kern="0" dirty="0">
                    <a:effectLst/>
                    <a:latin typeface="Times New Roman" panose="02020603050405020304" pitchFamily="18" charset="0"/>
                    <a:ea typeface="Calibri" panose="020F0502020204030204" pitchFamily="34" charset="0"/>
                    <a:cs typeface="Arial" panose="020B0604020202020204" pitchFamily="34" charset="0"/>
                  </a:rPr>
                  <a:t>3.3. Quelques lois de probabilité</a:t>
                </a:r>
                <a:endParaRPr lang="fr-FR" sz="4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3.3.1. Loi de distribution rectangulaire</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800" kern="0" dirty="0">
                    <a:effectLst/>
                    <a:latin typeface="Times New Roman" panose="02020603050405020304" pitchFamily="18" charset="0"/>
                    <a:ea typeface="Calibri" panose="020F0502020204030204" pitchFamily="34" charset="0"/>
                    <a:cs typeface="Arial" panose="020B0604020202020204" pitchFamily="34" charset="0"/>
                  </a:rPr>
                  <a:t>L’emploi de cette loi suppose que la variable x ait la même probabilité de prendre n’importe quelle valeur dans l’intervalle.</a:t>
                </a:r>
                <a14:m>
                  <m:oMath xmlns:m="http://schemas.openxmlformats.org/officeDocument/2006/math">
                    <m:d>
                      <m:dPr>
                        <m:begChr m:val="]"/>
                        <m:endChr m:val="["/>
                        <m:ctrlPr>
                          <a:rPr lang="fr-FR" sz="2800" i="1" kern="100">
                            <a:effectLst/>
                            <a:latin typeface="Cambria Math" panose="02040503050406030204" pitchFamily="18" charset="0"/>
                            <a:ea typeface="Calibri" panose="020F0502020204030204" pitchFamily="34" charset="0"/>
                            <a:cs typeface="Arial" panose="020B0604020202020204" pitchFamily="34" charset="0"/>
                          </a:rPr>
                        </m:ctrlPr>
                      </m:dPr>
                      <m:e>
                        <m:r>
                          <a:rPr lang="fr-FR" sz="2800" i="1" kern="100">
                            <a:effectLst/>
                            <a:latin typeface="Cambria Math" panose="02040503050406030204" pitchFamily="18" charset="0"/>
                            <a:ea typeface="Calibri" panose="020F0502020204030204" pitchFamily="34" charset="0"/>
                            <a:cs typeface="Arial" panose="020B0604020202020204" pitchFamily="34" charset="0"/>
                          </a:rPr>
                          <m:t>−</m:t>
                        </m:r>
                        <m:r>
                          <a:rPr lang="fr-FR" sz="2800" i="1" kern="100">
                            <a:effectLst/>
                            <a:latin typeface="Cambria Math" panose="02040503050406030204" pitchFamily="18" charset="0"/>
                            <a:ea typeface="Calibri" panose="020F0502020204030204" pitchFamily="34" charset="0"/>
                            <a:cs typeface="Arial" panose="020B0604020202020204" pitchFamily="34" charset="0"/>
                          </a:rPr>
                          <m:t>𝑈</m:t>
                        </m:r>
                        <m:r>
                          <a:rPr lang="fr-FR" sz="2800" i="1" kern="100">
                            <a:effectLst/>
                            <a:latin typeface="Cambria Math" panose="02040503050406030204" pitchFamily="18" charset="0"/>
                            <a:ea typeface="Calibri" panose="020F0502020204030204" pitchFamily="34" charset="0"/>
                            <a:cs typeface="Arial" panose="020B0604020202020204" pitchFamily="34" charset="0"/>
                          </a:rPr>
                          <m:t>, +</m:t>
                        </m:r>
                        <m:r>
                          <a:rPr lang="fr-FR" sz="2800" i="1" kern="100">
                            <a:effectLst/>
                            <a:latin typeface="Cambria Math" panose="02040503050406030204" pitchFamily="18" charset="0"/>
                            <a:ea typeface="Calibri" panose="020F0502020204030204" pitchFamily="34" charset="0"/>
                            <a:cs typeface="Arial" panose="020B0604020202020204" pitchFamily="34" charset="0"/>
                          </a:rPr>
                          <m:t>𝑈</m:t>
                        </m:r>
                      </m:e>
                    </m:d>
                  </m:oMath>
                </a14:m>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D23C11D7-3ED3-D01E-2071-5299821FCBAE}"/>
                  </a:ext>
                </a:extLst>
              </p:cNvPr>
              <p:cNvSpPr txBox="1">
                <a:spLocks noRot="1" noChangeAspect="1" noMove="1" noResize="1" noEditPoints="1" noAdjustHandles="1" noChangeArrowheads="1" noChangeShapeType="1" noTextEdit="1"/>
              </p:cNvSpPr>
              <p:nvPr/>
            </p:nvSpPr>
            <p:spPr>
              <a:xfrm>
                <a:off x="477077" y="651389"/>
                <a:ext cx="10137913" cy="2909258"/>
              </a:xfrm>
              <a:prstGeom prst="rect">
                <a:avLst/>
              </a:prstGeom>
              <a:blipFill>
                <a:blip r:embed="rId2"/>
                <a:stretch>
                  <a:fillRect l="-2405" t="-4403" r="-1263" b="-4822"/>
                </a:stretch>
              </a:blipFill>
            </p:spPr>
            <p:txBody>
              <a:bodyPr/>
              <a:lstStyle/>
              <a:p>
                <a:r>
                  <a:rPr lang="fr-FR">
                    <a:noFill/>
                  </a:rPr>
                  <a:t> </a:t>
                </a:r>
              </a:p>
            </p:txBody>
          </p:sp>
        </mc:Fallback>
      </mc:AlternateContent>
      <p:pic>
        <p:nvPicPr>
          <p:cNvPr id="5" name="Image 4">
            <a:extLst>
              <a:ext uri="{FF2B5EF4-FFF2-40B4-BE49-F238E27FC236}">
                <a16:creationId xmlns:a16="http://schemas.microsoft.com/office/drawing/2014/main" id="{F6E4970C-5AF2-F39D-4165-EFC725998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088" y="3297352"/>
            <a:ext cx="5239163" cy="3076943"/>
          </a:xfrm>
          <a:prstGeom prst="rect">
            <a:avLst/>
          </a:prstGeom>
        </p:spPr>
      </p:pic>
    </p:spTree>
    <p:extLst>
      <p:ext uri="{BB962C8B-B14F-4D97-AF65-F5344CB8AC3E}">
        <p14:creationId xmlns:p14="http://schemas.microsoft.com/office/powerpoint/2010/main" val="1448243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9320E63E-1C1D-28D1-9CEC-DB220644D77C}"/>
                  </a:ext>
                </a:extLst>
              </p:cNvPr>
              <p:cNvSpPr txBox="1"/>
              <p:nvPr/>
            </p:nvSpPr>
            <p:spPr>
              <a:xfrm>
                <a:off x="715618" y="687313"/>
                <a:ext cx="10124661" cy="4110100"/>
              </a:xfrm>
              <a:prstGeom prst="rect">
                <a:avLst/>
              </a:prstGeom>
              <a:noFill/>
            </p:spPr>
            <p:txBody>
              <a:bodyPr wrap="square">
                <a:spAutoFit/>
              </a:bodyPr>
              <a:lstStyle/>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Les calculs donnent comme valeur de l’écart type d’une distribution rectangulaire équiprobable dans un intervalle de largeur </a:t>
                </a: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 </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𝐼</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 </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𝜎</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𝐼</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e>
                        </m:rad>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 qui appliqué à notre problème d’incertitude donnerait : </a:t>
                </a: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e>
                        </m:rad>
                      </m:den>
                    </m:f>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e>
                        </m:rad>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et donc </a:t>
                </a:r>
                <a14:m>
                  <m:oMath xmlns:m="http://schemas.openxmlformats.org/officeDocument/2006/math">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𝑈</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1</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73</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𝑢</m:t>
                    </m:r>
                  </m:oMath>
                </a14:m>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Dans notre cas l’interprétation que l’on peut faire de ce qui précède est la suivante : dans un intervalle </a:t>
                </a:r>
                <a14:m>
                  <m:oMath xmlns:m="http://schemas.openxmlformats.org/officeDocument/2006/math">
                    <m:d>
                      <m:dPr>
                        <m:begChr m:val="]"/>
                        <m:end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dPr>
                      <m:e>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e>
                    </m:d>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c’est-à-dire pour k = 1, il y aurait une probabilité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p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0,577 de trouver le résultat de la mesure </a:t>
                </a:r>
                <a14:m>
                  <m:oMath xmlns:m="http://schemas.openxmlformats.org/officeDocument/2006/math">
                    <m:sSub>
                      <m:sSub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sub>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dans un intervalle </a:t>
                </a:r>
                <a14:m>
                  <m:oMath xmlns:m="http://schemas.openxmlformats.org/officeDocument/2006/math">
                    <m:d>
                      <m:dPr>
                        <m:begChr m:val="]"/>
                        <m:end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dPr>
                      <m:e>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e>
                    </m:d>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c’est-à-dire pour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k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=2 cette probabilité serait bien entendu de 1.</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9320E63E-1C1D-28D1-9CEC-DB220644D77C}"/>
                  </a:ext>
                </a:extLst>
              </p:cNvPr>
              <p:cNvSpPr txBox="1">
                <a:spLocks noRot="1" noChangeAspect="1" noMove="1" noResize="1" noEditPoints="1" noAdjustHandles="1" noChangeArrowheads="1" noChangeShapeType="1" noTextEdit="1"/>
              </p:cNvSpPr>
              <p:nvPr/>
            </p:nvSpPr>
            <p:spPr>
              <a:xfrm>
                <a:off x="715618" y="687313"/>
                <a:ext cx="10124661" cy="4110100"/>
              </a:xfrm>
              <a:prstGeom prst="rect">
                <a:avLst/>
              </a:prstGeom>
              <a:blipFill>
                <a:blip r:embed="rId2"/>
                <a:stretch>
                  <a:fillRect l="-903" t="-1187" r="-963" b="-2374"/>
                </a:stretch>
              </a:blipFill>
            </p:spPr>
            <p:txBody>
              <a:bodyPr/>
              <a:lstStyle/>
              <a:p>
                <a:r>
                  <a:rPr lang="fr-FR">
                    <a:noFill/>
                  </a:rPr>
                  <a:t> </a:t>
                </a:r>
              </a:p>
            </p:txBody>
          </p:sp>
        </mc:Fallback>
      </mc:AlternateContent>
    </p:spTree>
    <p:extLst>
      <p:ext uri="{BB962C8B-B14F-4D97-AF65-F5344CB8AC3E}">
        <p14:creationId xmlns:p14="http://schemas.microsoft.com/office/powerpoint/2010/main" val="1304642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CA8D0A9B-A3E0-2F7C-D68D-CFF26A2D1E96}"/>
                  </a:ext>
                </a:extLst>
              </p:cNvPr>
              <p:cNvSpPr txBox="1"/>
              <p:nvPr/>
            </p:nvSpPr>
            <p:spPr>
              <a:xfrm>
                <a:off x="437322" y="302983"/>
                <a:ext cx="10654748" cy="2491003"/>
              </a:xfrm>
              <a:prstGeom prst="rect">
                <a:avLst/>
              </a:prstGeom>
              <a:noFill/>
            </p:spPr>
            <p:txBody>
              <a:bodyPr wrap="square">
                <a:spAutoFit/>
              </a:bodyPr>
              <a:lstStyle/>
              <a:p>
                <a:pPr algn="just">
                  <a:lnSpc>
                    <a:spcPct val="107000"/>
                  </a:lnSpc>
                  <a:spcAft>
                    <a:spcPts val="800"/>
                  </a:spcAft>
                </a:pPr>
                <a:r>
                  <a:rPr lang="fr-FR" sz="3200" b="1" kern="0" dirty="0">
                    <a:effectLst/>
                    <a:latin typeface="Times New Roman" panose="02020603050405020304" pitchFamily="18" charset="0"/>
                    <a:ea typeface="Calibri" panose="020F0502020204030204" pitchFamily="34" charset="0"/>
                    <a:cs typeface="Arial" panose="020B0604020202020204" pitchFamily="34" charset="0"/>
                  </a:rPr>
                  <a:t>3.3.2. Loi de distribution triangulaire</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Les calculs donnent comme valeur de l’écart type d’une distribution triangulaire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symétrique dans un intervalle de largeur </a:t>
                </a: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𝐼</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 </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𝜎</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𝐼</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6</m:t>
                            </m:r>
                          </m:e>
                        </m:rad>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qui, appliqué à notre problème</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d’incertitude donnerait : </a:t>
                </a:r>
                <a14:m>
                  <m:oMath xmlns:m="http://schemas.openxmlformats.org/officeDocument/2006/math">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6</m:t>
                            </m:r>
                          </m:e>
                        </m:rad>
                      </m:den>
                    </m:f>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f>
                      <m:f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𝑈</m:t>
                        </m:r>
                      </m:num>
                      <m:den>
                        <m:rad>
                          <m:radPr>
                            <m:degHide m:val="on"/>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6</m:t>
                            </m:r>
                          </m:e>
                        </m:rad>
                      </m:den>
                    </m:f>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et donc </a:t>
                </a:r>
                <a14:m>
                  <m:oMath xmlns:m="http://schemas.openxmlformats.org/officeDocument/2006/math">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𝑈</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45</m:t>
                    </m:r>
                    <m:r>
                      <a:rPr lang="fr-FR" sz="2400" i="1" kern="0">
                        <a:effectLst/>
                        <a:latin typeface="Cambria Math" panose="02040503050406030204" pitchFamily="18" charset="0"/>
                        <a:ea typeface="Times New Roman" panose="02020603050405020304" pitchFamily="18" charset="0"/>
                        <a:cs typeface="Times New Roman" panose="02020603050405020304" pitchFamily="18" charset="0"/>
                      </a:rPr>
                      <m:t>𝑢</m:t>
                    </m:r>
                  </m:oMath>
                </a14:m>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CA8D0A9B-A3E0-2F7C-D68D-CFF26A2D1E96}"/>
                  </a:ext>
                </a:extLst>
              </p:cNvPr>
              <p:cNvSpPr txBox="1">
                <a:spLocks noRot="1" noChangeAspect="1" noMove="1" noResize="1" noEditPoints="1" noAdjustHandles="1" noChangeArrowheads="1" noChangeShapeType="1" noTextEdit="1"/>
              </p:cNvSpPr>
              <p:nvPr/>
            </p:nvSpPr>
            <p:spPr>
              <a:xfrm>
                <a:off x="437322" y="302983"/>
                <a:ext cx="10654748" cy="2491003"/>
              </a:xfrm>
              <a:prstGeom prst="rect">
                <a:avLst/>
              </a:prstGeom>
              <a:blipFill>
                <a:blip r:embed="rId2"/>
                <a:stretch>
                  <a:fillRect l="-1487" t="-3431" b="-735"/>
                </a:stretch>
              </a:blipFill>
            </p:spPr>
            <p:txBody>
              <a:bodyPr/>
              <a:lstStyle/>
              <a:p>
                <a:r>
                  <a:rPr lang="fr-FR">
                    <a:noFill/>
                  </a:rPr>
                  <a:t> </a:t>
                </a:r>
              </a:p>
            </p:txBody>
          </p:sp>
        </mc:Fallback>
      </mc:AlternateContent>
      <p:pic>
        <p:nvPicPr>
          <p:cNvPr id="5" name="Image 4">
            <a:extLst>
              <a:ext uri="{FF2B5EF4-FFF2-40B4-BE49-F238E27FC236}">
                <a16:creationId xmlns:a16="http://schemas.microsoft.com/office/drawing/2014/main" id="{F549165F-0247-1F89-26F1-2D3913407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1691" y="2977506"/>
            <a:ext cx="6531248" cy="3607913"/>
          </a:xfrm>
          <a:prstGeom prst="rect">
            <a:avLst/>
          </a:prstGeom>
        </p:spPr>
      </p:pic>
    </p:spTree>
    <p:extLst>
      <p:ext uri="{BB962C8B-B14F-4D97-AF65-F5344CB8AC3E}">
        <p14:creationId xmlns:p14="http://schemas.microsoft.com/office/powerpoint/2010/main" val="336395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608323F2-CD8D-5C84-B583-5E121E4D894F}"/>
                  </a:ext>
                </a:extLst>
              </p:cNvPr>
              <p:cNvSpPr txBox="1"/>
              <p:nvPr/>
            </p:nvSpPr>
            <p:spPr>
              <a:xfrm>
                <a:off x="1219200" y="1110481"/>
                <a:ext cx="9289774" cy="2443939"/>
              </a:xfrm>
              <a:prstGeom prst="rect">
                <a:avLst/>
              </a:prstGeom>
              <a:noFill/>
            </p:spPr>
            <p:txBody>
              <a:bodyPr wrap="square">
                <a:spAutoFit/>
              </a:bodyPr>
              <a:lstStyle/>
              <a:p>
                <a:pPr algn="just">
                  <a:lnSpc>
                    <a:spcPct val="107000"/>
                  </a:lnSpc>
                  <a:spcAft>
                    <a:spcPts val="800"/>
                  </a:spcAft>
                </a:pPr>
                <a:r>
                  <a:rPr lang="fr-FR" sz="2400" kern="0" dirty="0">
                    <a:effectLst/>
                    <a:latin typeface="Times New Roman" panose="02020603050405020304" pitchFamily="18" charset="0"/>
                    <a:ea typeface="Calibri" panose="020F0502020204030204" pitchFamily="34" charset="0"/>
                    <a:cs typeface="Arial" panose="020B0604020202020204" pitchFamily="34" charset="0"/>
                  </a:rPr>
                  <a:t>L’interprétation que l’on peut faire de ce qui précède est la suivante : dans un Intervalle </a:t>
                </a:r>
                <a14:m>
                  <m:oMath xmlns:m="http://schemas.openxmlformats.org/officeDocument/2006/math">
                    <m:d>
                      <m:dPr>
                        <m:begChr m:val="]"/>
                        <m:end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dPr>
                      <m:e>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e>
                    </m:d>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c’est-à-dire pour k = 1, il y aurait une probabilité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p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 0,65 de trouver le résultat de la mesure </a:t>
                </a:r>
                <a14:m>
                  <m:oMath xmlns:m="http://schemas.openxmlformats.org/officeDocument/2006/math">
                    <m:sSub>
                      <m:sSubPr>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sub>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dans un intervalle </a:t>
                </a:r>
                <a14:m>
                  <m:oMath xmlns:m="http://schemas.openxmlformats.org/officeDocument/2006/math">
                    <m:d>
                      <m:dPr>
                        <m:begChr m:val="]"/>
                        <m:end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dPr>
                      <m:e>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2</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e>
                    </m:d>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c’est-à-dire pour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k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=2 cette probabilité serait 0,695 ; naturellement dans un intervalle </a:t>
                </a:r>
                <a14:m>
                  <m:oMath xmlns:m="http://schemas.openxmlformats.org/officeDocument/2006/math">
                    <m:d>
                      <m:dPr>
                        <m:begChr m:val="]"/>
                        <m:end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dPr>
                      <m:e>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fr-FR" sz="2400" i="1" kern="0">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𝑋</m:t>
                            </m:r>
                          </m:e>
                        </m:acc>
                        <m:r>
                          <a:rPr lang="fr-FR" sz="2400" i="1" kern="0">
                            <a:effectLst/>
                            <a:latin typeface="Cambria Math" panose="02040503050406030204" pitchFamily="18" charset="0"/>
                            <a:ea typeface="Calibri" panose="020F0502020204030204" pitchFamily="34" charset="0"/>
                            <a:cs typeface="Times New Roman" panose="02020603050405020304" pitchFamily="18" charset="0"/>
                          </a:rPr>
                          <m:t>+</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3</m:t>
                        </m:r>
                        <m:r>
                          <a:rPr lang="fr-FR" sz="2400" i="1" kern="0">
                            <a:effectLst/>
                            <a:latin typeface="Cambria Math" panose="02040503050406030204" pitchFamily="18" charset="0"/>
                            <a:ea typeface="Calibri" panose="020F0502020204030204" pitchFamily="34" charset="0"/>
                            <a:cs typeface="Times New Roman" panose="02020603050405020304" pitchFamily="18" charset="0"/>
                          </a:rPr>
                          <m:t>𝑢</m:t>
                        </m:r>
                      </m:e>
                    </m:d>
                  </m:oMath>
                </a14:m>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c’est-à-dire pour </a:t>
                </a:r>
                <a:r>
                  <a:rPr lang="fr-FR" sz="2400" i="1" kern="0" dirty="0">
                    <a:effectLst/>
                    <a:latin typeface="Times New Roman" panose="02020603050405020304" pitchFamily="18" charset="0"/>
                    <a:ea typeface="Calibri" panose="020F0502020204030204" pitchFamily="34" charset="0"/>
                    <a:cs typeface="Arial" panose="020B0604020202020204" pitchFamily="34" charset="0"/>
                  </a:rPr>
                  <a:t>k </a:t>
                </a:r>
                <a:r>
                  <a:rPr lang="fr-FR" sz="2400" kern="0" dirty="0">
                    <a:effectLst/>
                    <a:latin typeface="Times New Roman" panose="02020603050405020304" pitchFamily="18" charset="0"/>
                    <a:ea typeface="Calibri" panose="020F0502020204030204" pitchFamily="34" charset="0"/>
                    <a:cs typeface="Arial" panose="020B0604020202020204" pitchFamily="34" charset="0"/>
                  </a:rPr>
                  <a:t>=3 la probabilité serait de1.</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ZoneTexte 2">
                <a:extLst>
                  <a:ext uri="{FF2B5EF4-FFF2-40B4-BE49-F238E27FC236}">
                    <a16:creationId xmlns:a16="http://schemas.microsoft.com/office/drawing/2014/main" id="{608323F2-CD8D-5C84-B583-5E121E4D894F}"/>
                  </a:ext>
                </a:extLst>
              </p:cNvPr>
              <p:cNvSpPr txBox="1">
                <a:spLocks noRot="1" noChangeAspect="1" noMove="1" noResize="1" noEditPoints="1" noAdjustHandles="1" noChangeArrowheads="1" noChangeShapeType="1" noTextEdit="1"/>
              </p:cNvSpPr>
              <p:nvPr/>
            </p:nvSpPr>
            <p:spPr>
              <a:xfrm>
                <a:off x="1219200" y="1110481"/>
                <a:ext cx="9289774" cy="2443939"/>
              </a:xfrm>
              <a:prstGeom prst="rect">
                <a:avLst/>
              </a:prstGeom>
              <a:blipFill>
                <a:blip r:embed="rId2"/>
                <a:stretch>
                  <a:fillRect l="-984" t="-1995" r="-984" b="-4489"/>
                </a:stretch>
              </a:blipFill>
            </p:spPr>
            <p:txBody>
              <a:bodyPr/>
              <a:lstStyle/>
              <a:p>
                <a:r>
                  <a:rPr lang="fr-FR">
                    <a:noFill/>
                  </a:rPr>
                  <a:t> </a:t>
                </a:r>
              </a:p>
            </p:txBody>
          </p:sp>
        </mc:Fallback>
      </mc:AlternateContent>
    </p:spTree>
    <p:extLst>
      <p:ext uri="{BB962C8B-B14F-4D97-AF65-F5344CB8AC3E}">
        <p14:creationId xmlns:p14="http://schemas.microsoft.com/office/powerpoint/2010/main" val="27488334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Words>
  <Application>Microsoft Office PowerPoint</Application>
  <PresentationFormat>Grand écran</PresentationFormat>
  <Paragraphs>26</Paragraphs>
  <Slides>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8</vt:i4>
      </vt:variant>
    </vt:vector>
  </HeadingPairs>
  <TitlesOfParts>
    <vt:vector size="17" baseType="lpstr">
      <vt:lpstr>Arial</vt:lpstr>
      <vt:lpstr>Calibri</vt:lpstr>
      <vt:lpstr>Calibri Light</vt:lpstr>
      <vt:lpstr>Cambria Math</vt:lpstr>
      <vt:lpstr>Times New Roman</vt:lpstr>
      <vt:lpstr>Times New Roman,Bold</vt:lpstr>
      <vt:lpstr>Times New Roman,BoldItalic</vt:lpstr>
      <vt:lpstr>Times New Roman,Italic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hadef ali</dc:creator>
  <cp:lastModifiedBy>hadef ali</cp:lastModifiedBy>
  <cp:revision>1</cp:revision>
  <dcterms:created xsi:type="dcterms:W3CDTF">2023-12-03T16:24:32Z</dcterms:created>
  <dcterms:modified xsi:type="dcterms:W3CDTF">2023-12-03T16:24:36Z</dcterms:modified>
</cp:coreProperties>
</file>