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2" r:id="rId2"/>
    <p:sldId id="274" r:id="rId3"/>
    <p:sldId id="275" r:id="rId4"/>
    <p:sldId id="276" r:id="rId5"/>
    <p:sldId id="277" r:id="rId6"/>
    <p:sldId id="278" r:id="rId7"/>
    <p:sldId id="279" r:id="rId8"/>
    <p:sldId id="280"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A62E44-2DDA-8884-05F7-3490012F77D2}"/>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E9AEC56-8C00-8701-48CB-3F3F665EC69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5308700C-C433-29F0-1CFA-558D0D3D5FAD}"/>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F9FA7E2B-8D1C-E86B-5AED-34C14B0DC65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A07C162-2BFC-767E-5805-DBA425EBFA26}"/>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215253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4DA018-A34C-CFEA-96BC-7FF473882D7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F00ED040-A45D-505B-AF40-D94D6F9FE767}"/>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91A1792-C32E-3795-AB56-7B3EE383E4DB}"/>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06F763FE-08A9-98F0-964E-9D076082CDA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01A8B80-FC13-4E59-CBC7-B26288119C2F}"/>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4140390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1E59A82F-52BF-535E-CCBD-4CD8A9F806AE}"/>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460C3B68-2802-5F29-0728-52B39269F6A3}"/>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9E15916-0FAA-9DC6-0B37-4AF3629ECE31}"/>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02B2859B-8353-02AC-0AFD-AE92724400B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856F8D0-459A-2F3C-3906-3CB14C3656B4}"/>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3846948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0AC03F-7BDD-EEAF-B007-E1AF394AEFE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99D0CA2-810E-BA7F-8F0C-85FDDD4826A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31E342-4061-2156-8864-4251DBDC89EB}"/>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A32DF428-DF9F-B7DD-14C6-2B0268E58CE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F19B9B9-980B-A22E-D187-168C2A7232CF}"/>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844841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9DBC60E-149A-9DCC-977B-D42E23C8CD6E}"/>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EF2D4230-98EB-1CDF-FB1F-887A3BD175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49BBC7E2-3AE5-CD58-DFAF-637B88E03AAD}"/>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3B657CAB-9DBA-21E9-49F4-2D34DD8D692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7663E48-3C2E-AD74-EE53-582F353054D1}"/>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4232531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272859A-C747-C383-E559-2CCB1D68C50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38832EFF-60AB-E1F1-76DB-33A328DAFE3B}"/>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3F37663-B213-B5B9-F018-56118FF0139E}"/>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819A8B6-AB9D-D468-CEFC-863BB076EF2D}"/>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6" name="Espace réservé du pied de page 5">
            <a:extLst>
              <a:ext uri="{FF2B5EF4-FFF2-40B4-BE49-F238E27FC236}">
                <a16:creationId xmlns:a16="http://schemas.microsoft.com/office/drawing/2014/main" id="{13BEB993-D6AA-63D1-EB87-D9E32775773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49E549D-3322-75B8-B710-5EB67DCA00E8}"/>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15374197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9752F5-4EEB-F3FC-2ECC-6D6169041BA9}"/>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0DAD492B-5A52-FB9E-3FC4-B3F6FF154B2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0258DE1-C436-216D-F100-82E068A2C2B1}"/>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BCFF24BB-131F-AD48-5288-21CF19DB388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FB4C751B-0D46-38E1-51BF-E73308840B3B}"/>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BD9036CB-31A7-4C55-8E57-E09C2A6A65C1}"/>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8" name="Espace réservé du pied de page 7">
            <a:extLst>
              <a:ext uri="{FF2B5EF4-FFF2-40B4-BE49-F238E27FC236}">
                <a16:creationId xmlns:a16="http://schemas.microsoft.com/office/drawing/2014/main" id="{E4E4F4D0-D005-4A06-366E-12D802DB9AD8}"/>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BFA23AD-E982-D0FC-F967-7CDF8257EB05}"/>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3430418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4582D9B-F299-4597-5D6A-10A323DA619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FB2CF47-FDE2-779F-111B-65B58AD39153}"/>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4" name="Espace réservé du pied de page 3">
            <a:extLst>
              <a:ext uri="{FF2B5EF4-FFF2-40B4-BE49-F238E27FC236}">
                <a16:creationId xmlns:a16="http://schemas.microsoft.com/office/drawing/2014/main" id="{77059B59-BC8E-BEDC-1C60-E69678D0EAE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A2AE0006-A0C2-DC53-8857-6B52EF3B642D}"/>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251572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C34BD8F-BB4E-ED15-EE16-BC6791A92491}"/>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3" name="Espace réservé du pied de page 2">
            <a:extLst>
              <a:ext uri="{FF2B5EF4-FFF2-40B4-BE49-F238E27FC236}">
                <a16:creationId xmlns:a16="http://schemas.microsoft.com/office/drawing/2014/main" id="{C80DD45F-DAB8-6B6E-D7AB-6714B8B041F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8FE7004-15F8-4B74-D124-A415600E68FE}"/>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15595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7BDB0D-C8AC-57FE-C61C-F89C28C0ABF5}"/>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490CA950-D711-A422-0779-2493A6B7273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3A495F6-4B11-6B4E-1CD5-D050EF6C81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17EF5D2A-2ACA-798E-1814-B4E5FEFE52CB}"/>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6" name="Espace réservé du pied de page 5">
            <a:extLst>
              <a:ext uri="{FF2B5EF4-FFF2-40B4-BE49-F238E27FC236}">
                <a16:creationId xmlns:a16="http://schemas.microsoft.com/office/drawing/2014/main" id="{5B9297D9-2EFF-FB36-29B0-CA8611ED663B}"/>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876C0FC-1AE5-7D07-126C-CD5CD58CC4A1}"/>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31238261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0A5A2EA-61CF-0D9B-4B96-4E334ABF68C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C22D8C87-C309-3384-785B-67EA83A9DC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F785962-21F9-772E-E52B-9C04DD38E49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3EC6CB6-8B75-2F19-4D98-44F8D6AF15FC}"/>
              </a:ext>
            </a:extLst>
          </p:cNvPr>
          <p:cNvSpPr>
            <a:spLocks noGrp="1"/>
          </p:cNvSpPr>
          <p:nvPr>
            <p:ph type="dt" sz="half" idx="10"/>
          </p:nvPr>
        </p:nvSpPr>
        <p:spPr/>
        <p:txBody>
          <a:bodyPr/>
          <a:lstStyle/>
          <a:p>
            <a:fld id="{A564C0B6-A66F-48AB-965D-9138FF20F754}" type="datetimeFigureOut">
              <a:rPr lang="fr-FR" smtClean="0"/>
              <a:t>03/12/2023</a:t>
            </a:fld>
            <a:endParaRPr lang="fr-FR"/>
          </a:p>
        </p:txBody>
      </p:sp>
      <p:sp>
        <p:nvSpPr>
          <p:cNvPr id="6" name="Espace réservé du pied de page 5">
            <a:extLst>
              <a:ext uri="{FF2B5EF4-FFF2-40B4-BE49-F238E27FC236}">
                <a16:creationId xmlns:a16="http://schemas.microsoft.com/office/drawing/2014/main" id="{7680159E-CB40-AB84-9282-C00993D49DE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DC530981-F79B-8B27-8ACB-3064BED26AE6}"/>
              </a:ext>
            </a:extLst>
          </p:cNvPr>
          <p:cNvSpPr>
            <a:spLocks noGrp="1"/>
          </p:cNvSpPr>
          <p:nvPr>
            <p:ph type="sldNum" sz="quarter" idx="12"/>
          </p:nvPr>
        </p:nvSpPr>
        <p:spPr/>
        <p:txBody>
          <a:bodyPr/>
          <a:lstStyle/>
          <a:p>
            <a:fld id="{1C2106A3-9747-4E94-BE13-81962777A5E8}" type="slidenum">
              <a:rPr lang="fr-FR" smtClean="0"/>
              <a:t>‹N°›</a:t>
            </a:fld>
            <a:endParaRPr lang="fr-FR"/>
          </a:p>
        </p:txBody>
      </p:sp>
    </p:spTree>
    <p:extLst>
      <p:ext uri="{BB962C8B-B14F-4D97-AF65-F5344CB8AC3E}">
        <p14:creationId xmlns:p14="http://schemas.microsoft.com/office/powerpoint/2010/main" val="29918407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3F84FB39-317E-5ED3-CED8-87E5759088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7FBBFE4-28B8-9342-0770-4C3E854A62F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918766B-88F5-32E7-661C-413F63312AA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64C0B6-A66F-48AB-965D-9138FF20F754}" type="datetimeFigureOut">
              <a:rPr lang="fr-FR" smtClean="0"/>
              <a:t>03/12/2023</a:t>
            </a:fld>
            <a:endParaRPr lang="fr-FR"/>
          </a:p>
        </p:txBody>
      </p:sp>
      <p:sp>
        <p:nvSpPr>
          <p:cNvPr id="5" name="Espace réservé du pied de page 4">
            <a:extLst>
              <a:ext uri="{FF2B5EF4-FFF2-40B4-BE49-F238E27FC236}">
                <a16:creationId xmlns:a16="http://schemas.microsoft.com/office/drawing/2014/main" id="{AC0D55BA-52F9-074E-8952-41FCF62A98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15B4EC7-7EF5-E517-8A92-0F0D77551A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2106A3-9747-4E94-BE13-81962777A5E8}" type="slidenum">
              <a:rPr lang="fr-FR" smtClean="0"/>
              <a:t>‹N°›</a:t>
            </a:fld>
            <a:endParaRPr lang="fr-FR"/>
          </a:p>
        </p:txBody>
      </p:sp>
    </p:spTree>
    <p:extLst>
      <p:ext uri="{BB962C8B-B14F-4D97-AF65-F5344CB8AC3E}">
        <p14:creationId xmlns:p14="http://schemas.microsoft.com/office/powerpoint/2010/main" val="4009557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C5CDD0-4278-DC1F-F2BA-FEBD40D1363A}"/>
              </a:ext>
            </a:extLst>
          </p:cNvPr>
          <p:cNvSpPr txBox="1">
            <a:spLocks/>
          </p:cNvSpPr>
          <p:nvPr/>
        </p:nvSpPr>
        <p:spPr>
          <a:xfrm>
            <a:off x="2849217" y="2766218"/>
            <a:ext cx="5232952" cy="13255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fr-FR" sz="8800" b="1" dirty="0">
                <a:solidFill>
                  <a:srgbClr val="00B050"/>
                </a:solidFill>
              </a:rPr>
              <a:t>Cours 03</a:t>
            </a:r>
          </a:p>
        </p:txBody>
      </p:sp>
    </p:spTree>
    <p:extLst>
      <p:ext uri="{BB962C8B-B14F-4D97-AF65-F5344CB8AC3E}">
        <p14:creationId xmlns:p14="http://schemas.microsoft.com/office/powerpoint/2010/main" val="890532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ZoneTexte 2">
                <a:extLst>
                  <a:ext uri="{FF2B5EF4-FFF2-40B4-BE49-F238E27FC236}">
                    <a16:creationId xmlns:a16="http://schemas.microsoft.com/office/drawing/2014/main" id="{4486CED8-14DA-6D3D-5569-4FFB3BFB731E}"/>
                  </a:ext>
                </a:extLst>
              </p:cNvPr>
              <p:cNvSpPr txBox="1"/>
              <p:nvPr/>
            </p:nvSpPr>
            <p:spPr>
              <a:xfrm>
                <a:off x="1007165" y="646481"/>
                <a:ext cx="9700591" cy="5427127"/>
              </a:xfrm>
              <a:prstGeom prst="rect">
                <a:avLst/>
              </a:prstGeom>
              <a:noFill/>
            </p:spPr>
            <p:txBody>
              <a:bodyPr wrap="square">
                <a:spAutoFit/>
              </a:bodyPr>
              <a:lstStyle/>
              <a:p>
                <a:pPr algn="just">
                  <a:lnSpc>
                    <a:spcPct val="107000"/>
                  </a:lnSpc>
                  <a:spcAft>
                    <a:spcPts val="800"/>
                  </a:spcAft>
                </a:pPr>
                <a:r>
                  <a:rPr lang="fr-FR" sz="3600" b="1" kern="0" dirty="0">
                    <a:effectLst/>
                    <a:latin typeface="Times New Roman" panose="02020603050405020304" pitchFamily="18" charset="0"/>
                    <a:ea typeface="Calibri" panose="020F0502020204030204" pitchFamily="34" charset="0"/>
                    <a:cs typeface="Arial" panose="020B0604020202020204" pitchFamily="34" charset="0"/>
                  </a:rPr>
                  <a:t>3.2.2. </a:t>
                </a:r>
                <a:r>
                  <a:rPr lang="fr-FR" sz="3600" b="1" kern="0" dirty="0">
                    <a:effectLst/>
                    <a:latin typeface="Times New Roman,Bold"/>
                    <a:ea typeface="Calibri" panose="020F0502020204030204" pitchFamily="34" charset="0"/>
                    <a:cs typeface="Arial" panose="020B0604020202020204" pitchFamily="34" charset="0"/>
                  </a:rPr>
                  <a:t>Erreur due </a:t>
                </a:r>
                <a:r>
                  <a:rPr lang="fr-FR" sz="3600" b="1" kern="0" dirty="0">
                    <a:effectLst/>
                    <a:latin typeface="Times New Roman" panose="02020603050405020304" pitchFamily="18" charset="0"/>
                    <a:ea typeface="Calibri" panose="020F0502020204030204" pitchFamily="34" charset="0"/>
                    <a:cs typeface="Times New Roman,Bold"/>
                  </a:rPr>
                  <a:t>à</a:t>
                </a:r>
                <a:r>
                  <a:rPr lang="fr-FR" sz="3600" b="1" kern="0" dirty="0">
                    <a:effectLst/>
                    <a:latin typeface="Times New Roman,Bold"/>
                    <a:ea typeface="Calibri" panose="020F0502020204030204" pitchFamily="34" charset="0"/>
                    <a:cs typeface="Arial" panose="020B0604020202020204" pitchFamily="34" charset="0"/>
                  </a:rPr>
                  <a:t> l</a:t>
                </a:r>
                <a:r>
                  <a:rPr lang="fr-FR" sz="3600" b="1" kern="0" dirty="0">
                    <a:effectLst/>
                    <a:latin typeface="Times New Roman" panose="02020603050405020304" pitchFamily="18" charset="0"/>
                    <a:ea typeface="Calibri" panose="020F0502020204030204" pitchFamily="34" charset="0"/>
                    <a:cs typeface="Times New Roman,Bold"/>
                  </a:rPr>
                  <a:t>’é</a:t>
                </a:r>
                <a:r>
                  <a:rPr lang="fr-FR" sz="3600" b="1" kern="0" dirty="0">
                    <a:effectLst/>
                    <a:latin typeface="Times New Roman,Bold"/>
                    <a:ea typeface="Calibri" panose="020F0502020204030204" pitchFamily="34" charset="0"/>
                    <a:cs typeface="Arial" panose="020B0604020202020204" pitchFamily="34" charset="0"/>
                  </a:rPr>
                  <a:t>volution de la temp</a:t>
                </a:r>
                <a:r>
                  <a:rPr lang="fr-FR" sz="3600" b="1" kern="0" dirty="0">
                    <a:effectLst/>
                    <a:latin typeface="Times New Roman" panose="02020603050405020304" pitchFamily="18" charset="0"/>
                    <a:ea typeface="Calibri" panose="020F0502020204030204" pitchFamily="34" charset="0"/>
                    <a:cs typeface="Times New Roman,Bold"/>
                  </a:rPr>
                  <a:t>é</a:t>
                </a:r>
                <a:r>
                  <a:rPr lang="fr-FR" sz="3600" b="1" kern="0" dirty="0">
                    <a:effectLst/>
                    <a:latin typeface="Times New Roman,Bold"/>
                    <a:ea typeface="Calibri" panose="020F0502020204030204" pitchFamily="34" charset="0"/>
                    <a:cs typeface="Arial" panose="020B0604020202020204" pitchFamily="34" charset="0"/>
                  </a:rPr>
                  <a:t>rature</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800" kern="0" dirty="0">
                    <a:effectLst/>
                    <a:latin typeface="Times New Roman" panose="02020603050405020304" pitchFamily="18" charset="0"/>
                    <a:ea typeface="Calibri" panose="020F0502020204030204" pitchFamily="34" charset="0"/>
                    <a:cs typeface="Arial" panose="020B0604020202020204" pitchFamily="34" charset="0"/>
                  </a:rPr>
                  <a:t>Ce type d'erreur est fréquent et il faut y penser constamment. On retiendra la relation qui lie la variation dimensionnelle à l'élévation de la température.</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14:m>
                  <m:oMathPara xmlns:m="http://schemas.openxmlformats.org/officeDocument/2006/math">
                    <m:oMathParaPr>
                      <m:jc m:val="centerGroup"/>
                    </m:oMathParaPr>
                    <m:oMath xmlns:m="http://schemas.openxmlformats.org/officeDocument/2006/math">
                      <m:r>
                        <a:rPr lang="fr-FR" sz="28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800" i="1" kern="0">
                          <a:effectLst/>
                          <a:latin typeface="Cambria Math" panose="02040503050406030204" pitchFamily="18" charset="0"/>
                          <a:ea typeface="Calibri" panose="020F0502020204030204" pitchFamily="34" charset="0"/>
                          <a:cs typeface="Times New Roman" panose="02020603050405020304" pitchFamily="18" charset="0"/>
                        </a:rPr>
                        <m:t>𝐿</m:t>
                      </m:r>
                      <m:r>
                        <a:rPr lang="fr-FR" sz="28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800" i="1" kern="0">
                          <a:effectLst/>
                          <a:latin typeface="Cambria Math" panose="02040503050406030204" pitchFamily="18" charset="0"/>
                          <a:ea typeface="Calibri" panose="020F0502020204030204" pitchFamily="34" charset="0"/>
                          <a:cs typeface="Times New Roman" panose="02020603050405020304" pitchFamily="18" charset="0"/>
                        </a:rPr>
                        <m:t>𝛼</m:t>
                      </m:r>
                      <m:r>
                        <a:rPr lang="fr-FR" sz="2800" i="1" kern="0">
                          <a:effectLst/>
                          <a:latin typeface="Cambria Math" panose="02040503050406030204" pitchFamily="18" charset="0"/>
                          <a:ea typeface="Calibri" panose="020F0502020204030204" pitchFamily="34" charset="0"/>
                          <a:cs typeface="Times New Roman" panose="02020603050405020304" pitchFamily="18" charset="0"/>
                        </a:rPr>
                        <m:t>.</m:t>
                      </m:r>
                      <m:sSub>
                        <m:sSubPr>
                          <m:ctrlPr>
                            <a:rPr lang="fr-FR" sz="2800" i="1" kern="0">
                              <a:effectLst/>
                              <a:latin typeface="Cambria Math" panose="02040503050406030204" pitchFamily="18" charset="0"/>
                              <a:ea typeface="Calibri" panose="020F0502020204030204" pitchFamily="34" charset="0"/>
                              <a:cs typeface="Times New Roman" panose="02020603050405020304" pitchFamily="18" charset="0"/>
                            </a:rPr>
                          </m:ctrlPr>
                        </m:sSubPr>
                        <m:e>
                          <m:r>
                            <a:rPr lang="fr-FR" sz="2800" i="1" kern="0">
                              <a:effectLst/>
                              <a:latin typeface="Cambria Math" panose="02040503050406030204" pitchFamily="18" charset="0"/>
                              <a:ea typeface="Calibri" panose="020F0502020204030204" pitchFamily="34" charset="0"/>
                              <a:cs typeface="Times New Roman" panose="02020603050405020304" pitchFamily="18" charset="0"/>
                            </a:rPr>
                            <m:t>𝐿</m:t>
                          </m:r>
                        </m:e>
                        <m:sub>
                          <m:r>
                            <a:rPr lang="fr-FR" sz="2800" i="1" kern="0">
                              <a:effectLst/>
                              <a:latin typeface="Cambria Math" panose="02040503050406030204" pitchFamily="18" charset="0"/>
                              <a:ea typeface="Calibri" panose="020F0502020204030204" pitchFamily="34" charset="0"/>
                              <a:cs typeface="Times New Roman" panose="02020603050405020304" pitchFamily="18" charset="0"/>
                            </a:rPr>
                            <m:t>0</m:t>
                          </m:r>
                        </m:sub>
                      </m:sSub>
                      <m:r>
                        <a:rPr lang="fr-FR" sz="28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800" i="1" kern="0">
                          <a:effectLst/>
                          <a:latin typeface="Cambria Math" panose="02040503050406030204" pitchFamily="18" charset="0"/>
                          <a:ea typeface="Calibri" panose="020F0502020204030204" pitchFamily="34" charset="0"/>
                          <a:cs typeface="Times New Roman" panose="02020603050405020304" pitchFamily="18" charset="0"/>
                        </a:rPr>
                        <m:t>𝑇</m:t>
                      </m:r>
                    </m:oMath>
                  </m:oMathPara>
                </a14:m>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800" kern="0" dirty="0">
                    <a:effectLst/>
                    <a:latin typeface="Times New Roman" panose="02020603050405020304" pitchFamily="18" charset="0"/>
                    <a:ea typeface="Calibri" panose="020F0502020204030204" pitchFamily="34" charset="0"/>
                    <a:cs typeface="Arial" panose="020B0604020202020204" pitchFamily="34" charset="0"/>
                  </a:rPr>
                  <a:t>Longueur initiale à température </a:t>
                </a:r>
                <a:r>
                  <a:rPr lang="fr-FR" sz="2800" i="1" kern="0" dirty="0">
                    <a:effectLst/>
                    <a:latin typeface="Times New Roman" panose="02020603050405020304" pitchFamily="18" charset="0"/>
                    <a:ea typeface="Calibri" panose="020F0502020204030204" pitchFamily="34" charset="0"/>
                    <a:cs typeface="Arial" panose="020B0604020202020204" pitchFamily="34" charset="0"/>
                  </a:rPr>
                  <a:t>t0 </a:t>
                </a:r>
                <a:r>
                  <a:rPr lang="fr-FR" sz="2800" kern="0" dirty="0">
                    <a:effectLst/>
                    <a:latin typeface="Times New Roman" panose="02020603050405020304" pitchFamily="18" charset="0"/>
                    <a:ea typeface="Calibri" panose="020F0502020204030204" pitchFamily="34" charset="0"/>
                    <a:cs typeface="Arial" panose="020B0604020202020204" pitchFamily="34" charset="0"/>
                  </a:rPr>
                  <a:t>= </a:t>
                </a:r>
                <a:r>
                  <a:rPr lang="fr-FR" sz="2800" i="1" kern="0" dirty="0">
                    <a:effectLst/>
                    <a:latin typeface="Times New Roman" panose="02020603050405020304" pitchFamily="18" charset="0"/>
                    <a:ea typeface="Calibri" panose="020F0502020204030204" pitchFamily="34" charset="0"/>
                    <a:cs typeface="Arial" panose="020B0604020202020204" pitchFamily="34" charset="0"/>
                  </a:rPr>
                  <a:t>L0</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800" kern="0" dirty="0">
                    <a:effectLst/>
                    <a:latin typeface="Times New Roman" panose="02020603050405020304" pitchFamily="18" charset="0"/>
                    <a:ea typeface="Calibri" panose="020F0502020204030204" pitchFamily="34" charset="0"/>
                    <a:cs typeface="Arial" panose="020B0604020202020204" pitchFamily="34" charset="0"/>
                  </a:rPr>
                  <a:t>Longueur à la température </a:t>
                </a:r>
                <a:r>
                  <a:rPr lang="fr-FR" sz="2800" i="1" kern="0" dirty="0">
                    <a:effectLst/>
                    <a:latin typeface="Times New Roman" panose="02020603050405020304" pitchFamily="18" charset="0"/>
                    <a:ea typeface="Calibri" panose="020F0502020204030204" pitchFamily="34" charset="0"/>
                    <a:cs typeface="Arial" panose="020B0604020202020204" pitchFamily="34" charset="0"/>
                  </a:rPr>
                  <a:t>t1 </a:t>
                </a:r>
                <a:r>
                  <a:rPr lang="fr-FR" sz="2800" kern="0" dirty="0">
                    <a:effectLst/>
                    <a:latin typeface="Times New Roman" panose="02020603050405020304" pitchFamily="18" charset="0"/>
                    <a:ea typeface="Calibri" panose="020F0502020204030204" pitchFamily="34" charset="0"/>
                    <a:cs typeface="Arial" panose="020B0604020202020204" pitchFamily="34" charset="0"/>
                  </a:rPr>
                  <a:t>= </a:t>
                </a:r>
                <a:r>
                  <a:rPr lang="fr-FR" sz="2800" i="1" kern="0" dirty="0">
                    <a:effectLst/>
                    <a:latin typeface="Times New Roman" panose="02020603050405020304" pitchFamily="18" charset="0"/>
                    <a:ea typeface="Calibri" panose="020F0502020204030204" pitchFamily="34" charset="0"/>
                    <a:cs typeface="Arial" panose="020B0604020202020204" pitchFamily="34" charset="0"/>
                  </a:rPr>
                  <a:t>L1</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800" kern="0" dirty="0">
                    <a:effectLst/>
                    <a:latin typeface="Times New Roman" panose="02020603050405020304" pitchFamily="18" charset="0"/>
                    <a:ea typeface="Calibri" panose="020F0502020204030204" pitchFamily="34" charset="0"/>
                    <a:cs typeface="Arial" panose="020B0604020202020204" pitchFamily="34" charset="0"/>
                  </a:rPr>
                  <a:t>Coefficient de dilatation linéaire du matériau = </a:t>
                </a:r>
                <a:r>
                  <a:rPr lang="fr-FR" sz="2800" i="1" kern="0" dirty="0">
                    <a:effectLst/>
                    <a:latin typeface="Calibri" panose="020F0502020204030204" pitchFamily="34" charset="0"/>
                    <a:ea typeface="Times New Roman,Italic"/>
                    <a:cs typeface="Calibri" panose="020F0502020204030204" pitchFamily="34" charset="0"/>
                  </a:rPr>
                  <a:t>α</a:t>
                </a:r>
                <a:r>
                  <a:rPr lang="fr-FR" sz="2800" i="1" kern="0" dirty="0">
                    <a:effectLst/>
                    <a:latin typeface="Times New Roman,Italic"/>
                    <a:ea typeface="Calibri" panose="020F0502020204030204" pitchFamily="34" charset="0"/>
                    <a:cs typeface="Times New Roman,Italic"/>
                  </a:rPr>
                  <a:t> </a:t>
                </a:r>
                <a:r>
                  <a:rPr lang="fr-FR" sz="2800" kern="0" dirty="0">
                    <a:effectLst/>
                    <a:latin typeface="Times New Roman" panose="02020603050405020304" pitchFamily="18" charset="0"/>
                    <a:ea typeface="Calibri" panose="020F0502020204030204" pitchFamily="34" charset="0"/>
                    <a:cs typeface="Arial" panose="020B0604020202020204" pitchFamily="34" charset="0"/>
                  </a:rPr>
                  <a:t>en mm/</a:t>
                </a:r>
                <a:r>
                  <a:rPr lang="fr-FR" sz="2800" kern="0" dirty="0" err="1">
                    <a:effectLst/>
                    <a:latin typeface="Times New Roman" panose="02020603050405020304" pitchFamily="18" charset="0"/>
                    <a:ea typeface="Calibri" panose="020F0502020204030204" pitchFamily="34" charset="0"/>
                    <a:cs typeface="Arial" panose="020B0604020202020204" pitchFamily="34" charset="0"/>
                  </a:rPr>
                  <a:t>mm.°C</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800" kern="0" dirty="0">
                    <a:effectLst/>
                    <a:latin typeface="Times New Roman" panose="02020603050405020304" pitchFamily="18" charset="0"/>
                    <a:ea typeface="Calibri" panose="020F0502020204030204" pitchFamily="34" charset="0"/>
                    <a:cs typeface="Arial" panose="020B0604020202020204" pitchFamily="34" charset="0"/>
                  </a:rPr>
                  <a:t>Un solide de 1 mm de long s’allonge de </a:t>
                </a:r>
                <a:r>
                  <a:rPr lang="fr-FR" sz="2800" i="1" kern="0" dirty="0">
                    <a:effectLst/>
                    <a:latin typeface="Calibri" panose="020F0502020204030204" pitchFamily="34" charset="0"/>
                    <a:ea typeface="Times New Roman,Italic"/>
                    <a:cs typeface="Calibri" panose="020F0502020204030204" pitchFamily="34" charset="0"/>
                  </a:rPr>
                  <a:t>α</a:t>
                </a:r>
                <a:r>
                  <a:rPr lang="fr-FR" sz="2800" i="1" kern="0" dirty="0">
                    <a:effectLst/>
                    <a:latin typeface="Times New Roman,Italic"/>
                    <a:ea typeface="Calibri" panose="020F0502020204030204" pitchFamily="34" charset="0"/>
                    <a:cs typeface="Times New Roman,Italic"/>
                  </a:rPr>
                  <a:t> </a:t>
                </a:r>
                <a:r>
                  <a:rPr lang="fr-FR" sz="2800" kern="0" dirty="0">
                    <a:effectLst/>
                    <a:latin typeface="Times New Roman" panose="02020603050405020304" pitchFamily="18" charset="0"/>
                    <a:ea typeface="Calibri" panose="020F0502020204030204" pitchFamily="34" charset="0"/>
                    <a:cs typeface="Arial" panose="020B0604020202020204" pitchFamily="34" charset="0"/>
                  </a:rPr>
                  <a:t>mm lors d’une élévation de température de 1°C</a:t>
                </a:r>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ZoneTexte 2">
                <a:extLst>
                  <a:ext uri="{FF2B5EF4-FFF2-40B4-BE49-F238E27FC236}">
                    <a16:creationId xmlns:a16="http://schemas.microsoft.com/office/drawing/2014/main" id="{4486CED8-14DA-6D3D-5569-4FFB3BFB731E}"/>
                  </a:ext>
                </a:extLst>
              </p:cNvPr>
              <p:cNvSpPr txBox="1">
                <a:spLocks noRot="1" noChangeAspect="1" noMove="1" noResize="1" noEditPoints="1" noAdjustHandles="1" noChangeArrowheads="1" noChangeShapeType="1" noTextEdit="1"/>
              </p:cNvSpPr>
              <p:nvPr/>
            </p:nvSpPr>
            <p:spPr>
              <a:xfrm>
                <a:off x="1007165" y="646481"/>
                <a:ext cx="9700591" cy="5427127"/>
              </a:xfrm>
              <a:prstGeom prst="rect">
                <a:avLst/>
              </a:prstGeom>
              <a:blipFill>
                <a:blip r:embed="rId2"/>
                <a:stretch>
                  <a:fillRect l="-1884" t="-1798" r="-1256" b="-2360"/>
                </a:stretch>
              </a:blipFill>
            </p:spPr>
            <p:txBody>
              <a:bodyPr/>
              <a:lstStyle/>
              <a:p>
                <a:r>
                  <a:rPr lang="fr-FR">
                    <a:noFill/>
                  </a:rPr>
                  <a:t> </a:t>
                </a:r>
              </a:p>
            </p:txBody>
          </p:sp>
        </mc:Fallback>
      </mc:AlternateContent>
    </p:spTree>
    <p:extLst>
      <p:ext uri="{BB962C8B-B14F-4D97-AF65-F5344CB8AC3E}">
        <p14:creationId xmlns:p14="http://schemas.microsoft.com/office/powerpoint/2010/main" val="8378053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2C1131F6-3EA2-B86A-AD3A-B085B30E968B}"/>
              </a:ext>
            </a:extLst>
          </p:cNvPr>
          <p:cNvSpPr txBox="1"/>
          <p:nvPr/>
        </p:nvSpPr>
        <p:spPr>
          <a:xfrm>
            <a:off x="331305" y="474575"/>
            <a:ext cx="11145078" cy="2686889"/>
          </a:xfrm>
          <a:prstGeom prst="rect">
            <a:avLst/>
          </a:prstGeom>
          <a:noFill/>
        </p:spPr>
        <p:txBody>
          <a:bodyPr wrap="square">
            <a:spAutoFit/>
          </a:bodyPr>
          <a:lstStyle/>
          <a:p>
            <a:pPr algn="just">
              <a:lnSpc>
                <a:spcPct val="107000"/>
              </a:lnSpc>
              <a:spcAft>
                <a:spcPts val="800"/>
              </a:spcAft>
            </a:pPr>
            <a:r>
              <a:rPr lang="fr-FR" sz="3200" b="1" kern="0" dirty="0">
                <a:effectLst/>
                <a:latin typeface="Times New Roman" panose="02020603050405020304" pitchFamily="18" charset="0"/>
                <a:ea typeface="Calibri" panose="020F0502020204030204" pitchFamily="34" charset="0"/>
                <a:cs typeface="Arial" panose="020B0604020202020204" pitchFamily="34" charset="0"/>
              </a:rPr>
              <a:t>3.2.3. Composantes de l’erreur de mesure</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Il est important de connaître la structure des erreurs de mesure si l’on veut déterminer la valeur de l’incertitude. Quelle que soit la grandeur d’une erreur de mesure et le nombre des paramètres qui en seront à l’origine, celle-ci comprendra toujours deux parties distinctes, voir Figure 3-5.</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1800" kern="0" dirty="0">
                <a:effectLst/>
                <a:latin typeface="Times New Roman" panose="02020603050405020304" pitchFamily="18" charset="0"/>
                <a:ea typeface="Calibri" panose="020F0502020204030204" pitchFamily="34" charset="0"/>
                <a:cs typeface="Arial" panose="020B0604020202020204" pitchFamily="34" charset="0"/>
              </a:rPr>
              <a:t> </a:t>
            </a:r>
            <a:endParaRPr lang="fr-FR" sz="16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6" name="ZoneTexte 5">
            <a:extLst>
              <a:ext uri="{FF2B5EF4-FFF2-40B4-BE49-F238E27FC236}">
                <a16:creationId xmlns:a16="http://schemas.microsoft.com/office/drawing/2014/main" id="{28E46641-C501-FC52-9757-2C9F7B2E276E}"/>
              </a:ext>
            </a:extLst>
          </p:cNvPr>
          <p:cNvSpPr txBox="1"/>
          <p:nvPr/>
        </p:nvSpPr>
        <p:spPr>
          <a:xfrm>
            <a:off x="5526157" y="6061208"/>
            <a:ext cx="4850295" cy="374077"/>
          </a:xfrm>
          <a:prstGeom prst="rect">
            <a:avLst/>
          </a:prstGeom>
          <a:noFill/>
        </p:spPr>
        <p:txBody>
          <a:bodyPr wrap="square">
            <a:spAutoFit/>
          </a:bodyPr>
          <a:lstStyle/>
          <a:p>
            <a:pPr algn="just">
              <a:lnSpc>
                <a:spcPct val="107000"/>
              </a:lnSpc>
              <a:spcAft>
                <a:spcPts val="800"/>
              </a:spcAft>
            </a:pPr>
            <a:r>
              <a:rPr lang="fr-FR" sz="1800" i="1" kern="0" dirty="0">
                <a:effectLst/>
                <a:latin typeface="Times New Roman" panose="02020603050405020304" pitchFamily="18" charset="0"/>
                <a:ea typeface="Calibri" panose="020F0502020204030204" pitchFamily="34" charset="0"/>
                <a:cs typeface="Arial" panose="020B0604020202020204" pitchFamily="34" charset="0"/>
              </a:rPr>
              <a:t>Figure 3-5 : </a:t>
            </a:r>
            <a:r>
              <a:rPr lang="fr-FR" sz="1800" i="1" kern="0" dirty="0">
                <a:effectLst/>
                <a:latin typeface="Times New Roman,BoldItalic"/>
                <a:ea typeface="Calibri" panose="020F0502020204030204" pitchFamily="34" charset="0"/>
                <a:cs typeface="Arial" panose="020B0604020202020204" pitchFamily="34" charset="0"/>
              </a:rPr>
              <a:t>Composantes d</a:t>
            </a:r>
            <a:r>
              <a:rPr lang="fr-FR" sz="1800" i="1" kern="0" dirty="0">
                <a:effectLst/>
                <a:latin typeface="Times New Roman" panose="02020603050405020304" pitchFamily="18" charset="0"/>
                <a:ea typeface="Calibri" panose="020F0502020204030204" pitchFamily="34" charset="0"/>
                <a:cs typeface="Times New Roman,BoldItalic"/>
              </a:rPr>
              <a:t>’</a:t>
            </a:r>
            <a:r>
              <a:rPr lang="fr-FR" sz="1800" i="1" kern="0" dirty="0">
                <a:effectLst/>
                <a:latin typeface="Times New Roman,BoldItalic"/>
                <a:ea typeface="Calibri" panose="020F0502020204030204" pitchFamily="34" charset="0"/>
                <a:cs typeface="Arial" panose="020B0604020202020204" pitchFamily="34" charset="0"/>
              </a:rPr>
              <a:t>une erreur de mesure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p:pic>
        <p:nvPicPr>
          <p:cNvPr id="8" name="Image 7">
            <a:extLst>
              <a:ext uri="{FF2B5EF4-FFF2-40B4-BE49-F238E27FC236}">
                <a16:creationId xmlns:a16="http://schemas.microsoft.com/office/drawing/2014/main" id="{5D14B0A2-23EB-64B5-2FCD-5C5885453491}"/>
              </a:ext>
            </a:extLst>
          </p:cNvPr>
          <p:cNvPicPr>
            <a:picLocks noChangeAspect="1"/>
          </p:cNvPicPr>
          <p:nvPr/>
        </p:nvPicPr>
        <p:blipFill>
          <a:blip r:embed="rId2"/>
          <a:stretch>
            <a:fillRect/>
          </a:stretch>
        </p:blipFill>
        <p:spPr>
          <a:xfrm>
            <a:off x="5062330" y="2385391"/>
            <a:ext cx="6303221" cy="3665226"/>
          </a:xfrm>
          <a:prstGeom prst="rect">
            <a:avLst/>
          </a:prstGeom>
        </p:spPr>
      </p:pic>
    </p:spTree>
    <p:extLst>
      <p:ext uri="{BB962C8B-B14F-4D97-AF65-F5344CB8AC3E}">
        <p14:creationId xmlns:p14="http://schemas.microsoft.com/office/powerpoint/2010/main" val="31825467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1EAF09E3-49F5-BDD1-4E3F-01E1DD037417}"/>
              </a:ext>
            </a:extLst>
          </p:cNvPr>
          <p:cNvSpPr txBox="1"/>
          <p:nvPr/>
        </p:nvSpPr>
        <p:spPr>
          <a:xfrm>
            <a:off x="463826" y="289679"/>
            <a:ext cx="10084904" cy="3139321"/>
          </a:xfrm>
          <a:prstGeom prst="rect">
            <a:avLst/>
          </a:prstGeom>
          <a:noFill/>
        </p:spPr>
        <p:txBody>
          <a:bodyPr wrap="square">
            <a:spAutoFit/>
          </a:bodyPr>
          <a:lstStyle/>
          <a:p>
            <a:pPr algn="just">
              <a:lnSpc>
                <a:spcPct val="107000"/>
              </a:lnSpc>
              <a:spcAft>
                <a:spcPts val="800"/>
              </a:spcAft>
            </a:pPr>
            <a:r>
              <a:rPr lang="fr-FR" sz="3600" b="1" kern="0" dirty="0">
                <a:effectLst/>
                <a:latin typeface="Times New Roman" panose="02020603050405020304" pitchFamily="18" charset="0"/>
                <a:ea typeface="Calibri" panose="020F0502020204030204" pitchFamily="34" charset="0"/>
                <a:cs typeface="Arial" panose="020B0604020202020204" pitchFamily="34" charset="0"/>
              </a:rPr>
              <a:t>3.2.3.1. Partie systématique</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Cette forme d’erreur se répétera toujours de la même façon et dans le même sens. Elle peut être constante, quand elle est due par exemple au défaut de dimension d’un étalon, ou évolutive, si elle provient par exemple de la dilatation thermique de la pièce mesurée. Elle peut être minimisée lorsque l’on connaît avec précision ses origines en réalisant les corrections appropriées sur les résultats de la mesure.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p:sp>
        <p:nvSpPr>
          <p:cNvPr id="5" name="ZoneTexte 4">
            <a:extLst>
              <a:ext uri="{FF2B5EF4-FFF2-40B4-BE49-F238E27FC236}">
                <a16:creationId xmlns:a16="http://schemas.microsoft.com/office/drawing/2014/main" id="{288C56A2-3231-F3DE-360F-ECDD67517A7B}"/>
              </a:ext>
            </a:extLst>
          </p:cNvPr>
          <p:cNvSpPr txBox="1"/>
          <p:nvPr/>
        </p:nvSpPr>
        <p:spPr>
          <a:xfrm>
            <a:off x="463825" y="3429000"/>
            <a:ext cx="10455965" cy="3139321"/>
          </a:xfrm>
          <a:prstGeom prst="rect">
            <a:avLst/>
          </a:prstGeom>
          <a:noFill/>
        </p:spPr>
        <p:txBody>
          <a:bodyPr wrap="square">
            <a:spAutoFit/>
          </a:bodyPr>
          <a:lstStyle/>
          <a:p>
            <a:pPr algn="just">
              <a:lnSpc>
                <a:spcPct val="107000"/>
              </a:lnSpc>
              <a:spcAft>
                <a:spcPts val="800"/>
              </a:spcAft>
            </a:pPr>
            <a:r>
              <a:rPr lang="fr-FR" sz="3600" b="1" kern="0" dirty="0">
                <a:effectLst/>
                <a:latin typeface="Times New Roman" panose="02020603050405020304" pitchFamily="18" charset="0"/>
                <a:ea typeface="Calibri" panose="020F0502020204030204" pitchFamily="34" charset="0"/>
                <a:cs typeface="Arial" panose="020B0604020202020204" pitchFamily="34" charset="0"/>
              </a:rPr>
              <a:t>3.2.3.2. Partie aléatoire</a:t>
            </a:r>
            <a:endParaRPr lang="fr-FR" sz="36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Cette forme d’erreur se reproduira d’une façon et dans un sens totalement imprévisible, elle provient de la multiplicité des paramètres indépendants qui interviennent lors de la réalisation de la mesure. De par sa nature aléatoire, elle est souvent régie par des lois de probabilité (paragraphe 3.3), dont on peut estimer les paramètres en utilisant des méthodes statistiques afin de déterminer approximativement son étendue.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04798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ZoneTexte 2">
                <a:extLst>
                  <a:ext uri="{FF2B5EF4-FFF2-40B4-BE49-F238E27FC236}">
                    <a16:creationId xmlns:a16="http://schemas.microsoft.com/office/drawing/2014/main" id="{D23C11D7-3ED3-D01E-2071-5299821FCBAE}"/>
                  </a:ext>
                </a:extLst>
              </p:cNvPr>
              <p:cNvSpPr txBox="1"/>
              <p:nvPr/>
            </p:nvSpPr>
            <p:spPr>
              <a:xfrm>
                <a:off x="477077" y="651389"/>
                <a:ext cx="10137913" cy="2909258"/>
              </a:xfrm>
              <a:prstGeom prst="rect">
                <a:avLst/>
              </a:prstGeom>
              <a:noFill/>
            </p:spPr>
            <p:txBody>
              <a:bodyPr wrap="square">
                <a:spAutoFit/>
              </a:bodyPr>
              <a:lstStyle/>
              <a:p>
                <a:pPr algn="just">
                  <a:lnSpc>
                    <a:spcPct val="107000"/>
                  </a:lnSpc>
                  <a:spcAft>
                    <a:spcPts val="800"/>
                  </a:spcAft>
                </a:pPr>
                <a:r>
                  <a:rPr lang="fr-FR" sz="4400" b="1" kern="0" dirty="0">
                    <a:effectLst/>
                    <a:latin typeface="Times New Roman" panose="02020603050405020304" pitchFamily="18" charset="0"/>
                    <a:ea typeface="Calibri" panose="020F0502020204030204" pitchFamily="34" charset="0"/>
                    <a:cs typeface="Arial" panose="020B0604020202020204" pitchFamily="34" charset="0"/>
                  </a:rPr>
                  <a:t>3.3. Quelques lois de probabilité</a:t>
                </a:r>
                <a:endParaRPr lang="fr-FR" sz="4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3200" b="1" kern="0" dirty="0">
                    <a:effectLst/>
                    <a:latin typeface="Times New Roman" panose="02020603050405020304" pitchFamily="18" charset="0"/>
                    <a:ea typeface="Calibri" panose="020F0502020204030204" pitchFamily="34" charset="0"/>
                    <a:cs typeface="Arial" panose="020B0604020202020204" pitchFamily="34" charset="0"/>
                  </a:rPr>
                  <a:t>3.3.1. Loi de distribution rectangulaire</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800" kern="0" dirty="0">
                    <a:effectLst/>
                    <a:latin typeface="Times New Roman" panose="02020603050405020304" pitchFamily="18" charset="0"/>
                    <a:ea typeface="Calibri" panose="020F0502020204030204" pitchFamily="34" charset="0"/>
                    <a:cs typeface="Arial" panose="020B0604020202020204" pitchFamily="34" charset="0"/>
                  </a:rPr>
                  <a:t>L’emploi de cette loi suppose que la variable x ait la même probabilité de prendre n’importe quelle valeur dans l’intervalle.</a:t>
                </a:r>
                <a14:m>
                  <m:oMath xmlns:m="http://schemas.openxmlformats.org/officeDocument/2006/math">
                    <m:d>
                      <m:dPr>
                        <m:begChr m:val="]"/>
                        <m:endChr m:val="["/>
                        <m:ctrlPr>
                          <a:rPr lang="fr-FR" sz="2800" i="1" kern="100">
                            <a:effectLst/>
                            <a:latin typeface="Cambria Math" panose="02040503050406030204" pitchFamily="18" charset="0"/>
                            <a:ea typeface="Calibri" panose="020F0502020204030204" pitchFamily="34" charset="0"/>
                            <a:cs typeface="Arial" panose="020B0604020202020204" pitchFamily="34" charset="0"/>
                          </a:rPr>
                        </m:ctrlPr>
                      </m:dPr>
                      <m:e>
                        <m:r>
                          <a:rPr lang="fr-FR" sz="2800" i="1" kern="100">
                            <a:effectLst/>
                            <a:latin typeface="Cambria Math" panose="02040503050406030204" pitchFamily="18" charset="0"/>
                            <a:ea typeface="Calibri" panose="020F0502020204030204" pitchFamily="34" charset="0"/>
                            <a:cs typeface="Arial" panose="020B0604020202020204" pitchFamily="34" charset="0"/>
                          </a:rPr>
                          <m:t>−</m:t>
                        </m:r>
                        <m:r>
                          <a:rPr lang="fr-FR" sz="2800" i="1" kern="100">
                            <a:effectLst/>
                            <a:latin typeface="Cambria Math" panose="02040503050406030204" pitchFamily="18" charset="0"/>
                            <a:ea typeface="Calibri" panose="020F0502020204030204" pitchFamily="34" charset="0"/>
                            <a:cs typeface="Arial" panose="020B0604020202020204" pitchFamily="34" charset="0"/>
                          </a:rPr>
                          <m:t>𝑈</m:t>
                        </m:r>
                        <m:r>
                          <a:rPr lang="fr-FR" sz="2800" i="1" kern="100">
                            <a:effectLst/>
                            <a:latin typeface="Cambria Math" panose="02040503050406030204" pitchFamily="18" charset="0"/>
                            <a:ea typeface="Calibri" panose="020F0502020204030204" pitchFamily="34" charset="0"/>
                            <a:cs typeface="Arial" panose="020B0604020202020204" pitchFamily="34" charset="0"/>
                          </a:rPr>
                          <m:t>, +</m:t>
                        </m:r>
                        <m:r>
                          <a:rPr lang="fr-FR" sz="2800" i="1" kern="100">
                            <a:effectLst/>
                            <a:latin typeface="Cambria Math" panose="02040503050406030204" pitchFamily="18" charset="0"/>
                            <a:ea typeface="Calibri" panose="020F0502020204030204" pitchFamily="34" charset="0"/>
                            <a:cs typeface="Arial" panose="020B0604020202020204" pitchFamily="34" charset="0"/>
                          </a:rPr>
                          <m:t>𝑈</m:t>
                        </m:r>
                      </m:e>
                    </m:d>
                  </m:oMath>
                </a14:m>
                <a:endParaRPr lang="fr-FR" sz="2800" kern="1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ZoneTexte 2">
                <a:extLst>
                  <a:ext uri="{FF2B5EF4-FFF2-40B4-BE49-F238E27FC236}">
                    <a16:creationId xmlns:a16="http://schemas.microsoft.com/office/drawing/2014/main" id="{D23C11D7-3ED3-D01E-2071-5299821FCBAE}"/>
                  </a:ext>
                </a:extLst>
              </p:cNvPr>
              <p:cNvSpPr txBox="1">
                <a:spLocks noRot="1" noChangeAspect="1" noMove="1" noResize="1" noEditPoints="1" noAdjustHandles="1" noChangeArrowheads="1" noChangeShapeType="1" noTextEdit="1"/>
              </p:cNvSpPr>
              <p:nvPr/>
            </p:nvSpPr>
            <p:spPr>
              <a:xfrm>
                <a:off x="477077" y="651389"/>
                <a:ext cx="10137913" cy="2909258"/>
              </a:xfrm>
              <a:prstGeom prst="rect">
                <a:avLst/>
              </a:prstGeom>
              <a:blipFill>
                <a:blip r:embed="rId2"/>
                <a:stretch>
                  <a:fillRect l="-2405" t="-4403" r="-1263" b="-4822"/>
                </a:stretch>
              </a:blipFill>
            </p:spPr>
            <p:txBody>
              <a:bodyPr/>
              <a:lstStyle/>
              <a:p>
                <a:r>
                  <a:rPr lang="fr-FR">
                    <a:noFill/>
                  </a:rPr>
                  <a:t> </a:t>
                </a:r>
              </a:p>
            </p:txBody>
          </p:sp>
        </mc:Fallback>
      </mc:AlternateContent>
      <p:pic>
        <p:nvPicPr>
          <p:cNvPr id="5" name="Image 4">
            <a:extLst>
              <a:ext uri="{FF2B5EF4-FFF2-40B4-BE49-F238E27FC236}">
                <a16:creationId xmlns:a16="http://schemas.microsoft.com/office/drawing/2014/main" id="{F6E4970C-5AF2-F39D-4165-EFC7259988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918088" y="3297352"/>
            <a:ext cx="5239163" cy="3076943"/>
          </a:xfrm>
          <a:prstGeom prst="rect">
            <a:avLst/>
          </a:prstGeom>
        </p:spPr>
      </p:pic>
    </p:spTree>
    <p:extLst>
      <p:ext uri="{BB962C8B-B14F-4D97-AF65-F5344CB8AC3E}">
        <p14:creationId xmlns:p14="http://schemas.microsoft.com/office/powerpoint/2010/main" val="14482434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ZoneTexte 2">
                <a:extLst>
                  <a:ext uri="{FF2B5EF4-FFF2-40B4-BE49-F238E27FC236}">
                    <a16:creationId xmlns:a16="http://schemas.microsoft.com/office/drawing/2014/main" id="{9320E63E-1C1D-28D1-9CEC-DB220644D77C}"/>
                  </a:ext>
                </a:extLst>
              </p:cNvPr>
              <p:cNvSpPr txBox="1"/>
              <p:nvPr/>
            </p:nvSpPr>
            <p:spPr>
              <a:xfrm>
                <a:off x="715618" y="687313"/>
                <a:ext cx="10124661" cy="4110100"/>
              </a:xfrm>
              <a:prstGeom prst="rect">
                <a:avLst/>
              </a:prstGeom>
              <a:noFill/>
            </p:spPr>
            <p:txBody>
              <a:bodyPr wrap="square">
                <a:spAutoFit/>
              </a:bodyPr>
              <a:lstStyle/>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Les calculs donnent comme valeur de l’écart type d’une distribution rectangulaire équiprobable dans un intervalle de largeur </a:t>
                </a:r>
                <a14:m>
                  <m:oMath xmlns:m="http://schemas.openxmlformats.org/officeDocument/2006/math">
                    <m:r>
                      <a:rPr lang="fr-FR" sz="2400" i="1" kern="0">
                        <a:effectLst/>
                        <a:latin typeface="Cambria Math" panose="02040503050406030204" pitchFamily="18" charset="0"/>
                        <a:ea typeface="Calibri" panose="020F0502020204030204" pitchFamily="34" charset="0"/>
                        <a:cs typeface="Times New Roman" panose="02020603050405020304" pitchFamily="18" charset="0"/>
                      </a:rPr>
                      <m:t> </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𝐼</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 </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𝜎</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𝐼</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radPr>
                          <m:deg/>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e>
                        </m:rad>
                      </m:den>
                    </m:f>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 qui appliqué à notre problème d’incertitude donnerait : </a:t>
                </a:r>
                <a14:m>
                  <m:oMath xmlns:m="http://schemas.openxmlformats.org/officeDocument/2006/math">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𝑈</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radPr>
                          <m:deg/>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e>
                        </m:rad>
                      </m:den>
                    </m:f>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𝑈</m:t>
                        </m:r>
                      </m:num>
                      <m:den>
                        <m:rad>
                          <m:radPr>
                            <m:degHide m:val="on"/>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radPr>
                          <m:deg/>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e>
                        </m:rad>
                      </m:den>
                    </m:f>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et donc </a:t>
                </a:r>
                <a14:m>
                  <m:oMath xmlns:m="http://schemas.openxmlformats.org/officeDocument/2006/math">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𝑈</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1</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73</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𝑢</m:t>
                    </m:r>
                  </m:oMath>
                </a14:m>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Dans notre cas l’interprétation que l’on peut faire de ce qui précède est la suivante : dans un intervalle </a:t>
                </a:r>
                <a14:m>
                  <m:oMath xmlns:m="http://schemas.openxmlformats.org/officeDocument/2006/math">
                    <m:d>
                      <m:dPr>
                        <m:begChr m:val="]"/>
                        <m:end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dPr>
                      <m:e>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e>
                    </m:d>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c’est-à-dire pour k = 1, il y aurait une probabilité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p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0,577 de trouver le résultat de la mesure </a:t>
                </a:r>
                <a14:m>
                  <m:oMath xmlns:m="http://schemas.openxmlformats.org/officeDocument/2006/math">
                    <m:sSub>
                      <m:sSub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sSub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sub>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𝑖</m:t>
                        </m:r>
                      </m:sub>
                    </m:sSub>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dans un intervalle </a:t>
                </a:r>
                <a14:m>
                  <m:oMath xmlns:m="http://schemas.openxmlformats.org/officeDocument/2006/math">
                    <m:d>
                      <m:dPr>
                        <m:begChr m:val="]"/>
                        <m:end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dPr>
                      <m:e>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e>
                    </m:d>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c’est-à-dire pour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k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=2 cette probabilité serait bien entendu de 1.</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ZoneTexte 2">
                <a:extLst>
                  <a:ext uri="{FF2B5EF4-FFF2-40B4-BE49-F238E27FC236}">
                    <a16:creationId xmlns:a16="http://schemas.microsoft.com/office/drawing/2014/main" id="{9320E63E-1C1D-28D1-9CEC-DB220644D77C}"/>
                  </a:ext>
                </a:extLst>
              </p:cNvPr>
              <p:cNvSpPr txBox="1">
                <a:spLocks noRot="1" noChangeAspect="1" noMove="1" noResize="1" noEditPoints="1" noAdjustHandles="1" noChangeArrowheads="1" noChangeShapeType="1" noTextEdit="1"/>
              </p:cNvSpPr>
              <p:nvPr/>
            </p:nvSpPr>
            <p:spPr>
              <a:xfrm>
                <a:off x="715618" y="687313"/>
                <a:ext cx="10124661" cy="4110100"/>
              </a:xfrm>
              <a:prstGeom prst="rect">
                <a:avLst/>
              </a:prstGeom>
              <a:blipFill>
                <a:blip r:embed="rId2"/>
                <a:stretch>
                  <a:fillRect l="-903" t="-1187" r="-963" b="-2374"/>
                </a:stretch>
              </a:blipFill>
            </p:spPr>
            <p:txBody>
              <a:bodyPr/>
              <a:lstStyle/>
              <a:p>
                <a:r>
                  <a:rPr lang="fr-FR">
                    <a:noFill/>
                  </a:rPr>
                  <a:t> </a:t>
                </a:r>
              </a:p>
            </p:txBody>
          </p:sp>
        </mc:Fallback>
      </mc:AlternateContent>
    </p:spTree>
    <p:extLst>
      <p:ext uri="{BB962C8B-B14F-4D97-AF65-F5344CB8AC3E}">
        <p14:creationId xmlns:p14="http://schemas.microsoft.com/office/powerpoint/2010/main" val="13046426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ZoneTexte 2">
                <a:extLst>
                  <a:ext uri="{FF2B5EF4-FFF2-40B4-BE49-F238E27FC236}">
                    <a16:creationId xmlns:a16="http://schemas.microsoft.com/office/drawing/2014/main" id="{CA8D0A9B-A3E0-2F7C-D68D-CFF26A2D1E96}"/>
                  </a:ext>
                </a:extLst>
              </p:cNvPr>
              <p:cNvSpPr txBox="1"/>
              <p:nvPr/>
            </p:nvSpPr>
            <p:spPr>
              <a:xfrm>
                <a:off x="437322" y="302983"/>
                <a:ext cx="10654748" cy="2491003"/>
              </a:xfrm>
              <a:prstGeom prst="rect">
                <a:avLst/>
              </a:prstGeom>
              <a:noFill/>
            </p:spPr>
            <p:txBody>
              <a:bodyPr wrap="square">
                <a:spAutoFit/>
              </a:bodyPr>
              <a:lstStyle/>
              <a:p>
                <a:pPr algn="just">
                  <a:lnSpc>
                    <a:spcPct val="107000"/>
                  </a:lnSpc>
                  <a:spcAft>
                    <a:spcPts val="800"/>
                  </a:spcAft>
                </a:pPr>
                <a:r>
                  <a:rPr lang="fr-FR" sz="3200" b="1" kern="0" dirty="0">
                    <a:effectLst/>
                    <a:latin typeface="Times New Roman" panose="02020603050405020304" pitchFamily="18" charset="0"/>
                    <a:ea typeface="Calibri" panose="020F0502020204030204" pitchFamily="34" charset="0"/>
                    <a:cs typeface="Arial" panose="020B0604020202020204" pitchFamily="34" charset="0"/>
                  </a:rPr>
                  <a:t>3.3.2. Loi de distribution triangulaire</a:t>
                </a:r>
                <a:endParaRPr lang="fr-FR" sz="32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Les calculs donnent comme valeur de l’écart type d’une distribution triangulaire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symétrique dans un intervalle de largeur </a:t>
                </a:r>
                <a14:m>
                  <m:oMath xmlns:m="http://schemas.openxmlformats.org/officeDocument/2006/math">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𝐼</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 </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𝜎</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𝐼</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radPr>
                          <m:deg/>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6</m:t>
                            </m:r>
                          </m:e>
                        </m:rad>
                      </m:den>
                    </m:f>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qui, appliqué à notre problème</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d’incertitude donnerait : </a:t>
                </a:r>
                <a14:m>
                  <m:oMath xmlns:m="http://schemas.openxmlformats.org/officeDocument/2006/math">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𝑈</m:t>
                        </m:r>
                      </m:num>
                      <m:den>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ad>
                          <m:radPr>
                            <m:degHide m:val="on"/>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radPr>
                          <m:deg/>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6</m:t>
                            </m:r>
                          </m:e>
                        </m:rad>
                      </m:den>
                    </m:f>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f>
                      <m:f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fPr>
                      <m:num>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𝑈</m:t>
                        </m:r>
                      </m:num>
                      <m:den>
                        <m:rad>
                          <m:radPr>
                            <m:degHide m:val="on"/>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radPr>
                          <m:deg/>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6</m:t>
                            </m:r>
                          </m:e>
                        </m:rad>
                      </m:den>
                    </m:f>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et donc </a:t>
                </a:r>
                <a14:m>
                  <m:oMath xmlns:m="http://schemas.openxmlformats.org/officeDocument/2006/math">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𝑈</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2</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45</m:t>
                    </m:r>
                    <m:r>
                      <a:rPr lang="fr-FR" sz="2400" i="1" kern="0">
                        <a:effectLst/>
                        <a:latin typeface="Cambria Math" panose="02040503050406030204" pitchFamily="18" charset="0"/>
                        <a:ea typeface="Times New Roman" panose="02020603050405020304" pitchFamily="18" charset="0"/>
                        <a:cs typeface="Times New Roman" panose="02020603050405020304" pitchFamily="18" charset="0"/>
                      </a:rPr>
                      <m:t>𝑢</m:t>
                    </m:r>
                  </m:oMath>
                </a14:m>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ZoneTexte 2">
                <a:extLst>
                  <a:ext uri="{FF2B5EF4-FFF2-40B4-BE49-F238E27FC236}">
                    <a16:creationId xmlns:a16="http://schemas.microsoft.com/office/drawing/2014/main" id="{CA8D0A9B-A3E0-2F7C-D68D-CFF26A2D1E96}"/>
                  </a:ext>
                </a:extLst>
              </p:cNvPr>
              <p:cNvSpPr txBox="1">
                <a:spLocks noRot="1" noChangeAspect="1" noMove="1" noResize="1" noEditPoints="1" noAdjustHandles="1" noChangeArrowheads="1" noChangeShapeType="1" noTextEdit="1"/>
              </p:cNvSpPr>
              <p:nvPr/>
            </p:nvSpPr>
            <p:spPr>
              <a:xfrm>
                <a:off x="437322" y="302983"/>
                <a:ext cx="10654748" cy="2491003"/>
              </a:xfrm>
              <a:prstGeom prst="rect">
                <a:avLst/>
              </a:prstGeom>
              <a:blipFill>
                <a:blip r:embed="rId2"/>
                <a:stretch>
                  <a:fillRect l="-1487" t="-3431" b="-735"/>
                </a:stretch>
              </a:blipFill>
            </p:spPr>
            <p:txBody>
              <a:bodyPr/>
              <a:lstStyle/>
              <a:p>
                <a:r>
                  <a:rPr lang="fr-FR">
                    <a:noFill/>
                  </a:rPr>
                  <a:t> </a:t>
                </a:r>
              </a:p>
            </p:txBody>
          </p:sp>
        </mc:Fallback>
      </mc:AlternateContent>
      <p:pic>
        <p:nvPicPr>
          <p:cNvPr id="5" name="Image 4">
            <a:extLst>
              <a:ext uri="{FF2B5EF4-FFF2-40B4-BE49-F238E27FC236}">
                <a16:creationId xmlns:a16="http://schemas.microsoft.com/office/drawing/2014/main" id="{F549165F-0247-1F89-26F1-2D3913407E8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41691" y="2977506"/>
            <a:ext cx="6531248" cy="3607913"/>
          </a:xfrm>
          <a:prstGeom prst="rect">
            <a:avLst/>
          </a:prstGeom>
        </p:spPr>
      </p:pic>
    </p:spTree>
    <p:extLst>
      <p:ext uri="{BB962C8B-B14F-4D97-AF65-F5344CB8AC3E}">
        <p14:creationId xmlns:p14="http://schemas.microsoft.com/office/powerpoint/2010/main" val="33639502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ZoneTexte 2">
                <a:extLst>
                  <a:ext uri="{FF2B5EF4-FFF2-40B4-BE49-F238E27FC236}">
                    <a16:creationId xmlns:a16="http://schemas.microsoft.com/office/drawing/2014/main" id="{608323F2-CD8D-5C84-B583-5E121E4D894F}"/>
                  </a:ext>
                </a:extLst>
              </p:cNvPr>
              <p:cNvSpPr txBox="1"/>
              <p:nvPr/>
            </p:nvSpPr>
            <p:spPr>
              <a:xfrm>
                <a:off x="1219200" y="1110481"/>
                <a:ext cx="9289774" cy="2443939"/>
              </a:xfrm>
              <a:prstGeom prst="rect">
                <a:avLst/>
              </a:prstGeom>
              <a:noFill/>
            </p:spPr>
            <p:txBody>
              <a:bodyPr wrap="square">
                <a:spAutoFit/>
              </a:bodyPr>
              <a:lstStyle/>
              <a:p>
                <a:pPr algn="just">
                  <a:lnSpc>
                    <a:spcPct val="107000"/>
                  </a:lnSpc>
                  <a:spcAft>
                    <a:spcPts val="800"/>
                  </a:spcAft>
                </a:pPr>
                <a:r>
                  <a:rPr lang="fr-FR" sz="2400" kern="0" dirty="0">
                    <a:effectLst/>
                    <a:latin typeface="Times New Roman" panose="02020603050405020304" pitchFamily="18" charset="0"/>
                    <a:ea typeface="Calibri" panose="020F0502020204030204" pitchFamily="34" charset="0"/>
                    <a:cs typeface="Arial" panose="020B0604020202020204" pitchFamily="34" charset="0"/>
                  </a:rPr>
                  <a:t>L’interprétation que l’on peut faire de ce qui précède est la suivante : dans un Intervalle </a:t>
                </a:r>
                <a14:m>
                  <m:oMath xmlns:m="http://schemas.openxmlformats.org/officeDocument/2006/math">
                    <m:d>
                      <m:dPr>
                        <m:begChr m:val="]"/>
                        <m:end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dPr>
                      <m:e>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e>
                    </m:d>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c’est-à-dire pour k = 1, il y aurait une probabilité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p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 0,65 de trouver le résultat de la mesure </a:t>
                </a:r>
                <a14:m>
                  <m:oMath xmlns:m="http://schemas.openxmlformats.org/officeDocument/2006/math">
                    <m:sSub>
                      <m:sSubPr>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sSub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sub>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𝑖</m:t>
                        </m:r>
                      </m:sub>
                    </m:sSub>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dans un intervalle </a:t>
                </a:r>
                <a14:m>
                  <m:oMath xmlns:m="http://schemas.openxmlformats.org/officeDocument/2006/math">
                    <m:d>
                      <m:dPr>
                        <m:begChr m:val="]"/>
                        <m:end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dPr>
                      <m:e>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2</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e>
                    </m:d>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c’est-à-dire pour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k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=2 cette probabilité serait 0,695 ; naturellement dans un intervalle </a:t>
                </a:r>
                <a14:m>
                  <m:oMath xmlns:m="http://schemas.openxmlformats.org/officeDocument/2006/math">
                    <m:d>
                      <m:dPr>
                        <m:begChr m:val="]"/>
                        <m:end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dPr>
                      <m:e>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acc>
                          <m:accPr>
                            <m:chr m:val="̅"/>
                            <m:ctrlPr>
                              <a:rPr lang="fr-FR" sz="2400" i="1" kern="0">
                                <a:effectLst/>
                                <a:latin typeface="Cambria Math" panose="02040503050406030204" pitchFamily="18" charset="0"/>
                                <a:ea typeface="Calibri" panose="020F0502020204030204" pitchFamily="34" charset="0"/>
                                <a:cs typeface="Times New Roman" panose="02020603050405020304" pitchFamily="18" charset="0"/>
                              </a:rPr>
                            </m:ctrlPr>
                          </m:accPr>
                          <m:e>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𝑋</m:t>
                            </m:r>
                          </m:e>
                        </m:acc>
                        <m:r>
                          <a:rPr lang="fr-FR" sz="2400" i="1" kern="0">
                            <a:effectLst/>
                            <a:latin typeface="Cambria Math" panose="02040503050406030204" pitchFamily="18" charset="0"/>
                            <a:ea typeface="Calibri" panose="020F0502020204030204" pitchFamily="34" charset="0"/>
                            <a:cs typeface="Times New Roman" panose="02020603050405020304" pitchFamily="18" charset="0"/>
                          </a:rPr>
                          <m:t>+</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3</m:t>
                        </m:r>
                        <m:r>
                          <a:rPr lang="fr-FR" sz="2400" i="1" kern="0">
                            <a:effectLst/>
                            <a:latin typeface="Cambria Math" panose="02040503050406030204" pitchFamily="18" charset="0"/>
                            <a:ea typeface="Calibri" panose="020F0502020204030204" pitchFamily="34" charset="0"/>
                            <a:cs typeface="Times New Roman" panose="02020603050405020304" pitchFamily="18" charset="0"/>
                          </a:rPr>
                          <m:t>𝑢</m:t>
                        </m:r>
                      </m:e>
                    </m:d>
                  </m:oMath>
                </a14:m>
                <a:r>
                  <a:rPr lang="fr-FR" sz="2400" kern="0" dirty="0">
                    <a:effectLst/>
                    <a:latin typeface="Times New Roman" panose="02020603050405020304" pitchFamily="18" charset="0"/>
                    <a:ea typeface="Times New Roman" panose="02020603050405020304" pitchFamily="18" charset="0"/>
                    <a:cs typeface="Arial" panose="020B0604020202020204" pitchFamily="34" charset="0"/>
                  </a:rPr>
                  <a:t>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c’est-à-dire pour </a:t>
                </a:r>
                <a:r>
                  <a:rPr lang="fr-FR" sz="2400" i="1" kern="0" dirty="0">
                    <a:effectLst/>
                    <a:latin typeface="Times New Roman" panose="02020603050405020304" pitchFamily="18" charset="0"/>
                    <a:ea typeface="Calibri" panose="020F0502020204030204" pitchFamily="34" charset="0"/>
                    <a:cs typeface="Arial" panose="020B0604020202020204" pitchFamily="34" charset="0"/>
                  </a:rPr>
                  <a:t>k </a:t>
                </a:r>
                <a:r>
                  <a:rPr lang="fr-FR" sz="2400" kern="0" dirty="0">
                    <a:effectLst/>
                    <a:latin typeface="Times New Roman" panose="02020603050405020304" pitchFamily="18" charset="0"/>
                    <a:ea typeface="Calibri" panose="020F0502020204030204" pitchFamily="34" charset="0"/>
                    <a:cs typeface="Arial" panose="020B0604020202020204" pitchFamily="34" charset="0"/>
                  </a:rPr>
                  <a:t>=3 la probabilité serait de1.</a:t>
                </a:r>
                <a:endParaRPr lang="fr-FR" sz="2400" kern="100" dirty="0">
                  <a:effectLst/>
                  <a:latin typeface="Calibri" panose="020F0502020204030204" pitchFamily="34" charset="0"/>
                  <a:ea typeface="Calibri" panose="020F0502020204030204" pitchFamily="34" charset="0"/>
                  <a:cs typeface="Arial" panose="020B0604020202020204" pitchFamily="34" charset="0"/>
                </a:endParaRPr>
              </a:p>
            </p:txBody>
          </p:sp>
        </mc:Choice>
        <mc:Fallback xmlns="">
          <p:sp>
            <p:nvSpPr>
              <p:cNvPr id="3" name="ZoneTexte 2">
                <a:extLst>
                  <a:ext uri="{FF2B5EF4-FFF2-40B4-BE49-F238E27FC236}">
                    <a16:creationId xmlns:a16="http://schemas.microsoft.com/office/drawing/2014/main" id="{608323F2-CD8D-5C84-B583-5E121E4D894F}"/>
                  </a:ext>
                </a:extLst>
              </p:cNvPr>
              <p:cNvSpPr txBox="1">
                <a:spLocks noRot="1" noChangeAspect="1" noMove="1" noResize="1" noEditPoints="1" noAdjustHandles="1" noChangeArrowheads="1" noChangeShapeType="1" noTextEdit="1"/>
              </p:cNvSpPr>
              <p:nvPr/>
            </p:nvSpPr>
            <p:spPr>
              <a:xfrm>
                <a:off x="1219200" y="1110481"/>
                <a:ext cx="9289774" cy="2443939"/>
              </a:xfrm>
              <a:prstGeom prst="rect">
                <a:avLst/>
              </a:prstGeom>
              <a:blipFill>
                <a:blip r:embed="rId2"/>
                <a:stretch>
                  <a:fillRect l="-984" t="-1995" r="-984" b="-4489"/>
                </a:stretch>
              </a:blipFill>
            </p:spPr>
            <p:txBody>
              <a:bodyPr/>
              <a:lstStyle/>
              <a:p>
                <a:r>
                  <a:rPr lang="fr-FR">
                    <a:noFill/>
                  </a:rPr>
                  <a:t> </a:t>
                </a:r>
              </a:p>
            </p:txBody>
          </p:sp>
        </mc:Fallback>
      </mc:AlternateContent>
    </p:spTree>
    <p:extLst>
      <p:ext uri="{BB962C8B-B14F-4D97-AF65-F5344CB8AC3E}">
        <p14:creationId xmlns:p14="http://schemas.microsoft.com/office/powerpoint/2010/main" val="2748833425"/>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567</Words>
  <Application>Microsoft Office PowerPoint</Application>
  <PresentationFormat>Grand écran</PresentationFormat>
  <Paragraphs>26</Paragraphs>
  <Slides>8</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vt:i4>
      </vt:variant>
    </vt:vector>
  </HeadingPairs>
  <TitlesOfParts>
    <vt:vector size="17" baseType="lpstr">
      <vt:lpstr>Arial</vt:lpstr>
      <vt:lpstr>Calibri</vt:lpstr>
      <vt:lpstr>Calibri Light</vt:lpstr>
      <vt:lpstr>Cambria Math</vt:lpstr>
      <vt:lpstr>Times New Roman</vt:lpstr>
      <vt:lpstr>Times New Roman,Bold</vt:lpstr>
      <vt:lpstr>Times New Roman,BoldItalic</vt:lpstr>
      <vt:lpstr>Times New Roman,Italic</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hadef ali</dc:creator>
  <cp:lastModifiedBy>hadef ali</cp:lastModifiedBy>
  <cp:revision>1</cp:revision>
  <dcterms:created xsi:type="dcterms:W3CDTF">2023-12-03T16:24:32Z</dcterms:created>
  <dcterms:modified xsi:type="dcterms:W3CDTF">2023-12-03T16:24:36Z</dcterms:modified>
</cp:coreProperties>
</file>