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9"/>
  </p:notesMasterIdLst>
  <p:sldIdLst>
    <p:sldId id="275" r:id="rId3"/>
    <p:sldId id="276" r:id="rId4"/>
    <p:sldId id="280" r:id="rId5"/>
    <p:sldId id="269" r:id="rId6"/>
    <p:sldId id="473" r:id="rId7"/>
    <p:sldId id="474" r:id="rId8"/>
    <p:sldId id="476" r:id="rId9"/>
    <p:sldId id="477" r:id="rId10"/>
    <p:sldId id="475" r:id="rId11"/>
    <p:sldId id="486" r:id="rId12"/>
    <p:sldId id="487" r:id="rId13"/>
    <p:sldId id="488" r:id="rId14"/>
    <p:sldId id="489" r:id="rId15"/>
    <p:sldId id="490" r:id="rId16"/>
    <p:sldId id="481" r:id="rId17"/>
    <p:sldId id="480"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5" d="100"/>
          <a:sy n="65" d="100"/>
        </p:scale>
        <p:origin x="85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notesMaster" Target="notesMasters/notesMaster1.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872617-F2F0-4159-AFD4-3C8835E9E07F}" type="datetimeFigureOut">
              <a:rPr lang="en-US" smtClean="0"/>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ABDFA8-53AE-4BE9-9AC0-A69E893D2CFB}"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CD3CDDC5-D9F3-49AA-867B-E25BF33A49F8}"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2952A3DC-A5D0-4864-ABA4-6AEA5FB64A92}"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Espace réservé de la date 3"/>
          <p:cNvSpPr>
            <a:spLocks noGrp="1"/>
          </p:cNvSpPr>
          <p:nvPr>
            <p:ph type="dt" sz="half" idx="10"/>
          </p:nvPr>
        </p:nvSpPr>
        <p:spPr/>
        <p:txBody>
          <a:bodyPr/>
          <a:p>
            <a:fld id="{CD3CDDC5-D9F3-49AA-867B-E25BF33A49F8}" type="datetimeFigureOut">
              <a:rPr lang="en-US" smtClean="0"/>
            </a:fld>
            <a:endParaRPr lang="en-US"/>
          </a:p>
        </p:txBody>
      </p:sp>
      <p:sp>
        <p:nvSpPr>
          <p:cNvPr id="5" name="Espace réservé du pied de page 4"/>
          <p:cNvSpPr>
            <a:spLocks noGrp="1"/>
          </p:cNvSpPr>
          <p:nvPr>
            <p:ph type="ftr" sz="quarter" idx="11"/>
          </p:nvPr>
        </p:nvSpPr>
        <p:spPr/>
        <p:txBody>
          <a:bodyPr/>
          <a:p>
            <a:endParaRPr lang="en-US"/>
          </a:p>
        </p:txBody>
      </p:sp>
      <p:sp>
        <p:nvSpPr>
          <p:cNvPr id="6" name="Espace réservé du numéro de diapositive 5"/>
          <p:cNvSpPr>
            <a:spLocks noGrp="1"/>
          </p:cNvSpPr>
          <p:nvPr>
            <p:ph type="sldNum" sz="quarter" idx="12"/>
          </p:nvPr>
        </p:nvSpPr>
        <p:spPr/>
        <p:txBody>
          <a:bodyPr/>
          <a:p>
            <a:fld id="{2952A3DC-A5D0-4864-ABA4-6AEA5FB64A92}" type="slidenum">
              <a:rPr lang="en-US" smtClean="0"/>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Espace réservé de la date 3"/>
          <p:cNvSpPr>
            <a:spLocks noGrp="1"/>
          </p:cNvSpPr>
          <p:nvPr>
            <p:ph type="dt" sz="half" idx="10"/>
          </p:nvPr>
        </p:nvSpPr>
        <p:spPr/>
        <p:txBody>
          <a:bodyPr/>
          <a:p>
            <a:fld id="{CD3CDDC5-D9F3-49AA-867B-E25BF33A49F8}" type="datetimeFigureOut">
              <a:rPr lang="en-US" smtClean="0"/>
            </a:fld>
            <a:endParaRPr lang="en-US"/>
          </a:p>
        </p:txBody>
      </p:sp>
      <p:sp>
        <p:nvSpPr>
          <p:cNvPr id="5" name="Espace réservé du pied de page 4"/>
          <p:cNvSpPr>
            <a:spLocks noGrp="1"/>
          </p:cNvSpPr>
          <p:nvPr>
            <p:ph type="ftr" sz="quarter" idx="11"/>
          </p:nvPr>
        </p:nvSpPr>
        <p:spPr/>
        <p:txBody>
          <a:bodyPr/>
          <a:p>
            <a:endParaRPr lang="en-US"/>
          </a:p>
        </p:txBody>
      </p:sp>
      <p:sp>
        <p:nvSpPr>
          <p:cNvPr id="6" name="Espace réservé du numéro de diapositive 5"/>
          <p:cNvSpPr>
            <a:spLocks noGrp="1"/>
          </p:cNvSpPr>
          <p:nvPr>
            <p:ph type="sldNum" sz="quarter" idx="12"/>
          </p:nvPr>
        </p:nvSpPr>
        <p:spPr/>
        <p:txBody>
          <a:bodyPr/>
          <a:p>
            <a:fld id="{2952A3DC-A5D0-4864-ABA4-6AEA5FB64A92}"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Espace réservé de la date 3"/>
          <p:cNvSpPr>
            <a:spLocks noGrp="1"/>
          </p:cNvSpPr>
          <p:nvPr>
            <p:ph type="dt" sz="half" idx="10"/>
          </p:nvPr>
        </p:nvSpPr>
        <p:spPr/>
        <p:txBody>
          <a:bodyPr/>
          <a:p>
            <a:fld id="{CD3CDDC5-D9F3-49AA-867B-E25BF33A49F8}" type="datetimeFigureOut">
              <a:rPr lang="en-US" smtClean="0"/>
            </a:fld>
            <a:endParaRPr lang="en-US"/>
          </a:p>
        </p:txBody>
      </p:sp>
      <p:sp>
        <p:nvSpPr>
          <p:cNvPr id="5" name="Espace réservé du pied de page 4"/>
          <p:cNvSpPr>
            <a:spLocks noGrp="1"/>
          </p:cNvSpPr>
          <p:nvPr>
            <p:ph type="ftr" sz="quarter" idx="11"/>
          </p:nvPr>
        </p:nvSpPr>
        <p:spPr/>
        <p:txBody>
          <a:bodyPr/>
          <a:p>
            <a:endParaRPr lang="en-US"/>
          </a:p>
        </p:txBody>
      </p:sp>
      <p:sp>
        <p:nvSpPr>
          <p:cNvPr id="6" name="Espace réservé du numéro de diapositive 5"/>
          <p:cNvSpPr>
            <a:spLocks noGrp="1"/>
          </p:cNvSpPr>
          <p:nvPr>
            <p:ph type="sldNum" sz="quarter" idx="12"/>
          </p:nvPr>
        </p:nvSpPr>
        <p:spPr/>
        <p:txBody>
          <a:bodyPr/>
          <a:p>
            <a:fld id="{2952A3DC-A5D0-4864-ABA4-6AEA5FB64A92}"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Espace réservé de la date 3"/>
          <p:cNvSpPr>
            <a:spLocks noGrp="1"/>
          </p:cNvSpPr>
          <p:nvPr>
            <p:ph type="dt" sz="half" idx="10"/>
          </p:nvPr>
        </p:nvSpPr>
        <p:spPr/>
        <p:txBody>
          <a:bodyPr/>
          <a:p>
            <a:fld id="{CD3CDDC5-D9F3-49AA-867B-E25BF33A49F8}" type="datetimeFigureOut">
              <a:rPr lang="en-US" smtClean="0"/>
            </a:fld>
            <a:endParaRPr lang="en-US"/>
          </a:p>
        </p:txBody>
      </p:sp>
      <p:sp>
        <p:nvSpPr>
          <p:cNvPr id="5" name="Espace réservé du pied de page 4"/>
          <p:cNvSpPr>
            <a:spLocks noGrp="1"/>
          </p:cNvSpPr>
          <p:nvPr>
            <p:ph type="ftr" sz="quarter" idx="11"/>
          </p:nvPr>
        </p:nvSpPr>
        <p:spPr/>
        <p:txBody>
          <a:bodyPr/>
          <a:p>
            <a:endParaRPr lang="en-US"/>
          </a:p>
        </p:txBody>
      </p:sp>
      <p:sp>
        <p:nvSpPr>
          <p:cNvPr id="6" name="Espace réservé du numéro de diapositive 5"/>
          <p:cNvSpPr>
            <a:spLocks noGrp="1"/>
          </p:cNvSpPr>
          <p:nvPr>
            <p:ph type="sldNum" sz="quarter" idx="12"/>
          </p:nvPr>
        </p:nvSpPr>
        <p:spPr/>
        <p:txBody>
          <a:bodyPr/>
          <a:p>
            <a:fld id="{2952A3DC-A5D0-4864-ABA4-6AEA5FB64A92}"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Espace réservé de la date 4"/>
          <p:cNvSpPr>
            <a:spLocks noGrp="1"/>
          </p:cNvSpPr>
          <p:nvPr>
            <p:ph type="dt" sz="half" idx="10"/>
          </p:nvPr>
        </p:nvSpPr>
        <p:spPr/>
        <p:txBody>
          <a:bodyPr/>
          <a:p>
            <a:fld id="{CD3CDDC5-D9F3-49AA-867B-E25BF33A49F8}" type="datetimeFigureOut">
              <a:rPr lang="en-US" smtClean="0"/>
            </a:fld>
            <a:endParaRPr lang="en-US"/>
          </a:p>
        </p:txBody>
      </p:sp>
      <p:sp>
        <p:nvSpPr>
          <p:cNvPr id="6" name="Espace réservé du pied de page 5"/>
          <p:cNvSpPr>
            <a:spLocks noGrp="1"/>
          </p:cNvSpPr>
          <p:nvPr>
            <p:ph type="ftr" sz="quarter" idx="11"/>
          </p:nvPr>
        </p:nvSpPr>
        <p:spPr/>
        <p:txBody>
          <a:bodyPr/>
          <a:p>
            <a:endParaRPr lang="en-US"/>
          </a:p>
        </p:txBody>
      </p:sp>
      <p:sp>
        <p:nvSpPr>
          <p:cNvPr id="7" name="Espace réservé du numéro de diapositive 6"/>
          <p:cNvSpPr>
            <a:spLocks noGrp="1"/>
          </p:cNvSpPr>
          <p:nvPr>
            <p:ph type="sldNum" sz="quarter" idx="12"/>
          </p:nvPr>
        </p:nvSpPr>
        <p:spPr/>
        <p:txBody>
          <a:bodyPr/>
          <a:p>
            <a:fld id="{2952A3DC-A5D0-4864-ABA4-6AEA5FB64A92}"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Espace réservé de la date 6"/>
          <p:cNvSpPr>
            <a:spLocks noGrp="1"/>
          </p:cNvSpPr>
          <p:nvPr>
            <p:ph type="dt" sz="half" idx="10"/>
          </p:nvPr>
        </p:nvSpPr>
        <p:spPr/>
        <p:txBody>
          <a:bodyPr/>
          <a:p>
            <a:fld id="{CD3CDDC5-D9F3-49AA-867B-E25BF33A49F8}" type="datetimeFigureOut">
              <a:rPr lang="en-US" smtClean="0"/>
            </a:fld>
            <a:endParaRPr lang="en-US"/>
          </a:p>
        </p:txBody>
      </p:sp>
      <p:sp>
        <p:nvSpPr>
          <p:cNvPr id="8" name="Espace réservé du pied de page 7"/>
          <p:cNvSpPr>
            <a:spLocks noGrp="1"/>
          </p:cNvSpPr>
          <p:nvPr>
            <p:ph type="ftr" sz="quarter" idx="11"/>
          </p:nvPr>
        </p:nvSpPr>
        <p:spPr/>
        <p:txBody>
          <a:bodyPr/>
          <a:p>
            <a:endParaRPr lang="en-US"/>
          </a:p>
        </p:txBody>
      </p:sp>
      <p:sp>
        <p:nvSpPr>
          <p:cNvPr id="9" name="Espace réservé du numéro de diapositive 8"/>
          <p:cNvSpPr>
            <a:spLocks noGrp="1"/>
          </p:cNvSpPr>
          <p:nvPr>
            <p:ph type="sldNum" sz="quarter" idx="12"/>
          </p:nvPr>
        </p:nvSpPr>
        <p:spPr/>
        <p:txBody>
          <a:bodyPr/>
          <a:p>
            <a:fld id="{2952A3DC-A5D0-4864-ABA4-6AEA5FB64A92}"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Espace réservé de la date 2"/>
          <p:cNvSpPr>
            <a:spLocks noGrp="1"/>
          </p:cNvSpPr>
          <p:nvPr>
            <p:ph type="dt" sz="half" idx="10"/>
          </p:nvPr>
        </p:nvSpPr>
        <p:spPr/>
        <p:txBody>
          <a:bodyPr/>
          <a:p>
            <a:fld id="{CD3CDDC5-D9F3-49AA-867B-E25BF33A49F8}" type="datetimeFigureOut">
              <a:rPr lang="en-US" smtClean="0"/>
            </a:fld>
            <a:endParaRPr lang="en-US"/>
          </a:p>
        </p:txBody>
      </p:sp>
      <p:sp>
        <p:nvSpPr>
          <p:cNvPr id="4" name="Espace réservé du pied de page 3"/>
          <p:cNvSpPr>
            <a:spLocks noGrp="1"/>
          </p:cNvSpPr>
          <p:nvPr>
            <p:ph type="ftr" sz="quarter" idx="11"/>
          </p:nvPr>
        </p:nvSpPr>
        <p:spPr/>
        <p:txBody>
          <a:bodyPr/>
          <a:p>
            <a:endParaRPr lang="en-US"/>
          </a:p>
        </p:txBody>
      </p:sp>
      <p:sp>
        <p:nvSpPr>
          <p:cNvPr id="5" name="Espace réservé du numéro de diapositive 4"/>
          <p:cNvSpPr>
            <a:spLocks noGrp="1"/>
          </p:cNvSpPr>
          <p:nvPr>
            <p:ph type="sldNum" sz="quarter" idx="12"/>
          </p:nvPr>
        </p:nvSpPr>
        <p:spPr/>
        <p:txBody>
          <a:bodyPr/>
          <a:p>
            <a:fld id="{2952A3DC-A5D0-4864-ABA4-6AEA5FB64A92}"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p>
            <a:fld id="{CD3CDDC5-D9F3-49AA-867B-E25BF33A49F8}" type="datetimeFigureOut">
              <a:rPr lang="en-US" smtClean="0"/>
            </a:fld>
            <a:endParaRPr lang="en-US"/>
          </a:p>
        </p:txBody>
      </p:sp>
      <p:sp>
        <p:nvSpPr>
          <p:cNvPr id="3" name="Espace réservé du pied de page 2"/>
          <p:cNvSpPr>
            <a:spLocks noGrp="1"/>
          </p:cNvSpPr>
          <p:nvPr>
            <p:ph type="ftr" sz="quarter" idx="11"/>
          </p:nvPr>
        </p:nvSpPr>
        <p:spPr/>
        <p:txBody>
          <a:bodyPr/>
          <a:p>
            <a:endParaRPr lang="en-US"/>
          </a:p>
        </p:txBody>
      </p:sp>
      <p:sp>
        <p:nvSpPr>
          <p:cNvPr id="4" name="Espace réservé du numéro de diapositive 3"/>
          <p:cNvSpPr>
            <a:spLocks noGrp="1"/>
          </p:cNvSpPr>
          <p:nvPr>
            <p:ph type="sldNum" sz="quarter" idx="12"/>
          </p:nvPr>
        </p:nvSpPr>
        <p:spPr/>
        <p:txBody>
          <a:bodyPr/>
          <a:p>
            <a:fld id="{2952A3DC-A5D0-4864-ABA4-6AEA5FB64A92}"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Espace réservé de la date 4"/>
          <p:cNvSpPr>
            <a:spLocks noGrp="1"/>
          </p:cNvSpPr>
          <p:nvPr>
            <p:ph type="dt" sz="half" idx="10"/>
          </p:nvPr>
        </p:nvSpPr>
        <p:spPr/>
        <p:txBody>
          <a:bodyPr/>
          <a:p>
            <a:fld id="{CD3CDDC5-D9F3-49AA-867B-E25BF33A49F8}" type="datetimeFigureOut">
              <a:rPr lang="en-US" smtClean="0"/>
            </a:fld>
            <a:endParaRPr lang="en-US"/>
          </a:p>
        </p:txBody>
      </p:sp>
      <p:sp>
        <p:nvSpPr>
          <p:cNvPr id="6" name="Espace réservé du pied de page 5"/>
          <p:cNvSpPr>
            <a:spLocks noGrp="1"/>
          </p:cNvSpPr>
          <p:nvPr>
            <p:ph type="ftr" sz="quarter" idx="11"/>
          </p:nvPr>
        </p:nvSpPr>
        <p:spPr/>
        <p:txBody>
          <a:bodyPr/>
          <a:p>
            <a:endParaRPr lang="en-US"/>
          </a:p>
        </p:txBody>
      </p:sp>
      <p:sp>
        <p:nvSpPr>
          <p:cNvPr id="7" name="Espace réservé du numéro de diapositive 6"/>
          <p:cNvSpPr>
            <a:spLocks noGrp="1"/>
          </p:cNvSpPr>
          <p:nvPr>
            <p:ph type="sldNum" sz="quarter" idx="12"/>
          </p:nvPr>
        </p:nvSpPr>
        <p:spPr/>
        <p:txBody>
          <a:bodyPr/>
          <a:p>
            <a:fld id="{2952A3DC-A5D0-4864-ABA4-6AEA5FB64A92}" type="slidenum">
              <a:rPr lang="en-US" smtClean="0"/>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Espace réservé de la date 4"/>
          <p:cNvSpPr>
            <a:spLocks noGrp="1"/>
          </p:cNvSpPr>
          <p:nvPr>
            <p:ph type="dt" sz="half" idx="10"/>
          </p:nvPr>
        </p:nvSpPr>
        <p:spPr/>
        <p:txBody>
          <a:bodyPr/>
          <a:p>
            <a:fld id="{CD3CDDC5-D9F3-49AA-867B-E25BF33A49F8}" type="datetimeFigureOut">
              <a:rPr lang="en-US" smtClean="0"/>
            </a:fld>
            <a:endParaRPr lang="en-US"/>
          </a:p>
        </p:txBody>
      </p:sp>
      <p:sp>
        <p:nvSpPr>
          <p:cNvPr id="6" name="Espace réservé du pied de page 5"/>
          <p:cNvSpPr>
            <a:spLocks noGrp="1"/>
          </p:cNvSpPr>
          <p:nvPr>
            <p:ph type="ftr" sz="quarter" idx="11"/>
          </p:nvPr>
        </p:nvSpPr>
        <p:spPr/>
        <p:txBody>
          <a:bodyPr/>
          <a:p>
            <a:endParaRPr lang="en-US"/>
          </a:p>
        </p:txBody>
      </p:sp>
      <p:sp>
        <p:nvSpPr>
          <p:cNvPr id="7" name="Espace réservé du numéro de diapositive 6"/>
          <p:cNvSpPr>
            <a:spLocks noGrp="1"/>
          </p:cNvSpPr>
          <p:nvPr>
            <p:ph type="sldNum" sz="quarter" idx="12"/>
          </p:nvPr>
        </p:nvSpPr>
        <p:spPr/>
        <p:txBody>
          <a:bodyPr/>
          <a:p>
            <a:fld id="{2952A3DC-A5D0-4864-ABA4-6AEA5FB64A92}"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nchorCtr="0"/>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CD3CDDC5-D9F3-49AA-867B-E25BF33A49F8}"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2952A3DC-A5D0-4864-ABA4-6AEA5FB64A92}"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a:spLocks noGrp="1"/>
          </p:cNvSpPr>
          <p:nvPr>
            <p:ph type="ctrTitle"/>
          </p:nvPr>
        </p:nvSpPr>
        <p:spPr>
          <a:xfrm>
            <a:off x="2087217" y="2251586"/>
            <a:ext cx="8017565" cy="2354827"/>
          </a:xfrm>
        </p:spPr>
        <p:txBody>
          <a:bodyPr anchor="ctr">
            <a:noAutofit/>
          </a:bodyPr>
          <a:lstStyle/>
          <a:p>
            <a:pPr eaLnBrk="1" hangingPunct="1">
              <a:defRPr/>
            </a:pPr>
            <a:r>
              <a:rPr lang="ar-DZ" sz="8800" b="1" u="sng" dirty="0">
                <a:ln w="57150" cmpd="sng">
                  <a:solidFill>
                    <a:sysClr val="windowText" lastClr="000000">
                      <a:alpha val="55000"/>
                    </a:sysClr>
                  </a:solidFill>
                  <a:prstDash val="solid"/>
                </a:ln>
                <a:solidFill>
                  <a:srgbClr val="FFFF00"/>
                </a:solidFill>
                <a:effectLst>
                  <a:glow rad="228600">
                    <a:schemeClr val="accent2">
                      <a:satMod val="175000"/>
                      <a:alpha val="40000"/>
                    </a:schemeClr>
                  </a:glow>
                  <a:innerShdw blurRad="101600" dist="76200" dir="5400000">
                    <a:schemeClr val="accent1">
                      <a:satMod val="190000"/>
                      <a:tint val="100000"/>
                      <a:alpha val="74000"/>
                    </a:schemeClr>
                  </a:innerShdw>
                </a:effectLst>
                <a:cs typeface="+mj-lt"/>
              </a:rPr>
              <a:t>بسم الله الرحمن </a:t>
            </a:r>
            <a:r>
              <a:rPr lang="ar-DZ" sz="8000" b="1" u="sng" dirty="0">
                <a:ln w="57150" cmpd="sng">
                  <a:solidFill>
                    <a:sysClr val="windowText" lastClr="000000">
                      <a:alpha val="55000"/>
                    </a:sysClr>
                  </a:solidFill>
                  <a:prstDash val="solid"/>
                </a:ln>
                <a:solidFill>
                  <a:srgbClr val="FFFF00"/>
                </a:solidFill>
                <a:effectLst>
                  <a:glow rad="228600">
                    <a:schemeClr val="accent2">
                      <a:satMod val="175000"/>
                      <a:alpha val="40000"/>
                    </a:schemeClr>
                  </a:glow>
                  <a:innerShdw blurRad="101600" dist="76200" dir="5400000">
                    <a:schemeClr val="accent1">
                      <a:satMod val="190000"/>
                      <a:tint val="100000"/>
                      <a:alpha val="74000"/>
                    </a:schemeClr>
                  </a:innerShdw>
                </a:effectLst>
                <a:cs typeface="+mj-lt"/>
              </a:rPr>
              <a:t>الرحيم</a:t>
            </a:r>
            <a:endParaRPr lang="ar-DZ" sz="8000" b="1" u="sng" dirty="0">
              <a:ln w="57150" cmpd="sng">
                <a:solidFill>
                  <a:sysClr val="windowText" lastClr="000000">
                    <a:alpha val="55000"/>
                  </a:sysClr>
                </a:solidFill>
                <a:prstDash val="solid"/>
              </a:ln>
              <a:solidFill>
                <a:srgbClr val="FFFF00"/>
              </a:solidFill>
              <a:effectLst>
                <a:glow rad="228600">
                  <a:schemeClr val="accent2">
                    <a:satMod val="175000"/>
                    <a:alpha val="40000"/>
                  </a:schemeClr>
                </a:glow>
                <a:innerShdw blurRad="101600" dist="76200" dir="5400000">
                  <a:schemeClr val="accent1">
                    <a:satMod val="190000"/>
                    <a:tint val="100000"/>
                    <a:alpha val="74000"/>
                  </a:schemeClr>
                </a:innerShdw>
              </a:effectLst>
              <a:cs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 name="Rectangle : coins arrondis 13"/>
          <p:cNvSpPr/>
          <p:nvPr/>
        </p:nvSpPr>
        <p:spPr>
          <a:xfrm>
            <a:off x="135890" y="1279525"/>
            <a:ext cx="11984990" cy="90995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p>
            <a:pPr algn="r" rtl="1"/>
            <a:r>
              <a:rPr lang="ar-DZ" sz="2800" b="1" dirty="0">
                <a:solidFill>
                  <a:srgbClr val="002060"/>
                </a:solidFill>
                <a:latin typeface="+mj-lt"/>
                <a:cs typeface="+mj-lt"/>
              </a:rPr>
              <a:t>  هناك العديد من العوامل التي يمكن من خلالها التأثير على دافعية الأفراد ،يمكن ايجازها في عاملين أساسيين هما :</a:t>
            </a:r>
            <a:endParaRPr lang="en-US" sz="2800" b="1" dirty="0">
              <a:solidFill>
                <a:srgbClr val="002060"/>
              </a:solidFill>
              <a:latin typeface="AbdoLine" panose="02000500030000020004" pitchFamily="50" charset="-78"/>
              <a:cs typeface="AbdoLine" panose="02000500030000020004" pitchFamily="50" charset="-78"/>
            </a:endParaRPr>
          </a:p>
        </p:txBody>
      </p:sp>
      <p:sp>
        <p:nvSpPr>
          <p:cNvPr id="3" name="Rounded Rectangle 1"/>
          <p:cNvSpPr/>
          <p:nvPr/>
        </p:nvSpPr>
        <p:spPr>
          <a:xfrm>
            <a:off x="1126224" y="286328"/>
            <a:ext cx="10004322" cy="866900"/>
          </a:xfrm>
          <a:prstGeom prst="roundRect">
            <a:avLst>
              <a:gd name="adj" fmla="val 50000"/>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10800000" scaled="1"/>
            <a:tileRect/>
          </a:gradFill>
          <a:ln w="38100"/>
        </p:spPr>
        <p:style>
          <a:lnRef idx="2">
            <a:schemeClr val="accent1">
              <a:shade val="50000"/>
            </a:schemeClr>
          </a:lnRef>
          <a:fillRef idx="1">
            <a:schemeClr val="accent1"/>
          </a:fillRef>
          <a:effectRef idx="0">
            <a:schemeClr val="accent1"/>
          </a:effectRef>
          <a:fontRef idx="minor">
            <a:schemeClr val="lt1"/>
          </a:fontRef>
        </p:style>
        <p:txBody>
          <a:bodyPr rtlCol="0" anchor="ctr"/>
          <a:p>
            <a:pPr algn="ctr" rtl="1"/>
            <a:r>
              <a:rPr lang="ar-DZ" altLang="en-US" sz="4400" b="1" dirty="0">
                <a:solidFill>
                  <a:srgbClr val="FF0000"/>
                </a:solidFill>
                <a:latin typeface="+mj-lt"/>
                <a:cs typeface="+mj-lt"/>
              </a:rPr>
              <a:t>4-العوامل المؤثرة في دافعية الأفراد</a:t>
            </a:r>
            <a:endParaRPr lang="ar-DZ" altLang="en-US" sz="4400" b="1" dirty="0">
              <a:solidFill>
                <a:srgbClr val="FF0000"/>
              </a:solidFill>
              <a:latin typeface="+mj-lt"/>
              <a:cs typeface="+mj-lt"/>
            </a:endParaRPr>
          </a:p>
        </p:txBody>
      </p:sp>
      <p:sp>
        <p:nvSpPr>
          <p:cNvPr id="4" name="Rectangle : coins arrondis 13"/>
          <p:cNvSpPr/>
          <p:nvPr/>
        </p:nvSpPr>
        <p:spPr>
          <a:xfrm>
            <a:off x="262890" y="2953385"/>
            <a:ext cx="11750675" cy="360108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p>
            <a:pPr algn="r" rtl="1"/>
            <a:r>
              <a:rPr lang="ar-DZ" sz="2800" b="1" dirty="0">
                <a:solidFill>
                  <a:srgbClr val="002060"/>
                </a:solidFill>
                <a:latin typeface="+mj-lt"/>
                <a:cs typeface="+mj-lt"/>
              </a:rPr>
              <a:t>   </a:t>
            </a:r>
            <a:r>
              <a:rPr lang="ar-DZ" sz="2800" b="1" dirty="0">
                <a:solidFill>
                  <a:schemeClr val="tx1"/>
                </a:solidFill>
                <a:latin typeface="+mj-lt"/>
                <a:cs typeface="+mj-lt"/>
              </a:rPr>
              <a:t> </a:t>
            </a:r>
            <a:r>
              <a:rPr lang="ar-DZ" sz="2400" b="1" dirty="0">
                <a:solidFill>
                  <a:schemeClr val="tx1"/>
                </a:solidFill>
                <a:latin typeface="+mj-lt"/>
                <a:cs typeface="+mj-lt"/>
              </a:rPr>
              <a:t>من أهم العوامل الخارجية التي تؤثر في الدافع وجود أو عدم وجود المكافآت ؛إذ تكون المكافآت  كالمال أو الثناء أو الرضى والمتعة المستمدة من الانخراط في النشاط ،وهذا ما قد يزيد في دافعيته لمتابعة الهدف أو الانخراط في النشاط ،ومن ناحية أخرى اذا رأى الفرد ان المكافأة شكل من أشكال السيطرة والإكراه فقد تقلل من دوافعه أو تؤدي الى مشاعر الاستياء. </a:t>
            </a:r>
            <a:endParaRPr lang="ar-DZ" sz="2400" b="1" dirty="0">
              <a:solidFill>
                <a:schemeClr val="tx1"/>
              </a:solidFill>
              <a:latin typeface="+mj-lt"/>
              <a:cs typeface="+mj-lt"/>
            </a:endParaRPr>
          </a:p>
          <a:p>
            <a:pPr algn="r" rtl="1"/>
            <a:r>
              <a:rPr lang="ar-DZ" sz="2400" b="1" dirty="0">
                <a:solidFill>
                  <a:schemeClr val="tx1"/>
                </a:solidFill>
                <a:latin typeface="+mj-lt"/>
                <a:cs typeface="+mj-lt"/>
              </a:rPr>
              <a:t>    كما يعد الجانب الاجتماعي عامل خارجيا مهما أيضا يؤثر على الدافعية ؛إذ يعزز الدعم الاجتماعي والعلاقات الإيجابية الدافعية لدى الفرد ، في حين ان الضغط الاجتماعي او المنافسة د تقللها ،على سبيل المثال إذا كان الفرد محاطا بزملائه الداعمين والمشجعين ،فقد يكون أكثر حماسة لمتابعة الهدف او الانخراط في النشاط ، بخلاف ذلك إذا كان الفرد في بيئة تنافسية او معادية ،فقد يكون أقل تحفيزا أو يواجه حالات عاطفية تعوق أداءه.</a:t>
            </a:r>
            <a:endParaRPr lang="ar-DZ" sz="2400" b="1" dirty="0">
              <a:solidFill>
                <a:schemeClr val="tx1"/>
              </a:solidFill>
              <a:latin typeface="+mj-lt"/>
              <a:cs typeface="+mj-lt"/>
            </a:endParaRPr>
          </a:p>
        </p:txBody>
      </p:sp>
      <p:sp>
        <p:nvSpPr>
          <p:cNvPr id="22" name="Parallélogramme 21"/>
          <p:cNvSpPr/>
          <p:nvPr/>
        </p:nvSpPr>
        <p:spPr>
          <a:xfrm>
            <a:off x="4879340" y="2414905"/>
            <a:ext cx="6906895" cy="538480"/>
          </a:xfrm>
          <a:prstGeom prst="parallelogram">
            <a:avLst/>
          </a:prstGeom>
        </p:spPr>
        <p:style>
          <a:lnRef idx="2">
            <a:schemeClr val="dk1"/>
          </a:lnRef>
          <a:fillRef idx="1">
            <a:schemeClr val="lt1"/>
          </a:fillRef>
          <a:effectRef idx="0">
            <a:schemeClr val="dk1"/>
          </a:effectRef>
          <a:fontRef idx="minor">
            <a:schemeClr val="dk1"/>
          </a:fontRef>
        </p:style>
        <p:txBody>
          <a:bodyPr rtlCol="0" anchor="ctr"/>
          <a:p>
            <a:pPr algn="ctr" rtl="1"/>
            <a:r>
              <a:rPr lang="ar-DZ" altLang="en-US" sz="3200" b="1" dirty="0">
                <a:solidFill>
                  <a:srgbClr val="002060"/>
                </a:solidFill>
                <a:latin typeface="+mj-lt"/>
                <a:cs typeface="+mj-lt"/>
              </a:rPr>
              <a:t>عوامل خارجية </a:t>
            </a:r>
            <a:endParaRPr lang="ar-DZ" altLang="en-US" sz="3200" b="1" dirty="0">
              <a:solidFill>
                <a:srgbClr val="002060"/>
              </a:solidFill>
              <a:latin typeface="+mj-lt"/>
              <a:cs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2" presetClass="entr" presetSubtype="2" fill="hold" grpId="0" nodeType="click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wipe(right)">
                                      <p:cBhvr>
                                        <p:cTn id="28"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ldLvl="0" animBg="1"/>
      <p:bldP spid="3" grpId="0" bldLvl="0" animBg="1"/>
      <p:bldP spid="4" grpId="0" bldLvl="0" animBg="1"/>
      <p:bldP spid="22"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 name="Parallélogramme 21"/>
          <p:cNvSpPr/>
          <p:nvPr/>
        </p:nvSpPr>
        <p:spPr>
          <a:xfrm>
            <a:off x="5106670" y="741045"/>
            <a:ext cx="6906895" cy="538480"/>
          </a:xfrm>
          <a:prstGeom prst="parallelogram">
            <a:avLst/>
          </a:prstGeom>
        </p:spPr>
        <p:style>
          <a:lnRef idx="2">
            <a:schemeClr val="accent1"/>
          </a:lnRef>
          <a:fillRef idx="0">
            <a:srgbClr val="FFFFFF"/>
          </a:fillRef>
          <a:effectRef idx="0">
            <a:srgbClr val="FFFFFF"/>
          </a:effectRef>
          <a:fontRef idx="minor">
            <a:schemeClr val="dk1"/>
          </a:fontRef>
        </p:style>
        <p:txBody>
          <a:bodyPr rtlCol="0" anchor="ctr"/>
          <a:p>
            <a:pPr algn="ctr" rtl="1"/>
            <a:r>
              <a:rPr lang="ar-DZ" altLang="en-US" sz="3200" b="1" dirty="0">
                <a:solidFill>
                  <a:srgbClr val="002060"/>
                </a:solidFill>
                <a:latin typeface="+mj-lt"/>
                <a:cs typeface="+mj-lt"/>
              </a:rPr>
              <a:t>عوامل داخلية</a:t>
            </a:r>
            <a:endParaRPr lang="ar-DZ" altLang="en-US" sz="3200" b="1" dirty="0">
              <a:solidFill>
                <a:srgbClr val="002060"/>
              </a:solidFill>
              <a:latin typeface="+mj-lt"/>
              <a:cs typeface="+mj-lt"/>
            </a:endParaRPr>
          </a:p>
        </p:txBody>
      </p:sp>
      <p:sp>
        <p:nvSpPr>
          <p:cNvPr id="4" name="Rectangle : coins arrondis 13"/>
          <p:cNvSpPr/>
          <p:nvPr/>
        </p:nvSpPr>
        <p:spPr>
          <a:xfrm>
            <a:off x="262890" y="1451610"/>
            <a:ext cx="11750675" cy="510286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p>
            <a:pPr algn="r" rtl="1"/>
            <a:r>
              <a:rPr lang="ar-DZ" sz="2800" b="1" dirty="0">
                <a:solidFill>
                  <a:schemeClr val="tx1"/>
                </a:solidFill>
                <a:latin typeface="+mj-lt"/>
                <a:cs typeface="+mj-lt"/>
              </a:rPr>
              <a:t>- القيم والمعتقدات الشخصية التي تكمن في مبادئ والقناعات التي توجه سلوك الافراد وعملية صنع القرار ، فقد تعزز هذه القيم الدافع أو تعوقه ، فعلى سبيل المثال إذا كان الفرد يقدر النجاز والنجاح فقد يكون لديه الدافع الكبير لمتابعة الأهداف التي تتوافق مع هذه القيم .</a:t>
            </a:r>
            <a:endParaRPr lang="ar-DZ" sz="2800" b="1" dirty="0">
              <a:solidFill>
                <a:schemeClr val="tx1"/>
              </a:solidFill>
              <a:latin typeface="+mj-lt"/>
              <a:cs typeface="+mj-lt"/>
            </a:endParaRPr>
          </a:p>
          <a:p>
            <a:pPr algn="r" rtl="1"/>
            <a:r>
              <a:rPr lang="ar-DZ" sz="2800" b="1" dirty="0">
                <a:solidFill>
                  <a:schemeClr val="tx1"/>
                </a:solidFill>
                <a:latin typeface="+mj-lt"/>
                <a:cs typeface="+mj-lt"/>
              </a:rPr>
              <a:t>- الحالات العاطفية هي عامل داخلي آخر قد يؤثر في الدّافع حيث تميل المشاعر الإيجابية  مثل السعادة والإيثار الى زيادة الدافع بينما تميل المشاعر السلبية مثل الحزن والقلق الى تقليله .</a:t>
            </a:r>
            <a:endParaRPr lang="ar-DZ" sz="2800" b="1" dirty="0">
              <a:solidFill>
                <a:schemeClr val="tx1"/>
              </a:solidFill>
              <a:latin typeface="+mj-lt"/>
              <a:cs typeface="+mj-lt"/>
            </a:endParaRPr>
          </a:p>
          <a:p>
            <a:pPr algn="r" rtl="1"/>
            <a:r>
              <a:rPr lang="ar-DZ" sz="2800" b="1" dirty="0">
                <a:solidFill>
                  <a:schemeClr val="tx1"/>
                </a:solidFill>
                <a:latin typeface="+mj-lt"/>
                <a:cs typeface="+mj-lt"/>
              </a:rPr>
              <a:t>- الكفاءة الذاتية ، اذ تشير الى معتقدات الافراد في قدرتهم على انجاز مهمة ما ،فالكفاءة الذاتية العالية والتحكم الملحوظ الى زيادة الدافع في حين أن انخفاضها يقللان  من ذلك، فعلى سبيل المثال إذا كان الفرد يعتقد انه قادر على تحقيق هدف معين وشعر أنه يتحكم في عملية متابعة هذا الهدف فقد يكون لديه دافع كبير للقيام بذلك ،وبخلاف ذلك اذا كان الفرد يفتقر الى الثقة في قدراته ،فقد يكون اقل دافع للانخراط في النشاطات التي تتطلب جهدا أو مثابرة </a:t>
            </a:r>
            <a:endParaRPr lang="ar-DZ" sz="2800" b="1" dirty="0">
              <a:solidFill>
                <a:schemeClr val="tx1"/>
              </a:solidFill>
              <a:latin typeface="+mj-lt"/>
              <a:cs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right)">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bldLvl="0" animBg="1"/>
      <p:bldP spid="4"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Rectangle : coins arrondis 1"/>
          <p:cNvSpPr/>
          <p:nvPr/>
        </p:nvSpPr>
        <p:spPr>
          <a:xfrm>
            <a:off x="1823884" y="247654"/>
            <a:ext cx="8544232" cy="866900"/>
          </a:xfrm>
          <a:prstGeom prst="roundRect">
            <a:avLst>
              <a:gd name="adj" fmla="val 50000"/>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10800000" scaled="1"/>
            <a:tileRect/>
          </a:gradFill>
          <a:ln w="38100"/>
        </p:spPr>
        <p:style>
          <a:lnRef idx="2">
            <a:schemeClr val="accent1">
              <a:shade val="50000"/>
            </a:schemeClr>
          </a:lnRef>
          <a:fillRef idx="1">
            <a:schemeClr val="accent1"/>
          </a:fillRef>
          <a:effectRef idx="0">
            <a:schemeClr val="accent1"/>
          </a:effectRef>
          <a:fontRef idx="minor">
            <a:schemeClr val="lt1"/>
          </a:fontRef>
        </p:style>
        <p:txBody>
          <a:bodyPr rtlCol="0" anchor="ctr"/>
          <a:p>
            <a:pPr algn="ctr" rtl="1"/>
            <a:r>
              <a:rPr lang="ar-DZ" altLang="en-US" sz="4800" b="1" dirty="0">
                <a:solidFill>
                  <a:srgbClr val="FF0000"/>
                </a:solidFill>
                <a:latin typeface="+mj-lt"/>
                <a:cs typeface="+mj-lt"/>
                <a:sym typeface="+mn-ea"/>
              </a:rPr>
              <a:t>5- مؤشرات الدّافعية</a:t>
            </a:r>
            <a:endParaRPr lang="ar-DZ" altLang="en-US" sz="4800" b="1" dirty="0">
              <a:solidFill>
                <a:srgbClr val="FF0000"/>
              </a:solidFill>
              <a:latin typeface="+mj-lt"/>
              <a:cs typeface="+mj-lt"/>
              <a:sym typeface="+mn-ea"/>
            </a:endParaRPr>
          </a:p>
        </p:txBody>
      </p:sp>
      <p:sp>
        <p:nvSpPr>
          <p:cNvPr id="3" name="Rectangle à coins arrondis 3"/>
          <p:cNvSpPr/>
          <p:nvPr/>
        </p:nvSpPr>
        <p:spPr>
          <a:xfrm>
            <a:off x="5337810" y="1341755"/>
            <a:ext cx="6033135" cy="854075"/>
          </a:xfrm>
          <a:prstGeom prst="roundRect">
            <a:avLst>
              <a:gd name="adj" fmla="val 50000"/>
            </a:avLst>
          </a:prstGeom>
        </p:spPr>
        <p:style>
          <a:lnRef idx="2">
            <a:schemeClr val="dk1"/>
          </a:lnRef>
          <a:fillRef idx="1">
            <a:schemeClr val="lt1"/>
          </a:fillRef>
          <a:effectRef idx="0">
            <a:schemeClr val="dk1"/>
          </a:effectRef>
          <a:fontRef idx="minor">
            <a:schemeClr val="dk1"/>
          </a:fontRef>
        </p:style>
        <p:txBody>
          <a:bodyPr rtlCol="0" anchor="ctr"/>
          <a:p>
            <a:pPr algn="r" rtl="1"/>
            <a:r>
              <a:rPr lang="ar-DZ" sz="3200" dirty="0">
                <a:solidFill>
                  <a:schemeClr val="tx1"/>
                </a:solidFill>
                <a:latin typeface="+mj-lt"/>
                <a:ea typeface="Monotype Koufi" pitchFamily="2" charset="-78"/>
                <a:cs typeface="+mj-lt"/>
                <a:sym typeface="+mn-ea"/>
              </a:rPr>
              <a:t> *	</a:t>
            </a:r>
            <a:r>
              <a:rPr lang="ar-DZ" sz="3200" dirty="0">
                <a:solidFill>
                  <a:schemeClr val="accent1">
                    <a:lumMod val="75000"/>
                  </a:schemeClr>
                </a:solidFill>
                <a:latin typeface="+mj-lt"/>
                <a:ea typeface="Monotype Koufi" pitchFamily="2" charset="-78"/>
                <a:cs typeface="+mj-lt"/>
                <a:sym typeface="+mn-ea"/>
              </a:rPr>
              <a:t>مؤشرات الدافعية المرتفعة </a:t>
            </a:r>
            <a:endParaRPr lang="ar-DZ" sz="3200" dirty="0">
              <a:solidFill>
                <a:schemeClr val="accent1">
                  <a:lumMod val="75000"/>
                </a:schemeClr>
              </a:solidFill>
              <a:latin typeface="+mj-lt"/>
              <a:ea typeface="Monotype Koufi" pitchFamily="2" charset="-78"/>
              <a:cs typeface="+mj-lt"/>
              <a:sym typeface="+mn-ea"/>
            </a:endParaRPr>
          </a:p>
        </p:txBody>
      </p:sp>
      <p:sp>
        <p:nvSpPr>
          <p:cNvPr id="5" name="Rectangle : coins arrondis 13"/>
          <p:cNvSpPr/>
          <p:nvPr/>
        </p:nvSpPr>
        <p:spPr>
          <a:xfrm>
            <a:off x="316865" y="2350135"/>
            <a:ext cx="11750675" cy="420433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p>
            <a:pPr algn="r" rtl="1"/>
            <a:r>
              <a:rPr lang="ar-DZ" sz="3200" b="1" dirty="0">
                <a:solidFill>
                  <a:schemeClr val="accent1">
                    <a:lumMod val="75000"/>
                  </a:schemeClr>
                </a:solidFill>
                <a:latin typeface="+mj-lt"/>
                <a:cs typeface="+mj-lt"/>
              </a:rPr>
              <a:t>1-</a:t>
            </a:r>
            <a:r>
              <a:rPr lang="ar-DZ" sz="3200" b="1" dirty="0">
                <a:solidFill>
                  <a:schemeClr val="tx1"/>
                </a:solidFill>
                <a:latin typeface="+mj-lt"/>
                <a:cs typeface="+mj-lt"/>
              </a:rPr>
              <a:t> المواظبة والحفاظ على الحضور والانصراف في أوقات العمل الرسمية .</a:t>
            </a:r>
            <a:endParaRPr lang="ar-DZ" sz="3200" b="1" dirty="0">
              <a:solidFill>
                <a:schemeClr val="tx1"/>
              </a:solidFill>
              <a:latin typeface="+mj-lt"/>
              <a:cs typeface="+mj-lt"/>
            </a:endParaRPr>
          </a:p>
          <a:p>
            <a:pPr algn="r" rtl="1"/>
            <a:r>
              <a:rPr lang="ar-DZ" sz="3200" b="1" dirty="0">
                <a:solidFill>
                  <a:schemeClr val="accent1">
                    <a:lumMod val="75000"/>
                  </a:schemeClr>
                </a:solidFill>
                <a:latin typeface="+mj-lt"/>
                <a:cs typeface="+mj-lt"/>
              </a:rPr>
              <a:t>2-</a:t>
            </a:r>
            <a:r>
              <a:rPr lang="ar-DZ" sz="3200" b="1" dirty="0">
                <a:solidFill>
                  <a:schemeClr val="tx1"/>
                </a:solidFill>
                <a:latin typeface="+mj-lt"/>
                <a:cs typeface="+mj-lt"/>
              </a:rPr>
              <a:t> قد يحافظ الفرد على وقت الحضور والانصراف ولكنه لا يكرس وقت عمله فاستعمال وقت العمل مؤشرات هام للدافعية المرتفعة .</a:t>
            </a:r>
            <a:endParaRPr lang="ar-DZ" sz="3200" b="1" dirty="0">
              <a:solidFill>
                <a:schemeClr val="tx1"/>
              </a:solidFill>
              <a:latin typeface="+mj-lt"/>
              <a:cs typeface="+mj-lt"/>
            </a:endParaRPr>
          </a:p>
          <a:p>
            <a:pPr algn="r" rtl="1"/>
            <a:r>
              <a:rPr lang="ar-DZ" sz="3200" b="1" dirty="0">
                <a:solidFill>
                  <a:schemeClr val="accent1">
                    <a:lumMod val="75000"/>
                  </a:schemeClr>
                </a:solidFill>
                <a:latin typeface="+mj-lt"/>
                <a:cs typeface="+mj-lt"/>
              </a:rPr>
              <a:t>3-</a:t>
            </a:r>
            <a:r>
              <a:rPr lang="ar-DZ" sz="3200" b="1" dirty="0">
                <a:solidFill>
                  <a:schemeClr val="tx1"/>
                </a:solidFill>
                <a:latin typeface="+mj-lt"/>
                <a:cs typeface="+mj-lt"/>
              </a:rPr>
              <a:t> روح المبادرة لدى الفرد واقتراح أفكار جديدة لصالح المؤسسة.</a:t>
            </a:r>
            <a:endParaRPr lang="ar-DZ" sz="3200" b="1" dirty="0">
              <a:solidFill>
                <a:schemeClr val="tx1"/>
              </a:solidFill>
              <a:latin typeface="+mj-lt"/>
              <a:cs typeface="+mj-lt"/>
            </a:endParaRPr>
          </a:p>
          <a:p>
            <a:pPr algn="r" rtl="1"/>
            <a:r>
              <a:rPr lang="ar-DZ" sz="3200" b="1" dirty="0">
                <a:solidFill>
                  <a:schemeClr val="accent1">
                    <a:lumMod val="75000"/>
                  </a:schemeClr>
                </a:solidFill>
                <a:latin typeface="+mj-lt"/>
                <a:cs typeface="+mj-lt"/>
              </a:rPr>
              <a:t>4-</a:t>
            </a:r>
            <a:r>
              <a:rPr lang="ar-DZ" sz="3200" b="1" dirty="0">
                <a:solidFill>
                  <a:schemeClr val="tx1"/>
                </a:solidFill>
                <a:latin typeface="+mj-lt"/>
                <a:cs typeface="+mj-lt"/>
              </a:rPr>
              <a:t> إلمام الفرد بتفاصيل العمل وكيفية أدائها يعبر عن درجة رغبة العامل نحو العمل .</a:t>
            </a:r>
            <a:endParaRPr lang="ar-DZ" sz="3200" b="1" dirty="0">
              <a:solidFill>
                <a:schemeClr val="tx1"/>
              </a:solidFill>
              <a:latin typeface="+mj-lt"/>
              <a:cs typeface="+mj-lt"/>
            </a:endParaRPr>
          </a:p>
          <a:p>
            <a:pPr algn="r" rtl="1"/>
            <a:r>
              <a:rPr lang="ar-DZ" sz="3200" b="1" dirty="0">
                <a:solidFill>
                  <a:schemeClr val="accent1">
                    <a:lumMod val="75000"/>
                  </a:schemeClr>
                </a:solidFill>
                <a:latin typeface="+mj-lt"/>
                <a:cs typeface="+mj-lt"/>
              </a:rPr>
              <a:t>5-</a:t>
            </a:r>
            <a:r>
              <a:rPr lang="ar-DZ" sz="3200" b="1" dirty="0">
                <a:solidFill>
                  <a:schemeClr val="tx1"/>
                </a:solidFill>
                <a:latin typeface="+mj-lt"/>
                <a:cs typeface="+mj-lt"/>
              </a:rPr>
              <a:t> يمتاز الافراد ذوي الدافعية المرتفعة بجو حماسي مما يدعو على بذل جهد في جو من المنافسة</a:t>
            </a:r>
            <a:r>
              <a:rPr lang="ar-DZ" sz="2800" b="1" dirty="0">
                <a:solidFill>
                  <a:schemeClr val="tx1"/>
                </a:solidFill>
                <a:latin typeface="+mj-lt"/>
                <a:cs typeface="+mj-lt"/>
              </a:rPr>
              <a:t> </a:t>
            </a:r>
            <a:endParaRPr lang="ar-DZ" sz="2800" b="1" dirty="0">
              <a:solidFill>
                <a:schemeClr val="tx1"/>
              </a:solidFill>
              <a:latin typeface="+mj-lt"/>
              <a:cs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580">
                                          <p:stCondLst>
                                            <p:cond delay="0"/>
                                          </p:stCondLst>
                                        </p:cTn>
                                        <p:tgtEl>
                                          <p:spTgt spid="3"/>
                                        </p:tgtEl>
                                      </p:cBhvr>
                                    </p:animEffect>
                                    <p:anim calcmode="lin" valueType="num">
                                      <p:cBhvr>
                                        <p:cTn id="15"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gtEl>
                                      </p:cBhvr>
                                      <p:to x="100000" y="60000"/>
                                    </p:animScale>
                                    <p:animScale>
                                      <p:cBhvr>
                                        <p:cTn id="21" dur="166" decel="50000">
                                          <p:stCondLst>
                                            <p:cond delay="676"/>
                                          </p:stCondLst>
                                        </p:cTn>
                                        <p:tgtEl>
                                          <p:spTgt spid="3"/>
                                        </p:tgtEl>
                                      </p:cBhvr>
                                      <p:to x="100000" y="100000"/>
                                    </p:animScale>
                                    <p:animScale>
                                      <p:cBhvr>
                                        <p:cTn id="22" dur="26">
                                          <p:stCondLst>
                                            <p:cond delay="1312"/>
                                          </p:stCondLst>
                                        </p:cTn>
                                        <p:tgtEl>
                                          <p:spTgt spid="3"/>
                                        </p:tgtEl>
                                      </p:cBhvr>
                                      <p:to x="100000" y="80000"/>
                                    </p:animScale>
                                    <p:animScale>
                                      <p:cBhvr>
                                        <p:cTn id="23" dur="166" decel="50000">
                                          <p:stCondLst>
                                            <p:cond delay="1338"/>
                                          </p:stCondLst>
                                        </p:cTn>
                                        <p:tgtEl>
                                          <p:spTgt spid="3"/>
                                        </p:tgtEl>
                                      </p:cBhvr>
                                      <p:to x="100000" y="100000"/>
                                    </p:animScale>
                                    <p:animScale>
                                      <p:cBhvr>
                                        <p:cTn id="24" dur="26">
                                          <p:stCondLst>
                                            <p:cond delay="1642"/>
                                          </p:stCondLst>
                                        </p:cTn>
                                        <p:tgtEl>
                                          <p:spTgt spid="3"/>
                                        </p:tgtEl>
                                      </p:cBhvr>
                                      <p:to x="100000" y="90000"/>
                                    </p:animScale>
                                    <p:animScale>
                                      <p:cBhvr>
                                        <p:cTn id="25" dur="166" decel="50000">
                                          <p:stCondLst>
                                            <p:cond delay="1668"/>
                                          </p:stCondLst>
                                        </p:cTn>
                                        <p:tgtEl>
                                          <p:spTgt spid="3"/>
                                        </p:tgtEl>
                                      </p:cBhvr>
                                      <p:to x="100000" y="100000"/>
                                    </p:animScale>
                                    <p:animScale>
                                      <p:cBhvr>
                                        <p:cTn id="26" dur="26">
                                          <p:stCondLst>
                                            <p:cond delay="1808"/>
                                          </p:stCondLst>
                                        </p:cTn>
                                        <p:tgtEl>
                                          <p:spTgt spid="3"/>
                                        </p:tgtEl>
                                      </p:cBhvr>
                                      <p:to x="100000" y="95000"/>
                                    </p:animScale>
                                    <p:animScale>
                                      <p:cBhvr>
                                        <p:cTn id="27" dur="166" decel="50000">
                                          <p:stCondLst>
                                            <p:cond delay="1834"/>
                                          </p:stCondLst>
                                        </p:cTn>
                                        <p:tgtEl>
                                          <p:spTgt spid="3"/>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fade">
                                      <p:cBhvr>
                                        <p:cTn id="32" dur="1000"/>
                                        <p:tgtEl>
                                          <p:spTgt spid="5"/>
                                        </p:tgtEl>
                                      </p:cBhvr>
                                    </p:animEffect>
                                    <p:anim calcmode="lin" valueType="num">
                                      <p:cBhvr>
                                        <p:cTn id="33" dur="1000" fill="hold"/>
                                        <p:tgtEl>
                                          <p:spTgt spid="5"/>
                                        </p:tgtEl>
                                        <p:attrNameLst>
                                          <p:attrName>ppt_x</p:attrName>
                                        </p:attrNameLst>
                                      </p:cBhvr>
                                      <p:tavLst>
                                        <p:tav tm="0">
                                          <p:val>
                                            <p:strVal val="#ppt_x"/>
                                          </p:val>
                                        </p:tav>
                                        <p:tav tm="100000">
                                          <p:val>
                                            <p:strVal val="#ppt_x"/>
                                          </p:val>
                                        </p:tav>
                                      </p:tavLst>
                                    </p:anim>
                                    <p:anim calcmode="lin" valueType="num">
                                      <p:cBhvr>
                                        <p:cTn id="3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5"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Rectangle à coins arrondis 3"/>
          <p:cNvSpPr/>
          <p:nvPr/>
        </p:nvSpPr>
        <p:spPr>
          <a:xfrm>
            <a:off x="4914900" y="720725"/>
            <a:ext cx="6456045" cy="854075"/>
          </a:xfrm>
          <a:prstGeom prst="roundRect">
            <a:avLst>
              <a:gd name="adj" fmla="val 50000"/>
            </a:avLst>
          </a:prstGeom>
        </p:spPr>
        <p:style>
          <a:lnRef idx="2">
            <a:schemeClr val="dk1"/>
          </a:lnRef>
          <a:fillRef idx="1">
            <a:schemeClr val="lt1"/>
          </a:fillRef>
          <a:effectRef idx="0">
            <a:schemeClr val="dk1"/>
          </a:effectRef>
          <a:fontRef idx="minor">
            <a:schemeClr val="dk1"/>
          </a:fontRef>
        </p:style>
        <p:txBody>
          <a:bodyPr rtlCol="0" anchor="ctr"/>
          <a:p>
            <a:pPr algn="r" rtl="1"/>
            <a:r>
              <a:rPr lang="ar-DZ" sz="3200" dirty="0">
                <a:solidFill>
                  <a:schemeClr val="tx1"/>
                </a:solidFill>
                <a:latin typeface="+mj-lt"/>
                <a:ea typeface="Monotype Koufi" pitchFamily="2" charset="-78"/>
                <a:cs typeface="+mj-lt"/>
                <a:sym typeface="+mn-ea"/>
              </a:rPr>
              <a:t> *	</a:t>
            </a:r>
            <a:r>
              <a:rPr lang="ar-DZ" sz="3200" dirty="0">
                <a:solidFill>
                  <a:schemeClr val="accent1">
                    <a:lumMod val="75000"/>
                  </a:schemeClr>
                </a:solidFill>
                <a:latin typeface="+mj-lt"/>
                <a:ea typeface="Monotype Koufi" pitchFamily="2" charset="-78"/>
                <a:cs typeface="+mj-lt"/>
                <a:sym typeface="+mn-ea"/>
              </a:rPr>
              <a:t>مؤشرات الدافعية المنخفظة</a:t>
            </a:r>
            <a:endParaRPr lang="ar-DZ" sz="3200" dirty="0">
              <a:solidFill>
                <a:schemeClr val="accent1">
                  <a:lumMod val="75000"/>
                </a:schemeClr>
              </a:solidFill>
              <a:latin typeface="+mj-lt"/>
              <a:ea typeface="Monotype Koufi" pitchFamily="2" charset="-78"/>
              <a:cs typeface="+mj-lt"/>
              <a:sym typeface="+mn-ea"/>
            </a:endParaRPr>
          </a:p>
        </p:txBody>
      </p:sp>
      <p:sp>
        <p:nvSpPr>
          <p:cNvPr id="5" name="Rectangle : coins arrondis 13"/>
          <p:cNvSpPr/>
          <p:nvPr/>
        </p:nvSpPr>
        <p:spPr>
          <a:xfrm>
            <a:off x="316865" y="1783715"/>
            <a:ext cx="11750675" cy="477075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p>
            <a:pPr algn="r" rtl="1"/>
            <a:r>
              <a:rPr lang="ar-DZ" sz="2800" b="1" dirty="0">
                <a:solidFill>
                  <a:schemeClr val="accent1">
                    <a:lumMod val="75000"/>
                  </a:schemeClr>
                </a:solidFill>
                <a:latin typeface="+mj-lt"/>
                <a:cs typeface="+mj-lt"/>
              </a:rPr>
              <a:t>1-</a:t>
            </a:r>
            <a:r>
              <a:rPr lang="ar-DZ" sz="2800" b="1" dirty="0">
                <a:solidFill>
                  <a:schemeClr val="tx1"/>
                </a:solidFill>
                <a:latin typeface="+mj-lt"/>
                <a:cs typeface="+mj-lt"/>
              </a:rPr>
              <a:t> كثرة الشكاوي عامل من عوامل انخفاض الدافعية لدى الفرد وينتج ذلك سواء عن غياب الترقية ،أو الأجر المنخفض .........الخ</a:t>
            </a:r>
            <a:endParaRPr lang="ar-DZ" sz="2800" b="1" dirty="0">
              <a:solidFill>
                <a:schemeClr val="tx1"/>
              </a:solidFill>
              <a:latin typeface="+mj-lt"/>
              <a:cs typeface="+mj-lt"/>
            </a:endParaRPr>
          </a:p>
          <a:p>
            <a:pPr algn="r" rtl="1"/>
            <a:r>
              <a:rPr lang="ar-DZ" sz="2800" b="1" dirty="0">
                <a:solidFill>
                  <a:schemeClr val="accent1">
                    <a:lumMod val="75000"/>
                  </a:schemeClr>
                </a:solidFill>
                <a:latin typeface="+mj-lt"/>
                <a:cs typeface="+mj-lt"/>
              </a:rPr>
              <a:t>2-</a:t>
            </a:r>
            <a:r>
              <a:rPr lang="ar-DZ" sz="2800" b="1" dirty="0">
                <a:solidFill>
                  <a:schemeClr val="tx1"/>
                </a:solidFill>
                <a:latin typeface="+mj-lt"/>
                <a:cs typeface="+mj-lt"/>
              </a:rPr>
              <a:t> يعتبر غياب الفرد مؤشرا يمكن استخدامه لمعرفة درجة رضا الفرد ، وارتفاع معدل التغيب دليل على انخفاض الدافعية لدى الفرد ، وهذا يدل على أن كل حالات التغيب ناتجة عن انخفاض الدافعية فهناك عوامل طارئة لا يمكن تجاهلها أو التحكم فيها مثل المرض ، الحوادث ، الظروف العائلية القاهرة .</a:t>
            </a:r>
            <a:endParaRPr lang="ar-DZ" sz="2800" b="1" dirty="0">
              <a:solidFill>
                <a:schemeClr val="tx1"/>
              </a:solidFill>
              <a:latin typeface="+mj-lt"/>
              <a:cs typeface="+mj-lt"/>
            </a:endParaRPr>
          </a:p>
          <a:p>
            <a:pPr algn="r" rtl="1"/>
            <a:r>
              <a:rPr lang="ar-DZ" sz="2800" b="1" dirty="0">
                <a:solidFill>
                  <a:schemeClr val="accent1">
                    <a:lumMod val="75000"/>
                  </a:schemeClr>
                </a:solidFill>
                <a:latin typeface="+mj-lt"/>
                <a:cs typeface="+mj-lt"/>
              </a:rPr>
              <a:t>3-</a:t>
            </a:r>
            <a:r>
              <a:rPr lang="ar-DZ" sz="2800" b="1" dirty="0">
                <a:solidFill>
                  <a:schemeClr val="tx1"/>
                </a:solidFill>
                <a:latin typeface="+mj-lt"/>
                <a:cs typeface="+mj-lt"/>
              </a:rPr>
              <a:t> عدم الاهتمام بالعمل ذلك من خلال عدم تحقق الأهداف لزوال حماسهم مما يعبر عن نفور العمال من عملهم .</a:t>
            </a:r>
            <a:endParaRPr lang="ar-DZ" sz="2800" b="1" dirty="0">
              <a:solidFill>
                <a:schemeClr val="tx1"/>
              </a:solidFill>
              <a:latin typeface="+mj-lt"/>
              <a:cs typeface="+mj-lt"/>
            </a:endParaRPr>
          </a:p>
          <a:p>
            <a:pPr algn="r" rtl="1"/>
            <a:r>
              <a:rPr lang="ar-DZ" sz="2800" b="1" dirty="0">
                <a:solidFill>
                  <a:schemeClr val="accent1">
                    <a:lumMod val="75000"/>
                  </a:schemeClr>
                </a:solidFill>
                <a:latin typeface="+mj-lt"/>
                <a:cs typeface="+mj-lt"/>
              </a:rPr>
              <a:t>4-</a:t>
            </a:r>
            <a:r>
              <a:rPr lang="ar-DZ" sz="2800" b="1" dirty="0">
                <a:solidFill>
                  <a:schemeClr val="tx1"/>
                </a:solidFill>
                <a:latin typeface="+mj-lt"/>
                <a:cs typeface="+mj-lt"/>
              </a:rPr>
              <a:t> نقص الإنتاج من قبل الأفراد دليل على استيائهم من عملهم وذلك مما يدل على انخفاض دافعيتهم نحو العمل </a:t>
            </a:r>
            <a:endParaRPr lang="ar-DZ" sz="2800" b="1" dirty="0">
              <a:solidFill>
                <a:schemeClr val="tx1"/>
              </a:solidFill>
              <a:latin typeface="+mj-lt"/>
              <a:cs typeface="+mj-lt"/>
            </a:endParaRPr>
          </a:p>
        </p:txBody>
      </p:sp>
    </p:spTree>
  </p:cSld>
  <p:clrMapOvr>
    <a:masterClrMapping/>
  </p:clrMapOvr>
  <mc:AlternateContent xmlns:mc="http://schemas.openxmlformats.org/markup-compatibility/2006">
    <mc:Choice xmlns:p14="http://schemas.microsoft.com/office/powerpoint/2010/main" Requires="p14">
      <p:transition spd="slow" p14:dur="1000">
        <p:wheel spokes="8"/>
      </p:transition>
    </mc:Choice>
    <mc:Fallback>
      <p:transition spd="slow">
        <p:wheel spokes="8"/>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1000"/>
                                        <p:tgtEl>
                                          <p:spTgt spid="5"/>
                                        </p:tgtEl>
                                      </p:cBhvr>
                                    </p:animEffect>
                                    <p:anim calcmode="lin" valueType="num">
                                      <p:cBhvr>
                                        <p:cTn id="26" dur="1000" fill="hold"/>
                                        <p:tgtEl>
                                          <p:spTgt spid="5"/>
                                        </p:tgtEl>
                                        <p:attrNameLst>
                                          <p:attrName>ppt_x</p:attrName>
                                        </p:attrNameLst>
                                      </p:cBhvr>
                                      <p:tavLst>
                                        <p:tav tm="0">
                                          <p:val>
                                            <p:strVal val="#ppt_x"/>
                                          </p:val>
                                        </p:tav>
                                        <p:tav tm="100000">
                                          <p:val>
                                            <p:strVal val="#ppt_x"/>
                                          </p:val>
                                        </p:tav>
                                      </p:tavLst>
                                    </p:anim>
                                    <p:anim calcmode="lin" valueType="num">
                                      <p:cBhvr>
                                        <p:cTn id="27"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5" grpId="0" bldLvl="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Rectangle : coins arrondis 1"/>
          <p:cNvSpPr/>
          <p:nvPr/>
        </p:nvSpPr>
        <p:spPr>
          <a:xfrm>
            <a:off x="1823884" y="247654"/>
            <a:ext cx="8544232" cy="866900"/>
          </a:xfrm>
          <a:prstGeom prst="roundRect">
            <a:avLst>
              <a:gd name="adj" fmla="val 50000"/>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10800000" scaled="1"/>
            <a:tileRect/>
          </a:gradFill>
          <a:ln w="38100"/>
        </p:spPr>
        <p:style>
          <a:lnRef idx="2">
            <a:schemeClr val="accent1">
              <a:shade val="50000"/>
            </a:schemeClr>
          </a:lnRef>
          <a:fillRef idx="1">
            <a:schemeClr val="accent1"/>
          </a:fillRef>
          <a:effectRef idx="0">
            <a:schemeClr val="accent1"/>
          </a:effectRef>
          <a:fontRef idx="minor">
            <a:schemeClr val="lt1"/>
          </a:fontRef>
        </p:style>
        <p:txBody>
          <a:bodyPr rtlCol="0" anchor="ctr"/>
          <a:p>
            <a:pPr algn="ctr" rtl="1"/>
            <a:r>
              <a:rPr lang="ar-DZ" altLang="en-US" sz="4800" b="1" dirty="0">
                <a:solidFill>
                  <a:srgbClr val="FF0000"/>
                </a:solidFill>
                <a:latin typeface="+mj-lt"/>
                <a:cs typeface="+mj-lt"/>
                <a:sym typeface="+mn-ea"/>
              </a:rPr>
              <a:t>6- دراسة حالة </a:t>
            </a:r>
            <a:endParaRPr lang="ar-DZ" altLang="en-US" sz="4800" b="1" dirty="0">
              <a:solidFill>
                <a:srgbClr val="FF0000"/>
              </a:solidFill>
              <a:latin typeface="+mj-lt"/>
              <a:cs typeface="+mj-lt"/>
              <a:sym typeface="+mn-ea"/>
            </a:endParaRPr>
          </a:p>
        </p:txBody>
      </p:sp>
      <p:sp>
        <p:nvSpPr>
          <p:cNvPr id="5" name="مستطيل مستدير الزوايا 4"/>
          <p:cNvSpPr/>
          <p:nvPr/>
        </p:nvSpPr>
        <p:spPr>
          <a:xfrm>
            <a:off x="403225" y="1816735"/>
            <a:ext cx="10889615" cy="4387850"/>
          </a:xfrm>
          <a:prstGeom prst="roundRect">
            <a:avLst/>
          </a:prstGeom>
        </p:spPr>
        <p:style>
          <a:lnRef idx="2">
            <a:schemeClr val="accent1"/>
          </a:lnRef>
          <a:fillRef idx="1">
            <a:schemeClr val="lt1"/>
          </a:fillRef>
          <a:effectRef idx="0">
            <a:schemeClr val="accent1"/>
          </a:effectRef>
          <a:fontRef idx="minor">
            <a:schemeClr val="dk1"/>
          </a:fontRef>
        </p:style>
        <p:txBody>
          <a:bodyPr anchor="ctr"/>
          <a:p>
            <a:pPr algn="r" rtl="1">
              <a:defRPr/>
            </a:pPr>
            <a:r>
              <a:rPr lang="ar-DZ" sz="3200" b="1" dirty="0">
                <a:solidFill>
                  <a:srgbClr val="FF0000"/>
                </a:solidFill>
                <a:latin typeface="+mj-lt"/>
                <a:cs typeface="+mj-lt"/>
              </a:rPr>
              <a:t>    </a:t>
            </a:r>
            <a:r>
              <a:rPr lang="ar-DZ" sz="3200" b="1" dirty="0">
                <a:solidFill>
                  <a:schemeClr val="accent1">
                    <a:lumMod val="75000"/>
                  </a:schemeClr>
                </a:solidFill>
                <a:latin typeface="+mj-lt"/>
                <a:cs typeface="+mj-lt"/>
              </a:rPr>
              <a:t>تهدف الدراسة إلى الكشف عن مستوى الدافعية للعمل لدى العمال في ظل متغيرات معينة :الجنس ،الأقدمية ،الحالة الاجتماعية .</a:t>
            </a:r>
            <a:endParaRPr lang="ar-DZ" sz="3200" b="1" dirty="0">
              <a:solidFill>
                <a:schemeClr val="accent1">
                  <a:lumMod val="75000"/>
                </a:schemeClr>
              </a:solidFill>
              <a:latin typeface="+mj-lt"/>
              <a:cs typeface="+mj-lt"/>
            </a:endParaRPr>
          </a:p>
          <a:p>
            <a:pPr algn="r" rtl="1">
              <a:defRPr/>
            </a:pPr>
            <a:r>
              <a:rPr lang="ar-DZ" sz="3200" b="1" dirty="0">
                <a:solidFill>
                  <a:schemeClr val="accent1">
                    <a:lumMod val="75000"/>
                  </a:schemeClr>
                </a:solidFill>
                <a:latin typeface="+mj-lt"/>
                <a:cs typeface="+mj-lt"/>
              </a:rPr>
              <a:t>• وقد تم اختيار العينة الاستطلاعية عشوائيا.</a:t>
            </a:r>
            <a:endParaRPr lang="ar-DZ" sz="3200" b="1" dirty="0">
              <a:solidFill>
                <a:schemeClr val="accent1">
                  <a:lumMod val="75000"/>
                </a:schemeClr>
              </a:solidFill>
              <a:latin typeface="+mj-lt"/>
              <a:cs typeface="+mj-lt"/>
            </a:endParaRPr>
          </a:p>
          <a:p>
            <a:pPr algn="r" rtl="1">
              <a:defRPr/>
            </a:pPr>
            <a:r>
              <a:rPr lang="ar-DZ" sz="3200" b="1" dirty="0">
                <a:solidFill>
                  <a:schemeClr val="accent1">
                    <a:lumMod val="75000"/>
                  </a:schemeClr>
                </a:solidFill>
                <a:latin typeface="+mj-lt"/>
                <a:cs typeface="+mj-lt"/>
              </a:rPr>
              <a:t>• حيث صمم الاستبيان لقياس مستوى الدافعية للعمل لدى عمال مؤسسة سونلغاز الذي يتكون من  33 تساؤلا ،لنستنتج في الأخير ان الدافعية تختلف باختلاف العوامل المطروحة سابقا (الجنس ،الأقدمية ،الحالة الاجتماعية ) </a:t>
            </a:r>
            <a:r>
              <a:rPr lang="ar-DZ" sz="3200" b="1" dirty="0">
                <a:solidFill>
                  <a:srgbClr val="FF0000"/>
                </a:solidFill>
                <a:latin typeface="+mj-lt"/>
                <a:cs typeface="+mj-lt"/>
              </a:rPr>
              <a:t>.</a:t>
            </a:r>
            <a:endParaRPr lang="ar-DZ" sz="3200" b="1" dirty="0">
              <a:solidFill>
                <a:srgbClr val="FF0000"/>
              </a:solidFill>
              <a:latin typeface="+mj-lt"/>
              <a:cs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8"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heel(8)">
                                      <p:cBhvr>
                                        <p:cTn id="14"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5" grpId="0" bldLvl="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 coins arrondis 1"/>
          <p:cNvSpPr/>
          <p:nvPr/>
        </p:nvSpPr>
        <p:spPr>
          <a:xfrm>
            <a:off x="3223895" y="457200"/>
            <a:ext cx="8397875" cy="885190"/>
          </a:xfrm>
          <a:prstGeom prst="roundRect">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algn="ctr" rtl="1"/>
            <a:r>
              <a:rPr lang="ar-DZ" altLang="en-US" sz="4400" b="1" dirty="0">
                <a:solidFill>
                  <a:srgbClr val="C00000"/>
                </a:solidFill>
                <a:latin typeface="AbdoLine" panose="02000500030000020004" pitchFamily="50" charset="-78"/>
                <a:cs typeface="AbdoLine" panose="02000500030000020004" pitchFamily="50" charset="-78"/>
              </a:rPr>
              <a:t> </a:t>
            </a:r>
            <a:r>
              <a:rPr lang="ar-DZ" altLang="en-US" sz="4400" dirty="0">
                <a:solidFill>
                  <a:srgbClr val="C00000"/>
                </a:solidFill>
                <a:latin typeface="+mj-lt"/>
                <a:cs typeface="+mj-lt"/>
              </a:rPr>
              <a:t> الخلاصة </a:t>
            </a:r>
            <a:endParaRPr lang="ar-DZ" altLang="en-US" sz="4400" dirty="0">
              <a:solidFill>
                <a:srgbClr val="C00000"/>
              </a:solidFill>
              <a:latin typeface="+mj-lt"/>
              <a:cs typeface="+mj-lt"/>
            </a:endParaRPr>
          </a:p>
        </p:txBody>
      </p:sp>
      <p:sp>
        <p:nvSpPr>
          <p:cNvPr id="16" name="مستطيل مستدير الزوايا 4"/>
          <p:cNvSpPr/>
          <p:nvPr/>
        </p:nvSpPr>
        <p:spPr>
          <a:xfrm>
            <a:off x="474980" y="1591310"/>
            <a:ext cx="10889615" cy="4896485"/>
          </a:xfrm>
          <a:prstGeom prst="roundRect">
            <a:avLst/>
          </a:prstGeom>
        </p:spPr>
        <p:style>
          <a:lnRef idx="2">
            <a:schemeClr val="accent1"/>
          </a:lnRef>
          <a:fillRef idx="1">
            <a:schemeClr val="lt1"/>
          </a:fillRef>
          <a:effectRef idx="0">
            <a:schemeClr val="accent1"/>
          </a:effectRef>
          <a:fontRef idx="minor">
            <a:schemeClr val="dk1"/>
          </a:fontRef>
        </p:style>
        <p:txBody>
          <a:bodyPr anchor="ctr"/>
          <a:p>
            <a:pPr algn="r" rtl="1">
              <a:defRPr/>
            </a:pPr>
            <a:r>
              <a:rPr lang="ar-DZ" sz="3200" b="1" dirty="0">
                <a:solidFill>
                  <a:srgbClr val="FF0000"/>
                </a:solidFill>
                <a:latin typeface="+mj-lt"/>
                <a:cs typeface="+mj-lt"/>
              </a:rPr>
              <a:t> </a:t>
            </a:r>
            <a:r>
              <a:rPr lang="ar-DZ" sz="3600" b="1" dirty="0">
                <a:solidFill>
                  <a:srgbClr val="FF0000"/>
                </a:solidFill>
                <a:latin typeface="+mj-lt"/>
                <a:cs typeface="+mj-lt"/>
              </a:rPr>
              <a:t> </a:t>
            </a:r>
            <a:r>
              <a:rPr lang="ar-DZ" sz="3600" b="1" dirty="0">
                <a:solidFill>
                  <a:schemeClr val="accent1">
                    <a:lumMod val="75000"/>
                  </a:schemeClr>
                </a:solidFill>
                <a:latin typeface="+mj-lt"/>
                <a:cs typeface="+mj-lt"/>
              </a:rPr>
              <a:t>  خلصت الدراسة بحسب ما سبق  الى أن الدافعية للعمل تتأثر بالوسط وطبيعة الافراد ،حيث يمكننا القول ان المؤسسة مهما كان نوعها عليها ان تدفع بأفرادها إلى أعلى مستوى دافعي لديهم لكي تتحصل على مستوى عال من الآداء و التحدي لبلوغ أهدافها التنظيمية ، ولبلوغ قمة التحدي للفرد العامل ليصل الي درجة الابداع والتميز واثبات ذاته ،والاستفادة من هذا العامل في أوّج عطائه.</a:t>
            </a:r>
            <a:endParaRPr lang="ar-DZ" sz="3600" b="1" dirty="0">
              <a:solidFill>
                <a:schemeClr val="accent1">
                  <a:lumMod val="75000"/>
                </a:schemeClr>
              </a:solidFill>
              <a:latin typeface="+mj-lt"/>
              <a:cs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8" fill="hold" grpId="0" nodeType="clickEffect">
                                  <p:stCondLst>
                                    <p:cond delay="0"/>
                                  </p:stCondLst>
                                  <p:childTnLst>
                                    <p:set>
                                      <p:cBhvr>
                                        <p:cTn id="13" dur="1" fill="hold">
                                          <p:stCondLst>
                                            <p:cond delay="0"/>
                                          </p:stCondLst>
                                        </p:cTn>
                                        <p:tgtEl>
                                          <p:spTgt spid="16"/>
                                        </p:tgtEl>
                                        <p:attrNameLst>
                                          <p:attrName>style.visibility</p:attrName>
                                        </p:attrNameLst>
                                      </p:cBhvr>
                                      <p:to>
                                        <p:strVal val="visible"/>
                                      </p:to>
                                    </p:set>
                                    <p:animEffect transition="in" filter="wheel(8)">
                                      <p:cBhvr>
                                        <p:cTn id="14" dur="2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16" grpId="0" bldLvl="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093839" y="306648"/>
            <a:ext cx="10004322" cy="866900"/>
          </a:xfrm>
          <a:prstGeom prst="roundRect">
            <a:avLst>
              <a:gd name="adj" fmla="val 50000"/>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10800000" scaled="1"/>
            <a:tileRect/>
          </a:gra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altLang="en-US" sz="5400" b="1" dirty="0">
                <a:solidFill>
                  <a:srgbClr val="FF0000"/>
                </a:solidFill>
                <a:latin typeface="+mj-lt"/>
                <a:cs typeface="+mj-lt"/>
              </a:rPr>
              <a:t>وفي الاخير لكم منا كل الاحترام والتقدير </a:t>
            </a:r>
            <a:endParaRPr lang="ar-DZ" altLang="en-US" sz="5400" b="1" dirty="0">
              <a:solidFill>
                <a:srgbClr val="FF0000"/>
              </a:solidFill>
              <a:latin typeface="+mj-lt"/>
              <a:cs typeface="+mj-lt"/>
            </a:endParaRPr>
          </a:p>
        </p:txBody>
      </p:sp>
      <p:sp>
        <p:nvSpPr>
          <p:cNvPr id="12" name="Rectangle : coins arrondis 11"/>
          <p:cNvSpPr/>
          <p:nvPr/>
        </p:nvSpPr>
        <p:spPr>
          <a:xfrm>
            <a:off x="684530" y="2402840"/>
            <a:ext cx="10822940" cy="329438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defRPr/>
            </a:pPr>
            <a:r>
              <a:rPr lang="ar-DZ" sz="7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j-lt"/>
                <a:cs typeface="+mj-lt"/>
                <a:sym typeface="+mn-ea"/>
              </a:rPr>
              <a:t>شكرا على المشاركة والإثراء</a:t>
            </a:r>
            <a:endParaRPr lang="en-US" sz="7200" b="1" dirty="0">
              <a:solidFill>
                <a:srgbClr val="002060"/>
              </a:solidFill>
              <a:latin typeface="+mj-lt"/>
              <a:cs typeface="+mj-lt"/>
            </a:endParaRPr>
          </a:p>
        </p:txBody>
      </p:sp>
      <p:sp>
        <p:nvSpPr>
          <p:cNvPr id="13" name="Rectangle 12"/>
          <p:cNvSpPr/>
          <p:nvPr/>
        </p:nvSpPr>
        <p:spPr>
          <a:xfrm>
            <a:off x="798878" y="2879177"/>
            <a:ext cx="6914532" cy="1224117"/>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rtl="1"/>
            <a:endParaRPr lang="en-US" sz="4000" b="1" dirty="0"/>
          </a:p>
        </p:txBody>
      </p:sp>
    </p:spTree>
  </p:cSld>
  <p:clrMapOvr>
    <a:masterClrMapping/>
  </p:clrMapOvr>
  <mc:AlternateContent xmlns:mc="http://schemas.openxmlformats.org/markup-compatibility/2006">
    <mc:Choice xmlns:p14="http://schemas.microsoft.com/office/powerpoint/2010/main" Requires="p14">
      <p:transition spd="slow" p14:dur="1000">
        <p:wheel spokes="8"/>
      </p:transition>
    </mc:Choice>
    <mc:Fallback>
      <p:transition spd="slow">
        <p:wheel spokes="8"/>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1000"/>
                                        <p:tgtEl>
                                          <p:spTgt spid="12"/>
                                        </p:tgtEl>
                                      </p:cBhvr>
                                    </p:animEffect>
                                    <p:anim calcmode="lin" valueType="num">
                                      <p:cBhvr>
                                        <p:cTn id="15" dur="1000" fill="hold"/>
                                        <p:tgtEl>
                                          <p:spTgt spid="12"/>
                                        </p:tgtEl>
                                        <p:attrNameLst>
                                          <p:attrName>ppt_x</p:attrName>
                                        </p:attrNameLst>
                                      </p:cBhvr>
                                      <p:tavLst>
                                        <p:tav tm="0">
                                          <p:val>
                                            <p:strVal val="#ppt_x"/>
                                          </p:val>
                                        </p:tav>
                                        <p:tav tm="100000">
                                          <p:val>
                                            <p:strVal val="#ppt_x"/>
                                          </p:val>
                                        </p:tav>
                                      </p:tavLst>
                                    </p:anim>
                                    <p:anim calcmode="lin" valueType="num">
                                      <p:cBhvr>
                                        <p:cTn id="1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2" presetClass="entr" presetSubtype="2"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wipe(right)">
                                      <p:cBhvr>
                                        <p:cTn id="21"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bldLvl="0" animBg="1"/>
      <p:bldP spid="1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مستدير الزوايا 4"/>
          <p:cNvSpPr/>
          <p:nvPr/>
        </p:nvSpPr>
        <p:spPr>
          <a:xfrm>
            <a:off x="987425" y="2400935"/>
            <a:ext cx="10134600" cy="1500505"/>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pPr algn="ctr" rtl="1">
              <a:defRPr/>
            </a:pPr>
            <a:r>
              <a:rPr lang="ar-DZ" sz="6000" b="1" dirty="0">
                <a:solidFill>
                  <a:srgbClr val="FF0000"/>
                </a:solidFill>
                <a:latin typeface="+mj-lt"/>
                <a:cs typeface="+mj-lt"/>
              </a:rPr>
              <a:t>الـــــدّافعيــــة</a:t>
            </a:r>
            <a:endParaRPr lang="ar-DZ" sz="6000" b="1" dirty="0">
              <a:solidFill>
                <a:srgbClr val="FF0000"/>
              </a:solidFill>
              <a:latin typeface="+mj-lt"/>
              <a:cs typeface="+mj-lt"/>
            </a:endParaRPr>
          </a:p>
        </p:txBody>
      </p:sp>
      <p:pic>
        <p:nvPicPr>
          <p:cNvPr id="1027" name="Picture 3" descr="C:\Users\abdelbari\Desktop\عروض باور بوانت لعبد الله\صور مساعدة في البحوث\مدآرس 2\soso (242).pn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807085" y="188914"/>
            <a:ext cx="2736850" cy="237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مستطيل مستدير الزوايا 2"/>
          <p:cNvSpPr/>
          <p:nvPr/>
        </p:nvSpPr>
        <p:spPr>
          <a:xfrm>
            <a:off x="3055677" y="188914"/>
            <a:ext cx="6091238" cy="14859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1">
              <a:defRPr/>
            </a:pPr>
            <a:r>
              <a:rPr lang="ar-DZ" sz="3200" b="1" dirty="0">
                <a:solidFill>
                  <a:schemeClr val="tx1"/>
                </a:solidFill>
                <a:latin typeface="+mj-lt"/>
                <a:cs typeface="+mj-lt"/>
              </a:rPr>
              <a:t>الجمهورية الجزائرية الديمقراطية الشعبية </a:t>
            </a:r>
            <a:endParaRPr lang="ar-DZ" sz="3200" b="1" dirty="0">
              <a:solidFill>
                <a:schemeClr val="tx1"/>
              </a:solidFill>
              <a:latin typeface="+mj-lt"/>
              <a:cs typeface="+mj-lt"/>
            </a:endParaRPr>
          </a:p>
          <a:p>
            <a:pPr algn="ctr" rtl="1">
              <a:defRPr/>
            </a:pPr>
            <a:r>
              <a:rPr lang="ar-DZ" altLang="fr-FR" sz="3200" b="1" dirty="0">
                <a:solidFill>
                  <a:schemeClr val="tx1"/>
                </a:solidFill>
                <a:latin typeface="+mj-lt"/>
                <a:cs typeface="+mj-lt"/>
              </a:rPr>
              <a:t>جامعة محمد خيضر </a:t>
            </a:r>
            <a:endParaRPr lang="ar-DZ" altLang="fr-FR" sz="3200" b="1" dirty="0">
              <a:solidFill>
                <a:schemeClr val="tx1"/>
              </a:solidFill>
              <a:latin typeface="+mj-lt"/>
              <a:cs typeface="+mj-lt"/>
            </a:endParaRPr>
          </a:p>
          <a:p>
            <a:pPr algn="ctr" rtl="1">
              <a:defRPr/>
            </a:pPr>
            <a:r>
              <a:rPr lang="ar-DZ" altLang="fr-FR" sz="2800" b="1" dirty="0">
                <a:solidFill>
                  <a:schemeClr val="tx1"/>
                </a:solidFill>
                <a:latin typeface="+mj-lt"/>
                <a:cs typeface="+mj-lt"/>
              </a:rPr>
              <a:t>كلية العلوم الاقتصادية والتجارية وعلوم الاقتصاد</a:t>
            </a:r>
            <a:endParaRPr lang="ar-DZ" altLang="fr-FR" sz="2800" b="1" dirty="0">
              <a:solidFill>
                <a:schemeClr val="tx1"/>
              </a:solidFill>
              <a:latin typeface="+mj-lt"/>
              <a:cs typeface="+mj-lt"/>
            </a:endParaRPr>
          </a:p>
        </p:txBody>
      </p:sp>
      <p:sp>
        <p:nvSpPr>
          <p:cNvPr id="2" name="Rectangle : coins arrondis 1"/>
          <p:cNvSpPr/>
          <p:nvPr/>
        </p:nvSpPr>
        <p:spPr>
          <a:xfrm>
            <a:off x="648929" y="4112116"/>
            <a:ext cx="6784258" cy="439679"/>
          </a:xfrm>
          <a:prstGeom prst="roundRect">
            <a:avLst>
              <a:gd name="adj" fmla="val 50000"/>
            </a:avLst>
          </a:prstGeom>
        </p:spPr>
        <p:style>
          <a:lnRef idx="2">
            <a:schemeClr val="dk1"/>
          </a:lnRef>
          <a:fillRef idx="1">
            <a:schemeClr val="lt1"/>
          </a:fillRef>
          <a:effectRef idx="0">
            <a:schemeClr val="dk1"/>
          </a:effectRef>
          <a:fontRef idx="minor">
            <a:schemeClr val="dk1"/>
          </a:fontRef>
        </p:style>
        <p:txBody>
          <a:bodyPr rtlCol="0" anchor="ctr"/>
          <a:lstStyle/>
          <a:p>
            <a:pPr algn="ctr" rtl="1"/>
            <a:r>
              <a:rPr lang="ar-DZ" altLang="en-US" sz="2400" b="1" dirty="0">
                <a:latin typeface="+mj-lt"/>
                <a:cs typeface="+mj-lt"/>
              </a:rPr>
              <a:t>مقياس السلوك التنظيمي/ اشراف الاستاذة :</a:t>
            </a:r>
            <a:r>
              <a:rPr lang="ar-DZ" altLang="en-US" sz="2800" b="1" dirty="0">
                <a:solidFill>
                  <a:srgbClr val="FF0000"/>
                </a:solidFill>
                <a:latin typeface="+mj-lt"/>
                <a:cs typeface="+mj-lt"/>
              </a:rPr>
              <a:t>قرون نورهان</a:t>
            </a:r>
            <a:endParaRPr lang="ar-DZ" altLang="en-US" sz="2800" b="1" dirty="0">
              <a:solidFill>
                <a:srgbClr val="FF0000"/>
              </a:solidFill>
              <a:latin typeface="+mj-lt"/>
              <a:cs typeface="+mj-lt"/>
            </a:endParaRPr>
          </a:p>
        </p:txBody>
      </p:sp>
      <p:sp>
        <p:nvSpPr>
          <p:cNvPr id="3" name="Rectangle : coins arrondis 2"/>
          <p:cNvSpPr/>
          <p:nvPr/>
        </p:nvSpPr>
        <p:spPr>
          <a:xfrm>
            <a:off x="4224465" y="5850891"/>
            <a:ext cx="3598607" cy="662911"/>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rtl="1"/>
            <a:r>
              <a:rPr lang="ar-DZ" altLang="en-US" sz="2800" dirty="0">
                <a:solidFill>
                  <a:srgbClr val="002060"/>
                </a:solidFill>
                <a:latin typeface="_PDMS_Saleem_QuranFont" panose="02010000000000000000" pitchFamily="2" charset="-78"/>
              </a:rPr>
              <a:t>2022/2023</a:t>
            </a:r>
            <a:endParaRPr lang="ar-DZ" altLang="en-US" sz="2800" dirty="0">
              <a:solidFill>
                <a:srgbClr val="002060"/>
              </a:solidFill>
              <a:latin typeface="_PDMS_Saleem_QuranFont" panose="02010000000000000000" pitchFamily="2" charset="-78"/>
            </a:endParaRPr>
          </a:p>
        </p:txBody>
      </p:sp>
      <p:sp>
        <p:nvSpPr>
          <p:cNvPr id="4" name="مستطيل مستدير الزوايا 4"/>
          <p:cNvSpPr/>
          <p:nvPr/>
        </p:nvSpPr>
        <p:spPr>
          <a:xfrm>
            <a:off x="6405880" y="4813935"/>
            <a:ext cx="5164455" cy="632460"/>
          </a:xfrm>
          <a:prstGeom prst="roundRect">
            <a:avLst/>
          </a:prstGeom>
        </p:spPr>
        <p:style>
          <a:lnRef idx="2">
            <a:schemeClr val="accent1"/>
          </a:lnRef>
          <a:fillRef idx="1">
            <a:schemeClr val="lt1"/>
          </a:fillRef>
          <a:effectRef idx="0">
            <a:schemeClr val="accent1"/>
          </a:effectRef>
          <a:fontRef idx="minor">
            <a:schemeClr val="dk1"/>
          </a:fontRef>
        </p:style>
        <p:txBody>
          <a:bodyPr anchor="ctr"/>
          <a:p>
            <a:pPr algn="ctr" rtl="1">
              <a:defRPr/>
            </a:pPr>
            <a:r>
              <a:rPr lang="ar-DZ" sz="2800" b="1" dirty="0">
                <a:solidFill>
                  <a:srgbClr val="FF0000"/>
                </a:solidFill>
                <a:latin typeface="+mj-lt"/>
                <a:cs typeface="+mj-lt"/>
              </a:rPr>
              <a:t>الطلبة(ة):</a:t>
            </a:r>
            <a:r>
              <a:rPr lang="ar-DZ" sz="2800" b="1" dirty="0">
                <a:solidFill>
                  <a:schemeClr val="tx2"/>
                </a:solidFill>
                <a:latin typeface="+mj-lt"/>
                <a:cs typeface="+mj-lt"/>
              </a:rPr>
              <a:t>تغليسية رشدة وحسين زهرة</a:t>
            </a:r>
            <a:endParaRPr lang="ar-DZ" sz="2800" b="1" dirty="0">
              <a:solidFill>
                <a:schemeClr val="tx2"/>
              </a:solidFill>
              <a:latin typeface="+mj-lt"/>
              <a:cs typeface="+mj-lt"/>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027"/>
                                        </p:tgtEl>
                                        <p:attrNameLst>
                                          <p:attrName>style.visibility</p:attrName>
                                        </p:attrNameLst>
                                      </p:cBhvr>
                                      <p:to>
                                        <p:strVal val="visible"/>
                                      </p:to>
                                    </p:set>
                                    <p:animEffect transition="in" filter="fade">
                                      <p:cBhvr>
                                        <p:cTn id="12" dur="1000"/>
                                        <p:tgtEl>
                                          <p:spTgt spid="1027"/>
                                        </p:tgtEl>
                                      </p:cBhvr>
                                    </p:animEffect>
                                    <p:anim calcmode="lin" valueType="num">
                                      <p:cBhvr>
                                        <p:cTn id="13" dur="1000" fill="hold"/>
                                        <p:tgtEl>
                                          <p:spTgt spid="1027"/>
                                        </p:tgtEl>
                                        <p:attrNameLst>
                                          <p:attrName>ppt_x</p:attrName>
                                        </p:attrNameLst>
                                      </p:cBhvr>
                                      <p:tavLst>
                                        <p:tav tm="0">
                                          <p:val>
                                            <p:strVal val="#ppt_x"/>
                                          </p:val>
                                        </p:tav>
                                        <p:tav tm="100000">
                                          <p:val>
                                            <p:strVal val="#ppt_x"/>
                                          </p:val>
                                        </p:tav>
                                      </p:tavLst>
                                    </p:anim>
                                    <p:anim calcmode="lin" valueType="num">
                                      <p:cBhvr>
                                        <p:cTn id="14" dur="1000" fill="hold"/>
                                        <p:tgtEl>
                                          <p:spTgt spid="102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1" presetClass="entr" presetSubtype="8"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heel(8)">
                                      <p:cBhvr>
                                        <p:cTn id="19" dur="20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2" fill="hold" grpId="0"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wipe(right)">
                                      <p:cBhvr>
                                        <p:cTn id="24" dur="500"/>
                                        <p:tgtEl>
                                          <p:spTgt spid="2"/>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3"/>
                                        </p:tgtEl>
                                        <p:attrNameLst>
                                          <p:attrName>style.visibility</p:attrName>
                                        </p:attrNameLst>
                                      </p:cBhvr>
                                      <p:to>
                                        <p:strVal val="visible"/>
                                      </p:to>
                                    </p:set>
                                    <p:animEffect transition="in" filter="fade">
                                      <p:cBhvr>
                                        <p:cTn id="29" dur="1000"/>
                                        <p:tgtEl>
                                          <p:spTgt spid="3"/>
                                        </p:tgtEl>
                                      </p:cBhvr>
                                    </p:animEffect>
                                    <p:anim calcmode="lin" valueType="num">
                                      <p:cBhvr>
                                        <p:cTn id="30" dur="1000" fill="hold"/>
                                        <p:tgtEl>
                                          <p:spTgt spid="3"/>
                                        </p:tgtEl>
                                        <p:attrNameLst>
                                          <p:attrName>ppt_x</p:attrName>
                                        </p:attrNameLst>
                                      </p:cBhvr>
                                      <p:tavLst>
                                        <p:tav tm="0">
                                          <p:val>
                                            <p:strVal val="#ppt_x"/>
                                          </p:val>
                                        </p:tav>
                                        <p:tav tm="100000">
                                          <p:val>
                                            <p:strVal val="#ppt_x"/>
                                          </p:val>
                                        </p:tav>
                                      </p:tavLst>
                                    </p:anim>
                                    <p:anim calcmode="lin" valueType="num">
                                      <p:cBhvr>
                                        <p:cTn id="31"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1" presetClass="entr" presetSubtype="8" fill="hold" grpId="0" nodeType="click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wheel(8)">
                                      <p:cBhvr>
                                        <p:cTn id="36"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9" grpId="0"/>
      <p:bldP spid="2" grpId="0" animBg="1"/>
      <p:bldP spid="3" grpId="0" animBg="1"/>
      <p:bldP spid="4"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مستدير الزوايا 2"/>
          <p:cNvSpPr/>
          <p:nvPr/>
        </p:nvSpPr>
        <p:spPr>
          <a:xfrm>
            <a:off x="485282" y="561954"/>
            <a:ext cx="11400506" cy="6112551"/>
          </a:xfrm>
          <a:prstGeom prst="roundRect">
            <a:avLst/>
          </a:prstGeom>
        </p:spPr>
        <p:style>
          <a:lnRef idx="2">
            <a:schemeClr val="accent2"/>
          </a:lnRef>
          <a:fillRef idx="1">
            <a:schemeClr val="lt1"/>
          </a:fillRef>
          <a:effectRef idx="0">
            <a:schemeClr val="accent2"/>
          </a:effectRef>
          <a:fontRef idx="minor">
            <a:schemeClr val="dk1"/>
          </a:fontRef>
        </p:style>
        <p:txBody>
          <a:bodyPr anchor="t"/>
          <a:lstStyle/>
          <a:p>
            <a:pPr algn="justLow" rtl="1">
              <a:defRPr/>
            </a:pPr>
            <a:endParaRPr lang="ar-DZ" sz="4000" dirty="0">
              <a:ln w="28575">
                <a:solidFill>
                  <a:schemeClr val="tx1"/>
                </a:solidFill>
              </a:ln>
              <a:solidFill>
                <a:srgbClr val="C00000"/>
              </a:solidFill>
              <a:cs typeface="Al-Hadith1" pitchFamily="2" charset="-78"/>
            </a:endParaRPr>
          </a:p>
          <a:p>
            <a:pPr algn="justLow" rtl="1">
              <a:defRPr/>
            </a:pPr>
            <a:r>
              <a:rPr lang="ar-DZ" sz="4000" dirty="0">
                <a:ln w="28575">
                  <a:solidFill>
                    <a:schemeClr val="tx1"/>
                  </a:solidFill>
                </a:ln>
                <a:solidFill>
                  <a:srgbClr val="C00000"/>
                </a:solidFill>
                <a:cs typeface="Al-Hadith1" pitchFamily="2" charset="-78"/>
              </a:rPr>
              <a:t> </a:t>
            </a:r>
            <a:endParaRPr lang="fr-FR" sz="4000" dirty="0">
              <a:ln w="28575">
                <a:solidFill>
                  <a:schemeClr val="tx1"/>
                </a:solidFill>
              </a:ln>
              <a:solidFill>
                <a:srgbClr val="C00000"/>
              </a:solidFill>
              <a:cs typeface="Al-Hadith1" pitchFamily="2" charset="-78"/>
            </a:endParaRPr>
          </a:p>
        </p:txBody>
      </p:sp>
      <p:sp>
        <p:nvSpPr>
          <p:cNvPr id="2" name="Parallélogramme 1"/>
          <p:cNvSpPr/>
          <p:nvPr/>
        </p:nvSpPr>
        <p:spPr>
          <a:xfrm>
            <a:off x="8745855" y="961390"/>
            <a:ext cx="2619375" cy="695960"/>
          </a:xfrm>
          <a:prstGeom prst="parallelogram">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3200" b="1" dirty="0">
                <a:solidFill>
                  <a:srgbClr val="FF0000"/>
                </a:solidFill>
              </a:rPr>
              <a:t>مقدمة</a:t>
            </a:r>
            <a:endParaRPr lang="en-US" sz="3200" b="1" dirty="0">
              <a:solidFill>
                <a:srgbClr val="FF0000"/>
              </a:solidFill>
            </a:endParaRPr>
          </a:p>
        </p:txBody>
      </p:sp>
      <p:sp>
        <p:nvSpPr>
          <p:cNvPr id="11" name="Rectangle : coins arrondis 10"/>
          <p:cNvSpPr/>
          <p:nvPr/>
        </p:nvSpPr>
        <p:spPr>
          <a:xfrm>
            <a:off x="1102995" y="1711960"/>
            <a:ext cx="9986010" cy="428561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r>
              <a:rPr lang="ar-DZ" altLang="en-US" sz="2400" b="1" dirty="0">
                <a:solidFill>
                  <a:srgbClr val="002060"/>
                </a:solidFill>
                <a:cs typeface="+mj-cs"/>
              </a:rPr>
              <a:t>        </a:t>
            </a:r>
            <a:r>
              <a:rPr lang="ar-DZ" altLang="en-US" sz="2400" b="1" dirty="0">
                <a:solidFill>
                  <a:srgbClr val="002060"/>
                </a:solidFill>
                <a:latin typeface="+mj-lt"/>
                <a:cs typeface="+mj-lt"/>
              </a:rPr>
              <a:t>يعد موضوع  الدافعية من أهم المواضيع النفسية إثارة للاهتمام الباحثين المعاصرين في مجال العلوم النفسية والتربوية فكل سلوك لابد أن يكون وراءه دافع ، ولا يوجد سلوك إنساني دون وجود دافع يدفعه وفي هذا السيّاق نمثّل بالقول المأثور في التراث الغربي الذي يقول :" يمكنك أن تقود الحصان إلى النّهر ،ولذلك لا تستطيع أن تجبره على الشّرب".</a:t>
            </a:r>
            <a:endParaRPr lang="ar-DZ" altLang="en-US" sz="2400" b="1" dirty="0">
              <a:solidFill>
                <a:srgbClr val="002060"/>
              </a:solidFill>
              <a:latin typeface="+mj-lt"/>
              <a:cs typeface="+mj-lt"/>
            </a:endParaRPr>
          </a:p>
          <a:p>
            <a:pPr algn="ctr" rtl="1"/>
            <a:r>
              <a:rPr lang="ar-DZ" altLang="en-US" sz="2400" b="1" dirty="0">
                <a:solidFill>
                  <a:srgbClr val="002060"/>
                </a:solidFill>
                <a:latin typeface="+mj-lt"/>
                <a:cs typeface="+mj-lt"/>
              </a:rPr>
              <a:t>     لأنه سيشرب من تلقاء نفسه عندما يكون في حاجة إلى الماء ، أي عندما تكون لديه الدّافعيّة إلى الشّرب .</a:t>
            </a:r>
            <a:endParaRPr lang="ar-DZ" altLang="en-US" sz="2400" b="1" dirty="0">
              <a:solidFill>
                <a:srgbClr val="002060"/>
              </a:solidFill>
              <a:latin typeface="+mj-lt"/>
              <a:cs typeface="+mj-lt"/>
            </a:endParaRPr>
          </a:p>
          <a:p>
            <a:pPr algn="ctr" rtl="1"/>
            <a:r>
              <a:rPr lang="ar-DZ" altLang="en-US" sz="2400" b="1" dirty="0">
                <a:solidFill>
                  <a:srgbClr val="002060"/>
                </a:solidFill>
                <a:latin typeface="+mj-lt"/>
                <a:cs typeface="+mj-lt"/>
              </a:rPr>
              <a:t>      ونظرا لأهمية الدافعية ودرورها كأحد العوامل المؤثرة في سلوك الفرد العامل ودفعه الي تحقيق أهداف المؤسسة. لقد كثُرت البحوث التي أجريت فيها ،ولم يتوصل فيها الباحثين إلى  رأي جامع مانع لها وذلك بالنظر لطبيعة الانسان من حيث هو عضو اجتماعي حيوي لنطرح بهذا الصدد التساؤلات التالية : ما مفهوم  الدّافعية ؟وما أهميتها في توجيه سلوك الفرد ؟.وستكون الدراسة الحالة حول عمال سونالغاز لولاية لبويرة .</a:t>
            </a:r>
            <a:endParaRPr lang="ar-DZ" altLang="en-US" sz="2400" b="1" dirty="0">
              <a:solidFill>
                <a:srgbClr val="002060"/>
              </a:solidFill>
              <a:latin typeface="+mj-lt"/>
              <a:cs typeface="+mj-lt"/>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2"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right)">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wipe(down)">
                                      <p:cBhvr>
                                        <p:cTn id="19" dur="580">
                                          <p:stCondLst>
                                            <p:cond delay="0"/>
                                          </p:stCondLst>
                                        </p:cTn>
                                        <p:tgtEl>
                                          <p:spTgt spid="11"/>
                                        </p:tgtEl>
                                      </p:cBhvr>
                                    </p:animEffect>
                                    <p:anim calcmode="lin" valueType="num">
                                      <p:cBhvr>
                                        <p:cTn id="20"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25" dur="26">
                                          <p:stCondLst>
                                            <p:cond delay="650"/>
                                          </p:stCondLst>
                                        </p:cTn>
                                        <p:tgtEl>
                                          <p:spTgt spid="11"/>
                                        </p:tgtEl>
                                      </p:cBhvr>
                                      <p:to x="100000" y="60000"/>
                                    </p:animScale>
                                    <p:animScale>
                                      <p:cBhvr>
                                        <p:cTn id="26" dur="166" decel="50000">
                                          <p:stCondLst>
                                            <p:cond delay="676"/>
                                          </p:stCondLst>
                                        </p:cTn>
                                        <p:tgtEl>
                                          <p:spTgt spid="11"/>
                                        </p:tgtEl>
                                      </p:cBhvr>
                                      <p:to x="100000" y="100000"/>
                                    </p:animScale>
                                    <p:animScale>
                                      <p:cBhvr>
                                        <p:cTn id="27" dur="26">
                                          <p:stCondLst>
                                            <p:cond delay="1312"/>
                                          </p:stCondLst>
                                        </p:cTn>
                                        <p:tgtEl>
                                          <p:spTgt spid="11"/>
                                        </p:tgtEl>
                                      </p:cBhvr>
                                      <p:to x="100000" y="80000"/>
                                    </p:animScale>
                                    <p:animScale>
                                      <p:cBhvr>
                                        <p:cTn id="28" dur="166" decel="50000">
                                          <p:stCondLst>
                                            <p:cond delay="1338"/>
                                          </p:stCondLst>
                                        </p:cTn>
                                        <p:tgtEl>
                                          <p:spTgt spid="11"/>
                                        </p:tgtEl>
                                      </p:cBhvr>
                                      <p:to x="100000" y="100000"/>
                                    </p:animScale>
                                    <p:animScale>
                                      <p:cBhvr>
                                        <p:cTn id="29" dur="26">
                                          <p:stCondLst>
                                            <p:cond delay="1642"/>
                                          </p:stCondLst>
                                        </p:cTn>
                                        <p:tgtEl>
                                          <p:spTgt spid="11"/>
                                        </p:tgtEl>
                                      </p:cBhvr>
                                      <p:to x="100000" y="90000"/>
                                    </p:animScale>
                                    <p:animScale>
                                      <p:cBhvr>
                                        <p:cTn id="30" dur="166" decel="50000">
                                          <p:stCondLst>
                                            <p:cond delay="1668"/>
                                          </p:stCondLst>
                                        </p:cTn>
                                        <p:tgtEl>
                                          <p:spTgt spid="11"/>
                                        </p:tgtEl>
                                      </p:cBhvr>
                                      <p:to x="100000" y="100000"/>
                                    </p:animScale>
                                    <p:animScale>
                                      <p:cBhvr>
                                        <p:cTn id="31" dur="26">
                                          <p:stCondLst>
                                            <p:cond delay="1808"/>
                                          </p:stCondLst>
                                        </p:cTn>
                                        <p:tgtEl>
                                          <p:spTgt spid="11"/>
                                        </p:tgtEl>
                                      </p:cBhvr>
                                      <p:to x="100000" y="95000"/>
                                    </p:animScale>
                                    <p:animScale>
                                      <p:cBhvr>
                                        <p:cTn id="32" dur="166" decel="50000">
                                          <p:stCondLst>
                                            <p:cond delay="1834"/>
                                          </p:stCondLst>
                                        </p:cTn>
                                        <p:tgtEl>
                                          <p:spTgt spid="1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2" grpId="0" bldLvl="0" animBg="1"/>
      <p:bldP spid="11" grpId="0" bldLvl="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210820" y="1515745"/>
            <a:ext cx="11160125" cy="854075"/>
          </a:xfrm>
          <a:prstGeom prst="roundRect">
            <a:avLst>
              <a:gd name="adj" fmla="val 50000"/>
            </a:avLst>
          </a:prstGeom>
        </p:spPr>
        <p:style>
          <a:lnRef idx="2">
            <a:schemeClr val="dk1"/>
          </a:lnRef>
          <a:fillRef idx="1">
            <a:schemeClr val="lt1"/>
          </a:fillRef>
          <a:effectRef idx="0">
            <a:schemeClr val="dk1"/>
          </a:effectRef>
          <a:fontRef idx="minor">
            <a:schemeClr val="dk1"/>
          </a:fontRef>
        </p:style>
        <p:txBody>
          <a:bodyPr rtlCol="0" anchor="ctr"/>
          <a:lstStyle/>
          <a:p>
            <a:pPr algn="ctr" rtl="1"/>
            <a:r>
              <a:rPr lang="ar-DZ" sz="3200" dirty="0">
                <a:latin typeface="+mj-lt"/>
                <a:ea typeface="Monotype Koufi" pitchFamily="2" charset="-78"/>
                <a:cs typeface="+mj-lt"/>
                <a:sym typeface="+mn-ea"/>
              </a:rPr>
              <a:t>من الناحية الاصطلاحية فقد تعدّدت مفاهيم الدافعية لذلك نذكر بعضا منها</a:t>
            </a:r>
            <a:endParaRPr lang="ar-DZ" sz="3200" dirty="0">
              <a:solidFill>
                <a:schemeClr val="tx1"/>
              </a:solidFill>
              <a:latin typeface="+mj-lt"/>
              <a:ea typeface="Monotype Koufi" pitchFamily="2" charset="-78"/>
              <a:cs typeface="+mj-lt"/>
              <a:sym typeface="+mn-ea"/>
            </a:endParaRPr>
          </a:p>
        </p:txBody>
      </p:sp>
      <p:sp>
        <p:nvSpPr>
          <p:cNvPr id="6" name="Ellipse 5"/>
          <p:cNvSpPr/>
          <p:nvPr/>
        </p:nvSpPr>
        <p:spPr>
          <a:xfrm>
            <a:off x="11100274" y="1605825"/>
            <a:ext cx="900000" cy="720000"/>
          </a:xfrm>
          <a:prstGeom prst="ellipse">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a:solidFill>
                  <a:srgbClr val="FF0000"/>
                </a:solidFill>
              </a:rPr>
              <a:t>1</a:t>
            </a:r>
            <a:endParaRPr lang="fr-FR" sz="2800" b="1" dirty="0">
              <a:solidFill>
                <a:srgbClr val="FF0000"/>
              </a:solidFill>
            </a:endParaRPr>
          </a:p>
        </p:txBody>
      </p:sp>
      <p:sp>
        <p:nvSpPr>
          <p:cNvPr id="7" name="Rectangle à coins arrondis 6"/>
          <p:cNvSpPr/>
          <p:nvPr/>
        </p:nvSpPr>
        <p:spPr>
          <a:xfrm>
            <a:off x="189865" y="2597785"/>
            <a:ext cx="11181080" cy="1170940"/>
          </a:xfrm>
          <a:prstGeom prst="roundRect">
            <a:avLst>
              <a:gd name="adj" fmla="val 50000"/>
            </a:avLst>
          </a:prstGeom>
        </p:spPr>
        <p:style>
          <a:lnRef idx="2">
            <a:schemeClr val="dk1"/>
          </a:lnRef>
          <a:fillRef idx="1">
            <a:schemeClr val="lt1"/>
          </a:fillRef>
          <a:effectRef idx="0">
            <a:schemeClr val="dk1"/>
          </a:effectRef>
          <a:fontRef idx="minor">
            <a:schemeClr val="dk1"/>
          </a:fontRef>
        </p:style>
        <p:txBody>
          <a:bodyPr rtlCol="0" anchor="ctr"/>
          <a:lstStyle/>
          <a:p>
            <a:pPr algn="ctr" rtl="1"/>
            <a:r>
              <a:rPr lang="ar-DZ" sz="3200" dirty="0">
                <a:latin typeface="Arial" panose="020B0604020202020204" pitchFamily="34" charset="0"/>
                <a:ea typeface="Monotype Koufi" pitchFamily="2" charset="-78"/>
                <a:cs typeface="Arial" panose="020B0604020202020204" pitchFamily="34" charset="0"/>
                <a:sym typeface="+mn-ea"/>
              </a:rPr>
              <a:t>	تعريف يونغ TP Young: الدافعية من خلال المحددات الداخلية بأنها عبارة عن حالة استثارة و توتر داخلي تثير السلوك.</a:t>
            </a:r>
            <a:endParaRPr lang="fr-FR" sz="3200" dirty="0">
              <a:solidFill>
                <a:schemeClr val="tx1"/>
              </a:solidFill>
              <a:cs typeface="SKR HEAD1" pitchFamily="2" charset="-78"/>
            </a:endParaRPr>
          </a:p>
        </p:txBody>
      </p:sp>
      <p:sp>
        <p:nvSpPr>
          <p:cNvPr id="9" name="Ellipse 8"/>
          <p:cNvSpPr/>
          <p:nvPr/>
        </p:nvSpPr>
        <p:spPr>
          <a:xfrm>
            <a:off x="10976144" y="2771449"/>
            <a:ext cx="900000" cy="720000"/>
          </a:xfrm>
          <a:prstGeom prst="ellipse">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a:solidFill>
                  <a:srgbClr val="FF0000"/>
                </a:solidFill>
              </a:rPr>
              <a:t>2</a:t>
            </a:r>
            <a:endParaRPr lang="fr-FR" sz="2800" b="1" dirty="0">
              <a:solidFill>
                <a:srgbClr val="FF0000"/>
              </a:solidFill>
            </a:endParaRPr>
          </a:p>
        </p:txBody>
      </p:sp>
      <p:sp>
        <p:nvSpPr>
          <p:cNvPr id="15" name="Rectangle à coins arrondis 14"/>
          <p:cNvSpPr/>
          <p:nvPr/>
        </p:nvSpPr>
        <p:spPr>
          <a:xfrm>
            <a:off x="189865" y="4041140"/>
            <a:ext cx="11160125" cy="1035050"/>
          </a:xfrm>
          <a:prstGeom prst="roundRect">
            <a:avLst>
              <a:gd name="adj" fmla="val 50000"/>
            </a:avLst>
          </a:prstGeom>
        </p:spPr>
        <p:style>
          <a:lnRef idx="2">
            <a:schemeClr val="dk1"/>
          </a:lnRef>
          <a:fillRef idx="1">
            <a:schemeClr val="lt1"/>
          </a:fillRef>
          <a:effectRef idx="0">
            <a:schemeClr val="dk1"/>
          </a:effectRef>
          <a:fontRef idx="minor">
            <a:schemeClr val="dk1"/>
          </a:fontRef>
        </p:style>
        <p:txBody>
          <a:bodyPr rtlCol="0" anchor="ctr"/>
          <a:lstStyle/>
          <a:p>
            <a:pPr algn="r" rtl="1"/>
            <a:r>
              <a:rPr lang="ar-DZ" sz="3200" dirty="0">
                <a:latin typeface="Arial" panose="020B0604020202020204" pitchFamily="34" charset="0"/>
                <a:ea typeface="Monotype Koufi" pitchFamily="2" charset="-78"/>
                <a:cs typeface="Arial" panose="020B0604020202020204" pitchFamily="34" charset="0"/>
                <a:sym typeface="+mn-ea"/>
              </a:rPr>
              <a:t>	تعريف احمد عزت 1970: يعرف الدوافع أنها حالة داخلية جسمية أو نفسية          تثيرالسلوك في ظروف معينة و تواصله حتى ينتهي إلى غاية معينة.</a:t>
            </a:r>
            <a:endParaRPr lang="fr-FR" sz="3200" dirty="0">
              <a:solidFill>
                <a:schemeClr val="tx1"/>
              </a:solidFill>
              <a:cs typeface="SKR HEAD1" pitchFamily="2" charset="-78"/>
            </a:endParaRPr>
          </a:p>
        </p:txBody>
      </p:sp>
      <p:sp>
        <p:nvSpPr>
          <p:cNvPr id="13" name="Ellipse 12"/>
          <p:cNvSpPr/>
          <p:nvPr/>
        </p:nvSpPr>
        <p:spPr>
          <a:xfrm>
            <a:off x="10976449" y="4198693"/>
            <a:ext cx="900000" cy="720000"/>
          </a:xfrm>
          <a:prstGeom prst="ellipse">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a:solidFill>
                  <a:srgbClr val="FF0000"/>
                </a:solidFill>
              </a:rPr>
              <a:t>3</a:t>
            </a:r>
            <a:endParaRPr lang="fr-FR" sz="2800" b="1" dirty="0">
              <a:solidFill>
                <a:srgbClr val="FF0000"/>
              </a:solidFill>
            </a:endParaRPr>
          </a:p>
        </p:txBody>
      </p:sp>
      <p:sp>
        <p:nvSpPr>
          <p:cNvPr id="2" name="Rectangle : coins arrondis 1"/>
          <p:cNvSpPr/>
          <p:nvPr/>
        </p:nvSpPr>
        <p:spPr>
          <a:xfrm>
            <a:off x="1823884" y="247654"/>
            <a:ext cx="8544232" cy="866900"/>
          </a:xfrm>
          <a:prstGeom prst="roundRect">
            <a:avLst>
              <a:gd name="adj" fmla="val 50000"/>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10800000" scaled="1"/>
            <a:tileRect/>
          </a:gra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US" sz="4800" b="1" dirty="0">
                <a:solidFill>
                  <a:srgbClr val="FF0000"/>
                </a:solidFill>
              </a:rPr>
              <a:t>1</a:t>
            </a:r>
            <a:r>
              <a:rPr lang="ar-DZ" altLang="en-US" sz="4800" b="1" dirty="0">
                <a:solidFill>
                  <a:srgbClr val="FF0000"/>
                </a:solidFill>
              </a:rPr>
              <a:t>-</a:t>
            </a:r>
            <a:r>
              <a:rPr lang="en-US" sz="4800" b="1" dirty="0">
                <a:solidFill>
                  <a:srgbClr val="FF0000"/>
                </a:solidFill>
              </a:rPr>
              <a:t>  </a:t>
            </a:r>
            <a:r>
              <a:rPr lang="en-US" sz="4800" b="1" dirty="0">
                <a:solidFill>
                  <a:srgbClr val="FF0000"/>
                </a:solidFill>
                <a:latin typeface="+mj-lt"/>
                <a:cs typeface="+mj-lt"/>
              </a:rPr>
              <a:t>الدافعية </a:t>
            </a:r>
            <a:r>
              <a:rPr lang="en-US" sz="4800" b="1" dirty="0">
                <a:solidFill>
                  <a:srgbClr val="FF0000"/>
                </a:solidFill>
                <a:latin typeface="+mj-lt"/>
                <a:cs typeface="+mj-lt"/>
                <a:sym typeface="+mn-ea"/>
              </a:rPr>
              <a:t>مفهوم</a:t>
            </a:r>
            <a:endParaRPr lang="en-US" altLang="en-US" sz="4800" b="1" dirty="0">
              <a:solidFill>
                <a:srgbClr val="FF0000"/>
              </a:solidFill>
              <a:latin typeface="+mj-lt"/>
              <a:cs typeface="+mj-lt"/>
              <a:sym typeface="+mn-ea"/>
            </a:endParaRPr>
          </a:p>
        </p:txBody>
      </p:sp>
      <p:sp>
        <p:nvSpPr>
          <p:cNvPr id="10" name="Rectangle à coins arrondis 14"/>
          <p:cNvSpPr/>
          <p:nvPr/>
        </p:nvSpPr>
        <p:spPr>
          <a:xfrm rot="10800000" flipV="1">
            <a:off x="316865" y="5251450"/>
            <a:ext cx="11160125" cy="1490345"/>
          </a:xfrm>
          <a:prstGeom prst="roundRect">
            <a:avLst>
              <a:gd name="adj" fmla="val 50000"/>
            </a:avLst>
          </a:prstGeom>
        </p:spPr>
        <p:style>
          <a:lnRef idx="2">
            <a:schemeClr val="dk1"/>
          </a:lnRef>
          <a:fillRef idx="1">
            <a:schemeClr val="lt1"/>
          </a:fillRef>
          <a:effectRef idx="0">
            <a:schemeClr val="dk1"/>
          </a:effectRef>
          <a:fontRef idx="minor">
            <a:schemeClr val="dk1"/>
          </a:fontRef>
        </p:style>
        <p:txBody>
          <a:bodyPr rtlCol="0" anchor="ctr"/>
          <a:p>
            <a:pPr algn="justLow" rtl="1"/>
            <a:r>
              <a:rPr lang="ar-DZ" sz="3200" dirty="0">
                <a:latin typeface="Arial" panose="020B0604020202020204" pitchFamily="34" charset="0"/>
                <a:ea typeface="Monotype Koufi" pitchFamily="2" charset="-78"/>
                <a:cs typeface="Arial" panose="020B0604020202020204" pitchFamily="34" charset="0"/>
                <a:sym typeface="+mn-ea"/>
              </a:rPr>
              <a:t>	يعرفها مروان ابو حويج: على أنها الطاقة الكامنة في الكائن الحي التي تدفعه ليسلك سلوكا معينا في العالم الخارجي وهذه الطاقة هي التي ترسخ للكائن الحي أهدافه وغاياته لتحقيق أحسن تكيف ممكن في بيئته الخارجية   </a:t>
            </a:r>
            <a:endParaRPr lang="fr-FR" sz="3200" dirty="0">
              <a:solidFill>
                <a:schemeClr val="tx1"/>
              </a:solidFill>
              <a:cs typeface="SKR HEAD1"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down)">
                                      <p:cBhvr>
                                        <p:cTn id="14" dur="580">
                                          <p:stCondLst>
                                            <p:cond delay="0"/>
                                          </p:stCondLst>
                                        </p:cTn>
                                        <p:tgtEl>
                                          <p:spTgt spid="4"/>
                                        </p:tgtEl>
                                      </p:cBhvr>
                                    </p:animEffect>
                                    <p:anim calcmode="lin" valueType="num">
                                      <p:cBhvr>
                                        <p:cTn id="15"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20" dur="26">
                                          <p:stCondLst>
                                            <p:cond delay="650"/>
                                          </p:stCondLst>
                                        </p:cTn>
                                        <p:tgtEl>
                                          <p:spTgt spid="4"/>
                                        </p:tgtEl>
                                      </p:cBhvr>
                                      <p:to x="100000" y="60000"/>
                                    </p:animScale>
                                    <p:animScale>
                                      <p:cBhvr>
                                        <p:cTn id="21" dur="166" decel="50000">
                                          <p:stCondLst>
                                            <p:cond delay="676"/>
                                          </p:stCondLst>
                                        </p:cTn>
                                        <p:tgtEl>
                                          <p:spTgt spid="4"/>
                                        </p:tgtEl>
                                      </p:cBhvr>
                                      <p:to x="100000" y="100000"/>
                                    </p:animScale>
                                    <p:animScale>
                                      <p:cBhvr>
                                        <p:cTn id="22" dur="26">
                                          <p:stCondLst>
                                            <p:cond delay="1312"/>
                                          </p:stCondLst>
                                        </p:cTn>
                                        <p:tgtEl>
                                          <p:spTgt spid="4"/>
                                        </p:tgtEl>
                                      </p:cBhvr>
                                      <p:to x="100000" y="80000"/>
                                    </p:animScale>
                                    <p:animScale>
                                      <p:cBhvr>
                                        <p:cTn id="23" dur="166" decel="50000">
                                          <p:stCondLst>
                                            <p:cond delay="1338"/>
                                          </p:stCondLst>
                                        </p:cTn>
                                        <p:tgtEl>
                                          <p:spTgt spid="4"/>
                                        </p:tgtEl>
                                      </p:cBhvr>
                                      <p:to x="100000" y="100000"/>
                                    </p:animScale>
                                    <p:animScale>
                                      <p:cBhvr>
                                        <p:cTn id="24" dur="26">
                                          <p:stCondLst>
                                            <p:cond delay="1642"/>
                                          </p:stCondLst>
                                        </p:cTn>
                                        <p:tgtEl>
                                          <p:spTgt spid="4"/>
                                        </p:tgtEl>
                                      </p:cBhvr>
                                      <p:to x="100000" y="90000"/>
                                    </p:animScale>
                                    <p:animScale>
                                      <p:cBhvr>
                                        <p:cTn id="25" dur="166" decel="50000">
                                          <p:stCondLst>
                                            <p:cond delay="1668"/>
                                          </p:stCondLst>
                                        </p:cTn>
                                        <p:tgtEl>
                                          <p:spTgt spid="4"/>
                                        </p:tgtEl>
                                      </p:cBhvr>
                                      <p:to x="100000" y="100000"/>
                                    </p:animScale>
                                    <p:animScale>
                                      <p:cBhvr>
                                        <p:cTn id="26" dur="26">
                                          <p:stCondLst>
                                            <p:cond delay="1808"/>
                                          </p:stCondLst>
                                        </p:cTn>
                                        <p:tgtEl>
                                          <p:spTgt spid="4"/>
                                        </p:tgtEl>
                                      </p:cBhvr>
                                      <p:to x="100000" y="95000"/>
                                    </p:animScale>
                                    <p:animScale>
                                      <p:cBhvr>
                                        <p:cTn id="27" dur="166" decel="50000">
                                          <p:stCondLst>
                                            <p:cond delay="1834"/>
                                          </p:stCondLst>
                                        </p:cTn>
                                        <p:tgtEl>
                                          <p:spTgt spid="4"/>
                                        </p:tgtEl>
                                      </p:cBhvr>
                                      <p:to x="100000" y="100000"/>
                                    </p:animScale>
                                  </p:childTnLst>
                                </p:cTn>
                              </p:par>
                              <p:par>
                                <p:cTn id="28" presetID="26" presetClass="entr" presetSubtype="0" fill="hold" grpId="0" nodeType="with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wipe(down)">
                                      <p:cBhvr>
                                        <p:cTn id="30" dur="580">
                                          <p:stCondLst>
                                            <p:cond delay="0"/>
                                          </p:stCondLst>
                                        </p:cTn>
                                        <p:tgtEl>
                                          <p:spTgt spid="6"/>
                                        </p:tgtEl>
                                      </p:cBhvr>
                                    </p:animEffect>
                                    <p:anim calcmode="lin" valueType="num">
                                      <p:cBhvr>
                                        <p:cTn id="31"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36" dur="26">
                                          <p:stCondLst>
                                            <p:cond delay="650"/>
                                          </p:stCondLst>
                                        </p:cTn>
                                        <p:tgtEl>
                                          <p:spTgt spid="6"/>
                                        </p:tgtEl>
                                      </p:cBhvr>
                                      <p:to x="100000" y="60000"/>
                                    </p:animScale>
                                    <p:animScale>
                                      <p:cBhvr>
                                        <p:cTn id="37" dur="166" decel="50000">
                                          <p:stCondLst>
                                            <p:cond delay="676"/>
                                          </p:stCondLst>
                                        </p:cTn>
                                        <p:tgtEl>
                                          <p:spTgt spid="6"/>
                                        </p:tgtEl>
                                      </p:cBhvr>
                                      <p:to x="100000" y="100000"/>
                                    </p:animScale>
                                    <p:animScale>
                                      <p:cBhvr>
                                        <p:cTn id="38" dur="26">
                                          <p:stCondLst>
                                            <p:cond delay="1312"/>
                                          </p:stCondLst>
                                        </p:cTn>
                                        <p:tgtEl>
                                          <p:spTgt spid="6"/>
                                        </p:tgtEl>
                                      </p:cBhvr>
                                      <p:to x="100000" y="80000"/>
                                    </p:animScale>
                                    <p:animScale>
                                      <p:cBhvr>
                                        <p:cTn id="39" dur="166" decel="50000">
                                          <p:stCondLst>
                                            <p:cond delay="1338"/>
                                          </p:stCondLst>
                                        </p:cTn>
                                        <p:tgtEl>
                                          <p:spTgt spid="6"/>
                                        </p:tgtEl>
                                      </p:cBhvr>
                                      <p:to x="100000" y="100000"/>
                                    </p:animScale>
                                    <p:animScale>
                                      <p:cBhvr>
                                        <p:cTn id="40" dur="26">
                                          <p:stCondLst>
                                            <p:cond delay="1642"/>
                                          </p:stCondLst>
                                        </p:cTn>
                                        <p:tgtEl>
                                          <p:spTgt spid="6"/>
                                        </p:tgtEl>
                                      </p:cBhvr>
                                      <p:to x="100000" y="90000"/>
                                    </p:animScale>
                                    <p:animScale>
                                      <p:cBhvr>
                                        <p:cTn id="41" dur="166" decel="50000">
                                          <p:stCondLst>
                                            <p:cond delay="1668"/>
                                          </p:stCondLst>
                                        </p:cTn>
                                        <p:tgtEl>
                                          <p:spTgt spid="6"/>
                                        </p:tgtEl>
                                      </p:cBhvr>
                                      <p:to x="100000" y="100000"/>
                                    </p:animScale>
                                    <p:animScale>
                                      <p:cBhvr>
                                        <p:cTn id="42" dur="26">
                                          <p:stCondLst>
                                            <p:cond delay="1808"/>
                                          </p:stCondLst>
                                        </p:cTn>
                                        <p:tgtEl>
                                          <p:spTgt spid="6"/>
                                        </p:tgtEl>
                                      </p:cBhvr>
                                      <p:to x="100000" y="95000"/>
                                    </p:animScale>
                                    <p:animScale>
                                      <p:cBhvr>
                                        <p:cTn id="43" dur="166" decel="50000">
                                          <p:stCondLst>
                                            <p:cond delay="1834"/>
                                          </p:stCondLst>
                                        </p:cTn>
                                        <p:tgtEl>
                                          <p:spTgt spid="6"/>
                                        </p:tgtEl>
                                      </p:cBhvr>
                                      <p:to x="100000" y="100000"/>
                                    </p:animScale>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grpId="0" nodeType="clickEffect">
                                  <p:stCondLst>
                                    <p:cond delay="0"/>
                                  </p:stCondLst>
                                  <p:childTnLst>
                                    <p:set>
                                      <p:cBhvr>
                                        <p:cTn id="47" dur="1" fill="hold">
                                          <p:stCondLst>
                                            <p:cond delay="0"/>
                                          </p:stCondLst>
                                        </p:cTn>
                                        <p:tgtEl>
                                          <p:spTgt spid="7"/>
                                        </p:tgtEl>
                                        <p:attrNameLst>
                                          <p:attrName>style.visibility</p:attrName>
                                        </p:attrNameLst>
                                      </p:cBhvr>
                                      <p:to>
                                        <p:strVal val="visible"/>
                                      </p:to>
                                    </p:set>
                                    <p:animEffect transition="in" filter="wipe(down)">
                                      <p:cBhvr>
                                        <p:cTn id="48" dur="580">
                                          <p:stCondLst>
                                            <p:cond delay="0"/>
                                          </p:stCondLst>
                                        </p:cTn>
                                        <p:tgtEl>
                                          <p:spTgt spid="7"/>
                                        </p:tgtEl>
                                      </p:cBhvr>
                                    </p:animEffect>
                                    <p:anim calcmode="lin" valueType="num">
                                      <p:cBhvr>
                                        <p:cTn id="49"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54" dur="26">
                                          <p:stCondLst>
                                            <p:cond delay="650"/>
                                          </p:stCondLst>
                                        </p:cTn>
                                        <p:tgtEl>
                                          <p:spTgt spid="7"/>
                                        </p:tgtEl>
                                      </p:cBhvr>
                                      <p:to x="100000" y="60000"/>
                                    </p:animScale>
                                    <p:animScale>
                                      <p:cBhvr>
                                        <p:cTn id="55" dur="166" decel="50000">
                                          <p:stCondLst>
                                            <p:cond delay="676"/>
                                          </p:stCondLst>
                                        </p:cTn>
                                        <p:tgtEl>
                                          <p:spTgt spid="7"/>
                                        </p:tgtEl>
                                      </p:cBhvr>
                                      <p:to x="100000" y="100000"/>
                                    </p:animScale>
                                    <p:animScale>
                                      <p:cBhvr>
                                        <p:cTn id="56" dur="26">
                                          <p:stCondLst>
                                            <p:cond delay="1312"/>
                                          </p:stCondLst>
                                        </p:cTn>
                                        <p:tgtEl>
                                          <p:spTgt spid="7"/>
                                        </p:tgtEl>
                                      </p:cBhvr>
                                      <p:to x="100000" y="80000"/>
                                    </p:animScale>
                                    <p:animScale>
                                      <p:cBhvr>
                                        <p:cTn id="57" dur="166" decel="50000">
                                          <p:stCondLst>
                                            <p:cond delay="1338"/>
                                          </p:stCondLst>
                                        </p:cTn>
                                        <p:tgtEl>
                                          <p:spTgt spid="7"/>
                                        </p:tgtEl>
                                      </p:cBhvr>
                                      <p:to x="100000" y="100000"/>
                                    </p:animScale>
                                    <p:animScale>
                                      <p:cBhvr>
                                        <p:cTn id="58" dur="26">
                                          <p:stCondLst>
                                            <p:cond delay="1642"/>
                                          </p:stCondLst>
                                        </p:cTn>
                                        <p:tgtEl>
                                          <p:spTgt spid="7"/>
                                        </p:tgtEl>
                                      </p:cBhvr>
                                      <p:to x="100000" y="90000"/>
                                    </p:animScale>
                                    <p:animScale>
                                      <p:cBhvr>
                                        <p:cTn id="59" dur="166" decel="50000">
                                          <p:stCondLst>
                                            <p:cond delay="1668"/>
                                          </p:stCondLst>
                                        </p:cTn>
                                        <p:tgtEl>
                                          <p:spTgt spid="7"/>
                                        </p:tgtEl>
                                      </p:cBhvr>
                                      <p:to x="100000" y="100000"/>
                                    </p:animScale>
                                    <p:animScale>
                                      <p:cBhvr>
                                        <p:cTn id="60" dur="26">
                                          <p:stCondLst>
                                            <p:cond delay="1808"/>
                                          </p:stCondLst>
                                        </p:cTn>
                                        <p:tgtEl>
                                          <p:spTgt spid="7"/>
                                        </p:tgtEl>
                                      </p:cBhvr>
                                      <p:to x="100000" y="95000"/>
                                    </p:animScale>
                                    <p:animScale>
                                      <p:cBhvr>
                                        <p:cTn id="61" dur="166" decel="50000">
                                          <p:stCondLst>
                                            <p:cond delay="1834"/>
                                          </p:stCondLst>
                                        </p:cTn>
                                        <p:tgtEl>
                                          <p:spTgt spid="7"/>
                                        </p:tgtEl>
                                      </p:cBhvr>
                                      <p:to x="100000" y="100000"/>
                                    </p:animScale>
                                  </p:childTnLst>
                                </p:cTn>
                              </p:par>
                              <p:par>
                                <p:cTn id="62" presetID="26" presetClass="entr" presetSubtype="0" fill="hold" grpId="0" nodeType="withEffect">
                                  <p:stCondLst>
                                    <p:cond delay="0"/>
                                  </p:stCondLst>
                                  <p:childTnLst>
                                    <p:set>
                                      <p:cBhvr>
                                        <p:cTn id="63" dur="1" fill="hold">
                                          <p:stCondLst>
                                            <p:cond delay="0"/>
                                          </p:stCondLst>
                                        </p:cTn>
                                        <p:tgtEl>
                                          <p:spTgt spid="9"/>
                                        </p:tgtEl>
                                        <p:attrNameLst>
                                          <p:attrName>style.visibility</p:attrName>
                                        </p:attrNameLst>
                                      </p:cBhvr>
                                      <p:to>
                                        <p:strVal val="visible"/>
                                      </p:to>
                                    </p:set>
                                    <p:animEffect transition="in" filter="wipe(down)">
                                      <p:cBhvr>
                                        <p:cTn id="64" dur="580">
                                          <p:stCondLst>
                                            <p:cond delay="0"/>
                                          </p:stCondLst>
                                        </p:cTn>
                                        <p:tgtEl>
                                          <p:spTgt spid="9"/>
                                        </p:tgtEl>
                                      </p:cBhvr>
                                    </p:animEffect>
                                    <p:anim calcmode="lin" valueType="num">
                                      <p:cBhvr>
                                        <p:cTn id="65"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66"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67"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68"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69"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70" dur="26">
                                          <p:stCondLst>
                                            <p:cond delay="650"/>
                                          </p:stCondLst>
                                        </p:cTn>
                                        <p:tgtEl>
                                          <p:spTgt spid="9"/>
                                        </p:tgtEl>
                                      </p:cBhvr>
                                      <p:to x="100000" y="60000"/>
                                    </p:animScale>
                                    <p:animScale>
                                      <p:cBhvr>
                                        <p:cTn id="71" dur="166" decel="50000">
                                          <p:stCondLst>
                                            <p:cond delay="676"/>
                                          </p:stCondLst>
                                        </p:cTn>
                                        <p:tgtEl>
                                          <p:spTgt spid="9"/>
                                        </p:tgtEl>
                                      </p:cBhvr>
                                      <p:to x="100000" y="100000"/>
                                    </p:animScale>
                                    <p:animScale>
                                      <p:cBhvr>
                                        <p:cTn id="72" dur="26">
                                          <p:stCondLst>
                                            <p:cond delay="1312"/>
                                          </p:stCondLst>
                                        </p:cTn>
                                        <p:tgtEl>
                                          <p:spTgt spid="9"/>
                                        </p:tgtEl>
                                      </p:cBhvr>
                                      <p:to x="100000" y="80000"/>
                                    </p:animScale>
                                    <p:animScale>
                                      <p:cBhvr>
                                        <p:cTn id="73" dur="166" decel="50000">
                                          <p:stCondLst>
                                            <p:cond delay="1338"/>
                                          </p:stCondLst>
                                        </p:cTn>
                                        <p:tgtEl>
                                          <p:spTgt spid="9"/>
                                        </p:tgtEl>
                                      </p:cBhvr>
                                      <p:to x="100000" y="100000"/>
                                    </p:animScale>
                                    <p:animScale>
                                      <p:cBhvr>
                                        <p:cTn id="74" dur="26">
                                          <p:stCondLst>
                                            <p:cond delay="1642"/>
                                          </p:stCondLst>
                                        </p:cTn>
                                        <p:tgtEl>
                                          <p:spTgt spid="9"/>
                                        </p:tgtEl>
                                      </p:cBhvr>
                                      <p:to x="100000" y="90000"/>
                                    </p:animScale>
                                    <p:animScale>
                                      <p:cBhvr>
                                        <p:cTn id="75" dur="166" decel="50000">
                                          <p:stCondLst>
                                            <p:cond delay="1668"/>
                                          </p:stCondLst>
                                        </p:cTn>
                                        <p:tgtEl>
                                          <p:spTgt spid="9"/>
                                        </p:tgtEl>
                                      </p:cBhvr>
                                      <p:to x="100000" y="100000"/>
                                    </p:animScale>
                                    <p:animScale>
                                      <p:cBhvr>
                                        <p:cTn id="76" dur="26">
                                          <p:stCondLst>
                                            <p:cond delay="1808"/>
                                          </p:stCondLst>
                                        </p:cTn>
                                        <p:tgtEl>
                                          <p:spTgt spid="9"/>
                                        </p:tgtEl>
                                      </p:cBhvr>
                                      <p:to x="100000" y="95000"/>
                                    </p:animScale>
                                    <p:animScale>
                                      <p:cBhvr>
                                        <p:cTn id="77" dur="166" decel="50000">
                                          <p:stCondLst>
                                            <p:cond delay="1834"/>
                                          </p:stCondLst>
                                        </p:cTn>
                                        <p:tgtEl>
                                          <p:spTgt spid="9"/>
                                        </p:tgtEl>
                                      </p:cBhvr>
                                      <p:to x="100000" y="100000"/>
                                    </p:animScale>
                                  </p:childTnLst>
                                </p:cTn>
                              </p:par>
                            </p:childTnLst>
                          </p:cTn>
                        </p:par>
                      </p:childTnLst>
                    </p:cTn>
                  </p:par>
                  <p:par>
                    <p:cTn id="78" fill="hold">
                      <p:stCondLst>
                        <p:cond delay="indefinite"/>
                      </p:stCondLst>
                      <p:childTnLst>
                        <p:par>
                          <p:cTn id="79" fill="hold">
                            <p:stCondLst>
                              <p:cond delay="0"/>
                            </p:stCondLst>
                            <p:childTnLst>
                              <p:par>
                                <p:cTn id="80" presetID="26" presetClass="entr" presetSubtype="0" fill="hold" grpId="0" nodeType="clickEffect">
                                  <p:stCondLst>
                                    <p:cond delay="0"/>
                                  </p:stCondLst>
                                  <p:childTnLst>
                                    <p:set>
                                      <p:cBhvr>
                                        <p:cTn id="81" dur="1" fill="hold">
                                          <p:stCondLst>
                                            <p:cond delay="0"/>
                                          </p:stCondLst>
                                        </p:cTn>
                                        <p:tgtEl>
                                          <p:spTgt spid="15"/>
                                        </p:tgtEl>
                                        <p:attrNameLst>
                                          <p:attrName>style.visibility</p:attrName>
                                        </p:attrNameLst>
                                      </p:cBhvr>
                                      <p:to>
                                        <p:strVal val="visible"/>
                                      </p:to>
                                    </p:set>
                                    <p:animEffect transition="in" filter="wipe(down)">
                                      <p:cBhvr>
                                        <p:cTn id="82" dur="580">
                                          <p:stCondLst>
                                            <p:cond delay="0"/>
                                          </p:stCondLst>
                                        </p:cTn>
                                        <p:tgtEl>
                                          <p:spTgt spid="15"/>
                                        </p:tgtEl>
                                      </p:cBhvr>
                                    </p:animEffect>
                                    <p:anim calcmode="lin" valueType="num">
                                      <p:cBhvr>
                                        <p:cTn id="83"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84"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85"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86"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87"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88" dur="26">
                                          <p:stCondLst>
                                            <p:cond delay="650"/>
                                          </p:stCondLst>
                                        </p:cTn>
                                        <p:tgtEl>
                                          <p:spTgt spid="15"/>
                                        </p:tgtEl>
                                      </p:cBhvr>
                                      <p:to x="100000" y="60000"/>
                                    </p:animScale>
                                    <p:animScale>
                                      <p:cBhvr>
                                        <p:cTn id="89" dur="166" decel="50000">
                                          <p:stCondLst>
                                            <p:cond delay="676"/>
                                          </p:stCondLst>
                                        </p:cTn>
                                        <p:tgtEl>
                                          <p:spTgt spid="15"/>
                                        </p:tgtEl>
                                      </p:cBhvr>
                                      <p:to x="100000" y="100000"/>
                                    </p:animScale>
                                    <p:animScale>
                                      <p:cBhvr>
                                        <p:cTn id="90" dur="26">
                                          <p:stCondLst>
                                            <p:cond delay="1312"/>
                                          </p:stCondLst>
                                        </p:cTn>
                                        <p:tgtEl>
                                          <p:spTgt spid="15"/>
                                        </p:tgtEl>
                                      </p:cBhvr>
                                      <p:to x="100000" y="80000"/>
                                    </p:animScale>
                                    <p:animScale>
                                      <p:cBhvr>
                                        <p:cTn id="91" dur="166" decel="50000">
                                          <p:stCondLst>
                                            <p:cond delay="1338"/>
                                          </p:stCondLst>
                                        </p:cTn>
                                        <p:tgtEl>
                                          <p:spTgt spid="15"/>
                                        </p:tgtEl>
                                      </p:cBhvr>
                                      <p:to x="100000" y="100000"/>
                                    </p:animScale>
                                    <p:animScale>
                                      <p:cBhvr>
                                        <p:cTn id="92" dur="26">
                                          <p:stCondLst>
                                            <p:cond delay="1642"/>
                                          </p:stCondLst>
                                        </p:cTn>
                                        <p:tgtEl>
                                          <p:spTgt spid="15"/>
                                        </p:tgtEl>
                                      </p:cBhvr>
                                      <p:to x="100000" y="90000"/>
                                    </p:animScale>
                                    <p:animScale>
                                      <p:cBhvr>
                                        <p:cTn id="93" dur="166" decel="50000">
                                          <p:stCondLst>
                                            <p:cond delay="1668"/>
                                          </p:stCondLst>
                                        </p:cTn>
                                        <p:tgtEl>
                                          <p:spTgt spid="15"/>
                                        </p:tgtEl>
                                      </p:cBhvr>
                                      <p:to x="100000" y="100000"/>
                                    </p:animScale>
                                    <p:animScale>
                                      <p:cBhvr>
                                        <p:cTn id="94" dur="26">
                                          <p:stCondLst>
                                            <p:cond delay="1808"/>
                                          </p:stCondLst>
                                        </p:cTn>
                                        <p:tgtEl>
                                          <p:spTgt spid="15"/>
                                        </p:tgtEl>
                                      </p:cBhvr>
                                      <p:to x="100000" y="95000"/>
                                    </p:animScale>
                                    <p:animScale>
                                      <p:cBhvr>
                                        <p:cTn id="95" dur="166" decel="50000">
                                          <p:stCondLst>
                                            <p:cond delay="1834"/>
                                          </p:stCondLst>
                                        </p:cTn>
                                        <p:tgtEl>
                                          <p:spTgt spid="15"/>
                                        </p:tgtEl>
                                      </p:cBhvr>
                                      <p:to x="100000" y="100000"/>
                                    </p:animScale>
                                  </p:childTnLst>
                                </p:cTn>
                              </p:par>
                              <p:par>
                                <p:cTn id="96" presetID="26" presetClass="entr" presetSubtype="0" fill="hold" grpId="0" nodeType="withEffect">
                                  <p:stCondLst>
                                    <p:cond delay="0"/>
                                  </p:stCondLst>
                                  <p:childTnLst>
                                    <p:set>
                                      <p:cBhvr>
                                        <p:cTn id="97" dur="1" fill="hold">
                                          <p:stCondLst>
                                            <p:cond delay="0"/>
                                          </p:stCondLst>
                                        </p:cTn>
                                        <p:tgtEl>
                                          <p:spTgt spid="13"/>
                                        </p:tgtEl>
                                        <p:attrNameLst>
                                          <p:attrName>style.visibility</p:attrName>
                                        </p:attrNameLst>
                                      </p:cBhvr>
                                      <p:to>
                                        <p:strVal val="visible"/>
                                      </p:to>
                                    </p:set>
                                    <p:animEffect transition="in" filter="wipe(down)">
                                      <p:cBhvr>
                                        <p:cTn id="98" dur="580">
                                          <p:stCondLst>
                                            <p:cond delay="0"/>
                                          </p:stCondLst>
                                        </p:cTn>
                                        <p:tgtEl>
                                          <p:spTgt spid="13"/>
                                        </p:tgtEl>
                                      </p:cBhvr>
                                    </p:animEffect>
                                    <p:anim calcmode="lin" valueType="num">
                                      <p:cBhvr>
                                        <p:cTn id="99"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100"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101"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102"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103"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104" dur="26">
                                          <p:stCondLst>
                                            <p:cond delay="650"/>
                                          </p:stCondLst>
                                        </p:cTn>
                                        <p:tgtEl>
                                          <p:spTgt spid="13"/>
                                        </p:tgtEl>
                                      </p:cBhvr>
                                      <p:to x="100000" y="60000"/>
                                    </p:animScale>
                                    <p:animScale>
                                      <p:cBhvr>
                                        <p:cTn id="105" dur="166" decel="50000">
                                          <p:stCondLst>
                                            <p:cond delay="676"/>
                                          </p:stCondLst>
                                        </p:cTn>
                                        <p:tgtEl>
                                          <p:spTgt spid="13"/>
                                        </p:tgtEl>
                                      </p:cBhvr>
                                      <p:to x="100000" y="100000"/>
                                    </p:animScale>
                                    <p:animScale>
                                      <p:cBhvr>
                                        <p:cTn id="106" dur="26">
                                          <p:stCondLst>
                                            <p:cond delay="1312"/>
                                          </p:stCondLst>
                                        </p:cTn>
                                        <p:tgtEl>
                                          <p:spTgt spid="13"/>
                                        </p:tgtEl>
                                      </p:cBhvr>
                                      <p:to x="100000" y="80000"/>
                                    </p:animScale>
                                    <p:animScale>
                                      <p:cBhvr>
                                        <p:cTn id="107" dur="166" decel="50000">
                                          <p:stCondLst>
                                            <p:cond delay="1338"/>
                                          </p:stCondLst>
                                        </p:cTn>
                                        <p:tgtEl>
                                          <p:spTgt spid="13"/>
                                        </p:tgtEl>
                                      </p:cBhvr>
                                      <p:to x="100000" y="100000"/>
                                    </p:animScale>
                                    <p:animScale>
                                      <p:cBhvr>
                                        <p:cTn id="108" dur="26">
                                          <p:stCondLst>
                                            <p:cond delay="1642"/>
                                          </p:stCondLst>
                                        </p:cTn>
                                        <p:tgtEl>
                                          <p:spTgt spid="13"/>
                                        </p:tgtEl>
                                      </p:cBhvr>
                                      <p:to x="100000" y="90000"/>
                                    </p:animScale>
                                    <p:animScale>
                                      <p:cBhvr>
                                        <p:cTn id="109" dur="166" decel="50000">
                                          <p:stCondLst>
                                            <p:cond delay="1668"/>
                                          </p:stCondLst>
                                        </p:cTn>
                                        <p:tgtEl>
                                          <p:spTgt spid="13"/>
                                        </p:tgtEl>
                                      </p:cBhvr>
                                      <p:to x="100000" y="100000"/>
                                    </p:animScale>
                                    <p:animScale>
                                      <p:cBhvr>
                                        <p:cTn id="110" dur="26">
                                          <p:stCondLst>
                                            <p:cond delay="1808"/>
                                          </p:stCondLst>
                                        </p:cTn>
                                        <p:tgtEl>
                                          <p:spTgt spid="13"/>
                                        </p:tgtEl>
                                      </p:cBhvr>
                                      <p:to x="100000" y="95000"/>
                                    </p:animScale>
                                    <p:animScale>
                                      <p:cBhvr>
                                        <p:cTn id="111" dur="166" decel="50000">
                                          <p:stCondLst>
                                            <p:cond delay="1834"/>
                                          </p:stCondLst>
                                        </p:cTn>
                                        <p:tgtEl>
                                          <p:spTgt spid="13"/>
                                        </p:tgtEl>
                                      </p:cBhvr>
                                      <p:to x="100000" y="100000"/>
                                    </p:animScale>
                                  </p:childTnLst>
                                </p:cTn>
                              </p:par>
                            </p:childTnLst>
                          </p:cTn>
                        </p:par>
                      </p:childTnLst>
                    </p:cTn>
                  </p:par>
                  <p:par>
                    <p:cTn id="112" fill="hold">
                      <p:stCondLst>
                        <p:cond delay="indefinite"/>
                      </p:stCondLst>
                      <p:childTnLst>
                        <p:par>
                          <p:cTn id="113" fill="hold">
                            <p:stCondLst>
                              <p:cond delay="0"/>
                            </p:stCondLst>
                            <p:childTnLst>
                              <p:par>
                                <p:cTn id="114" presetID="26" presetClass="entr" presetSubtype="0" fill="hold" grpId="0" nodeType="clickEffect">
                                  <p:stCondLst>
                                    <p:cond delay="0"/>
                                  </p:stCondLst>
                                  <p:childTnLst>
                                    <p:set>
                                      <p:cBhvr>
                                        <p:cTn id="115" dur="1" fill="hold">
                                          <p:stCondLst>
                                            <p:cond delay="0"/>
                                          </p:stCondLst>
                                        </p:cTn>
                                        <p:tgtEl>
                                          <p:spTgt spid="10"/>
                                        </p:tgtEl>
                                        <p:attrNameLst>
                                          <p:attrName>style.visibility</p:attrName>
                                        </p:attrNameLst>
                                      </p:cBhvr>
                                      <p:to>
                                        <p:strVal val="visible"/>
                                      </p:to>
                                    </p:set>
                                    <p:animEffect transition="in" filter="wipe(down)">
                                      <p:cBhvr>
                                        <p:cTn id="116" dur="580">
                                          <p:stCondLst>
                                            <p:cond delay="0"/>
                                          </p:stCondLst>
                                        </p:cTn>
                                        <p:tgtEl>
                                          <p:spTgt spid="10"/>
                                        </p:tgtEl>
                                      </p:cBhvr>
                                    </p:animEffect>
                                    <p:anim calcmode="lin" valueType="num">
                                      <p:cBhvr>
                                        <p:cTn id="117"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118"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119"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120"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121"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122" dur="26">
                                          <p:stCondLst>
                                            <p:cond delay="650"/>
                                          </p:stCondLst>
                                        </p:cTn>
                                        <p:tgtEl>
                                          <p:spTgt spid="10"/>
                                        </p:tgtEl>
                                      </p:cBhvr>
                                      <p:to x="100000" y="60000"/>
                                    </p:animScale>
                                    <p:animScale>
                                      <p:cBhvr>
                                        <p:cTn id="123" dur="166" decel="50000">
                                          <p:stCondLst>
                                            <p:cond delay="676"/>
                                          </p:stCondLst>
                                        </p:cTn>
                                        <p:tgtEl>
                                          <p:spTgt spid="10"/>
                                        </p:tgtEl>
                                      </p:cBhvr>
                                      <p:to x="100000" y="100000"/>
                                    </p:animScale>
                                    <p:animScale>
                                      <p:cBhvr>
                                        <p:cTn id="124" dur="26">
                                          <p:stCondLst>
                                            <p:cond delay="1312"/>
                                          </p:stCondLst>
                                        </p:cTn>
                                        <p:tgtEl>
                                          <p:spTgt spid="10"/>
                                        </p:tgtEl>
                                      </p:cBhvr>
                                      <p:to x="100000" y="80000"/>
                                    </p:animScale>
                                    <p:animScale>
                                      <p:cBhvr>
                                        <p:cTn id="125" dur="166" decel="50000">
                                          <p:stCondLst>
                                            <p:cond delay="1338"/>
                                          </p:stCondLst>
                                        </p:cTn>
                                        <p:tgtEl>
                                          <p:spTgt spid="10"/>
                                        </p:tgtEl>
                                      </p:cBhvr>
                                      <p:to x="100000" y="100000"/>
                                    </p:animScale>
                                    <p:animScale>
                                      <p:cBhvr>
                                        <p:cTn id="126" dur="26">
                                          <p:stCondLst>
                                            <p:cond delay="1642"/>
                                          </p:stCondLst>
                                        </p:cTn>
                                        <p:tgtEl>
                                          <p:spTgt spid="10"/>
                                        </p:tgtEl>
                                      </p:cBhvr>
                                      <p:to x="100000" y="90000"/>
                                    </p:animScale>
                                    <p:animScale>
                                      <p:cBhvr>
                                        <p:cTn id="127" dur="166" decel="50000">
                                          <p:stCondLst>
                                            <p:cond delay="1668"/>
                                          </p:stCondLst>
                                        </p:cTn>
                                        <p:tgtEl>
                                          <p:spTgt spid="10"/>
                                        </p:tgtEl>
                                      </p:cBhvr>
                                      <p:to x="100000" y="100000"/>
                                    </p:animScale>
                                    <p:animScale>
                                      <p:cBhvr>
                                        <p:cTn id="128" dur="26">
                                          <p:stCondLst>
                                            <p:cond delay="1808"/>
                                          </p:stCondLst>
                                        </p:cTn>
                                        <p:tgtEl>
                                          <p:spTgt spid="10"/>
                                        </p:tgtEl>
                                      </p:cBhvr>
                                      <p:to x="100000" y="95000"/>
                                    </p:animScale>
                                    <p:animScale>
                                      <p:cBhvr>
                                        <p:cTn id="129" dur="166" decel="50000">
                                          <p:stCondLst>
                                            <p:cond delay="1834"/>
                                          </p:stCondLst>
                                        </p:cTn>
                                        <p:tgtEl>
                                          <p:spTgt spid="1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6" grpId="0" bldLvl="0" animBg="1"/>
      <p:bldP spid="7" grpId="0" bldLvl="0" animBg="1"/>
      <p:bldP spid="9" grpId="0" bldLvl="0" animBg="1"/>
      <p:bldP spid="15" grpId="0" bldLvl="0" animBg="1"/>
      <p:bldP spid="13" grpId="0" bldLvl="0" animBg="1"/>
      <p:bldP spid="2" grpId="0" animBg="1"/>
      <p:bldP spid="10"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Parallélogramme 21"/>
          <p:cNvSpPr/>
          <p:nvPr/>
        </p:nvSpPr>
        <p:spPr>
          <a:xfrm>
            <a:off x="1913890" y="600075"/>
            <a:ext cx="9197975" cy="762000"/>
          </a:xfrm>
          <a:prstGeom prst="parallelogram">
            <a:avLst/>
          </a:prstGeom>
        </p:spPr>
        <p:style>
          <a:lnRef idx="2">
            <a:schemeClr val="accent1"/>
          </a:lnRef>
          <a:fillRef idx="0">
            <a:srgbClr val="FFFFFF"/>
          </a:fillRef>
          <a:effectRef idx="0">
            <a:srgbClr val="FFFFFF"/>
          </a:effectRef>
          <a:fontRef idx="minor">
            <a:schemeClr val="dk1"/>
          </a:fontRef>
        </p:style>
        <p:txBody>
          <a:bodyPr rtlCol="0" anchor="ctr"/>
          <a:lstStyle/>
          <a:p>
            <a:pPr algn="ctr" rtl="1"/>
            <a:r>
              <a:rPr lang="ar-DZ" sz="2400" b="1" dirty="0">
                <a:solidFill>
                  <a:schemeClr val="accent1">
                    <a:lumMod val="75000"/>
                  </a:schemeClr>
                </a:solidFill>
                <a:sym typeface="+mn-ea"/>
              </a:rPr>
              <a:t>المصدر: صالح الدين محمد عبد الباقي، السلوك التنظيمي مدخل تطبيقي معاصر، دار، الجامعة الجديدة،2003، ص</a:t>
            </a:r>
            <a:endParaRPr lang="ar-DZ" sz="2400" b="1" dirty="0">
              <a:solidFill>
                <a:schemeClr val="accent1">
                  <a:lumMod val="75000"/>
                </a:schemeClr>
              </a:solidFill>
              <a:sym typeface="+mn-ea"/>
            </a:endParaRPr>
          </a:p>
        </p:txBody>
      </p:sp>
      <p:sp>
        <p:nvSpPr>
          <p:cNvPr id="24" name="Rectangle : coins arrondis 23"/>
          <p:cNvSpPr/>
          <p:nvPr/>
        </p:nvSpPr>
        <p:spPr>
          <a:xfrm>
            <a:off x="283210" y="1421130"/>
            <a:ext cx="11793855" cy="5163820"/>
          </a:xfrm>
          <a:prstGeom prst="roundRect">
            <a:avLst/>
          </a:prstGeom>
        </p:spPr>
        <p:style>
          <a:lnRef idx="2">
            <a:schemeClr val="accent6"/>
          </a:lnRef>
          <a:fillRef idx="1">
            <a:schemeClr val="lt1"/>
          </a:fillRef>
          <a:effectRef idx="0">
            <a:schemeClr val="accent6"/>
          </a:effectRef>
          <a:fontRef idx="minor">
            <a:schemeClr val="dk1"/>
          </a:fontRef>
        </p:style>
        <p:txBody>
          <a:bodyPr rtlCol="0" anchor="t"/>
          <a:lstStyle/>
          <a:p>
            <a:pPr algn="justLow" rtl="1"/>
            <a:endParaRPr lang="en-US" sz="2800" dirty="0">
              <a:latin typeface="Arial" panose="020B0604020202020204" pitchFamily="34" charset="0"/>
              <a:cs typeface="Arial" panose="020B0604020202020204" pitchFamily="34" charset="0"/>
            </a:endParaRPr>
          </a:p>
        </p:txBody>
      </p:sp>
      <p:sp>
        <p:nvSpPr>
          <p:cNvPr id="33" name="Rectangle 32"/>
          <p:cNvSpPr/>
          <p:nvPr/>
        </p:nvSpPr>
        <p:spPr>
          <a:xfrm>
            <a:off x="825910" y="4582226"/>
            <a:ext cx="10884309" cy="6447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2800" dirty="0">
                <a:solidFill>
                  <a:schemeClr val="tx1"/>
                </a:solidFill>
                <a:latin typeface="Monotype Koufi" pitchFamily="2" charset="-78"/>
                <a:ea typeface="Monotype Koufi" pitchFamily="2" charset="-78"/>
                <a:cs typeface="Monotype Koufi" pitchFamily="2" charset="-78"/>
              </a:rPr>
              <a:t>: </a:t>
            </a:r>
            <a:endParaRPr lang="ar-DZ" sz="2800" dirty="0">
              <a:solidFill>
                <a:schemeClr val="tx1"/>
              </a:solidFill>
              <a:latin typeface="Monotype Koufi" pitchFamily="2" charset="-78"/>
              <a:ea typeface="Monotype Koufi" pitchFamily="2" charset="-78"/>
              <a:cs typeface="Monotype Koufi" pitchFamily="2" charset="-78"/>
            </a:endParaRPr>
          </a:p>
        </p:txBody>
      </p:sp>
      <p:pic>
        <p:nvPicPr>
          <p:cNvPr id="4" name="Image 1"/>
          <p:cNvPicPr/>
          <p:nvPr/>
        </p:nvPicPr>
        <p:blipFill>
          <a:blip r:embed="rId1"/>
          <a:stretch>
            <a:fillRect/>
          </a:stretch>
        </p:blipFill>
        <p:spPr>
          <a:xfrm>
            <a:off x="826135" y="1731010"/>
            <a:ext cx="10645775" cy="4516755"/>
          </a:xfrm>
          <a:prstGeom prst="rect">
            <a:avLst/>
          </a:prstGeom>
          <a:solidFill>
            <a:srgbClr val="FFFFFF">
              <a:shade val="85000"/>
            </a:srgbClr>
          </a:solidFill>
          <a:ln w="88900" cap="sq">
            <a:solidFill>
              <a:srgbClr val="FFFFFF"/>
            </a:solidFill>
            <a:miter lim="800000"/>
            <a:headEnd/>
            <a:tailEnd/>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5" name="Bulle ronde 4"/>
          <p:cNvSpPr/>
          <p:nvPr/>
        </p:nvSpPr>
        <p:spPr>
          <a:xfrm>
            <a:off x="6649085" y="1739265"/>
            <a:ext cx="1480820" cy="429260"/>
          </a:xfrm>
          <a:prstGeom prst="wedgeEllipseCallout">
            <a:avLst/>
          </a:prstGeom>
          <a:ln>
            <a:headEnd type="none" w="med" len="med"/>
            <a:tailEnd type="none" w="med" len="med"/>
          </a:ln>
        </p:spPr>
        <p:style>
          <a:lnRef idx="2">
            <a:schemeClr val="lt1"/>
          </a:lnRef>
          <a:fillRef idx="1">
            <a:schemeClr val="accent1"/>
          </a:fillRef>
          <a:effectRef idx="1">
            <a:schemeClr val="accent1"/>
          </a:effectRef>
          <a:fontRef idx="minor">
            <a:schemeClr val="lt1"/>
          </a:fontRef>
        </p:style>
        <p:txBody>
          <a:bodyPr vert="horz" wrap="none" lIns="91440" tIns="45720" rIns="91440" bIns="45720" numCol="1" anchor="ctr" anchorCtr="0" compatLnSpc="1"/>
          <a:p>
            <a:pPr marL="0" marR="0" indent="0" algn="l" defTabSz="91440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000">
        <p:wheel spokes="8"/>
      </p:transition>
    </mc:Choice>
    <mc:Fallback>
      <p:transition spd="slow">
        <p:wheel spokes="8"/>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right)">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fade">
                                      <p:cBhvr>
                                        <p:cTn id="12" dur="1000"/>
                                        <p:tgtEl>
                                          <p:spTgt spid="24"/>
                                        </p:tgtEl>
                                      </p:cBhvr>
                                    </p:animEffect>
                                    <p:anim calcmode="lin" valueType="num">
                                      <p:cBhvr>
                                        <p:cTn id="13" dur="1000" fill="hold"/>
                                        <p:tgtEl>
                                          <p:spTgt spid="24"/>
                                        </p:tgtEl>
                                        <p:attrNameLst>
                                          <p:attrName>ppt_x</p:attrName>
                                        </p:attrNameLst>
                                      </p:cBhvr>
                                      <p:tavLst>
                                        <p:tav tm="0">
                                          <p:val>
                                            <p:strVal val="#ppt_x"/>
                                          </p:val>
                                        </p:tav>
                                        <p:tav tm="100000">
                                          <p:val>
                                            <p:strVal val="#ppt_x"/>
                                          </p:val>
                                        </p:tav>
                                      </p:tavLst>
                                    </p:anim>
                                    <p:anim calcmode="lin" valueType="num">
                                      <p:cBhvr>
                                        <p:cTn id="14"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3"/>
                                        </p:tgtEl>
                                        <p:attrNameLst>
                                          <p:attrName>style.visibility</p:attrName>
                                        </p:attrNameLst>
                                      </p:cBhvr>
                                      <p:to>
                                        <p:strVal val="visible"/>
                                      </p:to>
                                    </p:set>
                                    <p:animEffect transition="in" filter="fade">
                                      <p:cBhvr>
                                        <p:cTn id="19" dur="1000"/>
                                        <p:tgtEl>
                                          <p:spTgt spid="33"/>
                                        </p:tgtEl>
                                      </p:cBhvr>
                                    </p:animEffect>
                                    <p:anim calcmode="lin" valueType="num">
                                      <p:cBhvr>
                                        <p:cTn id="20" dur="1000" fill="hold"/>
                                        <p:tgtEl>
                                          <p:spTgt spid="33"/>
                                        </p:tgtEl>
                                        <p:attrNameLst>
                                          <p:attrName>ppt_x</p:attrName>
                                        </p:attrNameLst>
                                      </p:cBhvr>
                                      <p:tavLst>
                                        <p:tav tm="0">
                                          <p:val>
                                            <p:strVal val="#ppt_x"/>
                                          </p:val>
                                        </p:tav>
                                        <p:tav tm="100000">
                                          <p:val>
                                            <p:strVal val="#ppt_x"/>
                                          </p:val>
                                        </p:tav>
                                      </p:tavLst>
                                    </p:anim>
                                    <p:anim calcmode="lin" valueType="num">
                                      <p:cBhvr>
                                        <p:cTn id="21"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bldLvl="0" animBg="1"/>
      <p:bldP spid="24" grpId="0" bldLvl="0" animBg="1"/>
      <p:bldP spid="3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823884" y="247654"/>
            <a:ext cx="8544232" cy="866900"/>
          </a:xfrm>
          <a:prstGeom prst="roundRect">
            <a:avLst>
              <a:gd name="adj" fmla="val 50000"/>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10800000" scaled="1"/>
            <a:tileRect/>
          </a:gra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altLang="en-US" sz="4800" b="1" dirty="0">
                <a:solidFill>
                  <a:srgbClr val="FF0000"/>
                </a:solidFill>
                <a:latin typeface="+mj-lt"/>
                <a:cs typeface="+mj-lt"/>
              </a:rPr>
              <a:t>التّعقيب على المخطط</a:t>
            </a:r>
            <a:endParaRPr lang="ar-DZ" altLang="en-US" sz="4800" b="1" dirty="0">
              <a:solidFill>
                <a:srgbClr val="FF0000"/>
              </a:solidFill>
              <a:latin typeface="+mj-lt"/>
              <a:cs typeface="+mj-lt"/>
            </a:endParaRPr>
          </a:p>
        </p:txBody>
      </p:sp>
      <p:sp>
        <p:nvSpPr>
          <p:cNvPr id="12" name="Rounded Rectangle 23"/>
          <p:cNvSpPr/>
          <p:nvPr/>
        </p:nvSpPr>
        <p:spPr>
          <a:xfrm>
            <a:off x="672465" y="2183765"/>
            <a:ext cx="10846435" cy="3369945"/>
          </a:xfrm>
          <a:prstGeom prst="roundRect">
            <a:avLst/>
          </a:prstGeom>
        </p:spPr>
        <p:style>
          <a:lnRef idx="2">
            <a:schemeClr val="accent6"/>
          </a:lnRef>
          <a:fillRef idx="1">
            <a:schemeClr val="lt1"/>
          </a:fillRef>
          <a:effectRef idx="0">
            <a:schemeClr val="accent6"/>
          </a:effectRef>
          <a:fontRef idx="minor">
            <a:schemeClr val="dk1"/>
          </a:fontRef>
        </p:style>
        <p:txBody>
          <a:bodyPr rtlCol="0" anchor="t"/>
          <a:lstStyle/>
          <a:p>
            <a:pPr algn="r" rtl="1"/>
            <a:r>
              <a:rPr lang="ar-DZ" altLang="en-US" sz="3600" dirty="0">
                <a:latin typeface="+mj-lt"/>
                <a:cs typeface="+mj-lt"/>
              </a:rPr>
              <a:t>وعملية الدافعية تبدأ من وجود الحاجات الغير مشبعة للموظف والتي بدورها تخلق شعورا  بالتوتر يثير الموظف ويخلق لديه رغبة داخلية دافعية للقيام بسلوك وآداء معين ، يتم من خلاله إشباع حاجاته مما يجعله راضيا عن العمل .</a:t>
            </a:r>
            <a:endParaRPr lang="ar-DZ" altLang="en-US" sz="3600" dirty="0">
              <a:latin typeface="+mj-lt"/>
              <a:cs typeface="+mj-lt"/>
            </a:endParaRPr>
          </a:p>
        </p:txBody>
      </p:sp>
    </p:spTree>
  </p:cSld>
  <p:clrMapOvr>
    <a:masterClrMapping/>
  </p:clrMapOvr>
  <mc:AlternateContent xmlns:mc="http://schemas.openxmlformats.org/markup-compatibility/2006">
    <mc:Choice xmlns:p14="http://schemas.microsoft.com/office/powerpoint/2010/main" Requires="p14">
      <p:transition spd="med" p14:dur="750">
        <p:newsflash/>
      </p:transition>
    </mc:Choice>
    <mc:Fallback>
      <p:transition spd="med">
        <p:newsflash/>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1000"/>
                                        <p:tgtEl>
                                          <p:spTgt spid="12"/>
                                        </p:tgtEl>
                                      </p:cBhvr>
                                    </p:animEffect>
                                    <p:anim calcmode="lin" valueType="num">
                                      <p:cBhvr>
                                        <p:cTn id="15" dur="1000" fill="hold"/>
                                        <p:tgtEl>
                                          <p:spTgt spid="12"/>
                                        </p:tgtEl>
                                        <p:attrNameLst>
                                          <p:attrName>ppt_x</p:attrName>
                                        </p:attrNameLst>
                                      </p:cBhvr>
                                      <p:tavLst>
                                        <p:tav tm="0">
                                          <p:val>
                                            <p:strVal val="#ppt_x"/>
                                          </p:val>
                                        </p:tav>
                                        <p:tav tm="100000">
                                          <p:val>
                                            <p:strVal val="#ppt_x"/>
                                          </p:val>
                                        </p:tav>
                                      </p:tavLst>
                                    </p:anim>
                                    <p:anim calcmode="lin" valueType="num">
                                      <p:cBhvr>
                                        <p:cTn id="1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ounded Rectangle 1"/>
          <p:cNvSpPr/>
          <p:nvPr/>
        </p:nvSpPr>
        <p:spPr>
          <a:xfrm>
            <a:off x="1823884" y="247654"/>
            <a:ext cx="8544232" cy="866900"/>
          </a:xfrm>
          <a:prstGeom prst="roundRect">
            <a:avLst>
              <a:gd name="adj" fmla="val 50000"/>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10800000" scaled="1"/>
            <a:tileRect/>
          </a:gra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altLang="en-US" sz="4800" b="1" dirty="0">
                <a:solidFill>
                  <a:srgbClr val="FF0000"/>
                </a:solidFill>
                <a:latin typeface="+mj-lt"/>
                <a:cs typeface="+mj-lt"/>
              </a:rPr>
              <a:t>3-أنواع الدافعية</a:t>
            </a:r>
            <a:r>
              <a:rPr lang="ar-DZ" altLang="en-US" sz="4800" b="1" dirty="0">
                <a:solidFill>
                  <a:srgbClr val="FF0000"/>
                </a:solidFill>
              </a:rPr>
              <a:t> </a:t>
            </a:r>
            <a:endParaRPr lang="ar-DZ" altLang="en-US" sz="4800" b="1" dirty="0">
              <a:solidFill>
                <a:srgbClr val="FF0000"/>
              </a:solidFill>
            </a:endParaRPr>
          </a:p>
        </p:txBody>
      </p:sp>
      <p:sp>
        <p:nvSpPr>
          <p:cNvPr id="22" name="Parallélogramme 21"/>
          <p:cNvSpPr/>
          <p:nvPr/>
        </p:nvSpPr>
        <p:spPr>
          <a:xfrm>
            <a:off x="7064477" y="1669822"/>
            <a:ext cx="3957485" cy="645675"/>
          </a:xfrm>
          <a:prstGeom prst="parallelogram">
            <a:avLst/>
          </a:prstGeom>
        </p:spPr>
        <p:style>
          <a:lnRef idx="2">
            <a:schemeClr val="dk1"/>
          </a:lnRef>
          <a:fillRef idx="1">
            <a:schemeClr val="lt1"/>
          </a:fillRef>
          <a:effectRef idx="0">
            <a:schemeClr val="dk1"/>
          </a:effectRef>
          <a:fontRef idx="minor">
            <a:schemeClr val="dk1"/>
          </a:fontRef>
        </p:style>
        <p:txBody>
          <a:bodyPr rtlCol="0" anchor="ctr"/>
          <a:lstStyle/>
          <a:p>
            <a:pPr algn="ctr" rtl="1"/>
            <a:r>
              <a:rPr lang="ar-DZ" altLang="en-US" sz="2800" b="1" dirty="0">
                <a:solidFill>
                  <a:srgbClr val="002060"/>
                </a:solidFill>
                <a:latin typeface="+mj-lt"/>
                <a:cs typeface="+mj-lt"/>
              </a:rPr>
              <a:t>الدوافع الأولية </a:t>
            </a:r>
            <a:endParaRPr lang="ar-DZ" altLang="en-US" sz="2800" b="1" dirty="0">
              <a:solidFill>
                <a:srgbClr val="002060"/>
              </a:solidFill>
              <a:latin typeface="+mj-lt"/>
              <a:cs typeface="+mj-lt"/>
            </a:endParaRPr>
          </a:p>
        </p:txBody>
      </p:sp>
      <p:sp>
        <p:nvSpPr>
          <p:cNvPr id="23" name="Parallélogramme 22"/>
          <p:cNvSpPr/>
          <p:nvPr/>
        </p:nvSpPr>
        <p:spPr>
          <a:xfrm>
            <a:off x="10692581" y="1669822"/>
            <a:ext cx="1204452" cy="645675"/>
          </a:xfrm>
          <a:prstGeom prst="parallelogram">
            <a:avLst/>
          </a:prstGeom>
          <a:solidFill>
            <a:schemeClr val="accent4">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pPr algn="ctr" rtl="1"/>
            <a:r>
              <a:rPr lang="ar-DZ" altLang="en-US" sz="3200" b="1" dirty="0">
                <a:solidFill>
                  <a:srgbClr val="002060"/>
                </a:solidFill>
              </a:rPr>
              <a:t>1</a:t>
            </a:r>
            <a:endParaRPr lang="ar-DZ" altLang="en-US" sz="3200" b="1" dirty="0">
              <a:solidFill>
                <a:srgbClr val="002060"/>
              </a:solidFill>
            </a:endParaRPr>
          </a:p>
        </p:txBody>
      </p:sp>
      <p:sp>
        <p:nvSpPr>
          <p:cNvPr id="24" name="Rectangle : coins arrondis 23"/>
          <p:cNvSpPr/>
          <p:nvPr/>
        </p:nvSpPr>
        <p:spPr>
          <a:xfrm>
            <a:off x="351790" y="2315210"/>
            <a:ext cx="11544935" cy="3877945"/>
          </a:xfrm>
          <a:prstGeom prst="roundRect">
            <a:avLst/>
          </a:prstGeom>
        </p:spPr>
        <p:style>
          <a:lnRef idx="2">
            <a:schemeClr val="accent6"/>
          </a:lnRef>
          <a:fillRef idx="1">
            <a:schemeClr val="lt1"/>
          </a:fillRef>
          <a:effectRef idx="0">
            <a:schemeClr val="accent6"/>
          </a:effectRef>
          <a:fontRef idx="minor">
            <a:schemeClr val="dk1"/>
          </a:fontRef>
        </p:style>
        <p:txBody>
          <a:bodyPr rtlCol="0" anchor="t"/>
          <a:lstStyle/>
          <a:p>
            <a:pPr algn="r" rtl="1"/>
            <a:r>
              <a:rPr lang="ar-DZ" sz="4400" dirty="0">
                <a:cs typeface="+mj-cs"/>
              </a:rPr>
              <a:t>   </a:t>
            </a:r>
            <a:r>
              <a:rPr lang="ar-DZ" sz="3200" dirty="0">
                <a:latin typeface="+mj-lt"/>
                <a:cs typeface="+mj-lt"/>
              </a:rPr>
              <a:t>وهي دوافع غير مكتسبة و فطرية و مثال لهذه الدوافع الجوع و العطش و النوم و الألم و الجنس و قد قسمها البعض إلى دوافع إيجابية و دوافع سلبية و هي الناتجة من ضرر جسماني كالألم و أخرى دوافع الحفاظ على النوع مثل دوافع الجنس و دوافع الأمومة.</a:t>
            </a:r>
            <a:endParaRPr lang="ar-DZ" sz="3200" dirty="0">
              <a:latin typeface="+mj-lt"/>
              <a:cs typeface="+mj-lt"/>
            </a:endParaRPr>
          </a:p>
          <a:p>
            <a:pPr algn="r" rtl="1"/>
            <a:r>
              <a:rPr lang="ar-DZ" sz="3200" dirty="0">
                <a:latin typeface="+mj-lt"/>
                <a:cs typeface="+mj-lt"/>
              </a:rPr>
              <a:t>* تسمى الدوافع الأولية أيضا بالدوافع الفسيولوجية أو البيولوجية و تنبع أهميتها من أنها تولد طاقة انفعالية للفرد توجه سلوكه كما أنها تتأثر بالبيئة الخارجية.</a:t>
            </a:r>
            <a:endParaRPr lang="en-US" sz="3200" dirty="0">
              <a:latin typeface="+mj-lt"/>
              <a:cs typeface="+mj-lt"/>
            </a:endParaRPr>
          </a:p>
        </p:txBody>
      </p:sp>
    </p:spTree>
  </p:cSld>
  <p:clrMapOvr>
    <a:masterClrMapping/>
  </p:clrMapOvr>
  <mc:AlternateContent xmlns:mc="http://schemas.openxmlformats.org/markup-compatibility/2006">
    <mc:Choice xmlns:p14="http://schemas.microsoft.com/office/powerpoint/2010/main" Requires="p14">
      <p:transition spd="slow" p14:dur="1600">
        <p:blinds/>
      </p:transition>
    </mc:Choice>
    <mc:Fallback>
      <p:transition spd="slow">
        <p:blind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2" fill="hold" grpId="0" nodeType="clickEffect">
                                  <p:stCondLst>
                                    <p:cond delay="0"/>
                                  </p:stCondLst>
                                  <p:childTnLst>
                                    <p:set>
                                      <p:cBhvr>
                                        <p:cTn id="13" dur="1" fill="hold">
                                          <p:stCondLst>
                                            <p:cond delay="0"/>
                                          </p:stCondLst>
                                        </p:cTn>
                                        <p:tgtEl>
                                          <p:spTgt spid="22"/>
                                        </p:tgtEl>
                                        <p:attrNameLst>
                                          <p:attrName>style.visibility</p:attrName>
                                        </p:attrNameLst>
                                      </p:cBhvr>
                                      <p:to>
                                        <p:strVal val="visible"/>
                                      </p:to>
                                    </p:set>
                                    <p:animEffect transition="in" filter="wipe(right)">
                                      <p:cBhvr>
                                        <p:cTn id="14" dur="500"/>
                                        <p:tgtEl>
                                          <p:spTgt spid="22"/>
                                        </p:tgtEl>
                                      </p:cBhvr>
                                    </p:animEffect>
                                  </p:childTnLst>
                                </p:cTn>
                              </p:par>
                              <p:par>
                                <p:cTn id="15" presetID="22" presetClass="entr" presetSubtype="2" fill="hold" grpId="0" nodeType="with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wipe(right)">
                                      <p:cBhvr>
                                        <p:cTn id="17" dur="500"/>
                                        <p:tgtEl>
                                          <p:spTgt spid="23"/>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fade">
                                      <p:cBhvr>
                                        <p:cTn id="22" dur="1000"/>
                                        <p:tgtEl>
                                          <p:spTgt spid="24"/>
                                        </p:tgtEl>
                                      </p:cBhvr>
                                    </p:animEffect>
                                    <p:anim calcmode="lin" valueType="num">
                                      <p:cBhvr>
                                        <p:cTn id="23" dur="1000" fill="hold"/>
                                        <p:tgtEl>
                                          <p:spTgt spid="24"/>
                                        </p:tgtEl>
                                        <p:attrNameLst>
                                          <p:attrName>ppt_x</p:attrName>
                                        </p:attrNameLst>
                                      </p:cBhvr>
                                      <p:tavLst>
                                        <p:tav tm="0">
                                          <p:val>
                                            <p:strVal val="#ppt_x"/>
                                          </p:val>
                                        </p:tav>
                                        <p:tav tm="100000">
                                          <p:val>
                                            <p:strVal val="#ppt_x"/>
                                          </p:val>
                                        </p:tav>
                                      </p:tavLst>
                                    </p:anim>
                                    <p:anim calcmode="lin" valueType="num">
                                      <p:cBhvr>
                                        <p:cTn id="24"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2" grpId="0" animBg="1"/>
      <p:bldP spid="23" grpId="0" animBg="1"/>
      <p:bldP spid="24"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ounded Rectangle 1"/>
          <p:cNvSpPr/>
          <p:nvPr/>
        </p:nvSpPr>
        <p:spPr>
          <a:xfrm>
            <a:off x="1823884" y="247654"/>
            <a:ext cx="8544232" cy="866900"/>
          </a:xfrm>
          <a:prstGeom prst="roundRect">
            <a:avLst>
              <a:gd name="adj" fmla="val 50000"/>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10800000" scaled="1"/>
            <a:tileRect/>
          </a:gra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altLang="en-US" sz="4800" b="1" dirty="0">
                <a:solidFill>
                  <a:srgbClr val="FF0000"/>
                </a:solidFill>
                <a:latin typeface="+mj-lt"/>
                <a:cs typeface="+mj-lt"/>
              </a:rPr>
              <a:t>3-أنواع الدافعية</a:t>
            </a:r>
            <a:r>
              <a:rPr lang="ar-DZ" altLang="en-US" sz="4800" b="1" dirty="0">
                <a:solidFill>
                  <a:srgbClr val="FF0000"/>
                </a:solidFill>
              </a:rPr>
              <a:t> </a:t>
            </a:r>
            <a:endParaRPr lang="ar-DZ" altLang="en-US" sz="4800" b="1" dirty="0">
              <a:solidFill>
                <a:srgbClr val="FF0000"/>
              </a:solidFill>
            </a:endParaRPr>
          </a:p>
        </p:txBody>
      </p:sp>
      <p:sp>
        <p:nvSpPr>
          <p:cNvPr id="22" name="Parallélogramme 21"/>
          <p:cNvSpPr/>
          <p:nvPr/>
        </p:nvSpPr>
        <p:spPr>
          <a:xfrm>
            <a:off x="4114801" y="1669822"/>
            <a:ext cx="6907162" cy="645675"/>
          </a:xfrm>
          <a:prstGeom prst="parallelogram">
            <a:avLst/>
          </a:prstGeom>
        </p:spPr>
        <p:style>
          <a:lnRef idx="2">
            <a:schemeClr val="dk1"/>
          </a:lnRef>
          <a:fillRef idx="1">
            <a:schemeClr val="lt1"/>
          </a:fillRef>
          <a:effectRef idx="0">
            <a:schemeClr val="dk1"/>
          </a:effectRef>
          <a:fontRef idx="minor">
            <a:schemeClr val="dk1"/>
          </a:fontRef>
        </p:style>
        <p:txBody>
          <a:bodyPr rtlCol="0" anchor="ctr"/>
          <a:lstStyle/>
          <a:p>
            <a:pPr algn="ctr" rtl="1"/>
            <a:r>
              <a:rPr lang="ar-DZ" altLang="en-US" sz="3200" b="1" dirty="0">
                <a:solidFill>
                  <a:srgbClr val="002060"/>
                </a:solidFill>
                <a:latin typeface="+mj-lt"/>
                <a:cs typeface="+mj-lt"/>
              </a:rPr>
              <a:t>الدوافع المكتسبة</a:t>
            </a:r>
            <a:endParaRPr lang="ar-DZ" altLang="en-US" sz="3200" b="1" dirty="0">
              <a:solidFill>
                <a:srgbClr val="002060"/>
              </a:solidFill>
              <a:latin typeface="+mj-lt"/>
              <a:cs typeface="+mj-lt"/>
            </a:endParaRPr>
          </a:p>
        </p:txBody>
      </p:sp>
      <p:sp>
        <p:nvSpPr>
          <p:cNvPr id="23" name="Parallélogramme 22"/>
          <p:cNvSpPr/>
          <p:nvPr/>
        </p:nvSpPr>
        <p:spPr>
          <a:xfrm>
            <a:off x="10692581" y="1669822"/>
            <a:ext cx="1204452" cy="645675"/>
          </a:xfrm>
          <a:prstGeom prst="parallelogram">
            <a:avLst/>
          </a:prstGeom>
          <a:solidFill>
            <a:schemeClr val="accent4">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pPr algn="ctr" rtl="1"/>
            <a:r>
              <a:rPr lang="ar-DZ" altLang="en-US" sz="3200" b="1" dirty="0">
                <a:solidFill>
                  <a:srgbClr val="002060"/>
                </a:solidFill>
              </a:rPr>
              <a:t>2</a:t>
            </a:r>
            <a:endParaRPr lang="ar-DZ" altLang="en-US" sz="3200" b="1" dirty="0">
              <a:solidFill>
                <a:srgbClr val="002060"/>
              </a:solidFill>
            </a:endParaRPr>
          </a:p>
        </p:txBody>
      </p:sp>
      <p:sp>
        <p:nvSpPr>
          <p:cNvPr id="24" name="Rectangle : coins arrondis 23"/>
          <p:cNvSpPr/>
          <p:nvPr/>
        </p:nvSpPr>
        <p:spPr>
          <a:xfrm>
            <a:off x="351790" y="2315845"/>
            <a:ext cx="11544935" cy="3535680"/>
          </a:xfrm>
          <a:prstGeom prst="roundRect">
            <a:avLst>
              <a:gd name="adj" fmla="val 13143"/>
            </a:avLst>
          </a:prstGeom>
        </p:spPr>
        <p:style>
          <a:lnRef idx="2">
            <a:schemeClr val="accent6"/>
          </a:lnRef>
          <a:fillRef idx="1">
            <a:schemeClr val="lt1"/>
          </a:fillRef>
          <a:effectRef idx="0">
            <a:schemeClr val="accent6"/>
          </a:effectRef>
          <a:fontRef idx="minor">
            <a:schemeClr val="dk1"/>
          </a:fontRef>
        </p:style>
        <p:txBody>
          <a:bodyPr rtlCol="0" anchor="t"/>
          <a:lstStyle/>
          <a:p>
            <a:pPr algn="r" rtl="1"/>
            <a:r>
              <a:rPr lang="ar-DZ" sz="3400" dirty="0">
                <a:cs typeface="+mj-cs"/>
              </a:rPr>
              <a:t>  </a:t>
            </a:r>
            <a:r>
              <a:rPr lang="ar-DZ" sz="3600" dirty="0">
                <a:latin typeface="+mj-lt"/>
                <a:cs typeface="+mj-lt"/>
              </a:rPr>
              <a:t> و هي الدوافع التي ترتبط بطبيعة الفرد النفسية و الاجتماعية حين تنمو و تتطور من خلال تفاعل الفرد مع عناصر البيئة سواء كانت اجتماعية أو مادية أو إنسانية.  </a:t>
            </a:r>
            <a:endParaRPr lang="ar-DZ" sz="3600" dirty="0">
              <a:latin typeface="+mj-lt"/>
              <a:cs typeface="+mj-lt"/>
            </a:endParaRPr>
          </a:p>
          <a:p>
            <a:pPr algn="r" rtl="1"/>
            <a:r>
              <a:rPr lang="ar-DZ" sz="3600" dirty="0">
                <a:latin typeface="+mj-lt"/>
                <a:cs typeface="+mj-lt"/>
              </a:rPr>
              <a:t>    *  و من أمثلة هذه الدوافع دافع السلطة و دافع القوة و دافع التحصيل و التفوق والانتماء و الأمان و التنافس و المركز الاجتماعي و احترام التقاليد و القانون. </a:t>
            </a:r>
            <a:r>
              <a:rPr lang="ar-DZ" sz="3400" dirty="0">
                <a:cs typeface="+mj-cs"/>
              </a:rPr>
              <a:t>    </a:t>
            </a:r>
            <a:endParaRPr lang="en-US" sz="3400" dirty="0">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2" fill="hold" grpId="0" nodeType="clickEffect">
                                  <p:stCondLst>
                                    <p:cond delay="0"/>
                                  </p:stCondLst>
                                  <p:childTnLst>
                                    <p:set>
                                      <p:cBhvr>
                                        <p:cTn id="13" dur="1" fill="hold">
                                          <p:stCondLst>
                                            <p:cond delay="0"/>
                                          </p:stCondLst>
                                        </p:cTn>
                                        <p:tgtEl>
                                          <p:spTgt spid="22"/>
                                        </p:tgtEl>
                                        <p:attrNameLst>
                                          <p:attrName>style.visibility</p:attrName>
                                        </p:attrNameLst>
                                      </p:cBhvr>
                                      <p:to>
                                        <p:strVal val="visible"/>
                                      </p:to>
                                    </p:set>
                                    <p:animEffect transition="in" filter="wipe(right)">
                                      <p:cBhvr>
                                        <p:cTn id="14" dur="500"/>
                                        <p:tgtEl>
                                          <p:spTgt spid="22"/>
                                        </p:tgtEl>
                                      </p:cBhvr>
                                    </p:animEffect>
                                  </p:childTnLst>
                                </p:cTn>
                              </p:par>
                              <p:par>
                                <p:cTn id="15" presetID="22" presetClass="entr" presetSubtype="2" fill="hold" grpId="0" nodeType="with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wipe(right)">
                                      <p:cBhvr>
                                        <p:cTn id="17" dur="500"/>
                                        <p:tgtEl>
                                          <p:spTgt spid="23"/>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fade">
                                      <p:cBhvr>
                                        <p:cTn id="22" dur="1000"/>
                                        <p:tgtEl>
                                          <p:spTgt spid="24"/>
                                        </p:tgtEl>
                                      </p:cBhvr>
                                    </p:animEffect>
                                    <p:anim calcmode="lin" valueType="num">
                                      <p:cBhvr>
                                        <p:cTn id="23" dur="1000" fill="hold"/>
                                        <p:tgtEl>
                                          <p:spTgt spid="24"/>
                                        </p:tgtEl>
                                        <p:attrNameLst>
                                          <p:attrName>ppt_x</p:attrName>
                                        </p:attrNameLst>
                                      </p:cBhvr>
                                      <p:tavLst>
                                        <p:tav tm="0">
                                          <p:val>
                                            <p:strVal val="#ppt_x"/>
                                          </p:val>
                                        </p:tav>
                                        <p:tav tm="100000">
                                          <p:val>
                                            <p:strVal val="#ppt_x"/>
                                          </p:val>
                                        </p:tav>
                                      </p:tavLst>
                                    </p:anim>
                                    <p:anim calcmode="lin" valueType="num">
                                      <p:cBhvr>
                                        <p:cTn id="24"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2" grpId="0" animBg="1"/>
      <p:bldP spid="23" grpId="0" animBg="1"/>
      <p:bldP spid="24"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093839" y="286328"/>
            <a:ext cx="10004322" cy="866900"/>
          </a:xfrm>
          <a:prstGeom prst="roundRect">
            <a:avLst>
              <a:gd name="adj" fmla="val 50000"/>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10800000" scaled="1"/>
            <a:tileRect/>
          </a:gra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altLang="en-US" sz="4400" b="1" dirty="0">
                <a:solidFill>
                  <a:srgbClr val="FF0000"/>
                </a:solidFill>
                <a:latin typeface="+mj-lt"/>
                <a:cs typeface="+mj-lt"/>
              </a:rPr>
              <a:t>4-أهمية الدافعية وأثرها على سلوك الأفراد</a:t>
            </a:r>
            <a:endParaRPr lang="ar-DZ" altLang="en-US" sz="4400" b="1" dirty="0">
              <a:solidFill>
                <a:srgbClr val="FF0000"/>
              </a:solidFill>
              <a:latin typeface="+mj-lt"/>
              <a:cs typeface="+mj-lt"/>
            </a:endParaRPr>
          </a:p>
        </p:txBody>
      </p:sp>
      <p:sp>
        <p:nvSpPr>
          <p:cNvPr id="12" name="Rectangle : coins arrondis 11"/>
          <p:cNvSpPr/>
          <p:nvPr/>
        </p:nvSpPr>
        <p:spPr>
          <a:xfrm>
            <a:off x="5949315" y="1520190"/>
            <a:ext cx="6097270" cy="604520"/>
          </a:xfrm>
          <a:prstGeom prst="roundRect">
            <a:avLst/>
          </a:prstGeom>
        </p:spPr>
        <p:style>
          <a:lnRef idx="2">
            <a:schemeClr val="accent1"/>
          </a:lnRef>
          <a:fillRef idx="1">
            <a:schemeClr val="lt1"/>
          </a:fillRef>
          <a:effectRef idx="0">
            <a:schemeClr val="accent1"/>
          </a:effectRef>
          <a:fontRef idx="minor">
            <a:schemeClr val="dk1"/>
          </a:fontRef>
        </p:style>
        <p:txBody>
          <a:bodyPr rtlCol="0" anchor="t"/>
          <a:lstStyle/>
          <a:p>
            <a:pPr algn="r" rtl="1"/>
            <a:r>
              <a:rPr lang="ar-DZ" sz="2800" dirty="0">
                <a:latin typeface="+mj-lt"/>
                <a:cs typeface="+mj-lt"/>
              </a:rPr>
              <a:t>إن دراسة دوافع السلوك الإنساني تفيدنا في</a:t>
            </a:r>
            <a:r>
              <a:rPr lang="ar-DZ" sz="2800" dirty="0"/>
              <a:t> :</a:t>
            </a:r>
            <a:endParaRPr lang="en-US" sz="2200" b="1" dirty="0">
              <a:solidFill>
                <a:srgbClr val="002060"/>
              </a:solidFill>
              <a:latin typeface="AbdoLine" panose="02000500030000020004" pitchFamily="50" charset="-78"/>
              <a:cs typeface="AbdoLine" panose="02000500030000020004" pitchFamily="50" charset="-78"/>
            </a:endParaRPr>
          </a:p>
        </p:txBody>
      </p:sp>
      <p:sp>
        <p:nvSpPr>
          <p:cNvPr id="13" name="Rectangle 12"/>
          <p:cNvSpPr/>
          <p:nvPr/>
        </p:nvSpPr>
        <p:spPr>
          <a:xfrm>
            <a:off x="135366" y="2374481"/>
            <a:ext cx="11901949" cy="1224117"/>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rtl="1"/>
            <a:endParaRPr lang="en-US" sz="2800" b="1" dirty="0"/>
          </a:p>
        </p:txBody>
      </p:sp>
      <p:sp>
        <p:nvSpPr>
          <p:cNvPr id="14" name="Rectangle : coins arrondis 13"/>
          <p:cNvSpPr/>
          <p:nvPr/>
        </p:nvSpPr>
        <p:spPr>
          <a:xfrm>
            <a:off x="135890" y="2269490"/>
            <a:ext cx="11984990" cy="405892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r" rtl="1"/>
            <a:endParaRPr lang="ar-DZ" sz="2800" b="1" dirty="0">
              <a:solidFill>
                <a:srgbClr val="002060"/>
              </a:solidFill>
              <a:latin typeface="+mj-lt"/>
              <a:cs typeface="+mj-lt"/>
            </a:endParaRPr>
          </a:p>
          <a:p>
            <a:pPr algn="r" rtl="1"/>
            <a:endParaRPr lang="ar-DZ" sz="2800" b="1" dirty="0">
              <a:solidFill>
                <a:srgbClr val="002060"/>
              </a:solidFill>
              <a:latin typeface="+mj-lt"/>
              <a:cs typeface="+mj-lt"/>
            </a:endParaRPr>
          </a:p>
          <a:p>
            <a:pPr algn="r" rtl="1"/>
            <a:r>
              <a:rPr lang="ar-DZ" sz="2800" b="1" dirty="0">
                <a:solidFill>
                  <a:srgbClr val="002060"/>
                </a:solidFill>
                <a:latin typeface="+mj-lt"/>
                <a:cs typeface="+mj-lt"/>
              </a:rPr>
              <a:t>*فهم الانسان لنفسه ولغيره من الأشخاص ، لذلك فإن معرفتنا لأنفسنا تزداد كثيرا إذا عرفنا الدوافع المختلفة التي تحركنا وتدفعنا الى القيام بأنواع السلوكات المتعددة في سائر المواقف والظروف .</a:t>
            </a:r>
            <a:endParaRPr lang="ar-DZ" sz="2800" b="1" dirty="0">
              <a:solidFill>
                <a:srgbClr val="002060"/>
              </a:solidFill>
              <a:latin typeface="+mj-lt"/>
              <a:cs typeface="+mj-lt"/>
            </a:endParaRPr>
          </a:p>
          <a:p>
            <a:pPr algn="r" rtl="1"/>
            <a:r>
              <a:rPr lang="ar-DZ" sz="2800" b="1" dirty="0">
                <a:solidFill>
                  <a:srgbClr val="002060"/>
                </a:solidFill>
                <a:latin typeface="+mj-lt"/>
                <a:cs typeface="+mj-lt"/>
              </a:rPr>
              <a:t>*إن معرفتنا للدوافع تساعدنا في فهم دوافع اللآخرين وتفسيرها .</a:t>
            </a:r>
            <a:endParaRPr lang="ar-DZ" sz="2800" b="1" dirty="0">
              <a:solidFill>
                <a:srgbClr val="002060"/>
              </a:solidFill>
              <a:latin typeface="+mj-lt"/>
              <a:cs typeface="+mj-lt"/>
            </a:endParaRPr>
          </a:p>
          <a:p>
            <a:pPr algn="r" rtl="1"/>
            <a:r>
              <a:rPr lang="ar-DZ" sz="2800" b="1" dirty="0">
                <a:solidFill>
                  <a:srgbClr val="002060"/>
                </a:solidFill>
                <a:latin typeface="+mj-lt"/>
                <a:cs typeface="+mj-lt"/>
              </a:rPr>
              <a:t>*تساعد الدوافع بالتنبؤ بالسلوك الإنساني في المستقبل ، فإذا عرفنا دوافع  شخص ما ، فبإمكاننا التنبؤ بسلوكه في ظروف مماثلة</a:t>
            </a:r>
            <a:r>
              <a:rPr lang="ar-DZ" sz="2800" b="1" dirty="0">
                <a:solidFill>
                  <a:srgbClr val="002060"/>
                </a:solidFill>
                <a:latin typeface="AbdoLine" panose="02000500030000020004" pitchFamily="50" charset="-78"/>
                <a:cs typeface="AbdoLine" panose="02000500030000020004" pitchFamily="50" charset="-78"/>
              </a:rPr>
              <a:t>  </a:t>
            </a:r>
            <a:endParaRPr lang="ar-DZ" sz="2800" b="1" dirty="0">
              <a:solidFill>
                <a:srgbClr val="002060"/>
              </a:solidFill>
              <a:latin typeface="AbdoLine" panose="02000500030000020004" pitchFamily="50" charset="-78"/>
              <a:cs typeface="AbdoLine" panose="02000500030000020004" pitchFamily="50" charset="-78"/>
            </a:endParaRPr>
          </a:p>
          <a:p>
            <a:pPr algn="r" rtl="1"/>
            <a:r>
              <a:rPr lang="ar-DZ" sz="2800" b="1" dirty="0">
                <a:solidFill>
                  <a:srgbClr val="002060"/>
                </a:solidFill>
                <a:latin typeface="+mj-lt"/>
                <a:cs typeface="+mj-lt"/>
              </a:rPr>
              <a:t>*تساعدنا معرفتنا وفهمنا لدوافع الآخرين في ضبط وتوجيه سلوكهم إلى جهة معينة ، من خلال تهيئ الظروف التي من شأنها أن تثير فيهم دوافع تحفزهم إلى القيام بالأعمال التي نريد منهم أدائها  وتجنب الأعمال الغير مرغوبة .</a:t>
            </a:r>
            <a:endParaRPr lang="ar-DZ" sz="2800" b="1" dirty="0">
              <a:solidFill>
                <a:srgbClr val="002060"/>
              </a:solidFill>
              <a:latin typeface="+mj-lt"/>
              <a:cs typeface="+mj-lt"/>
            </a:endParaRPr>
          </a:p>
          <a:p>
            <a:pPr algn="r" rtl="1"/>
            <a:endParaRPr lang="ar-DZ" sz="2800" b="1" dirty="0">
              <a:solidFill>
                <a:srgbClr val="002060"/>
              </a:solidFill>
              <a:latin typeface="AbdoLine" panose="02000500030000020004" pitchFamily="50" charset="-78"/>
              <a:cs typeface="AbdoLine" panose="02000500030000020004" pitchFamily="50" charset="-78"/>
            </a:endParaRPr>
          </a:p>
          <a:p>
            <a:pPr algn="r" rtl="1"/>
            <a:endParaRPr lang="en-US" sz="2800" b="1" dirty="0">
              <a:solidFill>
                <a:srgbClr val="002060"/>
              </a:solidFill>
              <a:latin typeface="AbdoLine" panose="02000500030000020004" pitchFamily="50" charset="-78"/>
              <a:cs typeface="AbdoLine" panose="02000500030000020004" pitchFamily="50" charset="-78"/>
            </a:endParaRPr>
          </a:p>
        </p:txBody>
      </p:sp>
    </p:spTree>
  </p:cSld>
  <p:clrMapOvr>
    <a:masterClrMapping/>
  </p:clrMapOvr>
  <mc:AlternateContent xmlns:mc="http://schemas.openxmlformats.org/markup-compatibility/2006">
    <mc:Choice xmlns:p14="http://schemas.microsoft.com/office/powerpoint/2010/main" Requires="p14">
      <p:transition spd="slow" p14:dur="1000">
        <p:wheel spokes="3"/>
      </p:transition>
    </mc:Choice>
    <mc:Fallback>
      <p:transition spd="slow">
        <p:wheel spokes="3"/>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1000"/>
                                        <p:tgtEl>
                                          <p:spTgt spid="12"/>
                                        </p:tgtEl>
                                      </p:cBhvr>
                                    </p:animEffect>
                                    <p:anim calcmode="lin" valueType="num">
                                      <p:cBhvr>
                                        <p:cTn id="15" dur="1000" fill="hold"/>
                                        <p:tgtEl>
                                          <p:spTgt spid="12"/>
                                        </p:tgtEl>
                                        <p:attrNameLst>
                                          <p:attrName>ppt_x</p:attrName>
                                        </p:attrNameLst>
                                      </p:cBhvr>
                                      <p:tavLst>
                                        <p:tav tm="0">
                                          <p:val>
                                            <p:strVal val="#ppt_x"/>
                                          </p:val>
                                        </p:tav>
                                        <p:tav tm="100000">
                                          <p:val>
                                            <p:strVal val="#ppt_x"/>
                                          </p:val>
                                        </p:tav>
                                      </p:tavLst>
                                    </p:anim>
                                    <p:anim calcmode="lin" valueType="num">
                                      <p:cBhvr>
                                        <p:cTn id="1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2" presetClass="entr" presetSubtype="2"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wipe(right)">
                                      <p:cBhvr>
                                        <p:cTn id="21" dur="500"/>
                                        <p:tgtEl>
                                          <p:spTgt spid="13"/>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1000"/>
                                        <p:tgtEl>
                                          <p:spTgt spid="14"/>
                                        </p:tgtEl>
                                      </p:cBhvr>
                                    </p:animEffect>
                                    <p:anim calcmode="lin" valueType="num">
                                      <p:cBhvr>
                                        <p:cTn id="27" dur="1000" fill="hold"/>
                                        <p:tgtEl>
                                          <p:spTgt spid="14"/>
                                        </p:tgtEl>
                                        <p:attrNameLst>
                                          <p:attrName>ppt_x</p:attrName>
                                        </p:attrNameLst>
                                      </p:cBhvr>
                                      <p:tavLst>
                                        <p:tav tm="0">
                                          <p:val>
                                            <p:strVal val="#ppt_x"/>
                                          </p:val>
                                        </p:tav>
                                        <p:tav tm="100000">
                                          <p:val>
                                            <p:strVal val="#ppt_x"/>
                                          </p:val>
                                        </p:tav>
                                      </p:tavLst>
                                    </p:anim>
                                    <p:anim calcmode="lin" valueType="num">
                                      <p:cBhvr>
                                        <p:cTn id="28"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12" grpId="0" bldLvl="0" animBg="1"/>
      <p:bldP spid="13" grpId="0" animBg="1"/>
      <p:bldP spid="14" grpId="0" bldLvl="0" animBg="1"/>
    </p:bldLst>
  </p:timing>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7027</Words>
  <Application>WPS Presentation</Application>
  <PresentationFormat>Grand écran</PresentationFormat>
  <Paragraphs>122</Paragraphs>
  <Slides>16</Slides>
  <Notes>0</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16</vt:i4>
      </vt:variant>
    </vt:vector>
  </HeadingPairs>
  <TitlesOfParts>
    <vt:vector size="31" baseType="lpstr">
      <vt:lpstr>Arial</vt:lpstr>
      <vt:lpstr>SimSun</vt:lpstr>
      <vt:lpstr>Wingdings</vt:lpstr>
      <vt:lpstr>_PDMS_Saleem_QuranFont</vt:lpstr>
      <vt:lpstr>Wide Latin</vt:lpstr>
      <vt:lpstr>Al-Hadith1</vt:lpstr>
      <vt:lpstr>Segoe Print</vt:lpstr>
      <vt:lpstr>Monotype Koufi</vt:lpstr>
      <vt:lpstr>SKR HEAD1</vt:lpstr>
      <vt:lpstr>AbdoLine</vt:lpstr>
      <vt:lpstr>Sitka Text</vt:lpstr>
      <vt:lpstr>Microsoft YaHei</vt:lpstr>
      <vt:lpstr>Arial Unicode MS</vt:lpstr>
      <vt:lpstr>Calibri</vt:lpstr>
      <vt:lpstr>Blue Waves</vt:lpstr>
      <vt:lpstr>بسم الله الرحمن الرحيم</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ABDELLAH ABDELBARI</dc:creator>
  <cp:lastModifiedBy>Pc</cp:lastModifiedBy>
  <cp:revision>299</cp:revision>
  <dcterms:created xsi:type="dcterms:W3CDTF">2022-02-21T19:58:00Z</dcterms:created>
  <dcterms:modified xsi:type="dcterms:W3CDTF">2023-11-30T05:37:20Z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A1E88C97025649399F9BF53DADD2BCB5_13</vt:lpwstr>
  </property>
  <property fmtid="{D5CDD505-2E9C-101B-9397-08002B2CF9AE}" pid="3" name="KSOProductBuildVer">
    <vt:lpwstr>1036-12.2.0.13306</vt:lpwstr>
  </property>
</Properties>
</file>