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3"/>
    <p:sldId id="297" r:id="rId4"/>
    <p:sldId id="281" r:id="rId5"/>
    <p:sldId id="282" r:id="rId6"/>
    <p:sldId id="283" r:id="rId7"/>
    <p:sldId id="284" r:id="rId8"/>
    <p:sldId id="273" r:id="rId9"/>
    <p:sldId id="340" r:id="rId10"/>
    <p:sldId id="298" r:id="rId11"/>
    <p:sldId id="274" r:id="rId12"/>
    <p:sldId id="285" r:id="rId13"/>
    <p:sldId id="300" r:id="rId14"/>
    <p:sldId id="299" r:id="rId15"/>
    <p:sldId id="286" r:id="rId16"/>
    <p:sldId id="341" r:id="rId17"/>
    <p:sldId id="275" r:id="rId18"/>
    <p:sldId id="318" r:id="rId19"/>
    <p:sldId id="319" r:id="rId20"/>
    <p:sldId id="277" r:id="rId21"/>
    <p:sldId id="338" r:id="rId22"/>
    <p:sldId id="342" r:id="rId23"/>
    <p:sldId id="343" r:id="rId24"/>
    <p:sldId id="278" r:id="rId25"/>
    <p:sldId id="317" r:id="rId26"/>
    <p:sldId id="288" r:id="rId27"/>
    <p:sldId id="279" r:id="rId28"/>
    <p:sldId id="344" r:id="rId29"/>
    <p:sldId id="345" r:id="rId30"/>
    <p:sldId id="346" r:id="rId31"/>
    <p:sldId id="289" r:id="rId32"/>
    <p:sldId id="290" r:id="rId33"/>
    <p:sldId id="339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EFCC-BBF1-473D-9D05-83AB78EF10F9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00D83-3A67-46EB-A188-3C4BD19BA1E3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707390" y="1554480"/>
            <a:ext cx="8829040" cy="5123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Selon les papyrus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Ebers 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(1550 av. J.C.) découverts à Louxor (Egypte) d'œufs calcifiés de schistosomes dans le cortex rénal des momies.</a:t>
            </a:r>
            <a:endParaRPr lang="en-US" sz="2000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En 1852, Théodore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Bilharz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 découvre dans la veine porte d'un fellah égyptien, lors d'une autopsie, de petits vers blancs.</a:t>
            </a:r>
            <a:endParaRPr lang="en-US" sz="2000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En 1902,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P. Manson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 découvre dans un examen de selles, des œufs de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schistosoma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 à éperon latéral. </a:t>
            </a:r>
            <a:endParaRPr lang="en-US" sz="2000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En 1907,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Sambon</a:t>
            </a:r>
            <a:r>
              <a:rPr lang="fr-FR" altLang="en-US" sz="2000" i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dénomme le deuxième trématode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 Schistosoma </a:t>
            </a:r>
            <a:r>
              <a:rPr lang="fr-FR" altLang="en-US" sz="2000" i="1">
                <a:solidFill>
                  <a:srgbClr val="000000"/>
                </a:solidFill>
                <a:latin typeface="Times New Roman" panose="02020603050405020304" charset="0"/>
              </a:rPr>
              <a:t>m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ansoni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. </a:t>
            </a:r>
            <a:endParaRPr lang="en-US" sz="2000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Schistosoma Japonicum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 est découvert au Japon par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Fujiro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Katsurada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 en 1904.</a:t>
            </a:r>
            <a:endParaRPr lang="en-US" sz="2000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Schistosoma intercalatum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 est individualisé, en 1934, au Congo par Fisher. </a:t>
            </a:r>
            <a:endParaRPr lang="en-US" sz="2000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000" i="1">
                <a:solidFill>
                  <a:srgbClr val="000000"/>
                </a:solidFill>
                <a:latin typeface="Times New Roman" panose="02020603050405020304" charset="0"/>
              </a:rPr>
              <a:t>Schistosoma mekongi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fr-FR" altLang="en-US" sz="2000">
                <a:solidFill>
                  <a:srgbClr val="000000"/>
                </a:solidFill>
                <a:latin typeface="Times New Roman" panose="02020603050405020304" charset="0"/>
              </a:rPr>
              <a:t>est 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</a:rPr>
              <a:t>isolé au Laos en 1978.</a:t>
            </a:r>
            <a:endParaRPr lang="en-US" sz="2000">
              <a:latin typeface="Calibri" panose="020F050202020403020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endParaRPr lang="fr-FR" altLang="en-US"/>
          </a:p>
        </p:txBody>
      </p:sp>
      <p:sp>
        <p:nvSpPr>
          <p:cNvPr id="4" name="Zone de texte 3"/>
          <p:cNvSpPr txBox="1"/>
          <p:nvPr/>
        </p:nvSpPr>
        <p:spPr>
          <a:xfrm>
            <a:off x="349250" y="939165"/>
            <a:ext cx="2760980" cy="798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fr-FR" altLang="en-US" sz="2800" b="1">
                <a:solidFill>
                  <a:schemeClr val="accent6"/>
                </a:solidFill>
                <a:latin typeface="Times New Roman" panose="02020603050405020304" charset="0"/>
              </a:rPr>
              <a:t>Historiques </a:t>
            </a:r>
            <a:r>
              <a:rPr lang="en-US" b="0">
                <a:latin typeface="Calibri" panose="020F0502020204030204" charset="0"/>
                <a:cs typeface="Arial" panose="020B0604020202020204" pitchFamily="34" charset="0"/>
              </a:rPr>
              <a:t> </a:t>
            </a:r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3799205" y="237490"/>
            <a:ext cx="4393565" cy="983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fr-FR" altLang="en-US" sz="4000" b="1">
                <a:solidFill>
                  <a:srgbClr val="FF0000"/>
                </a:solidFill>
                <a:latin typeface="Times New Roman" panose="02020603050405020304" charset="0"/>
              </a:rPr>
              <a:t>Bilharziose</a:t>
            </a:r>
            <a:r>
              <a:rPr lang="fr-FR" altLang="en-US" b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b="0">
                <a:latin typeface="Calibri" panose="020F0502020204030204" charset="0"/>
                <a:cs typeface="Arial" panose="020B0604020202020204" pitchFamily="34" charset="0"/>
              </a:rPr>
              <a:t> </a:t>
            </a:r>
            <a:endParaRPr lang="fr-FR" altLang="en-US"/>
          </a:p>
        </p:txBody>
      </p:sp>
      <p:pic>
        <p:nvPicPr>
          <p:cNvPr id="104" name="Image 103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9483725" y="752475"/>
            <a:ext cx="28575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95" y="3116580"/>
            <a:ext cx="2110105" cy="2298065"/>
          </a:xfrm>
          <a:prstGeom prst="rect">
            <a:avLst/>
          </a:prstGeom>
        </p:spPr>
      </p:pic>
      <p:sp>
        <p:nvSpPr>
          <p:cNvPr id="3" name="Zone de texte 2"/>
          <p:cNvSpPr txBox="1"/>
          <p:nvPr/>
        </p:nvSpPr>
        <p:spPr>
          <a:xfrm>
            <a:off x="10017125" y="5549900"/>
            <a:ext cx="21748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fr-FR" sz="2000" b="1">
                <a:solidFill>
                  <a:schemeClr val="tx1"/>
                </a:solidFill>
                <a:latin typeface="Times New Roman" panose="02020603050405020304" charset="0"/>
              </a:rPr>
              <a:t>Parasitologue </a:t>
            </a:r>
            <a:endParaRPr lang="fr-FR" sz="2000" b="1">
              <a:solidFill>
                <a:schemeClr val="tx1"/>
              </a:solidFill>
              <a:latin typeface="Times New Roman" panose="02020603050405020304" charset="0"/>
            </a:endParaRPr>
          </a:p>
          <a:p>
            <a:pPr indent="0"/>
            <a:r>
              <a:rPr lang="fr-FR" sz="2000" b="1">
                <a:solidFill>
                  <a:schemeClr val="tx1"/>
                </a:solidFill>
                <a:latin typeface="Times New Roman" panose="02020603050405020304" charset="0"/>
              </a:rPr>
              <a:t>allemand 1825-1862</a:t>
            </a:r>
            <a:endParaRPr lang="fr-FR" sz="2000" b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/>
          <p:cNvSpPr txBox="1"/>
          <p:nvPr/>
        </p:nvSpPr>
        <p:spPr>
          <a:xfrm>
            <a:off x="2562225" y="90805"/>
            <a:ext cx="31603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sz="4000" b="1" dirty="0" smtClean="0">
                <a:solidFill>
                  <a:srgbClr val="FF0000"/>
                </a:solidFill>
                <a:sym typeface="+mn-ea"/>
              </a:rPr>
              <a:t>Les </a:t>
            </a:r>
            <a:r>
              <a:rPr lang="fr-FR" sz="4000" b="1" dirty="0">
                <a:solidFill>
                  <a:srgbClr val="FF0000"/>
                </a:solidFill>
                <a:sym typeface="+mn-ea"/>
              </a:rPr>
              <a:t>œufs</a:t>
            </a:r>
            <a:endParaRPr lang="fr-FR" altLang="en-US" sz="40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7" name="Espace réservé du contenu 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2225" y="3466465"/>
            <a:ext cx="8241030" cy="3143885"/>
          </a:xfrm>
          <a:prstGeom prst="rect">
            <a:avLst/>
          </a:prstGeom>
        </p:spPr>
      </p:pic>
      <p:sp>
        <p:nvSpPr>
          <p:cNvPr id="19" name="Zone de texte 18"/>
          <p:cNvSpPr txBox="1"/>
          <p:nvPr/>
        </p:nvSpPr>
        <p:spPr>
          <a:xfrm>
            <a:off x="806450" y="918210"/>
            <a:ext cx="1090803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fr-FR" altLang="en-US" sz="2400" b="1">
                <a:solidFill>
                  <a:schemeClr val="bg1"/>
                </a:solidFill>
                <a:latin typeface="Times New Roman" panose="02020603050405020304" charset="0"/>
                <a:cs typeface="Calibri" panose="020F0502020204030204" charset="0"/>
              </a:rPr>
              <a:t>ovalaires, avec une coque fine et transparente laissant voir à l’intérieur un embryon cilié, le miracidium</a:t>
            </a:r>
            <a:endParaRPr lang="fr-FR" altLang="en-US" sz="2400" b="1">
              <a:solidFill>
                <a:schemeClr val="bg1"/>
              </a:solidFill>
              <a:latin typeface="Times New Roman" panose="02020603050405020304" charset="0"/>
              <a:cs typeface="Calibri" panose="020F05020202040302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fr-FR" altLang="en-US" sz="2400" b="1">
                <a:solidFill>
                  <a:schemeClr val="bg1"/>
                </a:solidFill>
                <a:latin typeface="Times New Roman" panose="02020603050405020304" charset="0"/>
                <a:cs typeface="Calibri" panose="020F0502020204030204" charset="0"/>
              </a:rPr>
              <a:t>e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Calibri" panose="020F0502020204030204" charset="0"/>
              </a:rPr>
              <a:t>mbryonnées pendant la pente,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Calibri" panose="020F05020202040302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Calibri" panose="020F0502020204030204" charset="0"/>
              </a:rPr>
              <a:t>possèdent un éperon, ce dernier a permis de distinguer entre les espèces de Schistosomes 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Calibri" panose="020F05020202040302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Calibri" panose="020F0502020204030204" charset="0"/>
              </a:rPr>
              <a:t>grâce a sa position, ainsi que la forme et la taille de l’œuf (tableau).</a:t>
            </a:r>
            <a:endParaRPr lang="en-US" altLang="en-US" sz="2400" b="1">
              <a:solidFill>
                <a:schemeClr val="bg1"/>
              </a:solidFill>
              <a:latin typeface="Times New Roman" panose="020206030504050203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3410" y="279400"/>
            <a:ext cx="6893560" cy="1325880"/>
          </a:xfrm>
        </p:spPr>
        <p:txBody>
          <a:bodyPr/>
          <a:p>
            <a:r>
              <a:rPr lang="fr-FR" altLang="en-US"/>
              <a:t>les oeufs de Schistosomes </a:t>
            </a:r>
            <a:endParaRPr lang="fr-FR" altLang="en-US"/>
          </a:p>
        </p:txBody>
      </p:sp>
      <p:pic>
        <p:nvPicPr>
          <p:cNvPr id="18" name="Image 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7680" y="2052320"/>
            <a:ext cx="7433310" cy="33394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4590" y="394335"/>
            <a:ext cx="9808210" cy="57829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838200" y="1191895"/>
            <a:ext cx="103428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fr-FR" altLang="en-US"/>
              <a:t>est une larve ovalaire qui mesure, selon l’espèce environ 170μ de long</a:t>
            </a:r>
            <a:endParaRPr lang="fr-FR" altLang="en-US"/>
          </a:p>
          <a:p>
            <a:r>
              <a:rPr lang="fr-FR" altLang="en-US"/>
              <a:t>et 70μ de large avec une papille apicale conoïde, 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fr-FR" altLang="en-US"/>
              <a:t>le tenebratorium, organe sensoriel et de pénétration dans le mollusque hôte intermédiaire.</a:t>
            </a:r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3933825" y="257175"/>
            <a:ext cx="249110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 sz="3000" b="1">
                <a:sym typeface="+mn-ea"/>
              </a:rPr>
              <a:t>Le miracidium </a:t>
            </a:r>
            <a:endParaRPr lang="fr-FR" altLang="en-US" sz="3000" b="1"/>
          </a:p>
        </p:txBody>
      </p:sp>
      <p:pic>
        <p:nvPicPr>
          <p:cNvPr id="6" name="Espace réservé du contenu 5"/>
          <p:cNvPicPr>
            <a:picLocks noChangeAspect="1"/>
          </p:cNvPicPr>
          <p:nvPr>
            <p:ph sz="half" idx="1"/>
          </p:nvPr>
        </p:nvPicPr>
        <p:blipFill>
          <a:blip r:embed="rId1"/>
          <a:srcRect t="-1603" r="28382"/>
          <a:stretch>
            <a:fillRect/>
          </a:stretch>
        </p:blipFill>
        <p:spPr>
          <a:xfrm>
            <a:off x="1654175" y="2647950"/>
            <a:ext cx="5457190" cy="3669665"/>
          </a:xfrm>
          <a:prstGeom prst="rect">
            <a:avLst/>
          </a:prstGeom>
        </p:spPr>
      </p:pic>
      <p:pic>
        <p:nvPicPr>
          <p:cNvPr id="100" name="Espace réservé du contenu 9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74430" y="3199130"/>
            <a:ext cx="2665095" cy="3021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48350" cy="1325880"/>
          </a:xfrm>
        </p:spPr>
        <p:txBody>
          <a:bodyPr/>
          <a:p>
            <a:r>
              <a:rPr lang="fr-FR" altLang="en-US"/>
              <a:t>Mode de contamination </a:t>
            </a:r>
            <a:endParaRPr lang="fr-FR" altLang="en-US"/>
          </a:p>
        </p:txBody>
      </p:sp>
      <p:sp>
        <p:nvSpPr>
          <p:cNvPr id="100" name="Zone de texte 99"/>
          <p:cNvSpPr txBox="1"/>
          <p:nvPr/>
        </p:nvSpPr>
        <p:spPr>
          <a:xfrm>
            <a:off x="263525" y="3021965"/>
            <a:ext cx="632523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/>
            <a:r>
              <a:rPr lang="en-US" b="1">
                <a:latin typeface="Times New Roman" panose="02020603050405020304" charset="0"/>
                <a:cs typeface="Calibri" panose="020F0502020204030204" charset="0"/>
              </a:rPr>
              <a:t>Le miracidium : </a:t>
            </a:r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C’est forme larvaire mesure environ 100 µm. </a:t>
            </a:r>
            <a:endParaRPr lang="en-US" b="0">
              <a:latin typeface="Times New Roman" panose="02020603050405020304" charset="0"/>
              <a:cs typeface="Calibri" panose="020F0502020204030204" charset="0"/>
            </a:endParaRPr>
          </a:p>
          <a:p>
            <a:pPr marL="228600" indent="-228600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  <a:p>
            <a:pPr marL="228600" indent="-228600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  <a:p>
            <a:pPr marL="228600" indent="-228600"/>
            <a:r>
              <a:rPr lang="en-US" b="1">
                <a:latin typeface="Times New Roman" panose="02020603050405020304" charset="0"/>
                <a:cs typeface="Calibri" panose="020F0502020204030204" charset="0"/>
              </a:rPr>
              <a:t>La</a:t>
            </a:r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b="1">
                <a:latin typeface="Times New Roman" panose="02020603050405020304" charset="0"/>
                <a:cs typeface="Calibri" panose="020F0502020204030204" charset="0"/>
              </a:rPr>
              <a:t>cercaire</a:t>
            </a:r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, seconde forme larvaire, est la forme infestante et mesure environ 500 µm. La tête est reliée à une queue fourchue, permettra la pénétration. Cette forme particulière lui vaut le nom de furcocercaire.</a:t>
            </a:r>
            <a:endParaRPr lang="fr-FR" altLang="en-US"/>
          </a:p>
        </p:txBody>
      </p:sp>
      <p:pic>
        <p:nvPicPr>
          <p:cNvPr id="13" name="Image 1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833360" y="3354705"/>
            <a:ext cx="2591435" cy="1935480"/>
          </a:xfrm>
          <a:prstGeom prst="rect">
            <a:avLst/>
          </a:prstGeom>
        </p:spPr>
      </p:pic>
      <p:sp>
        <p:nvSpPr>
          <p:cNvPr id="107" name="Zone de texte 106"/>
          <p:cNvSpPr txBox="1"/>
          <p:nvPr/>
        </p:nvSpPr>
        <p:spPr>
          <a:xfrm>
            <a:off x="6588760" y="563689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b="1">
                <a:latin typeface="Times New Roman" panose="02020603050405020304" charset="0"/>
                <a:cs typeface="Calibri" panose="020F0502020204030204" charset="0"/>
              </a:rPr>
              <a:t>Figure</a:t>
            </a:r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 : Cercaire pénétrant la peau</a:t>
            </a:r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607060" y="183388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l"/>
            <a:r>
              <a:rPr lang="fr-FR" altLang="en-US" b="1">
                <a:latin typeface="Calibri Light" panose="020F0302020204030204" charset="0"/>
                <a:cs typeface="Calibri Light" panose="020F0302020204030204" charset="0"/>
              </a:rPr>
              <a:t>par voie transcutanée </a:t>
            </a:r>
            <a:endParaRPr lang="fr-FR" altLang="en-US" b="1">
              <a:latin typeface="Calibri Light" panose="020F0302020204030204" charset="0"/>
              <a:cs typeface="Calibri Light" panose="020F0302020204030204" charset="0"/>
            </a:endParaRPr>
          </a:p>
          <a:p>
            <a:pPr indent="0" algn="l"/>
            <a:r>
              <a:rPr lang="fr-FR" altLang="en-US">
                <a:latin typeface="Calibri Light" panose="020F0302020204030204" charset="0"/>
                <a:cs typeface="Calibri Light" panose="020F0302020204030204" charset="0"/>
              </a:rPr>
              <a:t>les oeufs sont éliminés par voie urinaire ou fécale</a:t>
            </a:r>
            <a:endParaRPr lang="fr-FR" altLang="en-US">
              <a:latin typeface="Calibri Light" panose="020F0302020204030204" charset="0"/>
              <a:cs typeface="Calibri Light" panose="020F0302020204030204" charset="0"/>
            </a:endParaRPr>
          </a:p>
        </p:txBody>
      </p:sp>
      <p:pic>
        <p:nvPicPr>
          <p:cNvPr id="2" name="Espace réservé du contenu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6785" y="747395"/>
            <a:ext cx="4309745" cy="2419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ce réservé du contenu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0350" y="1336040"/>
            <a:ext cx="6951345" cy="41840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8175" y="150495"/>
            <a:ext cx="4128770" cy="1325880"/>
          </a:xfrm>
        </p:spPr>
        <p:txBody>
          <a:bodyPr/>
          <a:p>
            <a:r>
              <a:rPr lang="fr-FR" altLang="en-US" b="1"/>
              <a:t>Classisfication</a:t>
            </a:r>
            <a:r>
              <a:rPr lang="fr-FR" altLang="en-US"/>
              <a:t> </a:t>
            </a:r>
            <a:endParaRPr lang="fr-FR" altLang="en-US"/>
          </a:p>
        </p:txBody>
      </p:sp>
      <p:pic>
        <p:nvPicPr>
          <p:cNvPr id="6" name="Espace réservé du contenu 5" descr="E:\cours-parasitologie\8 SCHISTOSOME\2.jpg"/>
          <p:cNvPicPr>
            <a:picLocks noGrp="1" noChangeAspect="1"/>
          </p:cNvPicPr>
          <p:nvPr>
            <p:ph sz="half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33539" r="26438" b="50472"/>
          <a:stretch>
            <a:fillRect/>
          </a:stretch>
        </p:blipFill>
        <p:spPr bwMode="auto">
          <a:xfrm>
            <a:off x="1016635" y="1476375"/>
            <a:ext cx="3750310" cy="43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space réservé du contenu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7065" y="852170"/>
            <a:ext cx="6179185" cy="5325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Espace réservé du contenu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8615" y="801370"/>
            <a:ext cx="11494135" cy="590867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683895"/>
          </a:xfrm>
        </p:spPr>
        <p:txBody>
          <a:bodyPr>
            <a:normAutofit fontScale="90000"/>
          </a:bodyPr>
          <a:p>
            <a:r>
              <a:rPr lang="fr-FR" altLang="en-US" sz="4000" b="1" i="1">
                <a:solidFill>
                  <a:schemeClr val="tx1"/>
                </a:solidFill>
              </a:rPr>
              <a:t>Géographie </a:t>
            </a:r>
            <a:endParaRPr lang="fr-FR" altLang="en-US" sz="40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2260600" y="2644775"/>
            <a:ext cx="767080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3200" b="1">
              <a:latin typeface="Times New Roman" panose="02020603050405020304" charset="0"/>
              <a:cs typeface="Calibri" panose="020F0502020204030204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3600" b="1">
                <a:latin typeface="Times New Roman" panose="02020603050405020304" charset="0"/>
                <a:cs typeface="Calibri" panose="020F0502020204030204" charset="0"/>
              </a:rPr>
              <a:t>Djanet, </a:t>
            </a:r>
            <a:endParaRPr lang="en-US" sz="3600" b="1">
              <a:latin typeface="Times New Roman" panose="02020603050405020304" charset="0"/>
              <a:cs typeface="Calibri" panose="020F0502020204030204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3600" b="1">
                <a:latin typeface="Times New Roman" panose="02020603050405020304" charset="0"/>
                <a:cs typeface="Calibri" panose="020F0502020204030204" charset="0"/>
              </a:rPr>
              <a:t>Khemiss el khechna, </a:t>
            </a:r>
            <a:endParaRPr lang="en-US" sz="3600" b="1">
              <a:latin typeface="Times New Roman" panose="02020603050405020304" charset="0"/>
              <a:cs typeface="Calibri" panose="020F0502020204030204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3600" b="1">
                <a:latin typeface="Times New Roman" panose="02020603050405020304" charset="0"/>
                <a:cs typeface="Calibri" panose="020F0502020204030204" charset="0"/>
              </a:rPr>
              <a:t>El harrach, </a:t>
            </a:r>
            <a:endParaRPr lang="en-US" sz="3600" b="1">
              <a:latin typeface="Times New Roman" panose="02020603050405020304" charset="0"/>
              <a:cs typeface="Calibri" panose="020F0502020204030204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3600" b="1">
                <a:latin typeface="Times New Roman" panose="02020603050405020304" charset="0"/>
                <a:cs typeface="Calibri" panose="020F0502020204030204" charset="0"/>
              </a:rPr>
              <a:t>Gué de Constantine.</a:t>
            </a:r>
            <a:endParaRPr lang="fr-FR" altLang="en-US" sz="3600" b="1"/>
          </a:p>
        </p:txBody>
      </p:sp>
      <p:sp>
        <p:nvSpPr>
          <p:cNvPr id="4" name="Zone de texte 3"/>
          <p:cNvSpPr txBox="1"/>
          <p:nvPr/>
        </p:nvSpPr>
        <p:spPr>
          <a:xfrm>
            <a:off x="2773680" y="873125"/>
            <a:ext cx="3458210" cy="922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Calibri" panose="020F0502020204030204" charset="0"/>
                <a:sym typeface="+mn-ea"/>
              </a:rPr>
              <a:t>En Algérie </a:t>
            </a:r>
            <a:endParaRPr lang="en-US" altLang="en-US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6755" y="195580"/>
            <a:ext cx="6038850" cy="112585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Hôtes intermédiaires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E:\cours-parasitologie\8 SCHISTOSOME\4.jpg"/>
          <p:cNvPicPr>
            <a:picLocks noGrp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6193" r="6397" b="76377"/>
          <a:stretch>
            <a:fillRect/>
          </a:stretch>
        </p:blipFill>
        <p:spPr bwMode="auto">
          <a:xfrm>
            <a:off x="5300345" y="1183640"/>
            <a:ext cx="6971665" cy="36061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7"/>
          <p:cNvSpPr txBox="1"/>
          <p:nvPr/>
        </p:nvSpPr>
        <p:spPr>
          <a:xfrm>
            <a:off x="492125" y="1503045"/>
            <a:ext cx="48082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· Le genre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Biomphalaria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pour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S. mansoni 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(Synonyme :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« Planorbes », « Tropicorbis »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, </a:t>
            </a:r>
            <a:endParaRPr lang="en-US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« Australorbis ») : c’est un mollusque a coquille aplatis. </a:t>
            </a:r>
            <a:endParaRPr lang="fr-FR" altLang="en-US"/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126105" y="3048000"/>
            <a:ext cx="25717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Zone de texte 103"/>
          <p:cNvSpPr txBox="1"/>
          <p:nvPr/>
        </p:nvSpPr>
        <p:spPr>
          <a:xfrm>
            <a:off x="220345" y="2606675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        Biomphalaria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glabrata              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S.mansoni· Le genre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 Bulinus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pour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S. haematobium et S. intercalatum : 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c’est un mollusque a coquilleGlobuleuse. </a:t>
            </a:r>
            <a:endParaRPr lang="fr-FR" altLang="en-US"/>
          </a:p>
        </p:txBody>
      </p:sp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989580" y="4598035"/>
            <a:ext cx="25717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Zone de texte 104"/>
          <p:cNvSpPr txBox="1"/>
          <p:nvPr/>
        </p:nvSpPr>
        <p:spPr>
          <a:xfrm>
            <a:off x="1092835" y="414464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Bulinus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trauncatus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         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S. haematobium</a:t>
            </a:r>
            <a:endParaRPr lang="fr-FR" altLang="en-US"/>
          </a:p>
        </p:txBody>
      </p:sp>
      <p:pic>
        <p:nvPicPr>
          <p:cNvPr id="11" name="Imag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6160" y="5290185"/>
            <a:ext cx="25717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Zone de texte 105"/>
          <p:cNvSpPr txBox="1"/>
          <p:nvPr/>
        </p:nvSpPr>
        <p:spPr>
          <a:xfrm>
            <a:off x="220345" y="4851400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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Bulinus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africanus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           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S. intercalatum 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 · Le genre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Oncomelania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pour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S. japonicum Oncomelania minima 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· Le genre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Lithoglyphopsis aperta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pour </a:t>
            </a:r>
            <a:r>
              <a:rPr lang="en-US" b="0" i="1">
                <a:solidFill>
                  <a:srgbClr val="000000"/>
                </a:solidFill>
                <a:latin typeface="Times New Roman" panose="02020603050405020304" charset="0"/>
              </a:rPr>
              <a:t>S. mekongi.</a:t>
            </a:r>
            <a:endParaRPr lang="fr-F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6344285" y="5102860"/>
            <a:ext cx="58477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</a:t>
            </a:r>
            <a:endParaRPr lang="fr-FR" altLang="en-US"/>
          </a:p>
          <a:p>
            <a:r>
              <a:rPr lang="fr-FR" altLang="en-US"/>
              <a:t>- </a:t>
            </a:r>
            <a:r>
              <a:rPr lang="fr-FR" altLang="en-US" i="1"/>
              <a:t>Schistosoma japonicum ,</a:t>
            </a:r>
            <a:endParaRPr lang="fr-FR" altLang="en-US" i="1"/>
          </a:p>
          <a:p>
            <a:r>
              <a:rPr lang="fr-FR" altLang="en-US" i="1"/>
              <a:t> Schistosoma mekongi.</a:t>
            </a:r>
            <a:endParaRPr lang="fr-FR" altLang="en-US" i="1"/>
          </a:p>
        </p:txBody>
      </p:sp>
      <p:sp>
        <p:nvSpPr>
          <p:cNvPr id="6" name="Zone de texte 5"/>
          <p:cNvSpPr txBox="1"/>
          <p:nvPr/>
        </p:nvSpPr>
        <p:spPr>
          <a:xfrm>
            <a:off x="123190" y="2705100"/>
            <a:ext cx="2804160" cy="645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 Schistosomes responsables </a:t>
            </a:r>
            <a:endParaRPr lang="fr-FR" altLang="en-US">
              <a:sym typeface="+mn-ea"/>
            </a:endParaRPr>
          </a:p>
          <a:p>
            <a:pPr algn="l"/>
            <a:r>
              <a:rPr lang="fr-FR" altLang="en-US">
                <a:sym typeface="+mn-ea"/>
              </a:rPr>
              <a:t>de la schistosomose</a:t>
            </a:r>
            <a:endParaRPr lang="fr-FR" altLang="en-US"/>
          </a:p>
        </p:txBody>
      </p:sp>
      <p:sp>
        <p:nvSpPr>
          <p:cNvPr id="7" name="Zone de texte 6"/>
          <p:cNvSpPr txBox="1"/>
          <p:nvPr/>
        </p:nvSpPr>
        <p:spPr>
          <a:xfrm>
            <a:off x="3636010" y="990600"/>
            <a:ext cx="19570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>
                <a:sym typeface="+mn-ea"/>
              </a:rPr>
              <a:t> </a:t>
            </a:r>
            <a:r>
              <a:rPr lang="fr-FR" altLang="en-US" sz="3200">
                <a:sym typeface="+mn-ea"/>
              </a:rPr>
              <a:t>intestinale</a:t>
            </a:r>
            <a:endParaRPr lang="fr-FR" altLang="en-US" sz="3200"/>
          </a:p>
        </p:txBody>
      </p:sp>
      <p:sp>
        <p:nvSpPr>
          <p:cNvPr id="9" name="Zone de texte 8"/>
          <p:cNvSpPr txBox="1"/>
          <p:nvPr/>
        </p:nvSpPr>
        <p:spPr>
          <a:xfrm>
            <a:off x="5821680" y="682625"/>
            <a:ext cx="28041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>
                <a:sym typeface="+mn-ea"/>
              </a:rPr>
              <a:t>- </a:t>
            </a:r>
            <a:r>
              <a:rPr lang="fr-FR" altLang="en-US" i="1">
                <a:sym typeface="+mn-ea"/>
              </a:rPr>
              <a:t>Schistosoma mansoni ;</a:t>
            </a:r>
            <a:endParaRPr lang="fr-FR" altLang="en-US" i="1"/>
          </a:p>
          <a:p>
            <a:r>
              <a:rPr lang="fr-FR" altLang="en-US" i="1">
                <a:sym typeface="+mn-ea"/>
              </a:rPr>
              <a:t>- Schistosoma intercalatum ;</a:t>
            </a:r>
            <a:endParaRPr lang="fr-FR" altLang="en-US" i="1"/>
          </a:p>
          <a:p>
            <a:r>
              <a:rPr lang="fr-FR" altLang="en-US" i="1">
                <a:sym typeface="+mn-ea"/>
              </a:rPr>
              <a:t>- Schistosoma guineensis ;</a:t>
            </a:r>
            <a:endParaRPr lang="fr-FR" altLang="en-US" i="1"/>
          </a:p>
          <a:p>
            <a:endParaRPr lang="fr-FR" altLang="en-US" i="1"/>
          </a:p>
        </p:txBody>
      </p:sp>
      <p:sp>
        <p:nvSpPr>
          <p:cNvPr id="10" name="Zone de texte 9"/>
          <p:cNvSpPr txBox="1"/>
          <p:nvPr/>
        </p:nvSpPr>
        <p:spPr>
          <a:xfrm>
            <a:off x="3827780" y="2815590"/>
            <a:ext cx="208661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>
                <a:sym typeface="+mn-ea"/>
              </a:rPr>
              <a:t></a:t>
            </a:r>
            <a:r>
              <a:rPr lang="fr-FR" altLang="en-US" sz="2500" b="1">
                <a:sym typeface="+mn-ea"/>
              </a:rPr>
              <a:t> uro-génitale</a:t>
            </a:r>
            <a:endParaRPr lang="fr-FR" altLang="en-US" sz="2500" b="1"/>
          </a:p>
        </p:txBody>
      </p:sp>
      <p:sp>
        <p:nvSpPr>
          <p:cNvPr id="11" name="Zone de texte 10"/>
          <p:cNvSpPr txBox="1"/>
          <p:nvPr/>
        </p:nvSpPr>
        <p:spPr>
          <a:xfrm>
            <a:off x="5914390" y="2815590"/>
            <a:ext cx="29286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>
                <a:sym typeface="+mn-ea"/>
              </a:rPr>
              <a:t>- </a:t>
            </a:r>
            <a:r>
              <a:rPr lang="fr-FR" altLang="en-US" i="1">
                <a:sym typeface="+mn-ea"/>
              </a:rPr>
              <a:t>Schistosoma haematobium ;</a:t>
            </a:r>
            <a:endParaRPr lang="fr-FR" altLang="en-US" i="1"/>
          </a:p>
          <a:p>
            <a:r>
              <a:rPr lang="fr-FR" altLang="en-US" i="1">
                <a:sym typeface="+mn-ea"/>
              </a:rPr>
              <a:t>-Schistosoma guineensis ;</a:t>
            </a:r>
            <a:endParaRPr lang="fr-FR" altLang="en-US" i="1"/>
          </a:p>
        </p:txBody>
      </p:sp>
      <p:sp>
        <p:nvSpPr>
          <p:cNvPr id="12" name="Zone de texte 11"/>
          <p:cNvSpPr txBox="1"/>
          <p:nvPr/>
        </p:nvSpPr>
        <p:spPr>
          <a:xfrm>
            <a:off x="2982595" y="5203190"/>
            <a:ext cx="29317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 sz="2500" b="1">
                <a:sym typeface="+mn-ea"/>
              </a:rPr>
              <a:t> hépato-pulmonaires</a:t>
            </a:r>
            <a:endParaRPr lang="fr-FR" altLang="en-US" sz="2500" b="1"/>
          </a:p>
        </p:txBody>
      </p:sp>
      <p:sp>
        <p:nvSpPr>
          <p:cNvPr id="14" name="Flèche droite 13"/>
          <p:cNvSpPr/>
          <p:nvPr/>
        </p:nvSpPr>
        <p:spPr>
          <a:xfrm rot="20220000">
            <a:off x="1914525" y="1755775"/>
            <a:ext cx="1720215" cy="3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15" name="Flèche droite 14"/>
          <p:cNvSpPr/>
          <p:nvPr/>
        </p:nvSpPr>
        <p:spPr>
          <a:xfrm>
            <a:off x="3170555" y="2933065"/>
            <a:ext cx="1030605" cy="3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16" name="Flèche droite 15"/>
          <p:cNvSpPr/>
          <p:nvPr/>
        </p:nvSpPr>
        <p:spPr>
          <a:xfrm rot="2460000">
            <a:off x="1012825" y="4504690"/>
            <a:ext cx="1893570" cy="3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17" name="Zone de texte 16"/>
          <p:cNvSpPr txBox="1"/>
          <p:nvPr/>
        </p:nvSpPr>
        <p:spPr>
          <a:xfrm>
            <a:off x="622300" y="242570"/>
            <a:ext cx="2054225" cy="5530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fr-FR" altLang="en-US" sz="3000">
                <a:sym typeface="+mn-ea"/>
              </a:rPr>
              <a:t>Localisation</a:t>
            </a:r>
            <a:r>
              <a:rPr lang="fr-FR" altLang="en-US">
                <a:sym typeface="+mn-ea"/>
              </a:rPr>
              <a:t> </a:t>
            </a:r>
            <a:endParaRPr lang="fr-FR" altLang="en-US"/>
          </a:p>
        </p:txBody>
      </p:sp>
      <p:pic>
        <p:nvPicPr>
          <p:cNvPr id="101" name="Espace réservé du contenu 1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363075" y="242570"/>
            <a:ext cx="2105025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Espace réservé du contenu 10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71610" y="2815590"/>
            <a:ext cx="2900680" cy="1638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Image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9637395" y="4481195"/>
            <a:ext cx="1830705" cy="216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495" y="588010"/>
            <a:ext cx="10968990" cy="5451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6595" y="222250"/>
            <a:ext cx="10805795" cy="6340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9390" y="323215"/>
            <a:ext cx="5556250" cy="585406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1160" y="323215"/>
            <a:ext cx="6720840" cy="3937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40" y="4003040"/>
            <a:ext cx="5993765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4563" y="184821"/>
            <a:ext cx="343866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Cycle évolutif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Résultat de recherche d'images pour &quot;schistosoma haematobium&quot;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1133341"/>
            <a:ext cx="8010660" cy="515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Espace réservé du contenu 1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4695" y="630555"/>
            <a:ext cx="10553065" cy="5653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" name="Zone de texte 105"/>
          <p:cNvSpPr txBox="1"/>
          <p:nvPr/>
        </p:nvSpPr>
        <p:spPr>
          <a:xfrm>
            <a:off x="1922780" y="1144270"/>
            <a:ext cx="1009078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l"/>
            <a:r>
              <a:rPr lang="en-US" sz="3200" b="1">
                <a:latin typeface="Times New Roman" panose="02020603050405020304" charset="0"/>
                <a:cs typeface="Calibri" panose="020F0502020204030204" charset="0"/>
              </a:rPr>
              <a:t>Pathogénie et signes </a:t>
            </a:r>
            <a:endParaRPr lang="en-US" sz="3200" b="1">
              <a:latin typeface="Times New Roman" panose="02020603050405020304" charset="0"/>
              <a:cs typeface="Calibri" panose="020F0502020204030204" charset="0"/>
            </a:endParaRPr>
          </a:p>
          <a:p>
            <a:pPr marL="228600" indent="-228600" algn="l"/>
            <a:r>
              <a:rPr lang="en-US" sz="3200" b="0">
                <a:latin typeface="Times New Roman" panose="02020603050405020304" charset="0"/>
                <a:cs typeface="Calibri" panose="020F0502020204030204" charset="0"/>
              </a:rPr>
              <a:t>- Lésion cutanée lors de pénétration (dermatite cercarienne).- Anémie.- Fièvre de katayama</a:t>
            </a:r>
            <a:r>
              <a:rPr lang="fr-FR" altLang="en-US" sz="3200" b="0">
                <a:latin typeface="Times New Roman" panose="02020603050405020304" charset="0"/>
                <a:cs typeface="Calibri" panose="020F0502020204030204" charset="0"/>
              </a:rPr>
              <a:t> ( ville japonaise)</a:t>
            </a:r>
            <a:r>
              <a:rPr lang="en-US" sz="3200" b="0">
                <a:latin typeface="Times New Roman" panose="02020603050405020304" charset="0"/>
                <a:cs typeface="Calibri" panose="020F0502020204030204" charset="0"/>
              </a:rPr>
              <a:t>  - Douleurs abdominales- Taux, nausée, - Stérilité - Hépatomégalie </a:t>
            </a:r>
            <a:endParaRPr lang="en-US" sz="3200" b="1">
              <a:latin typeface="Times New Roman" panose="02020603050405020304" charset="0"/>
              <a:cs typeface="Calibri" panose="020F0502020204030204" charset="0"/>
            </a:endParaRPr>
          </a:p>
          <a:p>
            <a:endParaRPr lang="fr-FR" altLang="en-US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280338" y="412124"/>
            <a:ext cx="280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Diagnostic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47403" y="1659312"/>
            <a:ext cx="94402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Indirecte 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HAI, IFI, ELISA </a:t>
            </a:r>
            <a:endParaRPr lang="fr-FR" sz="2800" dirty="0"/>
          </a:p>
          <a:p>
            <a:r>
              <a:rPr lang="fr-FR" sz="2800" dirty="0" smtClean="0">
                <a:solidFill>
                  <a:srgbClr val="FF0000"/>
                </a:solidFill>
              </a:rPr>
              <a:t>Directe: 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Recherche des œufs dans les urines (</a:t>
            </a:r>
            <a:r>
              <a:rPr lang="fr-FR" sz="2800" dirty="0" err="1" smtClean="0"/>
              <a:t>S,h</a:t>
            </a:r>
            <a:r>
              <a:rPr lang="fr-FR" sz="2800" dirty="0" smtClean="0"/>
              <a:t>),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Recherche des œufs dans les selles ( </a:t>
            </a:r>
            <a:r>
              <a:rPr lang="fr-FR" sz="2800" dirty="0" err="1" smtClean="0"/>
              <a:t>S,m</a:t>
            </a:r>
            <a:r>
              <a:rPr lang="fr-FR" sz="2800" dirty="0" smtClean="0"/>
              <a:t>. </a:t>
            </a:r>
            <a:r>
              <a:rPr lang="fr-FR" sz="2800" dirty="0" err="1" smtClean="0"/>
              <a:t>S.j</a:t>
            </a:r>
            <a:r>
              <a:rPr lang="fr-FR" sz="2800" dirty="0" smtClean="0"/>
              <a:t>. </a:t>
            </a:r>
            <a:r>
              <a:rPr lang="fr-FR" sz="2800" dirty="0" err="1" smtClean="0"/>
              <a:t>S.i</a:t>
            </a:r>
            <a:r>
              <a:rPr lang="fr-FR" sz="2800" dirty="0" smtClean="0"/>
              <a:t> </a:t>
            </a:r>
            <a:r>
              <a:rPr lang="fr-FR" sz="2800" dirty="0" err="1" smtClean="0"/>
              <a:t>Sm</a:t>
            </a:r>
            <a:r>
              <a:rPr lang="fr-FR" sz="2800" dirty="0" smtClean="0"/>
              <a:t> des fois </a:t>
            </a:r>
            <a:r>
              <a:rPr lang="fr-FR" sz="2800" dirty="0" err="1" smtClean="0"/>
              <a:t>S,h</a:t>
            </a:r>
            <a:r>
              <a:rPr lang="fr-FR" sz="2800" dirty="0" smtClean="0"/>
              <a:t>)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Biopsie</a:t>
            </a:r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85290" y="706755"/>
            <a:ext cx="8722995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09190" y="652145"/>
            <a:ext cx="6081395" cy="55251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6845" y="459105"/>
            <a:ext cx="5181600" cy="394779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6020" y="459105"/>
            <a:ext cx="5499100" cy="36995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4741545"/>
            <a:ext cx="5286375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363220" y="920115"/>
            <a:ext cx="11292840" cy="4369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ctr"/>
            <a:r>
              <a:rPr lang="en-US" sz="4400" b="1">
                <a:latin typeface="Times New Roman" panose="02020603050405020304" charset="0"/>
                <a:cs typeface="Calibri" panose="020F0502020204030204" charset="0"/>
              </a:rPr>
              <a:t>Définition </a:t>
            </a:r>
            <a:endParaRPr lang="en-US" sz="4400" b="1">
              <a:latin typeface="Times New Roman" panose="02020603050405020304" charset="0"/>
              <a:cs typeface="Calibri" panose="020F0502020204030204" charset="0"/>
            </a:endParaRPr>
          </a:p>
          <a:p>
            <a:pPr marL="228600" indent="-228600" algn="ctr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400">
                <a:latin typeface="Times New Roman" panose="02020603050405020304" charset="0"/>
                <a:cs typeface="Calibri" panose="020F0502020204030204" charset="0"/>
              </a:rPr>
              <a:t>Le nom Schistosoma dérive de « schistos » qui signifie fente et « soma » le corps,</a:t>
            </a:r>
            <a:endParaRPr lang="en-US" sz="2400">
              <a:latin typeface="Times New Roman" panose="02020603050405020304" charset="0"/>
              <a:cs typeface="Calibri" panose="020F050202020403020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400">
                <a:latin typeface="Times New Roman" panose="02020603050405020304" charset="0"/>
                <a:cs typeface="Calibri" panose="020F0502020204030204" charset="0"/>
              </a:rPr>
              <a:t>Est une affection parasitaire dues au schistosomes ou bilharzies, ce sont des vers plats</a:t>
            </a:r>
            <a:r>
              <a:rPr lang="fr-FR" altLang="en-US" sz="2400"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400">
                <a:latin typeface="Times New Roman" panose="02020603050405020304" charset="0"/>
                <a:cs typeface="Calibri" panose="020F0502020204030204" charset="0"/>
              </a:rPr>
              <a:t>trématodes à sexes séparés localisés au niveau des endothéliums vasculaires.</a:t>
            </a:r>
            <a:endParaRPr lang="en-US" sz="2400">
              <a:latin typeface="Times New Roman" panose="02020603050405020304" charset="0"/>
              <a:cs typeface="Calibri" panose="020F050202020403020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400">
                <a:latin typeface="Times New Roman" panose="02020603050405020304" charset="0"/>
                <a:cs typeface="Calibri" panose="020F0502020204030204" charset="0"/>
              </a:rPr>
              <a:t>Cette maladie constitue la 2ème parasitose la plus répandue au monde après le paludisme avec plus de 200 millions de cas, elle est localisée dans 77 pays dans le monde.</a:t>
            </a:r>
            <a:endParaRPr lang="fr-FR" alt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644265" y="351155"/>
            <a:ext cx="4903470" cy="1325880"/>
          </a:xfrm>
        </p:spPr>
        <p:txBody>
          <a:bodyPr/>
          <a:p>
            <a:r>
              <a:rPr lang="fr-FR" altLang="en-US"/>
              <a:t>signes cliniques </a:t>
            </a:r>
            <a:endParaRPr lang="fr-FR" altLang="en-US"/>
          </a:p>
        </p:txBody>
      </p:sp>
      <p:pic>
        <p:nvPicPr>
          <p:cNvPr id="4" name="Image 4" descr="http://campus.cerimes.fr/parasitologie/enseignement/bilharzioses/site/html/images/figure22.jpg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6390" y="1396365"/>
            <a:ext cx="5801995" cy="4351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Zone de texte 106"/>
          <p:cNvSpPr txBox="1"/>
          <p:nvPr/>
        </p:nvSpPr>
        <p:spPr>
          <a:xfrm>
            <a:off x="3007995" y="606234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b="1">
                <a:latin typeface="Times New Roman" panose="02020603050405020304" charset="0"/>
                <a:cs typeface="Calibri" panose="020F0502020204030204" charset="0"/>
              </a:rPr>
              <a:t>Figure</a:t>
            </a:r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 : granulome bilaharizien vésicale (S.h)</a:t>
            </a:r>
            <a:endParaRPr lang="fr-F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" name="Zone de texte 106"/>
          <p:cNvSpPr txBox="1"/>
          <p:nvPr/>
        </p:nvSpPr>
        <p:spPr>
          <a:xfrm>
            <a:off x="3283585" y="829310"/>
            <a:ext cx="7269480" cy="4923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3600" b="1">
                <a:latin typeface="Times New Roman" panose="02020603050405020304" charset="0"/>
                <a:cs typeface="Calibri" panose="020F0502020204030204" charset="0"/>
              </a:rPr>
              <a:t>Prophylaxie</a:t>
            </a:r>
            <a:endParaRPr lang="en-US" sz="36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en-US" b="1"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0">
                <a:latin typeface="Times New Roman" panose="02020603050405020304" charset="0"/>
                <a:cs typeface="Calibri" panose="020F0502020204030204" charset="0"/>
              </a:rPr>
              <a:t>Lutte contre les mollusques.</a:t>
            </a:r>
            <a:endParaRPr lang="en-US" sz="3200" b="0">
              <a:latin typeface="Times New Roman" panose="02020603050405020304" charset="0"/>
              <a:cs typeface="Calibri" panose="020F0502020204030204" charset="0"/>
            </a:endParaRP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en-US" sz="3200" b="0">
                <a:latin typeface="Times New Roman" panose="02020603050405020304" charset="0"/>
                <a:cs typeface="Calibri" panose="020F0502020204030204" charset="0"/>
              </a:rPr>
              <a:t>éviter le contacte avec l’eau douce contaminée aux pieds nus.</a:t>
            </a:r>
            <a:endParaRPr lang="en-US" sz="3200" b="0">
              <a:latin typeface="Times New Roman" panose="02020603050405020304" charset="0"/>
              <a:cs typeface="Calibri" panose="020F0502020204030204" charset="0"/>
            </a:endParaRP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Calibri" panose="020F0502020204030204" charset="0"/>
              </a:rPr>
              <a:t>L'émission des urines et des selles dans des latrines réduit le risque d'infection.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  <a:cs typeface="Calibri" panose="020F0502020204030204" charset="0"/>
            </a:endParaRP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Calibri" panose="020F0502020204030204" charset="0"/>
              </a:rPr>
              <a:t>traitement de masse (usage de Praziquentel dans les zones d’endémies).</a:t>
            </a:r>
            <a:r>
              <a:rPr lang="en-US" sz="3200" b="0" i="1">
                <a:latin typeface="Times New Roman" panose="02020603050405020304" charset="0"/>
                <a:cs typeface="Calibri" panose="020F0502020204030204" charset="0"/>
              </a:rPr>
              <a:t> </a:t>
            </a:r>
            <a:endParaRPr lang="fr-FR" altLang="en-US" sz="3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Espace réservé du contenu 1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62805" y="2719070"/>
            <a:ext cx="2561590" cy="2291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201930" y="962660"/>
            <a:ext cx="1169289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80340" algn="ctr"/>
            <a:r>
              <a:rPr 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Calibri" panose="020F0502020204030204" charset="0"/>
              </a:rPr>
              <a:t>Agent causal </a:t>
            </a:r>
            <a:endParaRPr 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Calibri" panose="020F0502020204030204" charset="0"/>
            </a:endParaRPr>
          </a:p>
          <a:p>
            <a:pPr indent="180340" algn="just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 Chez l’homme  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180340" algn="just"/>
            <a:r>
              <a:rPr lang="en-US" sz="2800" b="0" i="1">
                <a:latin typeface="Times New Roman" panose="02020603050405020304" charset="0"/>
                <a:cs typeface="Calibri" panose="020F0502020204030204" charset="0"/>
              </a:rPr>
              <a:t>Schistosoma haematobium </a:t>
            </a:r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responsable de la bilharziose urinaire ou urogénitale.</a:t>
            </a:r>
            <a:r>
              <a:rPr lang="en-US" sz="2800" b="0" i="1">
                <a:latin typeface="Times New Roman" panose="02020603050405020304" charset="0"/>
                <a:cs typeface="Calibri" panose="020F0502020204030204" charset="0"/>
              </a:rPr>
              <a:t>Schistosoma mansoni </a:t>
            </a:r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responsable de la bilharziose intestinale, rectale</a:t>
            </a:r>
            <a:r>
              <a:rPr lang="en-US" sz="2800" b="0" i="1">
                <a:latin typeface="Times New Roman" panose="02020603050405020304" charset="0"/>
                <a:cs typeface="Calibri" panose="020F0502020204030204" charset="0"/>
              </a:rPr>
              <a:t>Schistosoma japonicum</a:t>
            </a:r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 et </a:t>
            </a:r>
            <a:r>
              <a:rPr lang="en-US" sz="2800" b="0" i="1">
                <a:latin typeface="Times New Roman" panose="02020603050405020304" charset="0"/>
                <a:cs typeface="Calibri" panose="020F0502020204030204" charset="0"/>
              </a:rPr>
              <a:t>S.mekonji</a:t>
            </a:r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 responsable de la bilharziose rectale.</a:t>
            </a:r>
            <a:r>
              <a:rPr lang="en-US" sz="2800" b="0" i="1">
                <a:latin typeface="Times New Roman" panose="02020603050405020304" charset="0"/>
                <a:cs typeface="Calibri" panose="020F0502020204030204" charset="0"/>
              </a:rPr>
              <a:t>Schistosoma intercalatum</a:t>
            </a:r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 responsable de la bilharziose urinaire ou urogénitale.</a:t>
            </a:r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fr-FR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1866265" y="1077595"/>
            <a:ext cx="983297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/>
            <a:r>
              <a:rPr lang="en-US" sz="3200" b="1">
                <a:latin typeface="Times New Roman" panose="02020603050405020304" charset="0"/>
                <a:cs typeface="Calibri" panose="020F0502020204030204" charset="0"/>
              </a:rPr>
              <a:t>Les principaux genres responsables de cette affection </a:t>
            </a:r>
            <a:endParaRPr lang="en-US" sz="3200" b="0" i="1">
              <a:latin typeface="Times New Roman" panose="02020603050405020304" charset="0"/>
              <a:cs typeface="Calibri" panose="020F0502020204030204" charset="0"/>
            </a:endParaRPr>
          </a:p>
          <a:p>
            <a:pPr marL="228600" indent="-228600" algn="l"/>
            <a:endParaRPr lang="en-US" sz="3200" b="0" i="1">
              <a:latin typeface="Symbol" panose="05050102010706020507" charset="0"/>
              <a:cs typeface="Calibri" panose="020F0502020204030204" charset="0"/>
            </a:endParaRPr>
          </a:p>
          <a:p>
            <a:pPr marL="228600" indent="-228600" algn="l"/>
            <a:r>
              <a:rPr lang="en-US" sz="3200" b="0" i="1">
                <a:latin typeface="Symbol" panose="05050102010706020507" charset="0"/>
                <a:cs typeface="Calibri" panose="020F0502020204030204" charset="0"/>
              </a:rPr>
              <a:t>· </a:t>
            </a:r>
            <a:r>
              <a:rPr lang="en-US" sz="3200" b="0" i="1">
                <a:latin typeface="Times New Roman" panose="02020603050405020304" charset="0"/>
                <a:cs typeface="Calibri" panose="020F0502020204030204" charset="0"/>
              </a:rPr>
              <a:t>Bilharziella, </a:t>
            </a:r>
            <a:r>
              <a:rPr lang="en-US" sz="3200" b="0" i="1">
                <a:latin typeface="Symbol" panose="05050102010706020507" charset="0"/>
                <a:cs typeface="Calibri" panose="020F0502020204030204" charset="0"/>
              </a:rPr>
              <a:t>· </a:t>
            </a:r>
            <a:r>
              <a:rPr lang="en-US" sz="3200" b="0" i="1">
                <a:latin typeface="Times New Roman" panose="02020603050405020304" charset="0"/>
                <a:cs typeface="Calibri" panose="020F0502020204030204" charset="0"/>
              </a:rPr>
              <a:t>Trichobilharzia, </a:t>
            </a:r>
            <a:r>
              <a:rPr lang="en-US" sz="3200" b="0" i="1">
                <a:latin typeface="Symbol" panose="05050102010706020507" charset="0"/>
                <a:cs typeface="Calibri" panose="020F0502020204030204" charset="0"/>
              </a:rPr>
              <a:t>· </a:t>
            </a:r>
            <a:r>
              <a:rPr lang="en-US" sz="3200" b="0" i="1">
                <a:latin typeface="Times New Roman" panose="02020603050405020304" charset="0"/>
                <a:cs typeface="Calibri" panose="020F0502020204030204" charset="0"/>
              </a:rPr>
              <a:t>Orientobilharzia, </a:t>
            </a:r>
            <a:r>
              <a:rPr lang="en-US" sz="3200" b="0" i="1">
                <a:latin typeface="Symbol" panose="05050102010706020507" charset="0"/>
                <a:cs typeface="Calibri" panose="020F0502020204030204" charset="0"/>
              </a:rPr>
              <a:t>· </a:t>
            </a:r>
            <a:r>
              <a:rPr lang="en-US" sz="3200" b="0" i="1">
                <a:latin typeface="Times New Roman" panose="02020603050405020304" charset="0"/>
                <a:cs typeface="Calibri" panose="020F0502020204030204" charset="0"/>
              </a:rPr>
              <a:t>Ornithobilharzia, </a:t>
            </a:r>
            <a:r>
              <a:rPr lang="en-US" sz="3200" b="0" i="1">
                <a:latin typeface="Symbol" panose="05050102010706020507" charset="0"/>
                <a:cs typeface="Calibri" panose="020F0502020204030204" charset="0"/>
              </a:rPr>
              <a:t>· </a:t>
            </a:r>
            <a:r>
              <a:rPr lang="en-US" sz="3200" b="0" i="1">
                <a:latin typeface="Times New Roman" panose="02020603050405020304" charset="0"/>
                <a:cs typeface="Calibri" panose="020F0502020204030204" charset="0"/>
              </a:rPr>
              <a:t>Heterobilharzia </a:t>
            </a:r>
            <a:r>
              <a:rPr lang="en-US" sz="3200" b="0" i="1">
                <a:latin typeface="Symbol" panose="05050102010706020507" charset="0"/>
                <a:cs typeface="Calibri" panose="020F0502020204030204" charset="0"/>
              </a:rPr>
              <a:t>· </a:t>
            </a:r>
            <a:r>
              <a:rPr lang="en-US" sz="3200" b="0" i="1">
                <a:latin typeface="Times New Roman" panose="02020603050405020304" charset="0"/>
                <a:cs typeface="Calibri" panose="020F0502020204030204" charset="0"/>
              </a:rPr>
              <a:t>Austrobilharzia </a:t>
            </a:r>
            <a:endParaRPr lang="fr-FR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2250" y="1738630"/>
            <a:ext cx="3902710" cy="3359150"/>
          </a:xfrm>
        </p:spPr>
        <p:txBody>
          <a:bodyPr>
            <a:noAutofit/>
          </a:bodyPr>
          <a:p>
            <a:r>
              <a:rPr lang="fr-FR" altLang="en-US" b="1"/>
              <a:t>les espèces de Schistosoma </a:t>
            </a:r>
            <a:br>
              <a:rPr lang="fr-FR" altLang="en-US" b="1"/>
            </a:br>
            <a:r>
              <a:rPr lang="fr-FR" altLang="en-US" b="1"/>
              <a:t>(HD, HI, Localisation).</a:t>
            </a:r>
            <a:endParaRPr lang="fr-FR" altLang="en-US" b="1"/>
          </a:p>
        </p:txBody>
      </p:sp>
      <p:pic>
        <p:nvPicPr>
          <p:cNvPr id="12" name="Image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96665" y="93345"/>
            <a:ext cx="7877175" cy="6543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Bilharziose </a:t>
            </a:r>
            <a:r>
              <a:rPr lang="fr-FR" b="1" i="1" dirty="0"/>
              <a:t>urinaire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410" y="1468755"/>
            <a:ext cx="7056120" cy="4349750"/>
          </a:xfrm>
        </p:spPr>
        <p:txBody>
          <a:bodyPr>
            <a:normAutofit fontScale="25000"/>
          </a:bodyPr>
          <a:lstStyle/>
          <a:p>
            <a:pPr lvl="0" algn="ctr"/>
            <a:r>
              <a:rPr lang="fr-FR" sz="12800" b="1" dirty="0" smtClean="0">
                <a:solidFill>
                  <a:srgbClr val="FFFF00"/>
                </a:solidFill>
              </a:rPr>
              <a:t>Morphologie</a:t>
            </a:r>
            <a:r>
              <a:rPr lang="fr-FR" sz="12800" b="1" i="1" dirty="0">
                <a:solidFill>
                  <a:srgbClr val="FFFF00"/>
                </a:solidFill>
              </a:rPr>
              <a:t> </a:t>
            </a:r>
            <a:endParaRPr lang="fr-FR" sz="12800" b="1" dirty="0">
              <a:solidFill>
                <a:srgbClr val="FFFF00"/>
              </a:solidFill>
            </a:endParaRPr>
          </a:p>
          <a:p>
            <a:pPr lvl="1" algn="just"/>
            <a:r>
              <a:rPr lang="fr-FR" sz="9600" b="1" dirty="0"/>
              <a:t>Adultes </a:t>
            </a:r>
            <a:endParaRPr lang="fr-FR" sz="3840" dirty="0"/>
          </a:p>
          <a:p>
            <a:pPr algn="just"/>
            <a:r>
              <a:rPr lang="fr-FR" sz="10285" i="1" dirty="0" err="1"/>
              <a:t>Schistosoma</a:t>
            </a:r>
            <a:r>
              <a:rPr lang="fr-FR" sz="10285" i="1" dirty="0"/>
              <a:t> </a:t>
            </a:r>
            <a:r>
              <a:rPr lang="fr-FR" sz="10285" i="1" dirty="0" err="1"/>
              <a:t>haematobium</a:t>
            </a:r>
            <a:endParaRPr lang="fr-FR" sz="10285" i="1" dirty="0"/>
          </a:p>
          <a:p>
            <a:pPr algn="just"/>
            <a:r>
              <a:rPr lang="fr-FR" sz="10285" i="1" dirty="0"/>
              <a:t> </a:t>
            </a:r>
            <a:r>
              <a:rPr lang="fr-FR" sz="10285" dirty="0"/>
              <a:t>blanchâtre</a:t>
            </a:r>
            <a:r>
              <a:rPr lang="fr-FR" sz="10285" i="1" dirty="0"/>
              <a:t>, </a:t>
            </a:r>
            <a:endParaRPr lang="fr-FR" sz="10285" i="1" dirty="0"/>
          </a:p>
          <a:p>
            <a:pPr algn="just"/>
            <a:r>
              <a:rPr lang="fr-FR" sz="10285" dirty="0"/>
              <a:t>possède</a:t>
            </a:r>
            <a:r>
              <a:rPr lang="fr-FR" sz="10285" i="1" dirty="0"/>
              <a:t> </a:t>
            </a:r>
            <a:r>
              <a:rPr lang="fr-FR" sz="10285" dirty="0"/>
              <a:t>deux</a:t>
            </a:r>
            <a:r>
              <a:rPr lang="fr-FR" sz="10285" i="1" dirty="0"/>
              <a:t> </a:t>
            </a:r>
            <a:r>
              <a:rPr lang="fr-FR" sz="10285" dirty="0"/>
              <a:t>ventouses</a:t>
            </a:r>
            <a:r>
              <a:rPr lang="fr-FR" sz="10285" i="1" dirty="0"/>
              <a:t>, </a:t>
            </a:r>
            <a:r>
              <a:rPr lang="fr-FR" sz="10285" dirty="0"/>
              <a:t>antérieure</a:t>
            </a:r>
            <a:r>
              <a:rPr lang="fr-FR" sz="10285" i="1" dirty="0"/>
              <a:t> </a:t>
            </a:r>
            <a:r>
              <a:rPr lang="fr-FR" sz="10285" dirty="0"/>
              <a:t>et</a:t>
            </a:r>
            <a:r>
              <a:rPr lang="fr-FR" sz="10285" i="1" dirty="0"/>
              <a:t> </a:t>
            </a:r>
            <a:r>
              <a:rPr lang="fr-FR" sz="10285" dirty="0"/>
              <a:t>ventrale</a:t>
            </a:r>
            <a:r>
              <a:rPr lang="fr-FR" sz="10285" i="1" dirty="0"/>
              <a:t>, </a:t>
            </a:r>
            <a:r>
              <a:rPr lang="fr-FR" sz="10285" dirty="0"/>
              <a:t>assure la fixation, </a:t>
            </a:r>
            <a:endParaRPr lang="fr-FR" sz="10285" dirty="0"/>
          </a:p>
          <a:p>
            <a:pPr algn="just"/>
            <a:r>
              <a:rPr lang="fr-FR" sz="10285" dirty="0"/>
              <a:t>vit dans le système circulatoire se nourrit de sang, </a:t>
            </a:r>
            <a:endParaRPr lang="fr-FR" sz="10285" dirty="0"/>
          </a:p>
          <a:p>
            <a:pPr algn="just"/>
            <a:r>
              <a:rPr lang="fr-FR" sz="10285" dirty="0"/>
              <a:t>les sexes sont séparés, le mâle s’enroule pour former le canal </a:t>
            </a:r>
            <a:r>
              <a:rPr lang="fr-FR" sz="10285" dirty="0" err="1"/>
              <a:t>gynécophore</a:t>
            </a:r>
            <a:r>
              <a:rPr lang="fr-FR" sz="10285" dirty="0"/>
              <a:t> dans lequel vient loger la </a:t>
            </a:r>
            <a:r>
              <a:rPr lang="fr-FR" sz="10285" dirty="0" smtClean="0"/>
              <a:t>femelle.</a:t>
            </a:r>
            <a:endParaRPr lang="fr-FR" sz="10285" dirty="0"/>
          </a:p>
          <a:p>
            <a:pPr marL="0" indent="0">
              <a:buNone/>
            </a:pPr>
            <a:r>
              <a:rPr lang="fr-FR" sz="10285" b="1" dirty="0"/>
              <a:t> </a:t>
            </a:r>
            <a:endParaRPr lang="fr-FR" sz="10285" dirty="0"/>
          </a:p>
        </p:txBody>
      </p:sp>
      <p:pic>
        <p:nvPicPr>
          <p:cNvPr id="4" name="Image 3" descr="E:\cours-parasitologie\8 SCHISTOSOME\2.jp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8" t="51726" r="3295" b="21710"/>
          <a:stretch>
            <a:fillRect/>
          </a:stretch>
        </p:blipFill>
        <p:spPr bwMode="auto">
          <a:xfrm>
            <a:off x="7493635" y="255905"/>
            <a:ext cx="4465320" cy="394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8715" y="706755"/>
            <a:ext cx="9197975" cy="4727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4935" y="295910"/>
            <a:ext cx="9893300" cy="6439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4498</Words>
  <Application>WPS Presentation</Application>
  <PresentationFormat>Grand écran</PresentationFormat>
  <Paragraphs>169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SimSun</vt:lpstr>
      <vt:lpstr>Wingdings</vt:lpstr>
      <vt:lpstr>Wingdings</vt:lpstr>
      <vt:lpstr>Times New Roman</vt:lpstr>
      <vt:lpstr>Calibri</vt:lpstr>
      <vt:lpstr>Symbol</vt:lpstr>
      <vt:lpstr>Microsoft YaHei</vt:lpstr>
      <vt:lpstr>Arial Unicode MS</vt:lpstr>
      <vt:lpstr>Calibri Light</vt:lpstr>
      <vt:lpstr>Thème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les espèces de Schistosoma  (HD, HI, Localisation).</vt:lpstr>
      <vt:lpstr>Bilharziose urinaire  </vt:lpstr>
      <vt:lpstr>PowerPoint 演示文稿</vt:lpstr>
      <vt:lpstr>PowerPoint 演示文稿</vt:lpstr>
      <vt:lpstr>PowerPoint 演示文稿</vt:lpstr>
      <vt:lpstr>les oeufs de Schistosomes </vt:lpstr>
      <vt:lpstr>PowerPoint 演示文稿</vt:lpstr>
      <vt:lpstr>PowerPoint 演示文稿</vt:lpstr>
      <vt:lpstr>Mode de contamination </vt:lpstr>
      <vt:lpstr>PowerPoint 演示文稿</vt:lpstr>
      <vt:lpstr>Classisfication </vt:lpstr>
      <vt:lpstr>Géographie </vt:lpstr>
      <vt:lpstr>PowerPoint 演示文稿</vt:lpstr>
      <vt:lpstr>Hôtes intermédiaires </vt:lpstr>
      <vt:lpstr>PowerPoint 演示文稿</vt:lpstr>
      <vt:lpstr>PowerPoint 演示文稿</vt:lpstr>
      <vt:lpstr>PowerPoint 演示文稿</vt:lpstr>
      <vt:lpstr>Cycle évolutif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signes cliniques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Trématodes</dc:title>
  <dc:creator>Admin</dc:creator>
  <cp:lastModifiedBy>Admin</cp:lastModifiedBy>
  <cp:revision>49</cp:revision>
  <dcterms:created xsi:type="dcterms:W3CDTF">2020-09-20T15:00:00Z</dcterms:created>
  <dcterms:modified xsi:type="dcterms:W3CDTF">2024-02-16T11:02:48Z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A38C1B7351E841BB90F34B67EBA27353</vt:lpwstr>
  </property>
  <property fmtid="{D5CDD505-2E9C-101B-9397-08002B2CF9AE}" pid="3" name="KSOProductBuildVer">
    <vt:lpwstr>1036-12.2.0.13431</vt:lpwstr>
  </property>
</Properties>
</file>