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660"/>
  </p:normalViewPr>
  <p:slideViewPr>
    <p:cSldViewPr>
      <p:cViewPr varScale="1">
        <p:scale>
          <a:sx n="68" d="100"/>
          <a:sy n="68" d="100"/>
        </p:scale>
        <p:origin x="144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14AE90-49A9-4F21-AFE8-D22F66F552CA}" type="datetimeFigureOut">
              <a:rPr lang="fr-FR" smtClean="0"/>
              <a:t>11/05/2024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77CE70-B895-4F32-9F83-926FDC7C3CAF}" type="slidenum">
              <a:rPr lang="fr-FR" smtClean="0"/>
              <a:t>‹#›</a:t>
            </a:fld>
            <a:endParaRPr lang="fr-FR"/>
          </a:p>
        </p:txBody>
      </p:sp>
    </p:spTree>
    <p:extLst>
      <p:ext uri="{BB962C8B-B14F-4D97-AF65-F5344CB8AC3E}">
        <p14:creationId xmlns:p14="http://schemas.microsoft.com/office/powerpoint/2010/main" val="427629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C4671760-7413-4B79-AB92-27850A60D557}" type="datetime1">
              <a:rPr lang="fr-FR" smtClean="0"/>
              <a:t>11/05/2024</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F0998F2-C2B2-40F5-88F7-2900D4C67CAB}" type="datetime1">
              <a:rPr lang="fr-FR" smtClean="0"/>
              <a:t>11/05/2024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0900F69-1180-4493-9038-FFBBE43CDFAD}" type="datetime1">
              <a:rPr lang="fr-FR" smtClean="0"/>
              <a:t>11/05/2024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FEEC2320-6322-4C80-9101-9B404C6FD122}" type="datetime1">
              <a:rPr lang="fr-FR" smtClean="0"/>
              <a:t>11/05/2024</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441E7584-5A3E-4DA5-9D7B-9EF85B0EFAA6}" type="datetime1">
              <a:rPr lang="fr-FR" smtClean="0"/>
              <a:t>11/05/2024</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E43FD99E-84BF-4272-9690-B984F87EFD22}" type="datetime1">
              <a:rPr lang="fr-FR" smtClean="0"/>
              <a:t>11/05/2024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a:t>Cliquez pour modifier le style du titre</a:t>
            </a:r>
            <a:endParaRPr kumimoji="0" lang="en-US"/>
          </a:p>
        </p:txBody>
      </p:sp>
      <p:sp>
        <p:nvSpPr>
          <p:cNvPr id="7" name="Espace réservé de la date 6"/>
          <p:cNvSpPr>
            <a:spLocks noGrp="1"/>
          </p:cNvSpPr>
          <p:nvPr>
            <p:ph type="dt" sz="half" idx="10"/>
          </p:nvPr>
        </p:nvSpPr>
        <p:spPr/>
        <p:txBody>
          <a:bodyPr/>
          <a:lstStyle/>
          <a:p>
            <a:fld id="{D9DDF262-80BD-4A48-BEEA-2010876EC9A4}" type="datetime1">
              <a:rPr lang="fr-FR" smtClean="0"/>
              <a:t>11/05/2024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6" name="Espace réservé de la date 5"/>
          <p:cNvSpPr>
            <a:spLocks noGrp="1"/>
          </p:cNvSpPr>
          <p:nvPr>
            <p:ph type="dt" sz="half" idx="10"/>
          </p:nvPr>
        </p:nvSpPr>
        <p:spPr/>
        <p:txBody>
          <a:bodyPr rtlCol="0"/>
          <a:lstStyle/>
          <a:p>
            <a:fld id="{227A6EC5-C32D-4C4C-89F5-04FEE3DF2EC5}" type="datetime1">
              <a:rPr lang="fr-FR" smtClean="0"/>
              <a:t>11/05/2024</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F127454-096D-4F2F-8E6E-02C74855C6D3}" type="datetime1">
              <a:rPr lang="fr-FR" smtClean="0"/>
              <a:t>11/05/2024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60A89CFF-06F7-49AE-BF52-4D008048F183}" type="datetime1">
              <a:rPr lang="fr-FR" smtClean="0"/>
              <a:t>11/05/2024</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CDD1E171-93A6-4F57-ADB2-8A580033C781}" type="datetime1">
              <a:rPr lang="fr-FR" smtClean="0"/>
              <a:t>11/05/2024</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AA276D7-828B-4C56-BB4A-4DE96964759C}" type="datetime1">
              <a:rPr lang="fr-FR" smtClean="0"/>
              <a:t>11/05/2024</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a:t>
            </a:fld>
            <a:endParaRPr lang="fr-BE"/>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71604" y="1928802"/>
            <a:ext cx="7772400" cy="1470025"/>
          </a:xfrm>
        </p:spPr>
        <p:txBody>
          <a:bodyPr>
            <a:normAutofit fontScale="90000"/>
          </a:bodyPr>
          <a:lstStyle/>
          <a:p>
            <a:pPr algn="ctr"/>
            <a:r>
              <a:rPr lang="ar-DZ" sz="6700" b="1" dirty="0">
                <a:ln>
                  <a:solidFill>
                    <a:schemeClr val="accent1">
                      <a:lumMod val="40000"/>
                      <a:lumOff val="60000"/>
                    </a:schemeClr>
                  </a:solidFill>
                </a:ln>
                <a:solidFill>
                  <a:schemeClr val="accent1">
                    <a:lumMod val="75000"/>
                  </a:schemeClr>
                </a:solidFill>
                <a:effectLst>
                  <a:glow rad="101600">
                    <a:schemeClr val="accent1">
                      <a:satMod val="175000"/>
                      <a:alpha val="40000"/>
                    </a:schemeClr>
                  </a:glow>
                  <a:reflection blurRad="6350" stA="55000" endA="50" endPos="85000" dist="60007" dir="5400000" sy="-100000" algn="bl" rotWithShape="0"/>
                </a:effectLst>
                <a:latin typeface="Bookman Old Style" pitchFamily="18" charset="0"/>
                <a:cs typeface="Andalus" pitchFamily="2" charset="-78"/>
              </a:rPr>
              <a:t>بسم الله الرحمن الرحيم</a:t>
            </a:r>
            <a:br>
              <a:rPr lang="fr-FR" b="1" dirty="0">
                <a:ln>
                  <a:solidFill>
                    <a:schemeClr val="accent1">
                      <a:lumMod val="40000"/>
                      <a:lumOff val="60000"/>
                    </a:schemeClr>
                  </a:solidFill>
                </a:ln>
                <a:solidFill>
                  <a:schemeClr val="accent1">
                    <a:lumMod val="75000"/>
                  </a:schemeClr>
                </a:solidFill>
                <a:effectLst>
                  <a:glow rad="101600">
                    <a:schemeClr val="accent1">
                      <a:satMod val="175000"/>
                      <a:alpha val="40000"/>
                    </a:schemeClr>
                  </a:glow>
                  <a:reflection blurRad="6350" stA="55000" endA="50" endPos="85000" dist="60007" dir="5400000" sy="-100000" algn="bl" rotWithShape="0"/>
                </a:effectLst>
                <a:latin typeface="Bookman Old Style" pitchFamily="18" charset="0"/>
                <a:cs typeface="Andalus" pitchFamily="2" charset="-78"/>
              </a:rPr>
            </a:br>
            <a:endParaRPr lang="fr-FR" dirty="0"/>
          </a:p>
        </p:txBody>
      </p:sp>
      <p:sp>
        <p:nvSpPr>
          <p:cNvPr id="3" name="Sous-titre 2"/>
          <p:cNvSpPr>
            <a:spLocks noGrp="1"/>
          </p:cNvSpPr>
          <p:nvPr>
            <p:ph type="subTitle" idx="1"/>
          </p:nvPr>
        </p:nvSpPr>
        <p:spPr>
          <a:xfrm>
            <a:off x="2285984" y="5000636"/>
            <a:ext cx="6172200" cy="1371600"/>
          </a:xfrm>
        </p:spPr>
        <p:txBody>
          <a:bodyPr/>
          <a:lstStyle/>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fr-FR" dirty="0"/>
          </a:p>
        </p:txBody>
      </p:sp>
      <p:sp>
        <p:nvSpPr>
          <p:cNvPr id="4" name="Espace réservé du numéro de diapositive 3"/>
          <p:cNvSpPr>
            <a:spLocks noGrp="1"/>
          </p:cNvSpPr>
          <p:nvPr>
            <p:ph type="sldNum" sz="quarter" idx="12"/>
          </p:nvPr>
        </p:nvSpPr>
        <p:spPr/>
        <p:txBody>
          <a:bodyPr/>
          <a:lstStyle/>
          <a:p>
            <a:r>
              <a:rPr lang="ar-DZ" dirty="0"/>
              <a:t>  </a:t>
            </a:r>
            <a:endParaRPr lang="fr-BE" dirty="0"/>
          </a:p>
        </p:txBody>
      </p:sp>
    </p:spTree>
  </p:cSld>
  <p:clrMapOvr>
    <a:masterClrMapping/>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786190"/>
            <a:ext cx="7715304" cy="1357322"/>
          </a:xfrm>
        </p:spPr>
        <p:txBody>
          <a:bodyPr>
            <a:normAutofit fontScale="90000"/>
          </a:bodyPr>
          <a:lstStyle/>
          <a:p>
            <a:pPr algn="r" rtl="1"/>
            <a:r>
              <a:rPr lang="ar-DZ" sz="1900" b="1" dirty="0">
                <a:solidFill>
                  <a:schemeClr val="tx1"/>
                </a:solidFill>
              </a:rPr>
              <a:t>4- </a:t>
            </a:r>
            <a:r>
              <a:rPr lang="ar-DZ" sz="1900" dirty="0">
                <a:solidFill>
                  <a:schemeClr val="tx1"/>
                </a:solidFill>
              </a:rPr>
              <a:t>استخدام القرض الإيجاري كأداة رئيسية لزيادة حصة المشروع في السوق المحلي والأسواق الدولية وذلك لزيادة الطلب ورفع القدرة على الفرص المتاحة في السوق .</a:t>
            </a:r>
            <a:br>
              <a:rPr lang="ar-DZ" sz="1900" dirty="0">
                <a:solidFill>
                  <a:schemeClr val="tx1"/>
                </a:solidFill>
              </a:rPr>
            </a:br>
            <a:br>
              <a:rPr lang="ar-DZ" sz="1900" dirty="0">
                <a:solidFill>
                  <a:schemeClr val="tx1"/>
                </a:solidFill>
              </a:rPr>
            </a:br>
            <a:r>
              <a:rPr lang="ar-DZ" sz="1900" b="1" dirty="0">
                <a:solidFill>
                  <a:schemeClr val="tx1"/>
                </a:solidFill>
              </a:rPr>
              <a:t>5- </a:t>
            </a:r>
            <a:r>
              <a:rPr lang="ar-DZ" sz="1900" dirty="0">
                <a:solidFill>
                  <a:schemeClr val="tx1"/>
                </a:solidFill>
              </a:rPr>
              <a:t>إقدام أكبر المشروعات العالمية المتطورة على التعامل بهذه التقنية مع الزبائن . </a:t>
            </a:r>
            <a:br>
              <a:rPr lang="ar-DZ" sz="1700" dirty="0">
                <a:solidFill>
                  <a:schemeClr val="tx1"/>
                </a:solidFill>
              </a:rPr>
            </a:br>
            <a:br>
              <a:rPr lang="ar-DZ" sz="1700" dirty="0">
                <a:solidFill>
                  <a:schemeClr val="tx1"/>
                </a:solidFill>
              </a:rPr>
            </a:br>
            <a:endParaRPr lang="fr-FR" sz="1700" dirty="0">
              <a:solidFill>
                <a:schemeClr val="tx1"/>
              </a:solidFill>
            </a:endParaRPr>
          </a:p>
        </p:txBody>
      </p:sp>
      <p:sp>
        <p:nvSpPr>
          <p:cNvPr id="3" name="Rectangle 2"/>
          <p:cNvSpPr/>
          <p:nvPr/>
        </p:nvSpPr>
        <p:spPr>
          <a:xfrm>
            <a:off x="285720" y="357166"/>
            <a:ext cx="7929618" cy="3524042"/>
          </a:xfrm>
          <a:prstGeom prst="rect">
            <a:avLst/>
          </a:prstGeom>
        </p:spPr>
        <p:txBody>
          <a:bodyPr wrap="square">
            <a:spAutoFit/>
          </a:bodyPr>
          <a:lstStyle/>
          <a:p>
            <a:pPr algn="r" rtl="1"/>
            <a:r>
              <a:rPr lang="ar-DZ" sz="1700" b="1" dirty="0"/>
              <a:t>أهمية قرض الإيجار:</a:t>
            </a:r>
          </a:p>
          <a:p>
            <a:pPr algn="r" rtl="1"/>
            <a:br>
              <a:rPr lang="ar-DZ" dirty="0"/>
            </a:br>
            <a:r>
              <a:rPr lang="ar-DZ" dirty="0"/>
              <a:t> </a:t>
            </a:r>
            <a:r>
              <a:rPr lang="ar-DZ" sz="1700" dirty="0"/>
              <a:t>يعد القرض الإيجاري من أهم الأدوات التي استخدمت حديثا لمعالجة عدم توفر النقود لدى المشروعات وقد ساهمت بدوره في تسهيل مهمة المستثمرين وتكمن هذه الأهمية فيما يلي :</a:t>
            </a:r>
          </a:p>
          <a:p>
            <a:pPr algn="r" rtl="1"/>
            <a:br>
              <a:rPr lang="ar-DZ" sz="1700" dirty="0"/>
            </a:br>
            <a:r>
              <a:rPr lang="ar-DZ" sz="1700" b="1" dirty="0"/>
              <a:t>1- </a:t>
            </a:r>
            <a:r>
              <a:rPr lang="ar-DZ" sz="1700" dirty="0"/>
              <a:t>تقليل المبالغ التي يساهمون بها في إنشاء مشروعاتهم الاستثمارية المختلفة .</a:t>
            </a:r>
          </a:p>
          <a:p>
            <a:pPr algn="r" rtl="1"/>
            <a:br>
              <a:rPr lang="ar-DZ" sz="1700" dirty="0"/>
            </a:br>
            <a:r>
              <a:rPr lang="ar-DZ" sz="1700" b="1" dirty="0"/>
              <a:t>2- </a:t>
            </a:r>
            <a:r>
              <a:rPr lang="ar-DZ" sz="1700" dirty="0"/>
              <a:t>كسب المشروعات ميزة التنافسية ملموسة، حيث حول الأموال المستغرقة في تمويل أصول ثابتة إلى أموال متداولة كالإيجار طوال فترة استخدامها، ثم بدفع الإيجار كمصروف ولا يتحمل تكلفة استثمارية مرتفعة .</a:t>
            </a:r>
          </a:p>
          <a:p>
            <a:pPr algn="r" rtl="1"/>
            <a:br>
              <a:rPr lang="ar-DZ" sz="1700" dirty="0"/>
            </a:br>
            <a:r>
              <a:rPr lang="ar-DZ" sz="1700" b="1" dirty="0"/>
              <a:t>3-</a:t>
            </a:r>
            <a:r>
              <a:rPr lang="ar-DZ" sz="1700" dirty="0"/>
              <a:t> يتم تأجير الأصول المراد إستأجارها تمويليا عند الحاجة إليها أي ألا يكون فجوة زمنية ما بين إستأجارها وحصول عليها . </a:t>
            </a:r>
            <a:br>
              <a:rPr lang="ar-DZ" sz="1700" dirty="0"/>
            </a:br>
            <a:endParaRPr lang="fr-FR" sz="1700" dirty="0"/>
          </a:p>
        </p:txBody>
      </p:sp>
      <p:sp>
        <p:nvSpPr>
          <p:cNvPr id="4" name="Espace réservé du numéro de diapositive 3"/>
          <p:cNvSpPr>
            <a:spLocks noGrp="1"/>
          </p:cNvSpPr>
          <p:nvPr>
            <p:ph type="sldNum" sz="quarter" idx="11"/>
          </p:nvPr>
        </p:nvSpPr>
        <p:spPr/>
        <p:txBody>
          <a:bodyPr/>
          <a:lstStyle/>
          <a:p>
            <a:r>
              <a:rPr lang="ar-DZ" sz="2400" dirty="0"/>
              <a:t>8</a:t>
            </a:r>
            <a:endParaRPr lang="fr-BE" sz="2400" dirty="0"/>
          </a:p>
        </p:txBody>
      </p:sp>
    </p:spTree>
  </p:cSld>
  <p:clrMapOvr>
    <a:masterClrMapping/>
  </p:clrMapOvr>
  <p:transition>
    <p:newsfla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543824" cy="5940444"/>
          </a:xfrm>
        </p:spPr>
        <p:txBody>
          <a:bodyPr>
            <a:normAutofit/>
          </a:bodyPr>
          <a:lstStyle/>
          <a:p>
            <a:pPr algn="r" rtl="1"/>
            <a:r>
              <a:rPr lang="ar-DZ" sz="1800" b="1" dirty="0">
                <a:solidFill>
                  <a:schemeClr val="tx1"/>
                </a:solidFill>
              </a:rPr>
              <a:t>المبحث الثاني :</a:t>
            </a:r>
            <a:r>
              <a:rPr lang="ar-DZ" sz="1800" dirty="0">
                <a:solidFill>
                  <a:schemeClr val="tx1"/>
                </a:solidFill>
              </a:rPr>
              <a:t> </a:t>
            </a:r>
            <a:r>
              <a:rPr lang="ar-DZ" sz="1700" dirty="0">
                <a:solidFill>
                  <a:schemeClr val="tx1"/>
                </a:solidFill>
              </a:rPr>
              <a:t>مشاكل القرض الإيجاري في المشروعات بعض التجارية الدولية .</a:t>
            </a:r>
            <a:br>
              <a:rPr lang="ar-DZ" sz="1700" dirty="0">
                <a:solidFill>
                  <a:schemeClr val="tx1"/>
                </a:solidFill>
              </a:rPr>
            </a:br>
            <a:br>
              <a:rPr lang="ar-DZ" sz="1800" dirty="0">
                <a:solidFill>
                  <a:schemeClr val="tx1"/>
                </a:solidFill>
              </a:rPr>
            </a:br>
            <a:r>
              <a:rPr lang="ar-DZ" sz="1800" dirty="0">
                <a:solidFill>
                  <a:schemeClr val="tx1"/>
                </a:solidFill>
              </a:rPr>
              <a:t>   </a:t>
            </a:r>
            <a:r>
              <a:rPr lang="ar-DZ" sz="1700" b="1" dirty="0">
                <a:solidFill>
                  <a:schemeClr val="tx1"/>
                </a:solidFill>
              </a:rPr>
              <a:t>المطلب الأول : </a:t>
            </a:r>
            <a:r>
              <a:rPr lang="ar-DZ" sz="1700" dirty="0">
                <a:solidFill>
                  <a:schemeClr val="tx1"/>
                </a:solidFill>
              </a:rPr>
              <a:t>مشاكل القرض الإيجاري وتطبيقه في المشاريع .</a:t>
            </a:r>
            <a:br>
              <a:rPr lang="ar-DZ" sz="1700" dirty="0">
                <a:solidFill>
                  <a:schemeClr val="tx1"/>
                </a:solidFill>
              </a:rPr>
            </a:br>
            <a:br>
              <a:rPr lang="ar-DZ" sz="1700" dirty="0">
                <a:solidFill>
                  <a:schemeClr val="tx1"/>
                </a:solidFill>
              </a:rPr>
            </a:br>
            <a:r>
              <a:rPr lang="ar-DZ" sz="1700" dirty="0">
                <a:solidFill>
                  <a:schemeClr val="tx1"/>
                </a:solidFill>
              </a:rPr>
              <a:t>     يتعرض القرض الإيجاري لعدة مشاكل أهمها :  </a:t>
            </a:r>
            <a:br>
              <a:rPr lang="ar-DZ" sz="1700" dirty="0">
                <a:solidFill>
                  <a:schemeClr val="tx1"/>
                </a:solidFill>
              </a:rPr>
            </a:br>
            <a:br>
              <a:rPr lang="ar-DZ" sz="1700" dirty="0">
                <a:solidFill>
                  <a:schemeClr val="tx1"/>
                </a:solidFill>
              </a:rPr>
            </a:br>
            <a:r>
              <a:rPr lang="ar-DZ" sz="1700" b="1" dirty="0">
                <a:solidFill>
                  <a:schemeClr val="tx1"/>
                </a:solidFill>
              </a:rPr>
              <a:t>1-</a:t>
            </a:r>
            <a:r>
              <a:rPr lang="ar-DZ" sz="1700" dirty="0">
                <a:solidFill>
                  <a:schemeClr val="tx1"/>
                </a:solidFill>
              </a:rPr>
              <a:t> دفعات التأجير قيمتها عالية أحيانا لأنها تغطي كل من إهتلاك الأصل تكلفة المال المستثمر مكافئة الخدمة المقدمة والأخطار المحتملة .</a:t>
            </a:r>
            <a:br>
              <a:rPr lang="ar-DZ" sz="1700" dirty="0">
                <a:solidFill>
                  <a:schemeClr val="tx1"/>
                </a:solidFill>
              </a:rPr>
            </a:br>
            <a:br>
              <a:rPr lang="ar-DZ" sz="1700" dirty="0">
                <a:solidFill>
                  <a:schemeClr val="tx1"/>
                </a:solidFill>
              </a:rPr>
            </a:br>
            <a:r>
              <a:rPr lang="ar-DZ" sz="1700" b="1" dirty="0">
                <a:solidFill>
                  <a:schemeClr val="tx1"/>
                </a:solidFill>
              </a:rPr>
              <a:t>2-</a:t>
            </a:r>
            <a:r>
              <a:rPr lang="ar-DZ" sz="1700" dirty="0">
                <a:solidFill>
                  <a:schemeClr val="tx1"/>
                </a:solidFill>
              </a:rPr>
              <a:t> إلتزامية المنشأة بدفع أقساط التأجير إلى نهاية فترة عقد التأجير، ولو لم تستغل المعدات والأصول المؤجرة لعدم توافقها مع عملياتها الإنتاجية أو لأي سبب أخر .</a:t>
            </a:r>
            <a:br>
              <a:rPr lang="ar-DZ" sz="1700" dirty="0">
                <a:solidFill>
                  <a:schemeClr val="tx1"/>
                </a:solidFill>
              </a:rPr>
            </a:br>
            <a:br>
              <a:rPr lang="ar-DZ" sz="1700" dirty="0">
                <a:solidFill>
                  <a:schemeClr val="tx1"/>
                </a:solidFill>
              </a:rPr>
            </a:br>
            <a:r>
              <a:rPr lang="ar-DZ" sz="1700" b="1" dirty="0">
                <a:solidFill>
                  <a:schemeClr val="tx1"/>
                </a:solidFill>
              </a:rPr>
              <a:t>3-</a:t>
            </a:r>
            <a:r>
              <a:rPr lang="ar-DZ" sz="1700" dirty="0">
                <a:solidFill>
                  <a:schemeClr val="tx1"/>
                </a:solidFill>
              </a:rPr>
              <a:t> علاقة الشركة القرض الإيجاري بزبائنها لا تكون لها ضمانات أو سيولة فورية كالتي يخولها عملية البيع.</a:t>
            </a:r>
            <a:br>
              <a:rPr lang="ar-DZ" sz="1700" dirty="0">
                <a:solidFill>
                  <a:schemeClr val="tx1"/>
                </a:solidFill>
              </a:rPr>
            </a:br>
            <a:br>
              <a:rPr lang="ar-DZ" sz="1700" dirty="0">
                <a:solidFill>
                  <a:schemeClr val="tx1"/>
                </a:solidFill>
              </a:rPr>
            </a:br>
            <a:r>
              <a:rPr lang="ar-DZ" sz="1700" b="1" dirty="0">
                <a:solidFill>
                  <a:schemeClr val="tx1"/>
                </a:solidFill>
              </a:rPr>
              <a:t>4-</a:t>
            </a:r>
            <a:r>
              <a:rPr lang="ar-DZ" sz="1700" dirty="0">
                <a:solidFill>
                  <a:schemeClr val="tx1"/>
                </a:solidFill>
              </a:rPr>
              <a:t> قد تؤثر دفعات التأجير الدورية على السيولة النقدية المنشأة الاقتصادية خاصة إذا كانت نسبة الأصول المؤجرة مرتفعة  بالنسبة للأصول الرأسمالية للمنشأة.</a:t>
            </a:r>
            <a:br>
              <a:rPr lang="ar-DZ" sz="1700" dirty="0">
                <a:solidFill>
                  <a:schemeClr val="tx1"/>
                </a:solidFill>
              </a:rPr>
            </a:br>
            <a:br>
              <a:rPr lang="ar-DZ" sz="1700" dirty="0">
                <a:solidFill>
                  <a:schemeClr val="tx1"/>
                </a:solidFill>
              </a:rPr>
            </a:br>
            <a:r>
              <a:rPr lang="ar-DZ" sz="1700" b="1" dirty="0">
                <a:solidFill>
                  <a:schemeClr val="tx1"/>
                </a:solidFill>
              </a:rPr>
              <a:t>5-</a:t>
            </a:r>
            <a:r>
              <a:rPr lang="ar-DZ" sz="1700" dirty="0">
                <a:solidFill>
                  <a:schemeClr val="tx1"/>
                </a:solidFill>
              </a:rPr>
              <a:t> يمكن أن يكون أسلوب القرض الإيجاري منقذا للمنشأت التي أثقلتها الديون لأنه لا يكشف عن حقيقة الذمة المالية للمنشأة الاقتصادية أمام المحلل المالي عند تحليل ميزانية المنشأة والنسب المالية لها .</a:t>
            </a:r>
            <a:br>
              <a:rPr lang="ar-DZ" sz="1700" dirty="0">
                <a:solidFill>
                  <a:schemeClr val="tx1"/>
                </a:solidFill>
              </a:rPr>
            </a:br>
            <a:br>
              <a:rPr lang="ar-DZ" sz="1700" dirty="0">
                <a:solidFill>
                  <a:schemeClr val="tx1"/>
                </a:solidFill>
              </a:rPr>
            </a:br>
            <a:endParaRPr lang="fr-FR" sz="1700" dirty="0"/>
          </a:p>
        </p:txBody>
      </p:sp>
      <p:sp>
        <p:nvSpPr>
          <p:cNvPr id="3" name="Espace réservé du numéro de diapositive 2"/>
          <p:cNvSpPr>
            <a:spLocks noGrp="1"/>
          </p:cNvSpPr>
          <p:nvPr>
            <p:ph type="sldNum" sz="quarter" idx="11"/>
          </p:nvPr>
        </p:nvSpPr>
        <p:spPr/>
        <p:txBody>
          <a:bodyPr/>
          <a:lstStyle/>
          <a:p>
            <a:r>
              <a:rPr lang="ar-DZ" sz="2400" dirty="0"/>
              <a:t>9</a:t>
            </a:r>
            <a:endParaRPr lang="fr-BE" sz="2400" dirty="0"/>
          </a:p>
        </p:txBody>
      </p:sp>
    </p:spTree>
  </p:cSld>
  <p:clrMapOvr>
    <a:masterClrMapping/>
  </p:clrMapOvr>
  <p:transition>
    <p:newsfla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797568"/>
          </a:xfrm>
        </p:spPr>
        <p:txBody>
          <a:bodyPr>
            <a:normAutofit/>
          </a:bodyPr>
          <a:lstStyle/>
          <a:p>
            <a:pPr algn="r" rtl="1"/>
            <a:r>
              <a:rPr lang="ar-DZ" sz="1800" b="1" dirty="0">
                <a:solidFill>
                  <a:schemeClr val="tx1"/>
                </a:solidFill>
              </a:rPr>
              <a:t>  المطلب الثاني : </a:t>
            </a:r>
            <a:r>
              <a:rPr lang="ar-DZ" sz="1700" dirty="0">
                <a:solidFill>
                  <a:schemeClr val="tx1"/>
                </a:solidFill>
              </a:rPr>
              <a:t>مخاطر القرض الإيجاري بالنسبة للمشروعات المؤجرة والمستأجرة. </a:t>
            </a:r>
            <a:br>
              <a:rPr lang="ar-DZ" sz="1700" dirty="0">
                <a:solidFill>
                  <a:schemeClr val="tx1"/>
                </a:solidFill>
              </a:rPr>
            </a:br>
            <a:br>
              <a:rPr lang="ar-DZ" sz="1900" dirty="0">
                <a:solidFill>
                  <a:schemeClr val="tx1"/>
                </a:solidFill>
              </a:rPr>
            </a:br>
            <a:r>
              <a:rPr lang="ar-DZ" sz="1900" dirty="0">
                <a:solidFill>
                  <a:schemeClr val="tx1"/>
                </a:solidFill>
              </a:rPr>
              <a:t>   </a:t>
            </a:r>
            <a:r>
              <a:rPr lang="ar-DZ" sz="1700" b="1" dirty="0">
                <a:solidFill>
                  <a:schemeClr val="tx1"/>
                </a:solidFill>
              </a:rPr>
              <a:t>مخاطر القرض الإيجاري بالنسبة للمشروعات المؤجرة </a:t>
            </a:r>
            <a:r>
              <a:rPr lang="ar-DZ" sz="1700" dirty="0">
                <a:solidFill>
                  <a:schemeClr val="tx1"/>
                </a:solidFill>
              </a:rPr>
              <a:t>: تتمثل فيما يلي .</a:t>
            </a:r>
            <a:br>
              <a:rPr lang="ar-DZ" sz="1700" dirty="0">
                <a:solidFill>
                  <a:schemeClr val="tx1"/>
                </a:solidFill>
              </a:rPr>
            </a:br>
            <a:br>
              <a:rPr lang="ar-DZ" sz="1700" dirty="0">
                <a:solidFill>
                  <a:schemeClr val="tx1"/>
                </a:solidFill>
              </a:rPr>
            </a:br>
            <a:r>
              <a:rPr lang="ar-DZ" sz="1700" b="1" dirty="0">
                <a:solidFill>
                  <a:schemeClr val="tx1"/>
                </a:solidFill>
              </a:rPr>
              <a:t>1- خطر الجهة المقابلة : </a:t>
            </a:r>
            <a:r>
              <a:rPr lang="ar-DZ" sz="1700" dirty="0">
                <a:solidFill>
                  <a:schemeClr val="tx1"/>
                </a:solidFill>
              </a:rPr>
              <a:t>في حالة عدم تسديد المستحقات اللازمة من قبل المؤسسة المستأجرة تقوم المؤسسة المؤجرة باسترجاع الأصل المؤجر وبيعه في سوق الأصول المستعملة والقيمة المتبقية للدين الواجب دفعاها من رأس المال المستثمر والتي تهتلك بعد أقل من القيمة السوقية للأصل .</a:t>
            </a:r>
            <a:br>
              <a:rPr lang="ar-DZ" sz="1700" dirty="0">
                <a:solidFill>
                  <a:schemeClr val="tx1"/>
                </a:solidFill>
              </a:rPr>
            </a:br>
            <a:br>
              <a:rPr lang="ar-DZ" sz="1700" dirty="0">
                <a:solidFill>
                  <a:schemeClr val="tx1"/>
                </a:solidFill>
              </a:rPr>
            </a:br>
            <a:r>
              <a:rPr lang="ar-DZ" sz="1700" b="1" dirty="0">
                <a:solidFill>
                  <a:schemeClr val="tx1"/>
                </a:solidFill>
              </a:rPr>
              <a:t>2- خطر القيمة المتبقية : </a:t>
            </a:r>
            <a:r>
              <a:rPr lang="ar-DZ" sz="1700" dirty="0">
                <a:solidFill>
                  <a:schemeClr val="tx1"/>
                </a:solidFill>
              </a:rPr>
              <a:t>يجب ألا تكون القيمة المتبقية المالية والتي تم اعتمادها لحساب مبالغ الأقساط الإيجارية أقل من القيمة السوقية للأصل تحت طائلة تحقيق خسائر معتبرة بالنسبة للمؤجر في نهاية مدة الإنجاز .</a:t>
            </a:r>
            <a:br>
              <a:rPr lang="ar-DZ" sz="1700" dirty="0">
                <a:solidFill>
                  <a:schemeClr val="tx1"/>
                </a:solidFill>
              </a:rPr>
            </a:br>
            <a:br>
              <a:rPr lang="ar-DZ" sz="1700" dirty="0">
                <a:solidFill>
                  <a:schemeClr val="tx1"/>
                </a:solidFill>
              </a:rPr>
            </a:br>
            <a:r>
              <a:rPr lang="ar-DZ" sz="1700" b="1" dirty="0">
                <a:solidFill>
                  <a:schemeClr val="tx1"/>
                </a:solidFill>
              </a:rPr>
              <a:t>3- الأخطار المتعلقة بقرض الإيجار الدولي :  </a:t>
            </a:r>
            <a:r>
              <a:rPr lang="ar-DZ" sz="1700" dirty="0">
                <a:solidFill>
                  <a:schemeClr val="tx1"/>
                </a:solidFill>
              </a:rPr>
              <a:t>إن دخول المؤسسة المالية المؤجرة في عملية القرض الإيجاري الدولي يستلزم منها تحليل الأخطار المحتملة وتكمن فيما يلي : </a:t>
            </a:r>
            <a:br>
              <a:rPr lang="ar-DZ" sz="1700" dirty="0">
                <a:solidFill>
                  <a:schemeClr val="tx1"/>
                </a:solidFill>
              </a:rPr>
            </a:br>
            <a:br>
              <a:rPr lang="ar-DZ" sz="1700" dirty="0">
                <a:solidFill>
                  <a:schemeClr val="tx1"/>
                </a:solidFill>
              </a:rPr>
            </a:br>
            <a:r>
              <a:rPr lang="ar-DZ" sz="1700" dirty="0">
                <a:solidFill>
                  <a:schemeClr val="tx1"/>
                </a:solidFill>
              </a:rPr>
              <a:t>   ( </a:t>
            </a:r>
            <a:r>
              <a:rPr lang="ar-DZ" sz="1700" dirty="0">
                <a:solidFill>
                  <a:schemeClr val="tx1"/>
                </a:solidFill>
                <a:latin typeface="Agency FB" pitchFamily="34" charset="0"/>
                <a:cs typeface="+mn-cs"/>
              </a:rPr>
              <a:t>الخطر السياسي والتجاري ،  خطر الصرف الخطر الجبائي ،  الخطر القانوني ). </a:t>
            </a:r>
            <a:br>
              <a:rPr lang="ar-DZ" sz="1700" dirty="0">
                <a:solidFill>
                  <a:schemeClr val="tx1"/>
                </a:solidFill>
                <a:latin typeface="Agency FB" pitchFamily="34" charset="0"/>
                <a:cs typeface="+mn-cs"/>
              </a:rPr>
            </a:br>
            <a:br>
              <a:rPr lang="ar-DZ" sz="1700" dirty="0">
                <a:solidFill>
                  <a:schemeClr val="tx1"/>
                </a:solidFill>
                <a:latin typeface="Agency FB" pitchFamily="34" charset="0"/>
                <a:cs typeface="+mn-cs"/>
              </a:rPr>
            </a:br>
            <a:br>
              <a:rPr lang="ar-DZ" sz="1700" dirty="0">
                <a:solidFill>
                  <a:schemeClr val="tx1"/>
                </a:solidFill>
                <a:latin typeface="Agency FB" pitchFamily="34" charset="0"/>
                <a:cs typeface="+mn-cs"/>
              </a:rPr>
            </a:br>
            <a:br>
              <a:rPr lang="ar-DZ" sz="1700" dirty="0">
                <a:solidFill>
                  <a:schemeClr val="tx1"/>
                </a:solidFill>
                <a:latin typeface="Agency FB" pitchFamily="34" charset="0"/>
                <a:cs typeface="+mn-cs"/>
              </a:rPr>
            </a:br>
            <a:endParaRPr lang="fr-FR" sz="1700" dirty="0">
              <a:latin typeface="Agency FB" pitchFamily="34" charset="0"/>
              <a:cs typeface="+mn-cs"/>
            </a:endParaRPr>
          </a:p>
        </p:txBody>
      </p:sp>
      <p:sp>
        <p:nvSpPr>
          <p:cNvPr id="3" name="Espace réservé du numéro de diapositive 2"/>
          <p:cNvSpPr>
            <a:spLocks noGrp="1"/>
          </p:cNvSpPr>
          <p:nvPr>
            <p:ph type="sldNum" sz="quarter" idx="11"/>
          </p:nvPr>
        </p:nvSpPr>
        <p:spPr/>
        <p:txBody>
          <a:bodyPr/>
          <a:lstStyle/>
          <a:p>
            <a:r>
              <a:rPr lang="ar-DZ" sz="2400" dirty="0"/>
              <a:t>10</a:t>
            </a:r>
            <a:endParaRPr lang="fr-BE" sz="2400" dirty="0"/>
          </a:p>
        </p:txBody>
      </p:sp>
    </p:spTree>
  </p:cSld>
  <p:clrMapOvr>
    <a:masterClrMapping/>
  </p:clrMapOvr>
  <p:transition>
    <p:newsfla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5083188"/>
          </a:xfrm>
        </p:spPr>
        <p:txBody>
          <a:bodyPr>
            <a:normAutofit/>
          </a:bodyPr>
          <a:lstStyle/>
          <a:p>
            <a:pPr algn="r" rtl="1"/>
            <a:br>
              <a:rPr lang="ar-DZ" sz="1700" b="1" dirty="0">
                <a:solidFill>
                  <a:schemeClr val="tx1"/>
                </a:solidFill>
              </a:rPr>
            </a:br>
            <a:r>
              <a:rPr lang="ar-DZ" sz="1700" b="1" dirty="0">
                <a:solidFill>
                  <a:schemeClr val="tx1"/>
                </a:solidFill>
              </a:rPr>
              <a:t>   مخاطر القرض الإيجاري بالنسبة للمشروعات المستأجرة:  </a:t>
            </a:r>
            <a:br>
              <a:rPr lang="ar-DZ" sz="1700" b="1" dirty="0">
                <a:solidFill>
                  <a:schemeClr val="tx1"/>
                </a:solidFill>
              </a:rPr>
            </a:br>
            <a:br>
              <a:rPr lang="ar-DZ" sz="1700" b="1" dirty="0">
                <a:solidFill>
                  <a:schemeClr val="tx1"/>
                </a:solidFill>
              </a:rPr>
            </a:br>
            <a:br>
              <a:rPr lang="ar-DZ" sz="1700" dirty="0">
                <a:solidFill>
                  <a:schemeClr val="tx1"/>
                </a:solidFill>
              </a:rPr>
            </a:br>
            <a:r>
              <a:rPr lang="ar-DZ" sz="1700" b="1" dirty="0">
                <a:solidFill>
                  <a:schemeClr val="tx1"/>
                </a:solidFill>
              </a:rPr>
              <a:t>1- ارتفاع التكلفة :</a:t>
            </a:r>
            <a:r>
              <a:rPr lang="ar-DZ" sz="1700" dirty="0">
                <a:solidFill>
                  <a:schemeClr val="tx1"/>
                </a:solidFill>
              </a:rPr>
              <a:t> تعتبر تكلفة القرض الإيجاري في معظم الحالات أعلى من تكلفة قرض عادي، بحيث تهدف إلى تحصيل إهتلاكات الأصل المؤجر وتكلفة الأموال المستثمرة وتعويض عن الخدمات المقدمة وهامش الربح المحدد.</a:t>
            </a:r>
            <a:br>
              <a:rPr lang="ar-DZ" sz="1700" dirty="0">
                <a:solidFill>
                  <a:schemeClr val="tx1"/>
                </a:solidFill>
              </a:rPr>
            </a:br>
            <a:br>
              <a:rPr lang="ar-DZ" sz="1700" dirty="0">
                <a:solidFill>
                  <a:schemeClr val="tx1"/>
                </a:solidFill>
              </a:rPr>
            </a:br>
            <a:r>
              <a:rPr lang="ar-DZ" sz="1700" b="1" dirty="0">
                <a:solidFill>
                  <a:schemeClr val="tx1"/>
                </a:solidFill>
              </a:rPr>
              <a:t>2- تحمل نتائج عدم دفع المستحقات: </a:t>
            </a:r>
            <a:r>
              <a:rPr lang="ar-DZ" sz="1700" dirty="0">
                <a:solidFill>
                  <a:schemeClr val="tx1"/>
                </a:solidFill>
              </a:rPr>
              <a:t>إلغاء عقد القرض الإيجاري، دفع التعويضات .</a:t>
            </a:r>
            <a:br>
              <a:rPr lang="ar-DZ" sz="1700" dirty="0">
                <a:solidFill>
                  <a:schemeClr val="tx1"/>
                </a:solidFill>
              </a:rPr>
            </a:br>
            <a:br>
              <a:rPr lang="ar-DZ" sz="1700" dirty="0">
                <a:solidFill>
                  <a:schemeClr val="tx1"/>
                </a:solidFill>
              </a:rPr>
            </a:br>
            <a:r>
              <a:rPr lang="ar-DZ" sz="1700" b="1" dirty="0">
                <a:solidFill>
                  <a:schemeClr val="tx1"/>
                </a:solidFill>
              </a:rPr>
              <a:t>3- مواجهة أثار القرض الإيجاري على الهيكل المالي:</a:t>
            </a:r>
            <a:r>
              <a:rPr lang="ar-DZ" sz="1700" dirty="0">
                <a:solidFill>
                  <a:schemeClr val="tx1"/>
                </a:solidFill>
              </a:rPr>
              <a:t> فهو يؤثر مباشرة في الهيكل المالي للمؤسسة حق ولو لم تظهر التزامات في لميزانية لأسباب قانونية، لذلك يقوم محللون الماليون بإضافة الأقساط الإيجارية إلى مديونية المؤسسة، وهو الشيء الذي يؤدي إلى التأثير على الميزانية المالية بإثقالها بالديون .</a:t>
            </a:r>
            <a:br>
              <a:rPr lang="ar-DZ" sz="1700" dirty="0">
                <a:solidFill>
                  <a:schemeClr val="tx1"/>
                </a:solidFill>
              </a:rPr>
            </a:br>
            <a:br>
              <a:rPr lang="ar-DZ" sz="1700" dirty="0">
                <a:solidFill>
                  <a:schemeClr val="tx1"/>
                </a:solidFill>
              </a:rPr>
            </a:br>
            <a:r>
              <a:rPr lang="ar-DZ" sz="1700" dirty="0">
                <a:solidFill>
                  <a:schemeClr val="tx1"/>
                </a:solidFill>
              </a:rPr>
              <a:t>4</a:t>
            </a:r>
            <a:r>
              <a:rPr lang="ar-DZ" sz="1700" b="1" dirty="0">
                <a:solidFill>
                  <a:schemeClr val="tx1"/>
                </a:solidFill>
              </a:rPr>
              <a:t>- أثر عدم الجدوى أو ملائمة الأصل:</a:t>
            </a:r>
            <a:r>
              <a:rPr lang="ar-DZ" sz="1700" dirty="0">
                <a:solidFill>
                  <a:schemeClr val="tx1"/>
                </a:solidFill>
              </a:rPr>
              <a:t> استمرارية المستأجر بدفع الأقساط الإيجارية حتى نهاية المدة في حالة عدم ملائمة العتاد المستأجر أو عدم جدواه الاقتصادية، هذا يسبب خسائر مالية كبيرة بالنسبة للمؤسسة المستأجرة .   </a:t>
            </a:r>
            <a:br>
              <a:rPr lang="ar-DZ" sz="1700" dirty="0">
                <a:solidFill>
                  <a:schemeClr val="tx1"/>
                </a:solidFill>
              </a:rPr>
            </a:br>
            <a:br>
              <a:rPr lang="ar-DZ" sz="1700" dirty="0">
                <a:solidFill>
                  <a:schemeClr val="tx1"/>
                </a:solidFill>
              </a:rPr>
            </a:br>
            <a:r>
              <a:rPr lang="ar-DZ" sz="1700" dirty="0">
                <a:solidFill>
                  <a:schemeClr val="tx1"/>
                </a:solidFill>
              </a:rPr>
              <a:t>  </a:t>
            </a:r>
            <a:endParaRPr lang="fr-FR" sz="1700" dirty="0"/>
          </a:p>
        </p:txBody>
      </p:sp>
      <p:sp>
        <p:nvSpPr>
          <p:cNvPr id="3" name="Espace réservé du numéro de diapositive 2"/>
          <p:cNvSpPr>
            <a:spLocks noGrp="1"/>
          </p:cNvSpPr>
          <p:nvPr>
            <p:ph type="sldNum" sz="quarter" idx="11"/>
          </p:nvPr>
        </p:nvSpPr>
        <p:spPr/>
        <p:txBody>
          <a:bodyPr/>
          <a:lstStyle/>
          <a:p>
            <a:r>
              <a:rPr lang="ar-DZ" sz="2400" dirty="0"/>
              <a:t>11</a:t>
            </a:r>
            <a:endParaRPr lang="fr-BE" sz="2400" dirty="0"/>
          </a:p>
        </p:txBody>
      </p:sp>
    </p:spTree>
  </p:cSld>
  <p:clrMapOvr>
    <a:masterClrMapping/>
  </p:clrMapOvr>
  <p:transition>
    <p:newsfla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686700" cy="6429396"/>
          </a:xfrm>
        </p:spPr>
        <p:txBody>
          <a:bodyPr>
            <a:normAutofit/>
          </a:bodyPr>
          <a:lstStyle/>
          <a:p>
            <a:pPr algn="r" rtl="1"/>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800" dirty="0">
                <a:solidFill>
                  <a:schemeClr val="tx1"/>
                </a:solidFill>
              </a:rPr>
            </a:br>
            <a:endParaRPr lang="fr-FR" sz="1700" dirty="0"/>
          </a:p>
        </p:txBody>
      </p:sp>
      <p:sp>
        <p:nvSpPr>
          <p:cNvPr id="5" name="Rectangle 4"/>
          <p:cNvSpPr/>
          <p:nvPr/>
        </p:nvSpPr>
        <p:spPr>
          <a:xfrm>
            <a:off x="785786" y="285728"/>
            <a:ext cx="7429552" cy="892552"/>
          </a:xfrm>
          <a:prstGeom prst="rect">
            <a:avLst/>
          </a:prstGeom>
        </p:spPr>
        <p:txBody>
          <a:bodyPr wrap="square">
            <a:spAutoFit/>
          </a:bodyPr>
          <a:lstStyle/>
          <a:p>
            <a:pPr algn="r" rtl="1"/>
            <a:r>
              <a:rPr lang="ar-DZ" dirty="0"/>
              <a:t> </a:t>
            </a:r>
            <a:r>
              <a:rPr lang="ar-DZ" b="1" dirty="0"/>
              <a:t>المبحث الثالث </a:t>
            </a:r>
            <a:r>
              <a:rPr lang="ar-DZ" dirty="0"/>
              <a:t>: </a:t>
            </a:r>
            <a:r>
              <a:rPr lang="ar-DZ" sz="1700" dirty="0"/>
              <a:t>تقييم القرض الإيجاري.</a:t>
            </a:r>
            <a:br>
              <a:rPr lang="ar-DZ" dirty="0"/>
            </a:br>
            <a:r>
              <a:rPr lang="ar-DZ" sz="1600" b="1" dirty="0"/>
              <a:t>          </a:t>
            </a:r>
            <a:r>
              <a:rPr lang="ar-DZ" sz="1700" b="1" dirty="0"/>
              <a:t>المطلب الأول : </a:t>
            </a:r>
            <a:r>
              <a:rPr lang="ar-DZ" sz="1700" dirty="0"/>
              <a:t>المزايا .</a:t>
            </a:r>
            <a:br>
              <a:rPr lang="ar-DZ" sz="1700" dirty="0"/>
            </a:br>
            <a:r>
              <a:rPr lang="ar-DZ" sz="1700" b="1" dirty="0"/>
              <a:t>                          المطلب الثاني : </a:t>
            </a:r>
            <a:r>
              <a:rPr lang="ar-DZ" sz="1700" dirty="0"/>
              <a:t>العيوب .</a:t>
            </a:r>
            <a:endParaRPr lang="fr-FR" sz="1700" dirty="0"/>
          </a:p>
        </p:txBody>
      </p:sp>
      <p:graphicFrame>
        <p:nvGraphicFramePr>
          <p:cNvPr id="10" name="Tableau 9"/>
          <p:cNvGraphicFramePr>
            <a:graphicFrameLocks noGrp="1"/>
          </p:cNvGraphicFramePr>
          <p:nvPr/>
        </p:nvGraphicFramePr>
        <p:xfrm>
          <a:off x="571472" y="1285860"/>
          <a:ext cx="7239008" cy="4983480"/>
        </p:xfrm>
        <a:graphic>
          <a:graphicData uri="http://schemas.openxmlformats.org/drawingml/2006/table">
            <a:tbl>
              <a:tblPr firstRow="1" bandRow="1">
                <a:tableStyleId>{69012ECD-51FC-41F1-AA8D-1B2483CD663E}</a:tableStyleId>
              </a:tblPr>
              <a:tblGrid>
                <a:gridCol w="3619504">
                  <a:extLst>
                    <a:ext uri="{9D8B030D-6E8A-4147-A177-3AD203B41FA5}">
                      <a16:colId xmlns:a16="http://schemas.microsoft.com/office/drawing/2014/main" val="20000"/>
                    </a:ext>
                  </a:extLst>
                </a:gridCol>
                <a:gridCol w="3619504">
                  <a:extLst>
                    <a:ext uri="{9D8B030D-6E8A-4147-A177-3AD203B41FA5}">
                      <a16:colId xmlns:a16="http://schemas.microsoft.com/office/drawing/2014/main" val="20001"/>
                    </a:ext>
                  </a:extLst>
                </a:gridCol>
              </a:tblGrid>
              <a:tr h="285752">
                <a:tc>
                  <a:txBody>
                    <a:bodyPr/>
                    <a:lstStyle/>
                    <a:p>
                      <a:pPr algn="r" rtl="1"/>
                      <a:r>
                        <a:rPr lang="ar-DZ" sz="1500" dirty="0"/>
                        <a:t>العيوب </a:t>
                      </a:r>
                      <a:endParaRPr lang="fr-FR" sz="15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1"/>
                      <a:r>
                        <a:rPr lang="ar-DZ" sz="1500" dirty="0"/>
                        <a:t>المزايا</a:t>
                      </a:r>
                      <a:endParaRPr lang="fr-FR" sz="15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109116">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1500" b="1" u="sng" dirty="0"/>
                        <a:t>بالنسبة</a:t>
                      </a:r>
                      <a:r>
                        <a:rPr lang="ar-DZ" sz="1500" b="1" u="sng" baseline="0" dirty="0"/>
                        <a:t> للمستأجر:</a:t>
                      </a:r>
                    </a:p>
                    <a:p>
                      <a:pPr algn="r" rtl="1">
                        <a:buFontTx/>
                        <a:buChar char="-"/>
                      </a:pPr>
                      <a:r>
                        <a:rPr lang="ar-DZ" sz="1500" dirty="0"/>
                        <a:t>زيادة تكلفة الاستئجار في الأجل الطويل عن تكلفة الشراء</a:t>
                      </a:r>
                      <a:r>
                        <a:rPr lang="ar-DZ" sz="1500" baseline="0" dirty="0"/>
                        <a:t> والتملك حيث تشكل التكلفة المرتفعة العامل الأكثر سلبية بالنسبة للمستأجر فمبلغ أقساط الإيجار يتضمن : </a:t>
                      </a:r>
                    </a:p>
                    <a:p>
                      <a:pPr algn="r" rtl="1">
                        <a:buFontTx/>
                        <a:buChar char="-"/>
                      </a:pPr>
                      <a:r>
                        <a:rPr lang="ar-DZ" sz="1500" baseline="0" dirty="0"/>
                        <a:t>تكلفة رأس المال المستثمر.</a:t>
                      </a:r>
                    </a:p>
                    <a:p>
                      <a:pPr algn="r" rtl="1">
                        <a:buFontTx/>
                        <a:buChar char="-"/>
                      </a:pPr>
                      <a:r>
                        <a:rPr lang="ar-DZ" sz="1500" baseline="0" dirty="0"/>
                        <a:t>مكافئة الخدمة المقدمة المتمثلة في سرعة التمويل الكامل .</a:t>
                      </a:r>
                    </a:p>
                    <a:p>
                      <a:pPr algn="r" rtl="1">
                        <a:buFontTx/>
                        <a:buNone/>
                      </a:pPr>
                      <a:r>
                        <a:rPr lang="ar-DZ" sz="1500" baseline="0" dirty="0"/>
                        <a:t>-مصاريف تسير إضافية ناتجة عن العلاقة الثلاثية (مستأجر،مؤجر،مورد).</a:t>
                      </a:r>
                    </a:p>
                    <a:p>
                      <a:pPr algn="r" rtl="1">
                        <a:buFontTx/>
                        <a:buNone/>
                      </a:pPr>
                      <a:endParaRPr lang="ar-DZ" sz="1500" baseline="0" dirty="0"/>
                    </a:p>
                    <a:p>
                      <a:pPr algn="r" rtl="1">
                        <a:buFontTx/>
                        <a:buNone/>
                      </a:pPr>
                      <a:endParaRPr lang="ar-DZ" sz="1500" baseline="0" dirty="0"/>
                    </a:p>
                    <a:p>
                      <a:pPr algn="r" rtl="1">
                        <a:buFontTx/>
                        <a:buNone/>
                      </a:pPr>
                      <a:endParaRPr lang="ar-DZ" sz="1500" baseline="0" dirty="0"/>
                    </a:p>
                    <a:p>
                      <a:pPr marL="0" marR="0" indent="0" algn="r" defTabSz="914400" rtl="1" eaLnBrk="1" fontAlgn="auto" latinLnBrk="0" hangingPunct="1">
                        <a:lnSpc>
                          <a:spcPct val="100000"/>
                        </a:lnSpc>
                        <a:spcBef>
                          <a:spcPts val="0"/>
                        </a:spcBef>
                        <a:spcAft>
                          <a:spcPts val="0"/>
                        </a:spcAft>
                        <a:buClrTx/>
                        <a:buSzTx/>
                        <a:buFontTx/>
                        <a:buNone/>
                        <a:tabLst/>
                        <a:defRPr/>
                      </a:pPr>
                      <a:r>
                        <a:rPr lang="ar-DZ" sz="1500" baseline="0" dirty="0"/>
                        <a:t> </a:t>
                      </a:r>
                      <a:r>
                        <a:rPr lang="ar-DZ" sz="1500" b="1" u="sng" baseline="0" dirty="0"/>
                        <a:t>بالنسبة للمؤجر :</a:t>
                      </a:r>
                    </a:p>
                    <a:p>
                      <a:pPr marL="0" marR="0" indent="0" algn="r" defTabSz="914400" rtl="1" eaLnBrk="1" fontAlgn="auto" latinLnBrk="0" hangingPunct="1">
                        <a:lnSpc>
                          <a:spcPct val="100000"/>
                        </a:lnSpc>
                        <a:spcBef>
                          <a:spcPts val="0"/>
                        </a:spcBef>
                        <a:spcAft>
                          <a:spcPts val="0"/>
                        </a:spcAft>
                        <a:buClrTx/>
                        <a:buSzTx/>
                        <a:buFontTx/>
                        <a:buNone/>
                        <a:tabLst/>
                        <a:defRPr/>
                      </a:pPr>
                      <a:r>
                        <a:rPr lang="ar-DZ" sz="1500" u="none" baseline="0" dirty="0"/>
                        <a:t>-تتعرض المؤسسة المؤجرة للخسارة في حال عجز المستأجر عن سداد المستحقات اللازمة خلال مدة العقد (خطر إنخفاظ قيمة الرأسمال المتبقي ).</a:t>
                      </a:r>
                    </a:p>
                    <a:p>
                      <a:pPr marL="0" marR="0" indent="0" algn="r" defTabSz="914400" rtl="1" eaLnBrk="1" fontAlgn="auto" latinLnBrk="0" hangingPunct="1">
                        <a:lnSpc>
                          <a:spcPct val="100000"/>
                        </a:lnSpc>
                        <a:spcBef>
                          <a:spcPts val="0"/>
                        </a:spcBef>
                        <a:spcAft>
                          <a:spcPts val="0"/>
                        </a:spcAft>
                        <a:buClrTx/>
                        <a:buSzTx/>
                        <a:buFontTx/>
                        <a:buNone/>
                        <a:tabLst/>
                        <a:defRPr/>
                      </a:pPr>
                      <a:r>
                        <a:rPr lang="ar-DZ" sz="1500" u="none" baseline="0" dirty="0"/>
                        <a:t> </a:t>
                      </a:r>
                    </a:p>
                    <a:p>
                      <a:pPr marL="0" marR="0" indent="0" algn="r" defTabSz="914400" rtl="1" eaLnBrk="1" fontAlgn="auto" latinLnBrk="0" hangingPunct="1">
                        <a:lnSpc>
                          <a:spcPct val="100000"/>
                        </a:lnSpc>
                        <a:spcBef>
                          <a:spcPts val="0"/>
                        </a:spcBef>
                        <a:spcAft>
                          <a:spcPts val="0"/>
                        </a:spcAft>
                        <a:buClrTx/>
                        <a:buSzTx/>
                        <a:buFontTx/>
                        <a:buNone/>
                        <a:tabLst/>
                        <a:defRPr/>
                      </a:pPr>
                      <a:endParaRPr lang="fr-FR" sz="1500" u="sng" dirty="0"/>
                    </a:p>
                    <a:p>
                      <a:pPr marL="0" marR="0" indent="0" algn="r" defTabSz="914400" rtl="1" eaLnBrk="1" fontAlgn="auto" latinLnBrk="0" hangingPunct="1">
                        <a:lnSpc>
                          <a:spcPct val="100000"/>
                        </a:lnSpc>
                        <a:spcBef>
                          <a:spcPts val="0"/>
                        </a:spcBef>
                        <a:spcAft>
                          <a:spcPts val="0"/>
                        </a:spcAft>
                        <a:buClrTx/>
                        <a:buSzTx/>
                        <a:buFontTx/>
                        <a:buNone/>
                        <a:tabLst/>
                        <a:defRPr/>
                      </a:pPr>
                      <a:r>
                        <a:rPr lang="ar-DZ" sz="1500" b="1" u="sng" baseline="0" dirty="0"/>
                        <a:t>بالنسبة للمورد : </a:t>
                      </a:r>
                      <a:endParaRPr lang="ar-DZ" sz="1500" b="1" baseline="0" dirty="0"/>
                    </a:p>
                    <a:p>
                      <a:pPr algn="r" rtl="1">
                        <a:buFontTx/>
                        <a:buChar char="-"/>
                      </a:pPr>
                      <a:r>
                        <a:rPr lang="ar-DZ" sz="1500" baseline="0" dirty="0"/>
                        <a:t>                           </a:t>
                      </a:r>
                      <a:r>
                        <a:rPr lang="ar-DZ" sz="1800" baseline="0" dirty="0"/>
                        <a:t>/</a:t>
                      </a:r>
                      <a:endParaRPr lang="ar-DZ" sz="1500" baseline="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1"/>
                      <a:r>
                        <a:rPr lang="ar-DZ" sz="1500" b="1" u="sng" dirty="0"/>
                        <a:t>بالنسبة</a:t>
                      </a:r>
                      <a:r>
                        <a:rPr lang="ar-DZ" sz="1500" b="1" u="sng" baseline="0" dirty="0"/>
                        <a:t> للمستأجر:</a:t>
                      </a:r>
                    </a:p>
                    <a:p>
                      <a:pPr algn="r" rtl="1"/>
                      <a:r>
                        <a:rPr lang="ar-DZ" sz="1500" u="none" baseline="0" dirty="0"/>
                        <a:t>-تمويل كلي للاستثمار بنسبة 100%.</a:t>
                      </a:r>
                    </a:p>
                    <a:p>
                      <a:pPr algn="r" rtl="1">
                        <a:buFontTx/>
                        <a:buChar char="-"/>
                      </a:pPr>
                      <a:r>
                        <a:rPr lang="ar-DZ" sz="1500" u="none" baseline="0" dirty="0"/>
                        <a:t>مصدر بديل للاقتراض يتميز بالليونة تتلاءم مع حاجيات المتعاملين الاقتصاديين.</a:t>
                      </a:r>
                    </a:p>
                    <a:p>
                      <a:pPr algn="r" rtl="1">
                        <a:buFontTx/>
                        <a:buChar char="-"/>
                      </a:pPr>
                      <a:r>
                        <a:rPr lang="ar-DZ" sz="1500" u="none" baseline="0" dirty="0"/>
                        <a:t>سرعة الحصول على تمويل في شكل عيني من خلال الاستفادة من الأصول الرأسمالية . </a:t>
                      </a:r>
                    </a:p>
                    <a:p>
                      <a:pPr algn="r" rtl="1">
                        <a:buFontTx/>
                        <a:buChar char="-"/>
                      </a:pPr>
                      <a:r>
                        <a:rPr lang="ar-DZ" sz="1500" u="none" baseline="0" dirty="0"/>
                        <a:t>تسهيل عملية الإحلال والتجديد لمواكبة التطورات التكنولوجية . </a:t>
                      </a:r>
                    </a:p>
                    <a:p>
                      <a:pPr algn="r" rtl="1">
                        <a:buFontTx/>
                        <a:buChar char="-"/>
                      </a:pPr>
                      <a:r>
                        <a:rPr lang="ar-DZ" sz="1500" u="none" baseline="0" dirty="0"/>
                        <a:t>تحقيق مزايا جبائية نتيجة قابلية الأقساط الإيجارية للخصم من النتيجة الخاضعة للضريبة .</a:t>
                      </a:r>
                    </a:p>
                    <a:p>
                      <a:pPr algn="r" rtl="1">
                        <a:buFontTx/>
                        <a:buNone/>
                      </a:pPr>
                      <a:r>
                        <a:rPr lang="ar-DZ" sz="1500" u="none" baseline="0" dirty="0"/>
                        <a:t> </a:t>
                      </a:r>
                    </a:p>
                    <a:p>
                      <a:pPr algn="r" rtl="1">
                        <a:buFontTx/>
                        <a:buNone/>
                      </a:pPr>
                      <a:r>
                        <a:rPr lang="ar-DZ" sz="1500" b="1" u="sng" baseline="0" dirty="0"/>
                        <a:t>بالنسبة للمؤجر :</a:t>
                      </a:r>
                    </a:p>
                    <a:p>
                      <a:pPr algn="r" rtl="1">
                        <a:buFontTx/>
                        <a:buNone/>
                      </a:pPr>
                      <a:r>
                        <a:rPr lang="ar-DZ" sz="1500" u="none" baseline="0" dirty="0"/>
                        <a:t>-المردودية العالية من خلال الأقساط الإيجارية المدفوعة .</a:t>
                      </a:r>
                    </a:p>
                    <a:p>
                      <a:pPr algn="r" rtl="1">
                        <a:buFontTx/>
                        <a:buNone/>
                      </a:pPr>
                      <a:r>
                        <a:rPr lang="ar-DZ" sz="1500" u="none" baseline="0" dirty="0"/>
                        <a:t>-تحقيق فوائد ضريبية واضحة كتخفيض الضريبة على الأرباح، والتخفيض من الأعباء الجبائية .</a:t>
                      </a:r>
                    </a:p>
                    <a:p>
                      <a:pPr algn="r" rtl="1">
                        <a:buFontTx/>
                        <a:buNone/>
                      </a:pPr>
                      <a:endParaRPr lang="ar-DZ" sz="1500" u="none" baseline="0" dirty="0"/>
                    </a:p>
                    <a:p>
                      <a:pPr algn="r" rtl="1">
                        <a:buFontTx/>
                        <a:buNone/>
                      </a:pPr>
                      <a:r>
                        <a:rPr lang="ar-DZ" sz="1500" b="1" u="sng" baseline="0" dirty="0"/>
                        <a:t>بالنسبة للمورد : </a:t>
                      </a:r>
                    </a:p>
                    <a:p>
                      <a:pPr algn="r" rtl="1">
                        <a:buFontTx/>
                        <a:buNone/>
                      </a:pPr>
                      <a:r>
                        <a:rPr lang="ar-DZ" sz="1500" u="none" baseline="0" dirty="0"/>
                        <a:t>- زيادة نسبة المبيعات والتحصيل السريع لقيمة الأصل المباع.</a:t>
                      </a:r>
                    </a:p>
                    <a:p>
                      <a:pPr algn="r" rtl="1">
                        <a:buFontTx/>
                        <a:buNone/>
                      </a:pPr>
                      <a:endParaRPr lang="ar-DZ" sz="1500" u="none" baseline="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6" name="Espace réservé du numéro de diapositive 5"/>
          <p:cNvSpPr>
            <a:spLocks noGrp="1"/>
          </p:cNvSpPr>
          <p:nvPr>
            <p:ph type="sldNum" sz="quarter" idx="11"/>
          </p:nvPr>
        </p:nvSpPr>
        <p:spPr/>
        <p:txBody>
          <a:bodyPr/>
          <a:lstStyle/>
          <a:p>
            <a:r>
              <a:rPr lang="ar-DZ" sz="2400" dirty="0"/>
              <a:t>12</a:t>
            </a:r>
            <a:endParaRPr lang="fr-BE" sz="2400" dirty="0"/>
          </a:p>
        </p:txBody>
      </p:sp>
    </p:spTree>
  </p:cSld>
  <p:clrMapOvr>
    <a:masterClrMapping/>
  </p:clrMapOvr>
  <p:transition>
    <p:newsfla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72386" cy="5797568"/>
          </a:xfrm>
        </p:spPr>
        <p:txBody>
          <a:bodyPr>
            <a:normAutofit/>
          </a:bodyPr>
          <a:lstStyle/>
          <a:p>
            <a:pPr algn="r" rtl="1">
              <a:lnSpc>
                <a:spcPct val="150000"/>
              </a:lnSpc>
            </a:pPr>
            <a:r>
              <a:rPr lang="ar-DZ" sz="2000" b="1" dirty="0">
                <a:solidFill>
                  <a:schemeClr val="tx1"/>
                </a:solidFill>
              </a:rPr>
              <a:t>الخاتمة :</a:t>
            </a:r>
            <a:br>
              <a:rPr lang="ar-DZ" sz="2000" b="1" dirty="0">
                <a:solidFill>
                  <a:schemeClr val="tx1"/>
                </a:solidFill>
              </a:rPr>
            </a:br>
            <a:br>
              <a:rPr lang="ar-DZ" sz="1800" dirty="0">
                <a:solidFill>
                  <a:schemeClr val="tx1"/>
                </a:solidFill>
              </a:rPr>
            </a:br>
            <a:r>
              <a:rPr lang="ar-DZ" sz="1800" dirty="0">
                <a:solidFill>
                  <a:schemeClr val="tx1"/>
                </a:solidFill>
              </a:rPr>
              <a:t>        </a:t>
            </a:r>
            <a:r>
              <a:rPr lang="ar-DZ" sz="1700" dirty="0">
                <a:solidFill>
                  <a:schemeClr val="tx1"/>
                </a:solidFill>
              </a:rPr>
              <a:t>يعتبر القرض الإيجاري وسيلة حديثة عن طريق التمويل، إن كانت هذه الطريقة لا تزال تحتفظ بالقرض فإنها أدخلت تغيرا جوهريا في طبيعة العلاقة التمويلية بين المؤسسة المقترضة والمؤسسة المقرضة، وتستعمل هذه الأداة لتمويل الأصول المنقولة  وغير منقولة وامتدادها للتجارة الخارجية يعكس مدى تطورها وأهميتها خاصة في الدول الصناعية ورغم حداثتها فإنها تسجل توسعا سريعا في الاستعمال نظرا إلى المزايا العديدة التي تقدمها المستثمرين.</a:t>
            </a:r>
            <a:br>
              <a:rPr lang="ar-DZ" sz="1700" dirty="0"/>
            </a:br>
            <a:r>
              <a:rPr lang="ar-DZ" sz="1700" dirty="0"/>
              <a:t> </a:t>
            </a:r>
            <a:br>
              <a:rPr lang="ar-DZ" sz="1700" dirty="0"/>
            </a:br>
            <a:br>
              <a:rPr lang="ar-DZ" sz="1700" dirty="0"/>
            </a:br>
            <a:br>
              <a:rPr lang="ar-DZ" sz="1700" dirty="0"/>
            </a:br>
            <a:br>
              <a:rPr lang="ar-DZ" sz="1700" dirty="0"/>
            </a:br>
            <a:br>
              <a:rPr lang="ar-DZ" sz="1800" dirty="0"/>
            </a:br>
            <a:endParaRPr lang="fr-FR" sz="1800" dirty="0"/>
          </a:p>
        </p:txBody>
      </p:sp>
      <p:sp>
        <p:nvSpPr>
          <p:cNvPr id="3" name="Espace réservé du numéro de diapositive 2"/>
          <p:cNvSpPr>
            <a:spLocks noGrp="1"/>
          </p:cNvSpPr>
          <p:nvPr>
            <p:ph type="sldNum" sz="quarter" idx="11"/>
          </p:nvPr>
        </p:nvSpPr>
        <p:spPr/>
        <p:txBody>
          <a:bodyPr/>
          <a:lstStyle/>
          <a:p>
            <a:r>
              <a:rPr lang="ar-DZ" sz="2400" dirty="0"/>
              <a:t>13</a:t>
            </a:r>
            <a:endParaRPr lang="fr-BE" sz="2400" dirty="0"/>
          </a:p>
        </p:txBody>
      </p:sp>
    </p:spTree>
  </p:cSld>
  <p:clrMapOvr>
    <a:masterClrMapping/>
  </p:clrMapOvr>
  <p:transition>
    <p:newsfla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714612" y="2143116"/>
            <a:ext cx="5429288" cy="3785652"/>
          </a:xfrm>
          <a:prstGeom prst="rect">
            <a:avLst/>
          </a:prstGeom>
          <a:noFill/>
        </p:spPr>
        <p:txBody>
          <a:bodyPr wrap="square" lIns="91440" tIns="45720" rIns="91440" bIns="45720">
            <a:spAutoFit/>
          </a:bodyPr>
          <a:lstStyle/>
          <a:p>
            <a:pPr algn="ctr" rtl="1"/>
            <a:r>
              <a:rPr lang="ar-DZ" sz="4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شكرا على </a:t>
            </a:r>
          </a:p>
          <a:p>
            <a:pPr algn="ctr" rtl="1"/>
            <a:endParaRPr lang="ar-DZ" sz="4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algn="ctr" rtl="1"/>
            <a:r>
              <a:rPr lang="ar-DZ" sz="4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حسن الإصغاء</a:t>
            </a:r>
          </a:p>
          <a:p>
            <a:pPr algn="ctr" rtl="1"/>
            <a:r>
              <a:rPr lang="ar-DZ" sz="4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وكرم المتابعة</a:t>
            </a:r>
            <a:r>
              <a:rPr lang="ar-DZ" sz="4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endParaRPr lang="fr-FR" sz="4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8114" y="0"/>
            <a:ext cx="1435886" cy="1376039"/>
          </a:xfrm>
          <a:prstGeom prst="rect">
            <a:avLst/>
          </a:prstGeom>
        </p:spPr>
      </p:pic>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3042" y="-69634"/>
            <a:ext cx="1640508" cy="1599104"/>
          </a:xfrm>
          <a:prstGeom prst="rect">
            <a:avLst/>
          </a:prstGeom>
        </p:spPr>
      </p:pic>
      <p:pic>
        <p:nvPicPr>
          <p:cNvPr id="7" name="Picture 2" descr="D:\خيضر.jpg"/>
          <p:cNvPicPr>
            <a:picLocks noChangeAspect="1" noChangeArrowheads="1"/>
          </p:cNvPicPr>
          <p:nvPr/>
        </p:nvPicPr>
        <p:blipFill>
          <a:blip r:embed="rId4"/>
          <a:srcRect/>
          <a:stretch>
            <a:fillRect/>
          </a:stretch>
        </p:blipFill>
        <p:spPr bwMode="auto">
          <a:xfrm>
            <a:off x="4500562" y="142852"/>
            <a:ext cx="1514818" cy="1500856"/>
          </a:xfrm>
          <a:prstGeom prst="rect">
            <a:avLst/>
          </a:prstGeom>
          <a:noFill/>
          <a:ln/>
        </p:spPr>
        <p:style>
          <a:lnRef idx="3">
            <a:schemeClr val="lt1"/>
          </a:lnRef>
          <a:fillRef idx="1">
            <a:schemeClr val="accent1"/>
          </a:fillRef>
          <a:effectRef idx="1">
            <a:schemeClr val="accent1"/>
          </a:effectRef>
          <a:fontRef idx="minor">
            <a:schemeClr val="lt1"/>
          </a:fontRef>
        </p:style>
      </p:pic>
      <p:sp>
        <p:nvSpPr>
          <p:cNvPr id="8" name="Espace réservé du numéro de diapositive 7"/>
          <p:cNvSpPr>
            <a:spLocks noGrp="1"/>
          </p:cNvSpPr>
          <p:nvPr>
            <p:ph type="sldNum" sz="quarter" idx="12"/>
          </p:nvPr>
        </p:nvSpPr>
        <p:spPr/>
        <p:txBody>
          <a:bodyPr/>
          <a:lstStyle/>
          <a:p>
            <a:r>
              <a:rPr lang="ar-DZ" dirty="0"/>
              <a:t>  </a:t>
            </a:r>
            <a:endParaRPr lang="fr-B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00364" y="0"/>
            <a:ext cx="4714908" cy="1142984"/>
          </a:xfrm>
        </p:spPr>
        <p:txBody>
          <a:bodyPr>
            <a:normAutofit/>
          </a:bodyPr>
          <a:lstStyle/>
          <a:p>
            <a:pPr algn="ctr" rtl="1"/>
            <a:r>
              <a:rPr lang="ar-DZ" sz="2400" b="0" dirty="0">
                <a:solidFill>
                  <a:schemeClr val="tx1"/>
                </a:solidFill>
                <a:latin typeface="Aldhabi" pitchFamily="2" charset="-78"/>
                <a:cs typeface="+mn-cs"/>
              </a:rPr>
              <a:t>الجمهورية الجزائرية الديمقراطية الشعبية </a:t>
            </a:r>
            <a:br>
              <a:rPr lang="ar-DZ" sz="2400" b="0" dirty="0">
                <a:solidFill>
                  <a:schemeClr val="tx1"/>
                </a:solidFill>
                <a:latin typeface="Aldhabi" pitchFamily="2" charset="-78"/>
                <a:cs typeface="+mn-cs"/>
              </a:rPr>
            </a:br>
            <a:r>
              <a:rPr lang="ar-DZ" sz="2400" b="0" dirty="0">
                <a:solidFill>
                  <a:schemeClr val="tx1"/>
                </a:solidFill>
                <a:latin typeface="Aldhabi" pitchFamily="2" charset="-78"/>
                <a:cs typeface="+mn-cs"/>
              </a:rPr>
              <a:t>وزارة التعليم العالي والبحث العلمي </a:t>
            </a:r>
            <a:br>
              <a:rPr lang="ar-DZ" sz="1800" b="0" dirty="0"/>
            </a:br>
            <a:endParaRPr lang="fr-FR" sz="1800" b="0" dirty="0"/>
          </a:p>
        </p:txBody>
      </p:sp>
      <p:sp>
        <p:nvSpPr>
          <p:cNvPr id="3" name="Sous-titre 2"/>
          <p:cNvSpPr>
            <a:spLocks noGrp="1"/>
          </p:cNvSpPr>
          <p:nvPr>
            <p:ph type="subTitle" idx="1"/>
          </p:nvPr>
        </p:nvSpPr>
        <p:spPr>
          <a:xfrm>
            <a:off x="2286000" y="3000372"/>
            <a:ext cx="6286528" cy="928694"/>
          </a:xfrm>
        </p:spPr>
        <p:txBody>
          <a:bodyPr>
            <a:normAutofit/>
          </a:bodyPr>
          <a:lstStyle/>
          <a:p>
            <a:pPr algn="r"/>
            <a:r>
              <a:rPr lang="ar-DZ" dirty="0"/>
              <a:t> </a:t>
            </a:r>
            <a:endParaRPr lang="fr-FR" dirty="0">
              <a:solidFill>
                <a:schemeClr val="tx1"/>
              </a:solidFill>
            </a:endParaRPr>
          </a:p>
        </p:txBody>
      </p:sp>
      <p:sp>
        <p:nvSpPr>
          <p:cNvPr id="4" name="Rectangle 3"/>
          <p:cNvSpPr/>
          <p:nvPr/>
        </p:nvSpPr>
        <p:spPr>
          <a:xfrm>
            <a:off x="4357686" y="1142984"/>
            <a:ext cx="4572032" cy="1323439"/>
          </a:xfrm>
          <a:prstGeom prst="rect">
            <a:avLst/>
          </a:prstGeom>
        </p:spPr>
        <p:txBody>
          <a:bodyPr wrap="square">
            <a:spAutoFit/>
          </a:bodyPr>
          <a:lstStyle/>
          <a:p>
            <a:pPr algn="r" rtl="1"/>
            <a:r>
              <a:rPr lang="ar-DZ" sz="2000" dirty="0"/>
              <a:t>جامعة محمد خيضر بسكرة .</a:t>
            </a:r>
            <a:br>
              <a:rPr lang="ar-DZ" sz="2000" dirty="0"/>
            </a:br>
            <a:r>
              <a:rPr lang="ar-DZ" sz="2000" dirty="0"/>
              <a:t>كلية العلوم الاقتصادية والتجارية وعلوم التسير. </a:t>
            </a:r>
            <a:br>
              <a:rPr lang="ar-DZ" sz="2000" dirty="0"/>
            </a:br>
            <a:r>
              <a:rPr lang="ar-DZ" dirty="0"/>
              <a:t>قسم</a:t>
            </a:r>
            <a:r>
              <a:rPr lang="ar-DZ" sz="2000" dirty="0"/>
              <a:t> المحاسبة والمالية .</a:t>
            </a:r>
            <a:br>
              <a:rPr lang="ar-DZ" sz="2000" dirty="0"/>
            </a:br>
            <a:r>
              <a:rPr lang="ar-DZ" sz="2000" dirty="0"/>
              <a:t>فرع مالية والمؤسسة.</a:t>
            </a:r>
            <a:endParaRPr lang="fr-FR" sz="2000" dirty="0"/>
          </a:p>
        </p:txBody>
      </p:sp>
      <p:sp>
        <p:nvSpPr>
          <p:cNvPr id="6" name="Rectangle 5"/>
          <p:cNvSpPr/>
          <p:nvPr/>
        </p:nvSpPr>
        <p:spPr>
          <a:xfrm>
            <a:off x="2786050" y="5357826"/>
            <a:ext cx="4714908" cy="369332"/>
          </a:xfrm>
          <a:prstGeom prst="rect">
            <a:avLst/>
          </a:prstGeom>
        </p:spPr>
        <p:txBody>
          <a:bodyPr wrap="square">
            <a:spAutoFit/>
          </a:bodyPr>
          <a:lstStyle/>
          <a:p>
            <a:pPr algn="ctr"/>
            <a:r>
              <a:rPr lang="ar-DZ" b="1" dirty="0"/>
              <a:t>السنة الدراسية: 2024/2023</a:t>
            </a:r>
            <a:endParaRPr lang="fr-FR" b="1" dirty="0"/>
          </a:p>
        </p:txBody>
      </p:sp>
      <p:sp>
        <p:nvSpPr>
          <p:cNvPr id="14" name="Rectangle à coins arrondis 13"/>
          <p:cNvSpPr/>
          <p:nvPr/>
        </p:nvSpPr>
        <p:spPr>
          <a:xfrm>
            <a:off x="3143240" y="2928934"/>
            <a:ext cx="4643470" cy="928694"/>
          </a:xfrm>
          <a:prstGeom prst="roundRect">
            <a:avLst/>
          </a:prstGeom>
          <a:solidFill>
            <a:schemeClr val="accent1">
              <a:lumMod val="40000"/>
              <a:lumOff val="6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solidFill>
                  <a:schemeClr val="tx1"/>
                </a:solidFill>
                <a:latin typeface="Aldhabi" pitchFamily="2" charset="-78"/>
              </a:rPr>
              <a:t>الموضوع</a:t>
            </a:r>
            <a:r>
              <a:rPr lang="ar-DZ" sz="2000" b="1" dirty="0">
                <a:solidFill>
                  <a:schemeClr val="tx1"/>
                </a:solidFill>
                <a:latin typeface="Agency FB" pitchFamily="34" charset="0"/>
              </a:rPr>
              <a:t> :</a:t>
            </a:r>
            <a:r>
              <a:rPr lang="ar-DZ" sz="2000" b="1" dirty="0">
                <a:solidFill>
                  <a:schemeClr val="tx1"/>
                </a:solidFill>
              </a:rPr>
              <a:t> تقييم القرض الإيجاري</a:t>
            </a:r>
            <a:r>
              <a:rPr lang="ar-DZ" dirty="0">
                <a:solidFill>
                  <a:schemeClr val="tx1"/>
                </a:solidFill>
              </a:rPr>
              <a:t> </a:t>
            </a:r>
          </a:p>
        </p:txBody>
      </p:sp>
      <p:pic>
        <p:nvPicPr>
          <p:cNvPr id="9" name="Image 8" descr="Logo_mobile.png"/>
          <p:cNvPicPr>
            <a:picLocks noChangeAspect="1"/>
          </p:cNvPicPr>
          <p:nvPr/>
        </p:nvPicPr>
        <p:blipFill>
          <a:blip r:embed="rId2"/>
          <a:stretch>
            <a:fillRect/>
          </a:stretch>
        </p:blipFill>
        <p:spPr>
          <a:xfrm>
            <a:off x="1928794" y="928670"/>
            <a:ext cx="1821669" cy="1714512"/>
          </a:xfrm>
          <a:prstGeom prst="rect">
            <a:avLst/>
          </a:prstGeom>
        </p:spPr>
        <p:style>
          <a:lnRef idx="1">
            <a:schemeClr val="accent1"/>
          </a:lnRef>
          <a:fillRef idx="2">
            <a:schemeClr val="accent1"/>
          </a:fillRef>
          <a:effectRef idx="1">
            <a:schemeClr val="accent1"/>
          </a:effectRef>
          <a:fontRef idx="minor">
            <a:schemeClr val="dk1"/>
          </a:fontRef>
        </p:style>
      </p:pic>
      <p:sp>
        <p:nvSpPr>
          <p:cNvPr id="10" name="Espace réservé du numéro de diapositive 9"/>
          <p:cNvSpPr>
            <a:spLocks noGrp="1"/>
          </p:cNvSpPr>
          <p:nvPr>
            <p:ph type="sldNum" sz="quarter" idx="12"/>
          </p:nvPr>
        </p:nvSpPr>
        <p:spPr/>
        <p:txBody>
          <a:bodyPr/>
          <a:lstStyle/>
          <a:p>
            <a:r>
              <a:rPr lang="ar-DZ" dirty="0"/>
              <a:t>  </a:t>
            </a:r>
            <a:endParaRPr lang="fr-BE" dirty="0"/>
          </a:p>
        </p:txBody>
      </p:sp>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7758138" cy="5643602"/>
          </a:xfrm>
        </p:spPr>
        <p:txBody>
          <a:bodyPr>
            <a:normAutofit fontScale="90000"/>
          </a:bodyPr>
          <a:lstStyle/>
          <a:p>
            <a:pPr algn="r" rtl="1"/>
            <a:r>
              <a:rPr lang="ar-DZ" sz="2200" b="1" dirty="0">
                <a:solidFill>
                  <a:schemeClr val="tx1"/>
                </a:solidFill>
              </a:rPr>
              <a:t>                                                        </a:t>
            </a:r>
            <a:r>
              <a:rPr lang="ar-DZ" sz="2700" b="1" dirty="0">
                <a:solidFill>
                  <a:schemeClr val="tx1"/>
                </a:solidFill>
                <a:cs typeface="+mn-cs"/>
              </a:rPr>
              <a:t>خطة البحث </a:t>
            </a:r>
            <a:r>
              <a:rPr lang="ar-DZ" sz="2200" b="1" dirty="0">
                <a:solidFill>
                  <a:schemeClr val="tx1"/>
                </a:solidFill>
                <a:cs typeface="+mn-cs"/>
              </a:rPr>
              <a:t>: </a:t>
            </a:r>
            <a:br>
              <a:rPr lang="ar-DZ" sz="2000" dirty="0"/>
            </a:br>
            <a:r>
              <a:rPr lang="ar-DZ" sz="2000" b="1" dirty="0">
                <a:solidFill>
                  <a:schemeClr val="tx1"/>
                </a:solidFill>
                <a:cs typeface="+mn-cs"/>
              </a:rPr>
              <a:t>مقدمة :</a:t>
            </a:r>
            <a:br>
              <a:rPr lang="ar-DZ" sz="2000" dirty="0"/>
            </a:br>
            <a:br>
              <a:rPr lang="ar-DZ" sz="2000" dirty="0"/>
            </a:br>
            <a:r>
              <a:rPr lang="ar-DZ" sz="2000" b="1" dirty="0">
                <a:solidFill>
                  <a:schemeClr val="tx1"/>
                </a:solidFill>
              </a:rPr>
              <a:t>العرض : </a:t>
            </a:r>
            <a:br>
              <a:rPr lang="ar-DZ" sz="2000" dirty="0"/>
            </a:br>
            <a:r>
              <a:rPr lang="ar-DZ" sz="2000" b="1" dirty="0">
                <a:solidFill>
                  <a:schemeClr val="tx1"/>
                </a:solidFill>
              </a:rPr>
              <a:t>           المبحث الأول </a:t>
            </a:r>
            <a:r>
              <a:rPr lang="ar-DZ" sz="2000" dirty="0">
                <a:solidFill>
                  <a:schemeClr val="tx1"/>
                </a:solidFill>
              </a:rPr>
              <a:t>: عموميات القرض الإيجاري .</a:t>
            </a:r>
            <a:br>
              <a:rPr lang="ar-DZ" sz="2000" dirty="0">
                <a:solidFill>
                  <a:schemeClr val="tx1"/>
                </a:solidFill>
              </a:rPr>
            </a:br>
            <a:r>
              <a:rPr lang="ar-DZ" sz="2000" dirty="0">
                <a:solidFill>
                  <a:schemeClr val="tx1"/>
                </a:solidFill>
              </a:rPr>
              <a:t>                             </a:t>
            </a:r>
            <a:r>
              <a:rPr lang="ar-DZ" sz="1800" b="1" dirty="0">
                <a:solidFill>
                  <a:schemeClr val="tx1"/>
                </a:solidFill>
              </a:rPr>
              <a:t>المطلب الأول </a:t>
            </a:r>
            <a:r>
              <a:rPr lang="ar-DZ" sz="2000" b="1" dirty="0">
                <a:solidFill>
                  <a:schemeClr val="tx1"/>
                </a:solidFill>
              </a:rPr>
              <a:t>:</a:t>
            </a:r>
            <a:r>
              <a:rPr lang="ar-DZ" sz="2000" dirty="0">
                <a:solidFill>
                  <a:schemeClr val="tx1"/>
                </a:solidFill>
              </a:rPr>
              <a:t> مفهوم القرض الإيجاري .</a:t>
            </a:r>
            <a:br>
              <a:rPr lang="ar-DZ" sz="2000" dirty="0">
                <a:solidFill>
                  <a:schemeClr val="tx1"/>
                </a:solidFill>
              </a:rPr>
            </a:br>
            <a:r>
              <a:rPr lang="ar-DZ" sz="2000" dirty="0">
                <a:solidFill>
                  <a:schemeClr val="tx1"/>
                </a:solidFill>
              </a:rPr>
              <a:t>                             </a:t>
            </a:r>
            <a:r>
              <a:rPr lang="ar-DZ" sz="1800" b="1" dirty="0">
                <a:solidFill>
                  <a:schemeClr val="tx1"/>
                </a:solidFill>
              </a:rPr>
              <a:t>المطلب الثاني : </a:t>
            </a:r>
            <a:r>
              <a:rPr lang="ar-DZ" sz="2000" dirty="0">
                <a:solidFill>
                  <a:schemeClr val="tx1"/>
                </a:solidFill>
              </a:rPr>
              <a:t>خصائص القرض الإيجاري .</a:t>
            </a:r>
            <a:br>
              <a:rPr lang="ar-DZ" sz="2000" dirty="0">
                <a:solidFill>
                  <a:schemeClr val="tx1"/>
                </a:solidFill>
              </a:rPr>
            </a:br>
            <a:r>
              <a:rPr lang="ar-DZ" sz="2000" b="1" dirty="0">
                <a:solidFill>
                  <a:schemeClr val="tx1"/>
                </a:solidFill>
              </a:rPr>
              <a:t>                             </a:t>
            </a:r>
            <a:r>
              <a:rPr lang="ar-DZ" sz="1800" b="1" dirty="0">
                <a:solidFill>
                  <a:schemeClr val="tx1"/>
                </a:solidFill>
              </a:rPr>
              <a:t>المطلب الثالث : </a:t>
            </a:r>
            <a:r>
              <a:rPr lang="ar-DZ" sz="2000" dirty="0">
                <a:solidFill>
                  <a:schemeClr val="tx1"/>
                </a:solidFill>
              </a:rPr>
              <a:t>الأطراف المتدخلة في عملية قرض الإيجار.</a:t>
            </a:r>
            <a:br>
              <a:rPr lang="ar-DZ" sz="2000" dirty="0">
                <a:solidFill>
                  <a:schemeClr val="tx1"/>
                </a:solidFill>
              </a:rPr>
            </a:br>
            <a:r>
              <a:rPr lang="ar-DZ" sz="1800" b="1" dirty="0">
                <a:solidFill>
                  <a:schemeClr val="tx1"/>
                </a:solidFill>
              </a:rPr>
              <a:t>                                المطلب الرابع : </a:t>
            </a:r>
            <a:r>
              <a:rPr lang="ar-DZ" sz="2000" dirty="0">
                <a:solidFill>
                  <a:schemeClr val="tx1"/>
                </a:solidFill>
              </a:rPr>
              <a:t>أنواع وأهمية القرض الإيجاري .</a:t>
            </a:r>
            <a:br>
              <a:rPr lang="ar-DZ" sz="2000" dirty="0">
                <a:solidFill>
                  <a:schemeClr val="tx1"/>
                </a:solidFill>
              </a:rPr>
            </a:br>
            <a:r>
              <a:rPr lang="ar-DZ" sz="2000" dirty="0">
                <a:solidFill>
                  <a:schemeClr val="tx1"/>
                </a:solidFill>
              </a:rPr>
              <a:t>           </a:t>
            </a:r>
            <a:r>
              <a:rPr lang="ar-DZ" sz="2000" b="1" dirty="0">
                <a:solidFill>
                  <a:schemeClr val="tx1"/>
                </a:solidFill>
              </a:rPr>
              <a:t>المبحث الثاني </a:t>
            </a:r>
            <a:r>
              <a:rPr lang="ar-DZ" sz="2000" dirty="0">
                <a:solidFill>
                  <a:schemeClr val="tx1"/>
                </a:solidFill>
              </a:rPr>
              <a:t>: مشاكل القرض الإيجاري في المشروعات بعض التجارية الدولية .</a:t>
            </a:r>
            <a:br>
              <a:rPr lang="ar-DZ" sz="2000" dirty="0">
                <a:solidFill>
                  <a:schemeClr val="tx1"/>
                </a:solidFill>
              </a:rPr>
            </a:br>
            <a:r>
              <a:rPr lang="ar-DZ" sz="2000" dirty="0">
                <a:solidFill>
                  <a:schemeClr val="tx1"/>
                </a:solidFill>
              </a:rPr>
              <a:t>                             </a:t>
            </a:r>
            <a:r>
              <a:rPr lang="ar-DZ" sz="1800" b="1" dirty="0">
                <a:solidFill>
                  <a:schemeClr val="tx1"/>
                </a:solidFill>
              </a:rPr>
              <a:t>المطلب الأول : </a:t>
            </a:r>
            <a:r>
              <a:rPr lang="ar-DZ" sz="2000" dirty="0">
                <a:solidFill>
                  <a:schemeClr val="tx1"/>
                </a:solidFill>
              </a:rPr>
              <a:t>مشاكل القرض الإيجاري وتطبيقه في المشاريع .</a:t>
            </a:r>
            <a:br>
              <a:rPr lang="ar-DZ" sz="2000" dirty="0">
                <a:solidFill>
                  <a:schemeClr val="tx1"/>
                </a:solidFill>
              </a:rPr>
            </a:br>
            <a:r>
              <a:rPr lang="ar-DZ" sz="1800" dirty="0">
                <a:solidFill>
                  <a:schemeClr val="tx1"/>
                </a:solidFill>
              </a:rPr>
              <a:t>                                </a:t>
            </a:r>
            <a:r>
              <a:rPr lang="ar-DZ" sz="1800" b="1" dirty="0">
                <a:solidFill>
                  <a:schemeClr val="tx1"/>
                </a:solidFill>
              </a:rPr>
              <a:t>المطلب الثاني : </a:t>
            </a:r>
            <a:r>
              <a:rPr lang="ar-DZ" sz="2000" dirty="0">
                <a:solidFill>
                  <a:schemeClr val="tx1"/>
                </a:solidFill>
              </a:rPr>
              <a:t>مخاطر القرض الإيجاري بالنسبة للمشروعات المؤجرة والمستأجرة. </a:t>
            </a:r>
            <a:br>
              <a:rPr lang="ar-DZ" sz="2000" dirty="0">
                <a:solidFill>
                  <a:schemeClr val="tx1"/>
                </a:solidFill>
              </a:rPr>
            </a:br>
            <a:r>
              <a:rPr lang="ar-DZ" sz="2000" dirty="0">
                <a:solidFill>
                  <a:schemeClr val="tx1"/>
                </a:solidFill>
              </a:rPr>
              <a:t>           </a:t>
            </a:r>
            <a:r>
              <a:rPr lang="ar-DZ" sz="2000" b="1" dirty="0">
                <a:solidFill>
                  <a:schemeClr val="tx1"/>
                </a:solidFill>
              </a:rPr>
              <a:t>المبحث الثالث </a:t>
            </a:r>
            <a:r>
              <a:rPr lang="ar-DZ" sz="2000" dirty="0">
                <a:solidFill>
                  <a:schemeClr val="tx1"/>
                </a:solidFill>
              </a:rPr>
              <a:t>: تقييم القرض الإيجاري.</a:t>
            </a:r>
            <a:br>
              <a:rPr lang="ar-DZ" sz="2000" dirty="0">
                <a:solidFill>
                  <a:schemeClr val="tx1"/>
                </a:solidFill>
              </a:rPr>
            </a:br>
            <a:r>
              <a:rPr lang="ar-DZ" sz="1800" b="1" dirty="0">
                <a:solidFill>
                  <a:schemeClr val="tx1"/>
                </a:solidFill>
              </a:rPr>
              <a:t>                                المطلب الأول : </a:t>
            </a:r>
            <a:r>
              <a:rPr lang="ar-DZ" sz="2000" dirty="0">
                <a:solidFill>
                  <a:schemeClr val="tx1"/>
                </a:solidFill>
              </a:rPr>
              <a:t>المزايا .</a:t>
            </a:r>
            <a:br>
              <a:rPr lang="ar-DZ" sz="2000" dirty="0">
                <a:solidFill>
                  <a:schemeClr val="tx1"/>
                </a:solidFill>
              </a:rPr>
            </a:br>
            <a:r>
              <a:rPr lang="ar-DZ" sz="2000" b="1" dirty="0">
                <a:solidFill>
                  <a:schemeClr val="tx1"/>
                </a:solidFill>
              </a:rPr>
              <a:t>                            </a:t>
            </a:r>
            <a:r>
              <a:rPr lang="ar-DZ" sz="1800" b="1" dirty="0">
                <a:solidFill>
                  <a:schemeClr val="tx1"/>
                </a:solidFill>
              </a:rPr>
              <a:t>المطلب الثاني : </a:t>
            </a:r>
            <a:r>
              <a:rPr lang="ar-DZ" sz="2000" dirty="0">
                <a:solidFill>
                  <a:schemeClr val="tx1"/>
                </a:solidFill>
              </a:rPr>
              <a:t>العيوب .</a:t>
            </a:r>
            <a:br>
              <a:rPr lang="ar-DZ" sz="2000" dirty="0">
                <a:solidFill>
                  <a:schemeClr val="tx1"/>
                </a:solidFill>
              </a:rPr>
            </a:br>
            <a:r>
              <a:rPr lang="ar-DZ" sz="1800" b="1" dirty="0">
                <a:solidFill>
                  <a:schemeClr val="tx1"/>
                </a:solidFill>
              </a:rPr>
              <a:t>                               </a:t>
            </a:r>
            <a:br>
              <a:rPr lang="ar-DZ" sz="2000" dirty="0"/>
            </a:br>
            <a:r>
              <a:rPr lang="ar-DZ" sz="2000" b="1" dirty="0">
                <a:solidFill>
                  <a:schemeClr val="tx1"/>
                </a:solidFill>
              </a:rPr>
              <a:t>الخاتمة :</a:t>
            </a:r>
            <a:br>
              <a:rPr lang="ar-DZ" dirty="0"/>
            </a:br>
            <a:endParaRPr lang="fr-FR" dirty="0"/>
          </a:p>
        </p:txBody>
      </p:sp>
      <p:sp>
        <p:nvSpPr>
          <p:cNvPr id="3" name="Espace réservé du numéro de diapositive 2"/>
          <p:cNvSpPr>
            <a:spLocks noGrp="1"/>
          </p:cNvSpPr>
          <p:nvPr>
            <p:ph type="sldNum" sz="quarter" idx="11"/>
          </p:nvPr>
        </p:nvSpPr>
        <p:spPr/>
        <p:txBody>
          <a:bodyPr/>
          <a:lstStyle/>
          <a:p>
            <a:r>
              <a:rPr lang="ar-DZ" sz="2400" dirty="0"/>
              <a:t>1</a:t>
            </a:r>
            <a:endParaRPr lang="fr-BE" sz="2400" dirty="0"/>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142852"/>
            <a:ext cx="7858180" cy="5572164"/>
          </a:xfrm>
        </p:spPr>
        <p:txBody>
          <a:bodyPr>
            <a:normAutofit/>
          </a:bodyPr>
          <a:lstStyle/>
          <a:p>
            <a:pPr algn="r" rtl="1">
              <a:lnSpc>
                <a:spcPct val="150000"/>
              </a:lnSpc>
            </a:pPr>
            <a:r>
              <a:rPr lang="ar-DZ" sz="2000" b="1" dirty="0">
                <a:solidFill>
                  <a:schemeClr val="tx1"/>
                </a:solidFill>
              </a:rPr>
              <a:t>    مقدمة :</a:t>
            </a:r>
            <a:br>
              <a:rPr lang="ar-DZ" dirty="0">
                <a:solidFill>
                  <a:schemeClr val="tx1"/>
                </a:solidFill>
              </a:rPr>
            </a:br>
            <a:r>
              <a:rPr lang="ar-DZ" sz="2800" dirty="0">
                <a:solidFill>
                  <a:schemeClr val="tx1"/>
                </a:solidFill>
              </a:rPr>
              <a:t>        </a:t>
            </a:r>
            <a:r>
              <a:rPr lang="ar-DZ" sz="2000" dirty="0">
                <a:solidFill>
                  <a:schemeClr val="tx1"/>
                </a:solidFill>
              </a:rPr>
              <a:t>عرف العصر الحديث تحولات اقتصادية عميقة، وتطورات تكنولوجية هائلة انعكست بشكل واضح على الحاجات التمويلية للمشروعات الاقتصادية، وجعلتها تعرف تطورا وتنوعا كبيرا وعليه كان لابد من تطوير مصادر التمويل، وابتداع مصادر حديثة أكثر استجابة و تتماشيا مع حاجات المشروعات. من هذا المنطق ظهرت أنماط تمويلية حديثة، غيرت معالم الساحة التمويلية من أبرزها قرض الإيجار الذي أتاح للمشروعات إمكانية الاستفادة من الأصول الرأسمالية بتأجيرها فقط دون أن تضطر إلى اقتنائها وأداء كامل قيمتها.</a:t>
            </a:r>
            <a:br>
              <a:rPr lang="ar-DZ" sz="2000">
                <a:solidFill>
                  <a:schemeClr val="tx1"/>
                </a:solidFill>
              </a:rPr>
            </a:br>
            <a:br>
              <a:rPr lang="ar-DZ" sz="2000">
                <a:solidFill>
                  <a:schemeClr val="tx1"/>
                </a:solidFill>
              </a:rPr>
            </a:br>
            <a:br>
              <a:rPr lang="ar-DZ" sz="2000">
                <a:solidFill>
                  <a:schemeClr val="tx1"/>
                </a:solidFill>
              </a:rPr>
            </a:br>
            <a:br>
              <a:rPr lang="ar-DZ" sz="2000">
                <a:solidFill>
                  <a:schemeClr val="tx1"/>
                </a:solidFill>
              </a:rPr>
            </a:br>
            <a:r>
              <a:rPr lang="ar-DZ" sz="1800"/>
              <a:t>  </a:t>
            </a:r>
            <a:endParaRPr lang="fr-FR" dirty="0"/>
          </a:p>
        </p:txBody>
      </p:sp>
      <p:sp>
        <p:nvSpPr>
          <p:cNvPr id="3" name="Espace réservé du numéro de diapositive 2"/>
          <p:cNvSpPr>
            <a:spLocks noGrp="1"/>
          </p:cNvSpPr>
          <p:nvPr>
            <p:ph type="sldNum" sz="quarter" idx="11"/>
          </p:nvPr>
        </p:nvSpPr>
        <p:spPr/>
        <p:txBody>
          <a:bodyPr/>
          <a:lstStyle/>
          <a:p>
            <a:r>
              <a:rPr lang="ar-DZ" sz="2400" dirty="0"/>
              <a:t>2</a:t>
            </a:r>
            <a:endParaRPr lang="fr-BE" sz="2400" dirty="0"/>
          </a:p>
        </p:txBody>
      </p:sp>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71390"/>
            <a:ext cx="7543824" cy="6786610"/>
          </a:xfrm>
        </p:spPr>
        <p:txBody>
          <a:bodyPr>
            <a:normAutofit fontScale="90000"/>
          </a:bodyPr>
          <a:lstStyle/>
          <a:p>
            <a:pPr algn="r" rtl="1"/>
            <a:r>
              <a:rPr lang="ar-DZ" sz="2200" b="1" dirty="0">
                <a:solidFill>
                  <a:schemeClr val="tx1"/>
                </a:solidFill>
              </a:rPr>
              <a:t>العرض :</a:t>
            </a:r>
            <a:br>
              <a:rPr lang="ar-DZ" sz="2000" dirty="0">
                <a:solidFill>
                  <a:schemeClr val="tx1"/>
                </a:solidFill>
              </a:rPr>
            </a:br>
            <a:br>
              <a:rPr lang="ar-DZ" sz="2000" dirty="0">
                <a:solidFill>
                  <a:schemeClr val="tx1"/>
                </a:solidFill>
              </a:rPr>
            </a:br>
            <a:r>
              <a:rPr lang="ar-DZ" sz="2000" b="1" dirty="0">
                <a:solidFill>
                  <a:schemeClr val="tx1"/>
                </a:solidFill>
              </a:rPr>
              <a:t> المبحث الأول : </a:t>
            </a:r>
            <a:r>
              <a:rPr lang="ar-DZ" sz="2000" dirty="0">
                <a:solidFill>
                  <a:schemeClr val="tx1"/>
                </a:solidFill>
              </a:rPr>
              <a:t>عموميات القرض الإيجاري .</a:t>
            </a:r>
            <a:br>
              <a:rPr lang="ar-DZ" sz="2000" dirty="0">
                <a:solidFill>
                  <a:schemeClr val="tx1"/>
                </a:solidFill>
              </a:rPr>
            </a:br>
            <a:r>
              <a:rPr lang="ar-DZ" sz="2000" dirty="0">
                <a:solidFill>
                  <a:schemeClr val="tx1"/>
                </a:solidFill>
              </a:rPr>
              <a:t>  </a:t>
            </a:r>
            <a:r>
              <a:rPr lang="ar-DZ" sz="1900" b="1" dirty="0">
                <a:solidFill>
                  <a:schemeClr val="tx1"/>
                </a:solidFill>
              </a:rPr>
              <a:t>المطلب الأول : </a:t>
            </a:r>
            <a:r>
              <a:rPr lang="ar-DZ" sz="1900" dirty="0">
                <a:solidFill>
                  <a:schemeClr val="tx1"/>
                </a:solidFill>
              </a:rPr>
              <a:t>مفهوم القرض الإيجاري :</a:t>
            </a:r>
            <a:br>
              <a:rPr lang="ar-DZ" sz="2000" dirty="0">
                <a:solidFill>
                  <a:schemeClr val="tx1"/>
                </a:solidFill>
              </a:rPr>
            </a:br>
            <a:r>
              <a:rPr lang="ar-DZ" sz="1900" dirty="0">
                <a:solidFill>
                  <a:schemeClr val="tx1"/>
                </a:solidFill>
              </a:rPr>
              <a:t>هو عبارة عن عقد يبرم بين طرفين سواء كانوا أشخاصا طبيعيين أو معنويين، بالتأجير معدات أو آلات حسب المدة أو المبلغ المتفق عليه، مع إمكانية الانتهاء بتمليك الأصل أو إعادة تأجيره حسب الاتفاق، </a:t>
            </a:r>
            <a:r>
              <a:rPr lang="ar-DZ" sz="1900" dirty="0" err="1">
                <a:solidFill>
                  <a:schemeClr val="tx1"/>
                </a:solidFill>
              </a:rPr>
              <a:t>و</a:t>
            </a:r>
            <a:r>
              <a:rPr lang="ar-DZ" sz="1900" dirty="0">
                <a:solidFill>
                  <a:schemeClr val="tx1"/>
                </a:solidFill>
              </a:rPr>
              <a:t> قد تكون مدته قصيرة أو طويلة .</a:t>
            </a:r>
            <a:br>
              <a:rPr lang="ar-DZ" sz="2000" dirty="0">
                <a:solidFill>
                  <a:schemeClr val="tx1"/>
                </a:solidFill>
              </a:rPr>
            </a:br>
            <a:r>
              <a:rPr lang="ar-DZ" sz="2000" dirty="0">
                <a:solidFill>
                  <a:schemeClr val="tx1"/>
                </a:solidFill>
              </a:rPr>
              <a:t> </a:t>
            </a:r>
            <a:br>
              <a:rPr lang="ar-DZ" sz="1200" dirty="0">
                <a:solidFill>
                  <a:schemeClr val="tx1"/>
                </a:solidFill>
              </a:rPr>
            </a:br>
            <a:r>
              <a:rPr lang="ar-DZ" sz="1200" dirty="0">
                <a:solidFill>
                  <a:schemeClr val="tx1"/>
                </a:solidFill>
              </a:rPr>
              <a:t>    </a:t>
            </a:r>
            <a:br>
              <a:rPr lang="ar-DZ" sz="1200" dirty="0">
                <a:solidFill>
                  <a:schemeClr val="tx1"/>
                </a:solidFill>
              </a:rPr>
            </a:br>
            <a:r>
              <a:rPr lang="ar-DZ" sz="1900" dirty="0">
                <a:solidFill>
                  <a:schemeClr val="tx1"/>
                </a:solidFill>
              </a:rPr>
              <a:t>                                                  </a:t>
            </a:r>
            <a:r>
              <a:rPr lang="ar-DZ" sz="1900" b="1" dirty="0">
                <a:solidFill>
                  <a:schemeClr val="tx1"/>
                </a:solidFill>
              </a:rPr>
              <a:t>حق استخدام الأصل </a:t>
            </a:r>
            <a:br>
              <a:rPr lang="ar-DZ" sz="2200" dirty="0">
                <a:solidFill>
                  <a:schemeClr val="tx1"/>
                </a:solidFill>
              </a:rPr>
            </a:br>
            <a:r>
              <a:rPr lang="ar-DZ" sz="2200" dirty="0">
                <a:solidFill>
                  <a:schemeClr val="tx1"/>
                </a:solidFill>
              </a:rPr>
              <a:t>        </a:t>
            </a:r>
            <a:r>
              <a:rPr lang="ar-DZ" sz="1200" dirty="0">
                <a:solidFill>
                  <a:schemeClr val="tx1"/>
                </a:solidFill>
              </a:rPr>
              <a:t>       </a:t>
            </a:r>
            <a:r>
              <a:rPr lang="ar-DZ" sz="2200" dirty="0">
                <a:solidFill>
                  <a:schemeClr val="tx1"/>
                </a:solidFill>
              </a:rPr>
              <a:t>                 </a:t>
            </a:r>
            <a:br>
              <a:rPr lang="ar-DZ" sz="2200" dirty="0">
                <a:solidFill>
                  <a:schemeClr val="tx1"/>
                </a:solidFill>
              </a:rPr>
            </a:br>
            <a:r>
              <a:rPr lang="ar-DZ" sz="2200" dirty="0">
                <a:solidFill>
                  <a:schemeClr val="tx1"/>
                </a:solidFill>
              </a:rPr>
              <a:t>                                           </a:t>
            </a:r>
            <a:r>
              <a:rPr lang="ar-DZ" sz="1900" b="1" dirty="0">
                <a:solidFill>
                  <a:schemeClr val="tx1"/>
                </a:solidFill>
              </a:rPr>
              <a:t>القيمة الإيجارية</a:t>
            </a:r>
            <a:br>
              <a:rPr lang="ar-DZ" sz="2000" dirty="0">
                <a:solidFill>
                  <a:schemeClr val="tx1"/>
                </a:solidFill>
              </a:rPr>
            </a:br>
            <a:r>
              <a:rPr lang="ar-DZ" sz="1600" dirty="0">
                <a:solidFill>
                  <a:schemeClr val="tx1"/>
                </a:solidFill>
              </a:rPr>
              <a:t>    </a:t>
            </a:r>
            <a:br>
              <a:rPr lang="ar-DZ" sz="1600" dirty="0">
                <a:solidFill>
                  <a:schemeClr val="tx1"/>
                </a:solidFill>
              </a:rPr>
            </a:br>
            <a:br>
              <a:rPr lang="ar-DZ" sz="1600" dirty="0">
                <a:solidFill>
                  <a:schemeClr val="tx1"/>
                </a:solidFill>
              </a:rPr>
            </a:br>
            <a:br>
              <a:rPr lang="ar-DZ" sz="1600" dirty="0"/>
            </a:br>
            <a:br>
              <a:rPr lang="ar-DZ" sz="2200" dirty="0"/>
            </a:br>
            <a:br>
              <a:rPr lang="ar-DZ" sz="2200" dirty="0"/>
            </a:br>
            <a:br>
              <a:rPr lang="ar-DZ" sz="3200" dirty="0"/>
            </a:br>
            <a:br>
              <a:rPr lang="ar-DZ" sz="3200" dirty="0"/>
            </a:br>
            <a:br>
              <a:rPr lang="ar-DZ" sz="3200" dirty="0"/>
            </a:br>
            <a:br>
              <a:rPr lang="ar-DZ" dirty="0"/>
            </a:br>
            <a:endParaRPr lang="fr-FR" dirty="0"/>
          </a:p>
        </p:txBody>
      </p:sp>
      <p:sp>
        <p:nvSpPr>
          <p:cNvPr id="6" name="Rectangle 5"/>
          <p:cNvSpPr/>
          <p:nvPr/>
        </p:nvSpPr>
        <p:spPr>
          <a:xfrm>
            <a:off x="6072198" y="2786058"/>
            <a:ext cx="1214446" cy="5000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solidFill>
                  <a:schemeClr val="tx1">
                    <a:lumMod val="95000"/>
                    <a:lumOff val="5000"/>
                  </a:schemeClr>
                </a:solidFill>
              </a:rPr>
              <a:t>المؤجر</a:t>
            </a:r>
            <a:endParaRPr lang="fr-FR" dirty="0">
              <a:solidFill>
                <a:schemeClr val="tx1">
                  <a:lumMod val="95000"/>
                  <a:lumOff val="5000"/>
                </a:schemeClr>
              </a:solidFill>
            </a:endParaRPr>
          </a:p>
        </p:txBody>
      </p:sp>
      <p:sp>
        <p:nvSpPr>
          <p:cNvPr id="7" name="Rectangle 6"/>
          <p:cNvSpPr/>
          <p:nvPr/>
        </p:nvSpPr>
        <p:spPr>
          <a:xfrm>
            <a:off x="2214546" y="2786058"/>
            <a:ext cx="1285884" cy="5000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solidFill>
                  <a:schemeClr val="tx1">
                    <a:lumMod val="95000"/>
                    <a:lumOff val="5000"/>
                  </a:schemeClr>
                </a:solidFill>
              </a:rPr>
              <a:t>المستأجر</a:t>
            </a:r>
            <a:endParaRPr lang="fr-FR" dirty="0">
              <a:solidFill>
                <a:schemeClr val="tx1">
                  <a:lumMod val="95000"/>
                  <a:lumOff val="5000"/>
                </a:schemeClr>
              </a:solidFill>
            </a:endParaRPr>
          </a:p>
        </p:txBody>
      </p:sp>
      <p:cxnSp>
        <p:nvCxnSpPr>
          <p:cNvPr id="9" name="Connecteur droit avec flèche 8"/>
          <p:cNvCxnSpPr/>
          <p:nvPr/>
        </p:nvCxnSpPr>
        <p:spPr>
          <a:xfrm rot="10800000">
            <a:off x="3643306" y="2786058"/>
            <a:ext cx="221457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3643306" y="3143248"/>
            <a:ext cx="21431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42844" y="4214818"/>
            <a:ext cx="8001056" cy="877163"/>
          </a:xfrm>
          <a:prstGeom prst="rect">
            <a:avLst/>
          </a:prstGeom>
        </p:spPr>
        <p:txBody>
          <a:bodyPr wrap="square">
            <a:spAutoFit/>
          </a:bodyPr>
          <a:lstStyle/>
          <a:p>
            <a:pPr algn="r" rtl="1"/>
            <a:r>
              <a:rPr lang="ar-DZ" sz="1700" b="1" dirty="0"/>
              <a:t>المطلب الثاني : </a:t>
            </a:r>
            <a:r>
              <a:rPr lang="ar-DZ" sz="1700" dirty="0"/>
              <a:t>خصائص القرض الإيجاري :</a:t>
            </a:r>
            <a:br>
              <a:rPr lang="ar-DZ" sz="1700" dirty="0"/>
            </a:br>
            <a:r>
              <a:rPr lang="ar-DZ" sz="1700" dirty="0"/>
              <a:t>يتمتع قرض الإيجار بجملة من الخصائص تجعل منه صيغة تمويلية متميزة ومختلفة عن باقي الصيغ التمويلية سنحاول إيجازها فيما يلي : </a:t>
            </a:r>
            <a:endParaRPr lang="fr-FR" sz="1700" dirty="0"/>
          </a:p>
        </p:txBody>
      </p:sp>
      <p:sp>
        <p:nvSpPr>
          <p:cNvPr id="10" name="Espace réservé du numéro de diapositive 9"/>
          <p:cNvSpPr>
            <a:spLocks noGrp="1"/>
          </p:cNvSpPr>
          <p:nvPr>
            <p:ph type="sldNum" sz="quarter" idx="11"/>
          </p:nvPr>
        </p:nvSpPr>
        <p:spPr/>
        <p:txBody>
          <a:bodyPr/>
          <a:lstStyle/>
          <a:p>
            <a:r>
              <a:rPr lang="ar-DZ" sz="2400" dirty="0"/>
              <a:t>3</a:t>
            </a:r>
            <a:endParaRPr lang="fr-BE" sz="2400" dirty="0"/>
          </a:p>
        </p:txBody>
      </p:sp>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7643866" cy="6572272"/>
          </a:xfrm>
        </p:spPr>
        <p:txBody>
          <a:bodyPr>
            <a:normAutofit fontScale="90000"/>
          </a:bodyPr>
          <a:lstStyle/>
          <a:p>
            <a:pPr algn="r" rtl="1"/>
            <a:br>
              <a:rPr lang="ar-DZ" sz="3200" dirty="0"/>
            </a:br>
            <a:br>
              <a:rPr lang="ar-DZ" sz="1700" dirty="0">
                <a:solidFill>
                  <a:schemeClr val="tx1"/>
                </a:solidFill>
              </a:rPr>
            </a:br>
            <a:r>
              <a:rPr lang="ar-DZ" sz="1900" b="1" dirty="0">
                <a:solidFill>
                  <a:schemeClr val="tx1"/>
                </a:solidFill>
              </a:rPr>
              <a:t>أ- الأصل الممول : </a:t>
            </a:r>
            <a:r>
              <a:rPr lang="ar-DZ" sz="1900" dirty="0">
                <a:solidFill>
                  <a:schemeClr val="tx1"/>
                </a:solidFill>
              </a:rPr>
              <a:t>ويقصد به محل أو موضوع العقد ويمكن أن يكون عقارا أو منقولا أو حتى أسهم للاستعمال المهني .</a:t>
            </a:r>
            <a:br>
              <a:rPr lang="ar-DZ" sz="1900" dirty="0">
                <a:solidFill>
                  <a:schemeClr val="tx1"/>
                </a:solidFill>
              </a:rPr>
            </a:br>
            <a:br>
              <a:rPr lang="ar-DZ" sz="1900" dirty="0">
                <a:solidFill>
                  <a:schemeClr val="tx1"/>
                </a:solidFill>
              </a:rPr>
            </a:br>
            <a:r>
              <a:rPr lang="ar-DZ" sz="1900" b="1" dirty="0">
                <a:solidFill>
                  <a:schemeClr val="tx1"/>
                </a:solidFill>
              </a:rPr>
              <a:t>ب- مدة العقد : </a:t>
            </a:r>
            <a:r>
              <a:rPr lang="ar-DZ" sz="1900" dirty="0">
                <a:solidFill>
                  <a:schemeClr val="tx1"/>
                </a:solidFill>
              </a:rPr>
              <a:t>ترتبط بمدة التشغيل الاقتصادي للأجهزة والآلات و تحديد هذه المدة هو معيار افتراضي يتفق عليه أطراف العلاقة وهى عادة غير قابلة للإلغاء.</a:t>
            </a:r>
            <a:br>
              <a:rPr lang="ar-DZ" sz="1900" dirty="0">
                <a:solidFill>
                  <a:schemeClr val="tx1"/>
                </a:solidFill>
              </a:rPr>
            </a:br>
            <a:br>
              <a:rPr lang="ar-DZ" sz="1900" dirty="0">
                <a:solidFill>
                  <a:schemeClr val="tx1"/>
                </a:solidFill>
              </a:rPr>
            </a:br>
            <a:r>
              <a:rPr lang="ar-DZ" sz="1900" b="1" dirty="0">
                <a:solidFill>
                  <a:schemeClr val="tx1"/>
                </a:solidFill>
              </a:rPr>
              <a:t>ت- طريقة التسديد :</a:t>
            </a:r>
            <a:r>
              <a:rPr lang="ar-DZ" sz="1900" dirty="0">
                <a:solidFill>
                  <a:schemeClr val="tx1"/>
                </a:solidFill>
              </a:rPr>
              <a:t> إن تسديد الأصل من طرف المؤسسة المؤجرة يتم على أقساط دورية تسمى</a:t>
            </a:r>
            <a:r>
              <a:rPr lang="fr-FR" sz="1900" dirty="0">
                <a:solidFill>
                  <a:schemeClr val="tx1"/>
                </a:solidFill>
              </a:rPr>
              <a:t> " </a:t>
            </a:r>
            <a:r>
              <a:rPr lang="ar-DZ" sz="1900" dirty="0">
                <a:solidFill>
                  <a:schemeClr val="tx1"/>
                </a:solidFill>
              </a:rPr>
              <a:t>ثمن الكراء ”، و يتم تحديد هذه الأقساط بطريقة تعاقدية .</a:t>
            </a:r>
            <a:br>
              <a:rPr lang="ar-DZ" sz="1900" dirty="0">
                <a:solidFill>
                  <a:schemeClr val="tx1"/>
                </a:solidFill>
              </a:rPr>
            </a:br>
            <a:br>
              <a:rPr lang="ar-DZ" sz="1900" dirty="0">
                <a:solidFill>
                  <a:schemeClr val="tx1"/>
                </a:solidFill>
              </a:rPr>
            </a:br>
            <a:r>
              <a:rPr lang="ar-DZ" sz="1900" b="1" dirty="0">
                <a:solidFill>
                  <a:schemeClr val="tx1"/>
                </a:solidFill>
              </a:rPr>
              <a:t>ث- ملكية الأصل : </a:t>
            </a:r>
            <a:r>
              <a:rPr lang="ar-DZ" sz="1900" dirty="0">
                <a:solidFill>
                  <a:schemeClr val="tx1"/>
                </a:solidFill>
              </a:rPr>
              <a:t>تعود ملكية الأصل أثناء فترة العقد إلى المؤسسة المؤجرة .</a:t>
            </a:r>
            <a:br>
              <a:rPr lang="ar-DZ" sz="1900" dirty="0">
                <a:solidFill>
                  <a:schemeClr val="tx1"/>
                </a:solidFill>
              </a:rPr>
            </a:br>
            <a:br>
              <a:rPr lang="ar-DZ" sz="1900" dirty="0">
                <a:solidFill>
                  <a:schemeClr val="tx1"/>
                </a:solidFill>
              </a:rPr>
            </a:br>
            <a:r>
              <a:rPr lang="ar-DZ" sz="1900" b="1" dirty="0">
                <a:solidFill>
                  <a:schemeClr val="tx1"/>
                </a:solidFill>
              </a:rPr>
              <a:t>ج- نهاية فترة العقد : </a:t>
            </a:r>
            <a:r>
              <a:rPr lang="ar-DZ" sz="1900" dirty="0">
                <a:solidFill>
                  <a:schemeClr val="tx1"/>
                </a:solidFill>
              </a:rPr>
              <a:t>في نهاية فترة العقد تتاح للمؤسسة المستأجرة ثلاث خيارات :</a:t>
            </a:r>
            <a:br>
              <a:rPr lang="ar-DZ" sz="1900" dirty="0">
                <a:solidFill>
                  <a:schemeClr val="tx1"/>
                </a:solidFill>
              </a:rPr>
            </a:br>
            <a:br>
              <a:rPr lang="ar-DZ" sz="1900" dirty="0">
                <a:solidFill>
                  <a:schemeClr val="tx1"/>
                </a:solidFill>
              </a:rPr>
            </a:br>
            <a:r>
              <a:rPr lang="ar-DZ" sz="1900" dirty="0">
                <a:solidFill>
                  <a:schemeClr val="tx1"/>
                </a:solidFill>
              </a:rPr>
              <a:t>- تجديد أو تمديد عقد الإيجار .</a:t>
            </a:r>
            <a:br>
              <a:rPr lang="ar-DZ" sz="1900" dirty="0">
                <a:solidFill>
                  <a:schemeClr val="tx1"/>
                </a:solidFill>
              </a:rPr>
            </a:br>
            <a:r>
              <a:rPr lang="ar-DZ" sz="1900" dirty="0">
                <a:solidFill>
                  <a:schemeClr val="tx1"/>
                </a:solidFill>
              </a:rPr>
              <a:t>- شراء الأصل نهائيا بسعر متفق عليه يسمى القيمة المتبقية .</a:t>
            </a:r>
            <a:br>
              <a:rPr lang="ar-DZ" sz="1900" dirty="0">
                <a:solidFill>
                  <a:schemeClr val="tx1"/>
                </a:solidFill>
              </a:rPr>
            </a:br>
            <a:r>
              <a:rPr lang="ar-DZ" sz="1900" dirty="0">
                <a:solidFill>
                  <a:schemeClr val="tx1"/>
                </a:solidFill>
              </a:rPr>
              <a:t>- إعادة الأصل إلى المؤسسة المؤجرة وبالتالي انتهاء العقد .</a:t>
            </a:r>
            <a:br>
              <a:rPr lang="ar-DZ" sz="1900" dirty="0">
                <a:solidFill>
                  <a:schemeClr val="tx1"/>
                </a:solidFill>
              </a:rPr>
            </a:br>
            <a:br>
              <a:rPr lang="ar-DZ" sz="1900" dirty="0">
                <a:solidFill>
                  <a:schemeClr val="tx1"/>
                </a:solidFill>
              </a:rPr>
            </a:br>
            <a:br>
              <a:rPr lang="ar-DZ" sz="1900" dirty="0">
                <a:solidFill>
                  <a:schemeClr val="tx1"/>
                </a:solidFill>
              </a:rPr>
            </a:br>
            <a:r>
              <a:rPr lang="ar-DZ" sz="1900" dirty="0">
                <a:solidFill>
                  <a:schemeClr val="tx1"/>
                </a:solidFill>
              </a:rPr>
              <a:t>         إن الخصائص السابقة الذكر جعلت قرض الإيجار تقنية تمويلية متميزة وضعت حدا لمشكلة توفير الأصول الرأسمالية بالنسبة للمؤسسات الاقتصادية وزادت من أهمية هذا النمط التمويلي على الساحة التمويلية </a:t>
            </a:r>
            <a:r>
              <a:rPr lang="ar-DZ" sz="1900" b="1" dirty="0"/>
              <a:t>.</a:t>
            </a:r>
            <a:br>
              <a:rPr lang="ar-DZ" sz="1700" b="1" dirty="0"/>
            </a:br>
            <a:br>
              <a:rPr lang="ar-DZ" sz="1700" b="1" dirty="0"/>
            </a:br>
            <a:br>
              <a:rPr lang="ar-DZ" sz="1700" b="1" dirty="0"/>
            </a:br>
            <a:endParaRPr lang="fr-FR" sz="1700" b="1" dirty="0"/>
          </a:p>
        </p:txBody>
      </p:sp>
      <p:sp>
        <p:nvSpPr>
          <p:cNvPr id="3" name="Espace réservé du numéro de diapositive 2"/>
          <p:cNvSpPr>
            <a:spLocks noGrp="1"/>
          </p:cNvSpPr>
          <p:nvPr>
            <p:ph type="sldNum" sz="quarter" idx="11"/>
          </p:nvPr>
        </p:nvSpPr>
        <p:spPr/>
        <p:txBody>
          <a:bodyPr/>
          <a:lstStyle/>
          <a:p>
            <a:r>
              <a:rPr lang="ar-DZ" sz="2400" dirty="0"/>
              <a:t>4</a:t>
            </a:r>
            <a:endParaRPr lang="fr-BE" sz="2400" dirty="0"/>
          </a:p>
        </p:txBody>
      </p:sp>
    </p:spTree>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72386" cy="6286520"/>
          </a:xfrm>
        </p:spPr>
        <p:txBody>
          <a:bodyPr>
            <a:normAutofit fontScale="90000"/>
          </a:bodyPr>
          <a:lstStyle/>
          <a:p>
            <a:pPr algn="r" rtl="1"/>
            <a:r>
              <a:rPr lang="ar-DZ" sz="2000" b="1" dirty="0">
                <a:solidFill>
                  <a:schemeClr val="tx1"/>
                </a:solidFill>
              </a:rPr>
              <a:t>المطلب الثالث :</a:t>
            </a:r>
            <a:br>
              <a:rPr lang="ar-DZ" sz="2000" b="1" dirty="0">
                <a:solidFill>
                  <a:schemeClr val="tx1"/>
                </a:solidFill>
              </a:rPr>
            </a:br>
            <a:br>
              <a:rPr lang="ar-DZ" sz="1900" b="1" dirty="0">
                <a:solidFill>
                  <a:schemeClr val="tx1"/>
                </a:solidFill>
              </a:rPr>
            </a:br>
            <a:r>
              <a:rPr lang="ar-DZ" sz="1900" b="1" dirty="0">
                <a:solidFill>
                  <a:schemeClr val="tx1"/>
                </a:solidFill>
              </a:rPr>
              <a:t>               الأطراف المتدخلة في عملية قرض الإيجار:</a:t>
            </a:r>
            <a:r>
              <a:rPr lang="ar-DZ" sz="1900" dirty="0">
                <a:solidFill>
                  <a:schemeClr val="tx1"/>
                </a:solidFill>
              </a:rPr>
              <a:t> تتم عملية قرض الإيجار بين ثلاث أطراف هي :                                                                                                            المؤجر ،المستأجر ، المورد .</a:t>
            </a:r>
            <a:br>
              <a:rPr lang="ar-DZ" sz="1900" dirty="0">
                <a:solidFill>
                  <a:schemeClr val="tx1"/>
                </a:solidFill>
              </a:rPr>
            </a:br>
            <a:br>
              <a:rPr lang="ar-DZ" sz="1900" dirty="0">
                <a:solidFill>
                  <a:schemeClr val="tx1"/>
                </a:solidFill>
              </a:rPr>
            </a:br>
            <a:r>
              <a:rPr lang="ar-DZ" sz="1900" dirty="0">
                <a:solidFill>
                  <a:schemeClr val="tx1"/>
                </a:solidFill>
              </a:rPr>
              <a:t>   </a:t>
            </a:r>
            <a:r>
              <a:rPr lang="ar-DZ" sz="1900" b="1" dirty="0">
                <a:solidFill>
                  <a:schemeClr val="tx1"/>
                </a:solidFill>
              </a:rPr>
              <a:t>أ- المؤجر : </a:t>
            </a:r>
            <a:r>
              <a:rPr lang="ar-DZ" sz="1900" dirty="0">
                <a:solidFill>
                  <a:schemeClr val="tx1"/>
                </a:solidFill>
              </a:rPr>
              <a:t>وهو مؤسسة القرض الإيجاري التي تقبل بتمويل العملية والتي تتميز بالملكية القانونية للأصل موضوع العقد، هذه المؤسسة تقوم بنشاط مالي متخصص فالمؤجر هو الذي يتحمل كل الالتزامات النقدية المتعلقة بالأصل المؤجر .</a:t>
            </a:r>
            <a:br>
              <a:rPr lang="ar-DZ" sz="1900" dirty="0">
                <a:solidFill>
                  <a:schemeClr val="tx1"/>
                </a:solidFill>
              </a:rPr>
            </a:br>
            <a:br>
              <a:rPr lang="ar-DZ" sz="1900" dirty="0">
                <a:solidFill>
                  <a:schemeClr val="tx1"/>
                </a:solidFill>
              </a:rPr>
            </a:br>
            <a:r>
              <a:rPr lang="ar-DZ" sz="1900" dirty="0">
                <a:solidFill>
                  <a:schemeClr val="tx1"/>
                </a:solidFill>
              </a:rPr>
              <a:t>   </a:t>
            </a:r>
            <a:r>
              <a:rPr lang="ar-DZ" sz="1900" b="1" dirty="0">
                <a:solidFill>
                  <a:schemeClr val="tx1"/>
                </a:solidFill>
              </a:rPr>
              <a:t>ب- المستأجر: </a:t>
            </a:r>
            <a:r>
              <a:rPr lang="ar-DZ" sz="1900" dirty="0">
                <a:solidFill>
                  <a:schemeClr val="tx1"/>
                </a:solidFill>
              </a:rPr>
              <a:t>هو الطرف الذي يسعى للاقتناء والحصول على الأصل بالتفاوض مع المورد حول السعر والتكلفة والمدة ......، فالمستأجر هو الذي يختار الأصل ويحدد خصوصياته حسب احتياجاته ، ويكون المستأجر ملزما بالحفاظ على الأصل دون أي تغيير أو إضافة، فملكية الأصل تعود للمؤسسة المتخصصة بالقرض الإيجاري .</a:t>
            </a:r>
            <a:br>
              <a:rPr lang="ar-DZ" sz="1900" dirty="0">
                <a:solidFill>
                  <a:schemeClr val="tx1"/>
                </a:solidFill>
              </a:rPr>
            </a:br>
            <a:br>
              <a:rPr lang="ar-DZ" sz="1900" dirty="0">
                <a:solidFill>
                  <a:schemeClr val="tx1"/>
                </a:solidFill>
              </a:rPr>
            </a:br>
            <a:r>
              <a:rPr lang="ar-DZ" sz="1900" dirty="0">
                <a:solidFill>
                  <a:schemeClr val="tx1"/>
                </a:solidFill>
              </a:rPr>
              <a:t>   </a:t>
            </a:r>
            <a:r>
              <a:rPr lang="ar-DZ" sz="1900" b="1" dirty="0">
                <a:solidFill>
                  <a:schemeClr val="tx1"/>
                </a:solidFill>
              </a:rPr>
              <a:t>ت- المورد : </a:t>
            </a:r>
            <a:r>
              <a:rPr lang="ar-DZ" sz="1900" dirty="0">
                <a:solidFill>
                  <a:schemeClr val="tx1"/>
                </a:solidFill>
              </a:rPr>
              <a:t>هو الطرف الذي يسلم الأصل المطلوب من طرف المؤجر، وفقا للمعايير والمقاييس المتفق عليها بينه وبين المستأجر، أما عن الأصل موضوع الإيجار، يمكن أن يكون أصولا عقارية أو منقولة معنوية أو مادية . وفيما يلي شكل يوضح الأطراف المتدخلة في هذه العملية : </a:t>
            </a:r>
            <a:br>
              <a:rPr lang="ar-DZ" sz="1900" dirty="0">
                <a:solidFill>
                  <a:schemeClr val="tx1"/>
                </a:solidFill>
              </a:rPr>
            </a:br>
            <a:br>
              <a:rPr lang="ar-DZ" sz="1700" dirty="0">
                <a:solidFill>
                  <a:schemeClr val="tx1"/>
                </a:solidFill>
              </a:rPr>
            </a:br>
            <a:br>
              <a:rPr lang="ar-DZ" sz="1800" dirty="0"/>
            </a:br>
            <a:r>
              <a:rPr lang="ar-DZ" sz="1800" dirty="0"/>
              <a:t>   </a:t>
            </a:r>
            <a:br>
              <a:rPr lang="ar-DZ" sz="1800" dirty="0"/>
            </a:br>
            <a:br>
              <a:rPr lang="ar-DZ" sz="1800" dirty="0"/>
            </a:br>
            <a:endParaRPr lang="fr-FR" sz="1800" dirty="0"/>
          </a:p>
        </p:txBody>
      </p:sp>
      <p:sp>
        <p:nvSpPr>
          <p:cNvPr id="3" name="Espace réservé du numéro de diapositive 2"/>
          <p:cNvSpPr>
            <a:spLocks noGrp="1"/>
          </p:cNvSpPr>
          <p:nvPr>
            <p:ph type="sldNum" sz="quarter" idx="11"/>
          </p:nvPr>
        </p:nvSpPr>
        <p:spPr/>
        <p:txBody>
          <a:bodyPr/>
          <a:lstStyle/>
          <a:p>
            <a:r>
              <a:rPr lang="ar-DZ" sz="2400" dirty="0"/>
              <a:t>5</a:t>
            </a:r>
            <a:endParaRPr lang="fr-BE" sz="2800" dirty="0"/>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3429000"/>
            <a:ext cx="7143800" cy="2286016"/>
          </a:xfrm>
        </p:spPr>
        <p:txBody>
          <a:bodyPr>
            <a:normAutofit/>
          </a:bodyPr>
          <a:lstStyle/>
          <a:p>
            <a:pPr algn="r" rtl="1"/>
            <a:r>
              <a:rPr lang="ar-DZ" sz="1800" dirty="0"/>
              <a:t>1</a:t>
            </a:r>
            <a:r>
              <a:rPr lang="ar-DZ" sz="1900" dirty="0">
                <a:solidFill>
                  <a:schemeClr val="tx1"/>
                </a:solidFill>
              </a:rPr>
              <a:t>-اختيار المعدات،  2-عقد قرض الإيجار، 3 -طلب المعدات، 4 -التسليم،  5-تسديد السعر، 6-دفع الإيجار.</a:t>
            </a:r>
            <a:br>
              <a:rPr lang="ar-DZ" sz="1900" dirty="0">
                <a:solidFill>
                  <a:schemeClr val="tx1"/>
                </a:solidFill>
              </a:rPr>
            </a:br>
            <a:br>
              <a:rPr lang="ar-DZ" sz="1900" dirty="0">
                <a:solidFill>
                  <a:schemeClr val="tx1"/>
                </a:solidFill>
              </a:rPr>
            </a:br>
            <a:r>
              <a:rPr lang="ar-DZ" sz="1900" dirty="0">
                <a:solidFill>
                  <a:schemeClr val="tx1"/>
                </a:solidFill>
              </a:rPr>
              <a:t>    يوضح الشكل السابق مختلف المراحل التي تمر بها عملية قرض الإيجار، وتجدر الإشارة إلى أن هذه العملية يمكن أن تتضمن طرفا رابعا هو المقرض والذي يلجأ إليه المؤجر لتمويل عملية شراء الأصل من المورد . </a:t>
            </a:r>
            <a:endParaRPr lang="fr-FR" sz="1900" dirty="0">
              <a:solidFill>
                <a:schemeClr val="tx1"/>
              </a:solidFill>
            </a:endParaRPr>
          </a:p>
        </p:txBody>
      </p:sp>
      <p:sp>
        <p:nvSpPr>
          <p:cNvPr id="3" name="Rectangle 2"/>
          <p:cNvSpPr/>
          <p:nvPr/>
        </p:nvSpPr>
        <p:spPr>
          <a:xfrm>
            <a:off x="357158" y="142852"/>
            <a:ext cx="8286808" cy="646331"/>
          </a:xfrm>
          <a:prstGeom prst="rect">
            <a:avLst/>
          </a:prstGeom>
        </p:spPr>
        <p:txBody>
          <a:bodyPr wrap="square">
            <a:spAutoFit/>
          </a:bodyPr>
          <a:lstStyle/>
          <a:p>
            <a:pPr algn="ctr" rtl="1"/>
            <a:r>
              <a:rPr lang="ar-DZ" b="1" dirty="0"/>
              <a:t>الشكل : </a:t>
            </a:r>
            <a:r>
              <a:rPr lang="ar-DZ" dirty="0"/>
              <a:t>سير عملية القرض الإيجاري </a:t>
            </a:r>
            <a:br>
              <a:rPr lang="ar-DZ" dirty="0"/>
            </a:br>
            <a:endParaRPr lang="fr-FR" dirty="0"/>
          </a:p>
        </p:txBody>
      </p:sp>
      <p:sp>
        <p:nvSpPr>
          <p:cNvPr id="5" name="Rectangle 4"/>
          <p:cNvSpPr/>
          <p:nvPr/>
        </p:nvSpPr>
        <p:spPr>
          <a:xfrm>
            <a:off x="5857884" y="2357430"/>
            <a:ext cx="1214446" cy="7858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a:solidFill>
                  <a:schemeClr val="tx1"/>
                </a:solidFill>
              </a:rPr>
              <a:t>المورد</a:t>
            </a:r>
            <a:endParaRPr lang="fr-FR" dirty="0">
              <a:solidFill>
                <a:schemeClr val="tx1"/>
              </a:solidFill>
            </a:endParaRPr>
          </a:p>
        </p:txBody>
      </p:sp>
      <p:sp>
        <p:nvSpPr>
          <p:cNvPr id="6" name="Rectangle 5"/>
          <p:cNvSpPr/>
          <p:nvPr/>
        </p:nvSpPr>
        <p:spPr>
          <a:xfrm>
            <a:off x="3357554" y="928670"/>
            <a:ext cx="1357322" cy="7858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a:solidFill>
                  <a:schemeClr val="tx1"/>
                </a:solidFill>
              </a:rPr>
              <a:t>المؤجر </a:t>
            </a:r>
            <a:endParaRPr lang="fr-FR" dirty="0">
              <a:solidFill>
                <a:schemeClr val="tx1"/>
              </a:solidFill>
            </a:endParaRPr>
          </a:p>
        </p:txBody>
      </p:sp>
      <p:sp>
        <p:nvSpPr>
          <p:cNvPr id="7" name="Rectangle 6"/>
          <p:cNvSpPr/>
          <p:nvPr/>
        </p:nvSpPr>
        <p:spPr>
          <a:xfrm>
            <a:off x="1571604" y="2428868"/>
            <a:ext cx="1285884" cy="7858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a:solidFill>
                  <a:schemeClr val="tx1"/>
                </a:solidFill>
              </a:rPr>
              <a:t>المستأجر</a:t>
            </a:r>
            <a:endParaRPr lang="fr-FR" dirty="0">
              <a:solidFill>
                <a:schemeClr val="tx1"/>
              </a:solidFill>
            </a:endParaRPr>
          </a:p>
        </p:txBody>
      </p:sp>
      <p:cxnSp>
        <p:nvCxnSpPr>
          <p:cNvPr id="9" name="Connecteur droit avec flèche 8"/>
          <p:cNvCxnSpPr/>
          <p:nvPr/>
        </p:nvCxnSpPr>
        <p:spPr>
          <a:xfrm rot="5400000">
            <a:off x="2214546" y="1357298"/>
            <a:ext cx="1000132" cy="100013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4929190" y="1357298"/>
            <a:ext cx="1428760" cy="85725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rot="10800000">
            <a:off x="3143240" y="2500306"/>
            <a:ext cx="242889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3214678" y="3000372"/>
            <a:ext cx="235745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143636" y="1357298"/>
            <a:ext cx="642942"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solidFill>
                  <a:schemeClr val="tx1"/>
                </a:solidFill>
              </a:rPr>
              <a:t> 5   3</a:t>
            </a:r>
            <a:endParaRPr lang="fr-FR" dirty="0">
              <a:solidFill>
                <a:schemeClr val="tx1"/>
              </a:solidFill>
            </a:endParaRPr>
          </a:p>
        </p:txBody>
      </p:sp>
      <p:sp>
        <p:nvSpPr>
          <p:cNvPr id="18" name="Rectangle 17"/>
          <p:cNvSpPr/>
          <p:nvPr/>
        </p:nvSpPr>
        <p:spPr>
          <a:xfrm>
            <a:off x="1714480" y="1428736"/>
            <a:ext cx="714380" cy="3571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solidFill>
                  <a:schemeClr val="tx1"/>
                </a:solidFill>
              </a:rPr>
              <a:t>6   2</a:t>
            </a:r>
            <a:endParaRPr lang="fr-FR" dirty="0">
              <a:solidFill>
                <a:schemeClr val="tx1"/>
              </a:solidFill>
            </a:endParaRPr>
          </a:p>
        </p:txBody>
      </p:sp>
      <p:sp>
        <p:nvSpPr>
          <p:cNvPr id="19" name="Rectangle 18"/>
          <p:cNvSpPr/>
          <p:nvPr/>
        </p:nvSpPr>
        <p:spPr>
          <a:xfrm>
            <a:off x="4071934" y="2428868"/>
            <a:ext cx="500066" cy="78581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solidFill>
                  <a:schemeClr val="tx1"/>
                </a:solidFill>
              </a:rPr>
              <a:t>4</a:t>
            </a:r>
          </a:p>
          <a:p>
            <a:pPr algn="ctr"/>
            <a:r>
              <a:rPr lang="ar-DZ" dirty="0">
                <a:solidFill>
                  <a:schemeClr val="tx1"/>
                </a:solidFill>
              </a:rPr>
              <a:t>1</a:t>
            </a:r>
            <a:endParaRPr lang="fr-FR" dirty="0">
              <a:solidFill>
                <a:schemeClr val="tx1"/>
              </a:solidFill>
            </a:endParaRPr>
          </a:p>
        </p:txBody>
      </p:sp>
      <p:cxnSp>
        <p:nvCxnSpPr>
          <p:cNvPr id="23" name="Connecteur droit 22"/>
          <p:cNvCxnSpPr>
            <a:stCxn id="17" idx="0"/>
            <a:endCxn id="17" idx="2"/>
          </p:cNvCxnSpPr>
          <p:nvPr/>
        </p:nvCxnSpPr>
        <p:spPr>
          <a:xfrm rot="16200000" flipH="1">
            <a:off x="6286512" y="1535893"/>
            <a:ext cx="357190" cy="1588"/>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26" name="Connecteur droit 25"/>
          <p:cNvCxnSpPr>
            <a:stCxn id="18" idx="0"/>
            <a:endCxn id="18" idx="2"/>
          </p:cNvCxnSpPr>
          <p:nvPr/>
        </p:nvCxnSpPr>
        <p:spPr>
          <a:xfrm rot="16200000" flipH="1">
            <a:off x="1893075" y="1607331"/>
            <a:ext cx="357190" cy="1588"/>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28" name="Connecteur droit 27"/>
          <p:cNvCxnSpPr>
            <a:stCxn id="19" idx="1"/>
            <a:endCxn id="19" idx="3"/>
          </p:cNvCxnSpPr>
          <p:nvPr/>
        </p:nvCxnSpPr>
        <p:spPr>
          <a:xfrm rot="10800000" flipH="1">
            <a:off x="4071934" y="2821777"/>
            <a:ext cx="500066" cy="1588"/>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20" name="Espace réservé du numéro de diapositive 19"/>
          <p:cNvSpPr>
            <a:spLocks noGrp="1"/>
          </p:cNvSpPr>
          <p:nvPr>
            <p:ph type="sldNum" sz="quarter" idx="11"/>
          </p:nvPr>
        </p:nvSpPr>
        <p:spPr/>
        <p:txBody>
          <a:bodyPr/>
          <a:lstStyle/>
          <a:p>
            <a:r>
              <a:rPr lang="ar-DZ" sz="2400" dirty="0"/>
              <a:t>6</a:t>
            </a:r>
            <a:endParaRPr lang="fr-BE" sz="2400" dirty="0"/>
          </a:p>
        </p:txBody>
      </p:sp>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85728"/>
            <a:ext cx="7500990" cy="6000792"/>
          </a:xfrm>
        </p:spPr>
        <p:txBody>
          <a:bodyPr>
            <a:normAutofit/>
          </a:bodyPr>
          <a:lstStyle/>
          <a:p>
            <a:pPr algn="r" rtl="1"/>
            <a:r>
              <a:rPr lang="ar-DZ" sz="1800" b="1" dirty="0">
                <a:solidFill>
                  <a:schemeClr val="tx1"/>
                </a:solidFill>
              </a:rPr>
              <a:t>المطلب الرابع : </a:t>
            </a:r>
            <a:r>
              <a:rPr lang="ar-DZ" sz="1700" dirty="0">
                <a:solidFill>
                  <a:schemeClr val="tx1"/>
                </a:solidFill>
              </a:rPr>
              <a:t>أنواع وأهمية القرض الإيجاري .</a:t>
            </a:r>
            <a:br>
              <a:rPr lang="ar-DZ" sz="1700" dirty="0">
                <a:solidFill>
                  <a:schemeClr val="tx1"/>
                </a:solidFill>
              </a:rPr>
            </a:br>
            <a:r>
              <a:rPr lang="ar-DZ" sz="1700" dirty="0">
                <a:solidFill>
                  <a:schemeClr val="tx1"/>
                </a:solidFill>
              </a:rPr>
              <a:t> </a:t>
            </a:r>
            <a:br>
              <a:rPr lang="ar-DZ" sz="1700" dirty="0">
                <a:solidFill>
                  <a:schemeClr val="tx1"/>
                </a:solidFill>
              </a:rPr>
            </a:br>
            <a:r>
              <a:rPr lang="ar-DZ" sz="1700" dirty="0">
                <a:solidFill>
                  <a:schemeClr val="tx1"/>
                </a:solidFill>
              </a:rPr>
              <a:t>   </a:t>
            </a:r>
            <a:r>
              <a:rPr lang="ar-DZ" sz="1700" b="1" dirty="0">
                <a:solidFill>
                  <a:schemeClr val="tx1"/>
                </a:solidFill>
              </a:rPr>
              <a:t>أنواع قرض الإيجار:   </a:t>
            </a:r>
            <a:br>
              <a:rPr lang="ar-DZ" sz="1700" b="1" dirty="0">
                <a:solidFill>
                  <a:schemeClr val="tx1"/>
                </a:solidFill>
              </a:rPr>
            </a:br>
            <a:r>
              <a:rPr lang="ar-DZ" sz="1700" b="1" dirty="0">
                <a:solidFill>
                  <a:schemeClr val="tx1"/>
                </a:solidFill>
              </a:rPr>
              <a:t>  </a:t>
            </a:r>
            <a:br>
              <a:rPr lang="ar-DZ" sz="1700" b="1" dirty="0">
                <a:solidFill>
                  <a:schemeClr val="tx1"/>
                </a:solidFill>
              </a:rPr>
            </a:br>
            <a:r>
              <a:rPr lang="ar-DZ" sz="1700" b="1" dirty="0">
                <a:solidFill>
                  <a:schemeClr val="tx1"/>
                </a:solidFill>
              </a:rPr>
              <a:t>     </a:t>
            </a:r>
            <a:r>
              <a:rPr lang="ar-DZ" sz="1700" dirty="0">
                <a:solidFill>
                  <a:schemeClr val="tx1"/>
                </a:solidFill>
              </a:rPr>
              <a:t>يصنف قرض الإيجار بالاعتماد على معايير مختلفة نذكر منها : </a:t>
            </a:r>
            <a:br>
              <a:rPr lang="ar-DZ" sz="1700" dirty="0">
                <a:solidFill>
                  <a:schemeClr val="tx1"/>
                </a:solidFill>
              </a:rPr>
            </a:br>
            <a:br>
              <a:rPr lang="ar-DZ" sz="1700" dirty="0">
                <a:solidFill>
                  <a:schemeClr val="tx1"/>
                </a:solidFill>
              </a:rPr>
            </a:br>
            <a:r>
              <a:rPr lang="ar-DZ" sz="1700" b="1" dirty="0">
                <a:solidFill>
                  <a:schemeClr val="tx1"/>
                </a:solidFill>
              </a:rPr>
              <a:t>أ-معيار طبيعة الأصل الممول :</a:t>
            </a:r>
            <a:r>
              <a:rPr lang="ar-DZ" sz="1700" dirty="0">
                <a:solidFill>
                  <a:schemeClr val="tx1"/>
                </a:solidFill>
              </a:rPr>
              <a:t> حيث ينقسم قرض الإيجار حسب هذا المعيار إلى نوعين قرض الإيجار للأصول المنقولة والقرض الإيجار للأصول الغير المنقولة .</a:t>
            </a:r>
            <a:br>
              <a:rPr lang="ar-DZ" sz="1700" dirty="0">
                <a:solidFill>
                  <a:schemeClr val="tx1"/>
                </a:solidFill>
              </a:rPr>
            </a:br>
            <a:br>
              <a:rPr lang="ar-DZ" sz="1700" dirty="0">
                <a:solidFill>
                  <a:schemeClr val="tx1"/>
                </a:solidFill>
              </a:rPr>
            </a:br>
            <a:r>
              <a:rPr lang="ar-DZ" sz="1700" b="1" dirty="0">
                <a:solidFill>
                  <a:schemeClr val="tx1"/>
                </a:solidFill>
              </a:rPr>
              <a:t>ب-معيار نقل الملكية أو نقل الخطر : </a:t>
            </a:r>
            <a:r>
              <a:rPr lang="ar-DZ" sz="1700" dirty="0">
                <a:solidFill>
                  <a:schemeClr val="tx1"/>
                </a:solidFill>
              </a:rPr>
              <a:t>حسب هذا المعيار نميز بين قرض الإيجار المالي والذي يتضمن تحويل كافة الحقوق والالتزامات والمنافع والمساوئ والمخاطر المتعلقة بالأصل إلى المستأجر ، وقرض الايجار التشغيلي الذي لا ينجم عنه انتقال الالتزامات  المرتبطة بالملكية من طرف المؤجر إلى طرف المستأجر .</a:t>
            </a:r>
            <a:br>
              <a:rPr lang="ar-DZ" sz="1700" dirty="0">
                <a:solidFill>
                  <a:schemeClr val="tx1"/>
                </a:solidFill>
              </a:rPr>
            </a:br>
            <a:br>
              <a:rPr lang="ar-DZ" sz="1700" dirty="0">
                <a:solidFill>
                  <a:schemeClr val="tx1"/>
                </a:solidFill>
              </a:rPr>
            </a:br>
            <a:r>
              <a:rPr lang="ar-DZ" sz="1700" b="1" dirty="0">
                <a:solidFill>
                  <a:schemeClr val="tx1"/>
                </a:solidFill>
              </a:rPr>
              <a:t>ت-معيار جنسية العقد : </a:t>
            </a:r>
            <a:r>
              <a:rPr lang="ar-DZ" sz="1700" dirty="0">
                <a:solidFill>
                  <a:schemeClr val="tx1"/>
                </a:solidFill>
              </a:rPr>
              <a:t>ونميز حسب هذا المعيار بين القرض الإيجاري المحلي الذي يشمل حدود الدولة واحدة ولا يتعداها، وقرض الإيجار الدولي الذي يتسع نطاقه ليشمل أكثر من دولة بحيث يربط العقد بين طرفين مختلفين من حيث الجنسية .</a:t>
            </a: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br>
              <a:rPr lang="ar-DZ" sz="1700" dirty="0">
                <a:solidFill>
                  <a:schemeClr val="tx1"/>
                </a:solidFill>
              </a:rPr>
            </a:br>
            <a:endParaRPr lang="fr-FR" sz="1700" dirty="0"/>
          </a:p>
        </p:txBody>
      </p:sp>
      <p:sp>
        <p:nvSpPr>
          <p:cNvPr id="3" name="Espace réservé du numéro de diapositive 2"/>
          <p:cNvSpPr>
            <a:spLocks noGrp="1"/>
          </p:cNvSpPr>
          <p:nvPr>
            <p:ph type="sldNum" sz="quarter" idx="11"/>
          </p:nvPr>
        </p:nvSpPr>
        <p:spPr/>
        <p:txBody>
          <a:bodyPr/>
          <a:lstStyle/>
          <a:p>
            <a:r>
              <a:rPr lang="ar-DZ" sz="2400" dirty="0"/>
              <a:t>7</a:t>
            </a:r>
            <a:endParaRPr lang="fr-BE" sz="2400" dirty="0"/>
          </a:p>
        </p:txBody>
      </p:sp>
    </p:spTree>
  </p:cSld>
  <p:clrMapOvr>
    <a:masterClrMapping/>
  </p:clrMapOvr>
  <p:transition>
    <p:newsflash/>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917</TotalTime>
  <Words>1940</Words>
  <Application>Microsoft Office PowerPoint</Application>
  <PresentationFormat>On-screen Show (4:3)</PresentationFormat>
  <Paragraphs>99</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Agency FB</vt:lpstr>
      <vt:lpstr>Aldhabi</vt:lpstr>
      <vt:lpstr>Andalus</vt:lpstr>
      <vt:lpstr>Bookman Old Style</vt:lpstr>
      <vt:lpstr>Calibri</vt:lpstr>
      <vt:lpstr>Century Schoolbook</vt:lpstr>
      <vt:lpstr>Times New Roman</vt:lpstr>
      <vt:lpstr>Wingdings</vt:lpstr>
      <vt:lpstr>Wingdings 2</vt:lpstr>
      <vt:lpstr>Oriel</vt:lpstr>
      <vt:lpstr>بسم الله الرحمن الرحيم </vt:lpstr>
      <vt:lpstr>الجمهورية الجزائرية الديمقراطية الشعبية  وزارة التعليم العالي والبحث العلمي  </vt:lpstr>
      <vt:lpstr>                                                        خطة البحث :  مقدمة :  العرض :             المبحث الأول : عموميات القرض الإيجاري .                              المطلب الأول : مفهوم القرض الإيجاري .                              المطلب الثاني : خصائص القرض الإيجاري .                              المطلب الثالث : الأطراف المتدخلة في عملية قرض الإيجار.                                 المطلب الرابع : أنواع وأهمية القرض الإيجاري .            المبحث الثاني : مشاكل القرض الإيجاري في المشروعات بعض التجارية الدولية .                              المطلب الأول : مشاكل القرض الإيجاري وتطبيقه في المشاريع .                                 المطلب الثاني : مخاطر القرض الإيجاري بالنسبة للمشروعات المؤجرة والمستأجرة.             المبحث الثالث : تقييم القرض الإيجاري.                                 المطلب الأول : المزايا .                             المطلب الثاني : العيوب .                                 الخاتمة : </vt:lpstr>
      <vt:lpstr>    مقدمة :         عرف العصر الحديث تحولات اقتصادية عميقة، وتطورات تكنولوجية هائلة انعكست بشكل واضح على الحاجات التمويلية للمشروعات الاقتصادية، وجعلتها تعرف تطورا وتنوعا كبيرا وعليه كان لابد من تطوير مصادر التمويل، وابتداع مصادر حديثة أكثر استجابة و تتماشيا مع حاجات المشروعات. من هذا المنطق ظهرت أنماط تمويلية حديثة، غيرت معالم الساحة التمويلية من أبرزها قرض الإيجار الذي أتاح للمشروعات إمكانية الاستفادة من الأصول الرأسمالية بتأجيرها فقط دون أن تضطر إلى اقتنائها وأداء كامل قيمتها.      </vt:lpstr>
      <vt:lpstr>العرض :   المبحث الأول : عموميات القرض الإيجاري .   المطلب الأول : مفهوم القرض الإيجاري : هو عبارة عن عقد يبرم بين طرفين سواء كانوا أشخاصا طبيعيين أو معنويين، بالتأجير معدات أو آلات حسب المدة أو المبلغ المتفق عليه، مع إمكانية الانتهاء بتمليك الأصل أو إعادة تأجيره حسب الاتفاق، و قد تكون مدته قصيرة أو طويلة .                                                          حق استخدام الأصل                                                                              القيمة الإيجارية              </vt:lpstr>
      <vt:lpstr>  أ- الأصل الممول : ويقصد به محل أو موضوع العقد ويمكن أن يكون عقارا أو منقولا أو حتى أسهم للاستعمال المهني .  ب- مدة العقد : ترتبط بمدة التشغيل الاقتصادي للأجهزة والآلات و تحديد هذه المدة هو معيار افتراضي يتفق عليه أطراف العلاقة وهى عادة غير قابلة للإلغاء.  ت- طريقة التسديد : إن تسديد الأصل من طرف المؤسسة المؤجرة يتم على أقساط دورية تسمى " ثمن الكراء ”، و يتم تحديد هذه الأقساط بطريقة تعاقدية .  ث- ملكية الأصل : تعود ملكية الأصل أثناء فترة العقد إلى المؤسسة المؤجرة .  ج- نهاية فترة العقد : في نهاية فترة العقد تتاح للمؤسسة المستأجرة ثلاث خيارات :  - تجديد أو تمديد عقد الإيجار . - شراء الأصل نهائيا بسعر متفق عليه يسمى القيمة المتبقية . - إعادة الأصل إلى المؤسسة المؤجرة وبالتالي انتهاء العقد .            إن الخصائص السابقة الذكر جعلت قرض الإيجار تقنية تمويلية متميزة وضعت حدا لمشكلة توفير الأصول الرأسمالية بالنسبة للمؤسسات الاقتصادية وزادت من أهمية هذا النمط التمويلي على الساحة التمويلية .   </vt:lpstr>
      <vt:lpstr>المطلب الثالث :                 الأطراف المتدخلة في عملية قرض الإيجار: تتم عملية قرض الإيجار بين ثلاث أطراف هي :                                                                                                            المؤجر ،المستأجر ، المورد .     أ- المؤجر : وهو مؤسسة القرض الإيجاري التي تقبل بتمويل العملية والتي تتميز بالملكية القانونية للأصل موضوع العقد، هذه المؤسسة تقوم بنشاط مالي متخصص فالمؤجر هو الذي يتحمل كل الالتزامات النقدية المتعلقة بالأصل المؤجر .     ب- المستأجر: هو الطرف الذي يسعى للاقتناء والحصول على الأصل بالتفاوض مع المورد حول السعر والتكلفة والمدة ......، فالمستأجر هو الذي يختار الأصل ويحدد خصوصياته حسب احتياجاته ، ويكون المستأجر ملزما بالحفاظ على الأصل دون أي تغيير أو إضافة، فملكية الأصل تعود للمؤسسة المتخصصة بالقرض الإيجاري .     ت- المورد : هو الطرف الذي يسلم الأصل المطلوب من طرف المؤجر، وفقا للمعايير والمقاييس المتفق عليها بينه وبين المستأجر، أما عن الأصل موضوع الإيجار، يمكن أن يكون أصولا عقارية أو منقولة معنوية أو مادية . وفيما يلي شكل يوضح الأطراف المتدخلة في هذه العملية :         </vt:lpstr>
      <vt:lpstr>1-اختيار المعدات،  2-عقد قرض الإيجار، 3 -طلب المعدات، 4 -التسليم،  5-تسديد السعر، 6-دفع الإيجار.      يوضح الشكل السابق مختلف المراحل التي تمر بها عملية قرض الإيجار، وتجدر الإشارة إلى أن هذه العملية يمكن أن تتضمن طرفا رابعا هو المقرض والذي يلجأ إليه المؤجر لتمويل عملية شراء الأصل من المورد . </vt:lpstr>
      <vt:lpstr>المطلب الرابع : أنواع وأهمية القرض الإيجاري .      أنواع قرض الإيجار:            يصنف قرض الإيجار بالاعتماد على معايير مختلفة نذكر منها :   أ-معيار طبيعة الأصل الممول : حيث ينقسم قرض الإيجار حسب هذا المعيار إلى نوعين قرض الإيجار للأصول المنقولة والقرض الإيجار للأصول الغير المنقولة .  ب-معيار نقل الملكية أو نقل الخطر : حسب هذا المعيار نميز بين قرض الإيجار المالي والذي يتضمن تحويل كافة الحقوق والالتزامات والمنافع والمساوئ والمخاطر المتعلقة بالأصل إلى المستأجر ، وقرض الايجار التشغيلي الذي لا ينجم عنه انتقال الالتزامات  المرتبطة بالملكية من طرف المؤجر إلى طرف المستأجر .  ت-معيار جنسية العقد : ونميز حسب هذا المعيار بين القرض الإيجاري المحلي الذي يشمل حدود الدولة واحدة ولا يتعداها، وقرض الإيجار الدولي الذي يتسع نطاقه ليشمل أكثر من دولة بحيث يربط العقد بين طرفين مختلفين من حيث الجنسية .     </vt:lpstr>
      <vt:lpstr>4- استخدام القرض الإيجاري كأداة رئيسية لزيادة حصة المشروع في السوق المحلي والأسواق الدولية وذلك لزيادة الطلب ورفع القدرة على الفرص المتاحة في السوق .  5- إقدام أكبر المشروعات العالمية المتطورة على التعامل بهذه التقنية مع الزبائن .   </vt:lpstr>
      <vt:lpstr>المبحث الثاني : مشاكل القرض الإيجاري في المشروعات بعض التجارية الدولية .     المطلب الأول : مشاكل القرض الإيجاري وتطبيقه في المشاريع .       يتعرض القرض الإيجاري لعدة مشاكل أهمها :    1- دفعات التأجير قيمتها عالية أحيانا لأنها تغطي كل من إهتلاك الأصل تكلفة المال المستثمر مكافئة الخدمة المقدمة والأخطار المحتملة .  2- إلتزامية المنشأة بدفع أقساط التأجير إلى نهاية فترة عقد التأجير، ولو لم تستغل المعدات والأصول المؤجرة لعدم توافقها مع عملياتها الإنتاجية أو لأي سبب أخر .  3- علاقة الشركة القرض الإيجاري بزبائنها لا تكون لها ضمانات أو سيولة فورية كالتي يخولها عملية البيع.  4- قد تؤثر دفعات التأجير الدورية على السيولة النقدية المنشأة الاقتصادية خاصة إذا كانت نسبة الأصول المؤجرة مرتفعة  بالنسبة للأصول الرأسمالية للمنشأة.  5- يمكن أن يكون أسلوب القرض الإيجاري منقذا للمنشأت التي أثقلتها الديون لأنه لا يكشف عن حقيقة الذمة المالية للمنشأة الاقتصادية أمام المحلل المالي عند تحليل ميزانية المنشأة والنسب المالية لها .  </vt:lpstr>
      <vt:lpstr>  المطلب الثاني : مخاطر القرض الإيجاري بالنسبة للمشروعات المؤجرة والمستأجرة.      مخاطر القرض الإيجاري بالنسبة للمشروعات المؤجرة : تتمثل فيما يلي .  1- خطر الجهة المقابلة : في حالة عدم تسديد المستحقات اللازمة من قبل المؤسسة المستأجرة تقوم المؤسسة المؤجرة باسترجاع الأصل المؤجر وبيعه في سوق الأصول المستعملة والقيمة المتبقية للدين الواجب دفعاها من رأس المال المستثمر والتي تهتلك بعد أقل من القيمة السوقية للأصل .  2- خطر القيمة المتبقية : يجب ألا تكون القيمة المتبقية المالية والتي تم اعتمادها لحساب مبالغ الأقساط الإيجارية أقل من القيمة السوقية للأصل تحت طائلة تحقيق خسائر معتبرة بالنسبة للمؤجر في نهاية مدة الإنجاز .  3- الأخطار المتعلقة بقرض الإيجار الدولي :  إن دخول المؤسسة المالية المؤجرة في عملية القرض الإيجاري الدولي يستلزم منها تحليل الأخطار المحتملة وتكمن فيما يلي :      ( الخطر السياسي والتجاري ،  خطر الصرف الخطر الجبائي ،  الخطر القانوني ).     </vt:lpstr>
      <vt:lpstr>    مخاطر القرض الإيجاري بالنسبة للمشروعات المستأجرة:     1- ارتفاع التكلفة : تعتبر تكلفة القرض الإيجاري في معظم الحالات أعلى من تكلفة قرض عادي، بحيث تهدف إلى تحصيل إهتلاكات الأصل المؤجر وتكلفة الأموال المستثمرة وتعويض عن الخدمات المقدمة وهامش الربح المحدد.  2- تحمل نتائج عدم دفع المستحقات: إلغاء عقد القرض الإيجاري، دفع التعويضات .  3- مواجهة أثار القرض الإيجاري على الهيكل المالي: فهو يؤثر مباشرة في الهيكل المالي للمؤسسة حق ولو لم تظهر التزامات في لميزانية لأسباب قانونية، لذلك يقوم محللون الماليون بإضافة الأقساط الإيجارية إلى مديونية المؤسسة، وهو الشيء الذي يؤدي إلى التأثير على الميزانية المالية بإثقالها بالديون .  4- أثر عدم الجدوى أو ملائمة الأصل: استمرارية المستأجر بدفع الأقساط الإيجارية حتى نهاية المدة في حالة عدم ملائمة العتاد المستأجر أو عدم جدواه الاقتصادية، هذا يسبب خسائر مالية كبيرة بالنسبة للمؤسسة المستأجرة .       </vt:lpstr>
      <vt:lpstr>                     </vt:lpstr>
      <vt:lpstr>الخاتمة :          يعتبر القرض الإيجاري وسيلة حديثة عن طريق التمويل، إن كانت هذه الطريقة لا تزال تحتفظ بالقرض فإنها أدخلت تغيرا جوهريا في طبيعة العلاقة التمويلية بين المؤسسة المقترضة والمؤسسة المقرضة، وتستعمل هذه الأداة لتمويل الأصول المنقولة  وغير منقولة وامتدادها للتجارة الخارجية يعكس مدى تطورها وأهميتها خاصة في الدول الصناعية ورغم حداثتها فإنها تسجل توسعا سريعا في الاستعمال نظرا إلى المزايا العديدة التي تقدمها المستثمرين.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 </dc:title>
  <dc:creator>Lontano Lmaistro</dc:creator>
  <cp:lastModifiedBy>ADMINµ</cp:lastModifiedBy>
  <cp:revision>104</cp:revision>
  <dcterms:created xsi:type="dcterms:W3CDTF">2023-04-05T14:01:45Z</dcterms:created>
  <dcterms:modified xsi:type="dcterms:W3CDTF">2024-05-11T22:21:08Z</dcterms:modified>
</cp:coreProperties>
</file>