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CA17B-20C4-4032-BFEB-CD8E26F8A2D0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B73C5-2E04-4A4B-843F-78742924743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DZ" dirty="0" smtClean="0"/>
              <a:t>المحور الثاني: تحديد المشكلة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2348880"/>
            <a:ext cx="7416824" cy="32899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ar-DZ" dirty="0" smtClean="0">
                <a:solidFill>
                  <a:schemeClr val="tx1"/>
                </a:solidFill>
              </a:rPr>
              <a:t>تتم المرحلة الاولى من البحث العلمي في أربعة  خطوات</a:t>
            </a:r>
          </a:p>
          <a:p>
            <a:pPr marL="514350" indent="-514350" rtl="1">
              <a:buFont typeface="+mj-lt"/>
              <a:buAutoNum type="arabicPeriod"/>
            </a:pPr>
            <a:r>
              <a:rPr lang="ar-DZ" dirty="0" smtClean="0">
                <a:solidFill>
                  <a:schemeClr val="tx1"/>
                </a:solidFill>
              </a:rPr>
              <a:t>اختيار الموضوع </a:t>
            </a:r>
          </a:p>
          <a:p>
            <a:pPr marL="514350" indent="-514350" rtl="1">
              <a:buFont typeface="+mj-lt"/>
              <a:buAutoNum type="arabicPeriod"/>
            </a:pPr>
            <a:r>
              <a:rPr lang="ar-DZ" dirty="0" smtClean="0">
                <a:solidFill>
                  <a:schemeClr val="tx1"/>
                </a:solidFill>
              </a:rPr>
              <a:t>استعراض الادبيات</a:t>
            </a:r>
          </a:p>
          <a:p>
            <a:pPr marL="514350" indent="-514350" rtl="1">
              <a:buFont typeface="+mj-lt"/>
              <a:buAutoNum type="arabicPeriod"/>
            </a:pPr>
            <a:r>
              <a:rPr lang="ar-DZ" dirty="0" smtClean="0">
                <a:solidFill>
                  <a:schemeClr val="tx1"/>
                </a:solidFill>
              </a:rPr>
              <a:t>تدقيق المشكلة</a:t>
            </a:r>
          </a:p>
          <a:p>
            <a:pPr marL="514350" indent="-514350" rtl="1">
              <a:buFont typeface="+mj-lt"/>
              <a:buAutoNum type="arabicPeriod"/>
            </a:pPr>
            <a:r>
              <a:rPr lang="ar-DZ" dirty="0" smtClean="0">
                <a:solidFill>
                  <a:schemeClr val="tx1"/>
                </a:solidFill>
              </a:rPr>
              <a:t>وضع الفرضيات</a:t>
            </a:r>
          </a:p>
          <a:p>
            <a:pPr marL="514350" indent="-514350" rtl="1"/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المرحلة الاولى: اختيار الموضوع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82068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 rtl="1">
              <a:buNone/>
            </a:pPr>
            <a:r>
              <a:rPr lang="ar-DZ" dirty="0" smtClean="0"/>
              <a:t>يتم اختيار الموضوع بعد تفكير طويل بالاستعانة بمصادر الالهام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796136" y="2708920"/>
            <a:ext cx="3178696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الواقع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المعاش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5436096" y="3400401"/>
            <a:ext cx="3322712" cy="8206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الفائدة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المقدمة من البحث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5148064" y="4149080"/>
            <a:ext cx="3394720" cy="8206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ملاحظة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المحيط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860032" y="4725144"/>
            <a:ext cx="3394720" cy="8206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تبادل الأفكار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499992" y="5373216"/>
            <a:ext cx="3394720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البحوث السابقة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67544" y="2636912"/>
            <a:ext cx="3888432" cy="35283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القابلية للانجاز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/>
              <a:t>لكن قبل الاختيار النهائي للموضوع لابد من تقييم القابلية للانجاز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51520" y="4869161"/>
          <a:ext cx="4392488" cy="145731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96244"/>
                <a:gridCol w="2196244"/>
              </a:tblGrid>
              <a:tr h="485773">
                <a:tc>
                  <a:txBody>
                    <a:bodyPr/>
                    <a:lstStyle/>
                    <a:p>
                      <a:pPr algn="ctr" rtl="1"/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درجة التعقد</a:t>
                      </a:r>
                      <a:endParaRPr lang="fr-FR" sz="2400" b="1" dirty="0">
                        <a:solidFill>
                          <a:schemeClr val="bg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الوقت</a:t>
                      </a:r>
                      <a:endParaRPr lang="fr-FR" sz="2400" b="1" dirty="0">
                        <a:solidFill>
                          <a:schemeClr val="bg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85773">
                <a:tc>
                  <a:txBody>
                    <a:bodyPr/>
                    <a:lstStyle/>
                    <a:p>
                      <a:pPr algn="ctr" rtl="1"/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اجماع فريق البحث</a:t>
                      </a:r>
                      <a:endParaRPr lang="fr-FR" sz="2400" b="1" dirty="0">
                        <a:solidFill>
                          <a:schemeClr val="bg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الموارد المادية</a:t>
                      </a:r>
                      <a:endParaRPr lang="fr-FR" sz="2400" b="1" dirty="0">
                        <a:solidFill>
                          <a:schemeClr val="bg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85773">
                <a:tc>
                  <a:txBody>
                    <a:bodyPr/>
                    <a:lstStyle/>
                    <a:p>
                      <a:pPr algn="ctr" rtl="1"/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الخيال</a:t>
                      </a:r>
                      <a:endParaRPr lang="fr-FR" sz="2400" b="1" dirty="0">
                        <a:solidFill>
                          <a:schemeClr val="bg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مصادر المعلومات</a:t>
                      </a:r>
                      <a:endParaRPr lang="fr-FR" sz="2400" b="1" dirty="0">
                        <a:solidFill>
                          <a:schemeClr val="bg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المرحلة الثانية: استعراض الادبيات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529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 rtl="1">
              <a:buNone/>
            </a:pPr>
            <a:r>
              <a:rPr lang="ar-DZ" dirty="0" smtClean="0"/>
              <a:t>لما نختار موضوع معين للبحث لا بد ان نذهب بعد ذلك الى الاطلاع على الكتابات في هذا الموضوع </a:t>
            </a:r>
            <a:r>
              <a:rPr lang="ar-DZ" dirty="0" err="1" smtClean="0"/>
              <a:t>بهدف:</a:t>
            </a:r>
            <a:endParaRPr lang="ar-DZ" dirty="0" smtClean="0"/>
          </a:p>
          <a:p>
            <a:pPr algn="r" rtl="1">
              <a:buFont typeface="Wingdings" pitchFamily="2" charset="2"/>
              <a:buChar char="ü"/>
            </a:pPr>
            <a:r>
              <a:rPr lang="ar-DZ" dirty="0"/>
              <a:t> </a:t>
            </a:r>
            <a:r>
              <a:rPr lang="ar-DZ" dirty="0" smtClean="0"/>
              <a:t>التمهيد للبحث من منطلق صحيح.</a:t>
            </a:r>
            <a:endParaRPr lang="ar-DZ" dirty="0"/>
          </a:p>
          <a:p>
            <a:pPr algn="r" rtl="1">
              <a:buFont typeface="Wingdings" pitchFamily="2" charset="2"/>
              <a:buChar char="ü"/>
            </a:pPr>
            <a:r>
              <a:rPr lang="ar-DZ" dirty="0" smtClean="0"/>
              <a:t> الاطلاع أولا على التعريفات الاساسية.</a:t>
            </a:r>
          </a:p>
          <a:p>
            <a:pPr algn="r" rtl="1">
              <a:buFont typeface="Wingdings" pitchFamily="2" charset="2"/>
              <a:buChar char="ü"/>
            </a:pPr>
            <a:r>
              <a:rPr lang="ar-DZ" dirty="0" smtClean="0"/>
              <a:t>تجنب الانطلاق الغامض في البحث.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 rtl="1">
              <a:buNone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الطريقة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المتبعة:</a:t>
            </a:r>
            <a:endParaRPr lang="ar-DZ" dirty="0" smtClean="0">
              <a:latin typeface="Simplified Arabic" pitchFamily="18" charset="-78"/>
              <a:cs typeface="Simplified Arabic" pitchFamily="18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حصر موضوع البحث في طرح مختصر.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تحديد قائمة بالمفردات الاساسية وذات العلاقة.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البحث في المراجع المختلفة: كتب، رسائل ومذكرات، دوريات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ومجلات.......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 سواء بالطريقة التقليدية أو الطريقة الحديثة.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وضع قائمة بالمراجع المهمة والتي سيتم الرجوع اليها.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يمكن استعمال البطاقات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البيليوغرافية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 والوثائقية.</a:t>
            </a:r>
          </a:p>
          <a:p>
            <a:pPr marL="514350" indent="-514350" algn="r" rtl="1">
              <a:buFont typeface="+mj-lt"/>
              <a:buAutoNum type="arabicPeriod"/>
            </a:pPr>
            <a:endParaRPr lang="ar-DZ" dirty="0" smtClean="0">
              <a:latin typeface="Simplified Arabic" pitchFamily="18" charset="-78"/>
              <a:cs typeface="Simplified Arabic" pitchFamily="18" charset="-78"/>
            </a:endParaRPr>
          </a:p>
          <a:p>
            <a:pPr marL="514350" indent="-514350" algn="r" rtl="1">
              <a:buFont typeface="+mj-lt"/>
              <a:buAutoNum type="arabicPeriod"/>
            </a:pP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683568" y="2708921"/>
            <a:ext cx="8229600" cy="3816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r-D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5373216"/>
            <a:ext cx="7992888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وقد يقرر الباحث في هذه المرحة الاستمرار في البحث أو تعديله أو تغييره تماما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221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المرحلة الثالثة: تدقيق المشكلة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11807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rtl="1">
              <a:buNone/>
            </a:pPr>
            <a:r>
              <a:rPr lang="ar-DZ" dirty="0" smtClean="0"/>
              <a:t>هي عرض هدف البحث في شكل سؤال يتضمن امكانية التقصي بهدف ايجاد اجابة عليه.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6001816" y="2420888"/>
            <a:ext cx="2746648" cy="23762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السؤال الاول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400" b="1" dirty="0" smtClean="0"/>
              <a:t>لماذا نهتم بهذا </a:t>
            </a:r>
            <a:r>
              <a:rPr lang="ar-DZ" sz="2400" b="1" dirty="0" err="1" smtClean="0"/>
              <a:t>الموضوع؟</a:t>
            </a:r>
            <a:endParaRPr lang="ar-DZ" sz="24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”القصد“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337520" y="2420888"/>
            <a:ext cx="2530624" cy="23762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السؤال الثاني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600" b="1" dirty="0" smtClean="0"/>
              <a:t>ما الذي نطمح </a:t>
            </a:r>
            <a:r>
              <a:rPr lang="ar-DZ" sz="2600" b="1" dirty="0" err="1" smtClean="0"/>
              <a:t>بلوغه؟</a:t>
            </a:r>
            <a:endParaRPr lang="ar-DZ" sz="26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”الهدف “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79512" y="2492896"/>
            <a:ext cx="3024336" cy="2304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السؤال الثالث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400" b="1" dirty="0" smtClean="0"/>
              <a:t>ماذا نعرف عن </a:t>
            </a:r>
            <a:r>
              <a:rPr lang="ar-DZ" sz="2400" b="1" dirty="0" err="1" smtClean="0"/>
              <a:t>الموضوع؟</a:t>
            </a:r>
            <a:endParaRPr lang="ar-DZ" sz="24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”تقرير “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95536" y="4941168"/>
            <a:ext cx="8280920" cy="18448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السؤال الرابع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/>
              <a:t>ما هو السؤال الذي </a:t>
            </a:r>
            <a:r>
              <a:rPr lang="ar-DZ" sz="3200" dirty="0" err="1" smtClean="0"/>
              <a:t>سنطرحه؟</a:t>
            </a:r>
            <a:endParaRPr lang="ar-DZ" sz="3200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”محاولات صياغة </a:t>
            </a: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المشكلة “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المرحلة الرابعة: ضبط الفرضيات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7"/>
            <a:ext cx="8229600" cy="223224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ar-DZ" dirty="0" smtClean="0"/>
              <a:t>هي أول خطوة لإضفاء الجانب الملموس على سؤال البحث </a:t>
            </a:r>
          </a:p>
          <a:p>
            <a:pPr algn="r" rtl="1">
              <a:buFont typeface="Wingdings" pitchFamily="2" charset="2"/>
              <a:buChar char="ü"/>
            </a:pPr>
            <a:r>
              <a:rPr lang="ar-DZ" dirty="0" smtClean="0"/>
              <a:t>وهي اجابة مقترحة عن الاشكالية البحث.</a:t>
            </a:r>
            <a:endParaRPr lang="fr-FR" dirty="0" smtClean="0"/>
          </a:p>
          <a:p>
            <a:pPr algn="r" rtl="1">
              <a:buFont typeface="Wingdings" pitchFamily="2" charset="2"/>
              <a:buChar char="ü"/>
            </a:pPr>
            <a:r>
              <a:rPr lang="ar-DZ" sz="2400" b="1" dirty="0" smtClean="0"/>
              <a:t>وهي </a:t>
            </a:r>
            <a:r>
              <a:rPr lang="ar-DZ" sz="2400" b="1" u="sng" dirty="0" smtClean="0"/>
              <a:t>تصريح</a:t>
            </a:r>
            <a:r>
              <a:rPr lang="ar-DZ" sz="2400" b="1" dirty="0" smtClean="0"/>
              <a:t> </a:t>
            </a:r>
            <a:r>
              <a:rPr lang="ar-DZ" sz="2400" b="1" u="sng" dirty="0" err="1" smtClean="0"/>
              <a:t>يتنبؤ</a:t>
            </a:r>
            <a:r>
              <a:rPr lang="ar-DZ" sz="2400" b="1" dirty="0" smtClean="0"/>
              <a:t> بوجود علاقة بين عنصرين أو أكثر يتضمن </a:t>
            </a:r>
            <a:r>
              <a:rPr lang="ar-DZ" sz="2400" b="1" u="sng" dirty="0" smtClean="0"/>
              <a:t>تحقيق </a:t>
            </a:r>
            <a:r>
              <a:rPr lang="ar-DZ" sz="2400" b="1" u="sng" dirty="0" err="1" smtClean="0"/>
              <a:t>امبريقي</a:t>
            </a:r>
            <a:r>
              <a:rPr lang="ar-DZ" sz="2400" b="1" dirty="0" err="1" smtClean="0"/>
              <a:t>.</a:t>
            </a:r>
            <a:endParaRPr lang="ar-DZ" sz="2400" b="1" dirty="0" smtClean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012160" y="3789040"/>
            <a:ext cx="2952328" cy="2808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الخاصية الاولى </a:t>
            </a:r>
            <a:endParaRPr lang="ar-DZ" sz="24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”التصريح“</a:t>
            </a:r>
            <a:endParaRPr kumimoji="0" lang="ar-D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/>
              <a:t>بمعنى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الاقرار في صيغة جملة</a:t>
            </a:r>
            <a:endParaRPr kumimoji="0" lang="fr-F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987824" y="3789040"/>
            <a:ext cx="2952328" cy="2808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الخاصية الثانية</a:t>
            </a:r>
            <a:endParaRPr lang="ar-DZ" sz="24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”التنبؤ “</a:t>
            </a:r>
            <a:endParaRPr lang="ar-DZ" sz="2400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400" dirty="0" smtClean="0"/>
              <a:t>بمعنى </a:t>
            </a:r>
            <a:endParaRPr kumimoji="0" lang="ar-DZ" sz="24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التوقع بوجود علاقة بين متغيرين في صيغة جملة</a:t>
            </a:r>
            <a:r>
              <a:rPr kumimoji="0" lang="ar-DZ" sz="24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أو التنبؤ لما سنجده في المستقبل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79512" y="3789040"/>
            <a:ext cx="2772816" cy="2808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الخاصية الثالثة </a:t>
            </a:r>
            <a:endParaRPr lang="ar-DZ" sz="24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”التحقيق </a:t>
            </a: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الامبريقي</a:t>
            </a: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</a:t>
            </a:r>
            <a:endParaRPr kumimoji="0" lang="ar-D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/>
              <a:t>بمعنى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000" b="1" dirty="0" smtClean="0"/>
              <a:t>مدى مطابقة التنبؤ بالواقع</a:t>
            </a:r>
            <a:endParaRPr kumimoji="0" lang="fr-F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7308304" y="2996952"/>
            <a:ext cx="72008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endCxn id="6" idx="0"/>
          </p:cNvCxnSpPr>
          <p:nvPr/>
        </p:nvCxnSpPr>
        <p:spPr>
          <a:xfrm flipH="1">
            <a:off x="4463988" y="2924944"/>
            <a:ext cx="2196244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endCxn id="7" idx="0"/>
          </p:cNvCxnSpPr>
          <p:nvPr/>
        </p:nvCxnSpPr>
        <p:spPr>
          <a:xfrm>
            <a:off x="1259632" y="2924944"/>
            <a:ext cx="306288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أشكال الفرضيات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340768"/>
            <a:ext cx="8712968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الفرضية</a:t>
            </a:r>
            <a:r>
              <a:rPr kumimoji="0" lang="ar-DZ" sz="3200" b="0" i="0" u="sng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أحادية المتغير</a:t>
            </a: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ar-DZ" sz="24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/>
              <a:t> تركز على ظاهرة واحدة بهدف التنبؤ </a:t>
            </a:r>
            <a:r>
              <a:rPr lang="ar-DZ" sz="3200" b="1" dirty="0" smtClean="0"/>
              <a:t>بواقعها</a:t>
            </a:r>
            <a:r>
              <a:rPr lang="ar-DZ" sz="3200" dirty="0" smtClean="0"/>
              <a:t> أو </a:t>
            </a:r>
            <a:r>
              <a:rPr lang="ar-DZ" sz="3200" b="1" dirty="0" smtClean="0"/>
              <a:t>تطورها</a:t>
            </a:r>
            <a:r>
              <a:rPr lang="ar-DZ" sz="3200" dirty="0" smtClean="0"/>
              <a:t> أو </a:t>
            </a:r>
            <a:r>
              <a:rPr lang="ar-DZ" sz="3200" b="1" dirty="0" smtClean="0"/>
              <a:t>مداها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ar-DZ" sz="3200" b="1" dirty="0" smtClean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51520" y="2996952"/>
            <a:ext cx="8712968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الفرضية</a:t>
            </a:r>
            <a:r>
              <a:rPr kumimoji="0" lang="ar-DZ" sz="3200" b="0" i="0" u="sng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ثنائية المتغير</a:t>
            </a: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ar-DZ" sz="24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/>
              <a:t> تركز على التنبؤ بين ظاهرتين(السببية</a:t>
            </a:r>
            <a:r>
              <a:rPr lang="ar-DZ" sz="3200" dirty="0" err="1" smtClean="0"/>
              <a:t>)</a:t>
            </a:r>
            <a:endParaRPr lang="ar-DZ" sz="3200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ar-DZ" sz="32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ar-DZ" sz="3200" b="1" dirty="0" smtClean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51520" y="4581128"/>
            <a:ext cx="8712968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الفرضية</a:t>
            </a:r>
            <a:r>
              <a:rPr kumimoji="0" lang="ar-DZ" sz="3200" b="0" i="0" u="sng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متعددة المتغيرات</a:t>
            </a:r>
            <a:r>
              <a:rPr kumimoji="0" lang="ar-DZ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ar-DZ" sz="24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/>
              <a:t> تركز على أن ظاهرة أو أكثر هي سبب لظاهرة أو أخرى</a:t>
            </a:r>
            <a:endParaRPr lang="ar-DZ" sz="3200" b="1" dirty="0" smtClean="0"/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ar-D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أهمية الفرضية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1"/>
            <a:ext cx="8496944" cy="334096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 rtl="1"/>
            <a:r>
              <a:rPr lang="ar-DZ" dirty="0" smtClean="0"/>
              <a:t>بفضلها يتم التنقل من الجانب التجريدي الى الجانب الملموس من البحث.</a:t>
            </a:r>
          </a:p>
          <a:p>
            <a:pPr algn="r" rtl="1"/>
            <a:r>
              <a:rPr lang="ar-DZ" dirty="0" smtClean="0"/>
              <a:t>كل الافكار ليست لها قيمة </a:t>
            </a:r>
            <a:r>
              <a:rPr lang="ar-DZ" dirty="0"/>
              <a:t>إ</a:t>
            </a:r>
            <a:r>
              <a:rPr lang="ar-DZ" dirty="0" smtClean="0"/>
              <a:t>لا اذا ترجمناها في شكل فرضيات</a:t>
            </a:r>
          </a:p>
          <a:p>
            <a:pPr algn="r" rtl="1"/>
            <a:r>
              <a:rPr lang="ar-DZ" dirty="0" smtClean="0"/>
              <a:t>هي اقتراحات يسمح الواقع </a:t>
            </a:r>
            <a:r>
              <a:rPr lang="ar-DZ" dirty="0" err="1" smtClean="0"/>
              <a:t>باثبات</a:t>
            </a:r>
            <a:r>
              <a:rPr lang="ar-DZ" dirty="0" smtClean="0"/>
              <a:t> صحتها أو عدم صحتها أي أن قيمتها نابعة من التأكد منها في الواقع الملاحظ أو المدروس وبالتالي قبولها أو نفيها في تلك الظروف </a:t>
            </a:r>
            <a:r>
              <a:rPr lang="ar-DZ" dirty="0" err="1" smtClean="0"/>
              <a:t>فقط.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التحليل المفهومي</a:t>
            </a:r>
            <a:br>
              <a:rPr lang="ar-DZ" dirty="0" smtClean="0"/>
            </a:br>
            <a:r>
              <a:rPr lang="ar-DZ" dirty="0" smtClean="0"/>
              <a:t>هو الخطوة الاساسية التي تعقب تحديد الفرضيات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1324744"/>
          </a:xfrm>
        </p:spPr>
        <p:txBody>
          <a:bodyPr/>
          <a:lstStyle/>
          <a:p>
            <a:pPr algn="r" rtl="1"/>
            <a:r>
              <a:rPr lang="ar-DZ" dirty="0" smtClean="0"/>
              <a:t>هو </a:t>
            </a:r>
            <a:r>
              <a:rPr lang="ar-DZ" dirty="0" err="1" smtClean="0"/>
              <a:t>سيرورة</a:t>
            </a:r>
            <a:r>
              <a:rPr lang="ar-DZ" dirty="0" smtClean="0"/>
              <a:t> تدريجية لما نريد ملاحظته في الواقع.</a:t>
            </a:r>
          </a:p>
          <a:p>
            <a:pPr algn="r" rtl="1"/>
            <a:r>
              <a:rPr lang="ar-DZ" dirty="0" smtClean="0"/>
              <a:t>وهو شروع الباحث في استخراج المفاهيم من فرضيته.</a:t>
            </a:r>
          </a:p>
          <a:p>
            <a:pPr algn="r" rtl="1">
              <a:buNone/>
            </a:pP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7544" y="2636912"/>
            <a:ext cx="8229600" cy="1324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يستمر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هذا التحليل أثناء تفكيك كل مفهوم لاستخراج الابعاد</a:t>
            </a: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DZ" sz="3200" dirty="0" smtClean="0"/>
              <a:t>ثم يتم تشريح كل بعد وتقسيمه الى مؤشرات قابلة للملاحظة.</a:t>
            </a:r>
            <a:endParaRPr kumimoji="0" lang="ar-D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5940152" y="3789040"/>
            <a:ext cx="3045024" cy="2880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المفهوم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/>
              <a:t>تصورات ذهنية للظواهر التي نريد ملاحظتها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(تعريفها</a:t>
            </a: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المؤقت، أصلها</a:t>
            </a:r>
            <a:r>
              <a:rPr kumimoji="0" lang="ar-D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987824" y="3789040"/>
            <a:ext cx="2808312" cy="2880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أبعاد المفهوم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>
                <a:solidFill>
                  <a:schemeClr val="tx1"/>
                </a:solidFill>
              </a:rPr>
              <a:t>تقسيم المفهوم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dirty="0" smtClean="0">
                <a:solidFill>
                  <a:schemeClr val="tx1"/>
                </a:solidFill>
              </a:rPr>
              <a:t>الى مكوناته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dirty="0" smtClean="0">
                <a:solidFill>
                  <a:schemeClr val="tx1"/>
                </a:solidFill>
              </a:rPr>
              <a:t>(انطلاقا من التعريف </a:t>
            </a:r>
            <a:r>
              <a:rPr lang="ar-DZ" sz="2800" dirty="0" err="1" smtClean="0">
                <a:solidFill>
                  <a:schemeClr val="tx1"/>
                </a:solidFill>
              </a:rPr>
              <a:t>التعربف</a:t>
            </a:r>
            <a:r>
              <a:rPr lang="ar-DZ" sz="2800" dirty="0" smtClean="0">
                <a:solidFill>
                  <a:schemeClr val="tx1"/>
                </a:solidFill>
              </a:rPr>
              <a:t> المؤقت</a:t>
            </a:r>
            <a:r>
              <a:rPr lang="ar-DZ" sz="2800" dirty="0" err="1" smtClean="0">
                <a:solidFill>
                  <a:schemeClr val="tx1"/>
                </a:solidFill>
              </a:rPr>
              <a:t>)</a:t>
            </a:r>
            <a:r>
              <a:rPr lang="ar-DZ" sz="2800" dirty="0" smtClean="0">
                <a:solidFill>
                  <a:schemeClr val="tx1"/>
                </a:solidFill>
              </a:rPr>
              <a:t> </a:t>
            </a:r>
            <a:endParaRPr kumimoji="0" lang="ar-DZ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67344" y="3789040"/>
            <a:ext cx="2576464" cy="2880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b="1" dirty="0" smtClean="0">
                <a:solidFill>
                  <a:schemeClr val="tx1"/>
                </a:solidFill>
              </a:rPr>
              <a:t>مؤشرات البعد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ترجمة</a:t>
            </a:r>
            <a:r>
              <a:rPr kumimoji="0" lang="ar-DZ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البعد الى ظواهر يمكن ملاحظتها او قياسها في الواقع</a:t>
            </a:r>
            <a:endParaRPr kumimoji="0" lang="ar-DZ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1722</TotalTime>
  <Words>496</Words>
  <Application>Microsoft Office PowerPoint</Application>
  <PresentationFormat>Affichage à l'écran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المحور الثاني: تحديد المشكلة </vt:lpstr>
      <vt:lpstr>المرحلة الاولى: اختيار الموضوع</vt:lpstr>
      <vt:lpstr>المرحلة الثانية: استعراض الادبيات</vt:lpstr>
      <vt:lpstr>Diapositive 4</vt:lpstr>
      <vt:lpstr>المرحلة الثالثة: تدقيق المشكلة</vt:lpstr>
      <vt:lpstr>المرحلة الرابعة: ضبط الفرضيات</vt:lpstr>
      <vt:lpstr>أشكال الفرضيات</vt:lpstr>
      <vt:lpstr>أهمية الفرضية</vt:lpstr>
      <vt:lpstr>التحليل المفهومي هو الخطوة الاساسية التي تعقب تحديد الفرضيات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720</cp:revision>
  <dcterms:created xsi:type="dcterms:W3CDTF">2023-10-09T18:45:51Z</dcterms:created>
  <dcterms:modified xsi:type="dcterms:W3CDTF">2023-10-11T00:42:06Z</dcterms:modified>
</cp:coreProperties>
</file>