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8" r:id="rId3"/>
    <p:sldId id="276" r:id="rId4"/>
    <p:sldId id="277" r:id="rId5"/>
    <p:sldId id="266" r:id="rId6"/>
    <p:sldId id="267" r:id="rId7"/>
    <p:sldId id="268" r:id="rId8"/>
    <p:sldId id="269" r:id="rId9"/>
    <p:sldId id="270" r:id="rId10"/>
    <p:sldId id="273" r:id="rId11"/>
    <p:sldId id="279" r:id="rId12"/>
    <p:sldId id="278" r:id="rId13"/>
    <p:sldId id="280" r:id="rId14"/>
    <p:sldId id="281" r:id="rId15"/>
    <p:sldId id="28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882" autoAdjust="0"/>
    <p:restoredTop sz="86380" autoAdjust="0"/>
  </p:normalViewPr>
  <p:slideViewPr>
    <p:cSldViewPr>
      <p:cViewPr>
        <p:scale>
          <a:sx n="60" d="100"/>
          <a:sy n="60" d="100"/>
        </p:scale>
        <p:origin x="-1440" y="-372"/>
      </p:cViewPr>
      <p:guideLst>
        <p:guide orient="horz" pos="2160"/>
        <p:guide pos="2880"/>
      </p:guideLst>
    </p:cSldViewPr>
  </p:slideViewPr>
  <p:outlineViewPr>
    <p:cViewPr>
      <p:scale>
        <a:sx n="33" d="100"/>
        <a:sy n="33" d="100"/>
      </p:scale>
      <p:origin x="270" y="3646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5A605-9E7C-4A91-92B6-66C350A3CC07}" type="datetimeFigureOut">
              <a:rPr lang="fr-FR" smtClean="0"/>
              <a:pPr/>
              <a:t>04/03/2024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D283D-469E-45B0-97FA-F06CD25DD6A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2D283D-469E-45B0-97FA-F06CD25DD6A8}"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smtClean="0"/>
          </a:p>
        </p:txBody>
      </p:sp>
      <p:sp>
        <p:nvSpPr>
          <p:cNvPr id="4" name="Espace réservé du numéro de diapositive 3"/>
          <p:cNvSpPr>
            <a:spLocks noGrp="1"/>
          </p:cNvSpPr>
          <p:nvPr>
            <p:ph type="sldNum" sz="quarter" idx="10"/>
          </p:nvPr>
        </p:nvSpPr>
        <p:spPr/>
        <p:txBody>
          <a:bodyPr/>
          <a:lstStyle/>
          <a:p>
            <a:fld id="{6C2D283D-469E-45B0-97FA-F06CD25DD6A8}"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C2D283D-469E-45B0-97FA-F06CD25DD6A8}"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BE1B76-107A-45F8-8A0B-1EF0BEBE840C}"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4FC460-0D1C-45C1-8C00-38DEA217F88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E1B76-107A-45F8-8A0B-1EF0BEBE840C}" type="datetimeFigureOut">
              <a:rPr lang="fr-FR" smtClean="0"/>
              <a:pPr/>
              <a:t>04/03/2024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C460-0D1C-45C1-8C00-38DEA217F88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go.ezodn.com/ads/charity/proxy?p_id=a9c50828-bc04-49c1-7d16-526c13e02df7&amp;d_id=50573&amp;imp_id=4434401579144560&amp;c_id=1134&amp;l_id=10016&amp;url=https%3A%2F%2Fvillagebookbuilders.org%2Fdonate%2F&amp;ffid=1&amp;co=DZ"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client\Videos\History%20of%20Samsung%20Lettermark%20_%20Samsung(360P).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fr-FR" sz="9600" spc="50" dirty="0">
              <a:ln w="11430"/>
              <a:solidFill>
                <a:schemeClr val="bg1">
                  <a:lumMod val="85000"/>
                  <a:lumOff val="15000"/>
                </a:schemeClr>
              </a:solidFill>
              <a:effectLst>
                <a:outerShdw blurRad="60007" dir="2000400" sy="-30000" kx="-800400" algn="bl" rotWithShape="0">
                  <a:prstClr val="black">
                    <a:alpha val="20000"/>
                  </a:prstClr>
                </a:outerShdw>
              </a:effectLst>
            </a:endParaRPr>
          </a:p>
        </p:txBody>
      </p:sp>
      <p:pic>
        <p:nvPicPr>
          <p:cNvPr id="4" name="Espace réservé du contenu 3" descr="a9ef3cce0e6d703c40fb59a21502f05c.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advTm="3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405305641_329702583111794_1030799953836926675_n.gif"/>
          <p:cNvPicPr>
            <a:picLocks noChangeAspect="1"/>
          </p:cNvPicPr>
          <p:nvPr/>
        </p:nvPicPr>
        <p:blipFill>
          <a:blip r:embed="rId2"/>
          <a:stretch>
            <a:fillRect/>
          </a:stretch>
        </p:blipFill>
        <p:spPr>
          <a:xfrm>
            <a:off x="0" y="-21474"/>
            <a:ext cx="9144000" cy="68794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rot="5400000">
            <a:off x="1143794" y="3428206"/>
            <a:ext cx="6858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0" y="3500438"/>
            <a:ext cx="942978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43438" y="0"/>
            <a:ext cx="4500562"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4643438" y="0"/>
            <a:ext cx="4500562" cy="3231654"/>
          </a:xfrm>
          <a:prstGeom prst="rect">
            <a:avLst/>
          </a:prstGeom>
          <a:noFill/>
        </p:spPr>
        <p:txBody>
          <a:bodyPr wrap="square" rtlCol="0">
            <a:spAutoFit/>
          </a:bodyPr>
          <a:lstStyle/>
          <a:p>
            <a:pPr algn="r" rtl="1"/>
            <a:r>
              <a:rPr lang="ar-DZ" sz="2400" b="1" dirty="0" smtClean="0"/>
              <a:t> </a:t>
            </a:r>
            <a:r>
              <a:rPr lang="ar-DZ" sz="2400" b="1" dirty="0" smtClean="0"/>
              <a:t>                    نقاط القوة</a:t>
            </a:r>
          </a:p>
          <a:p>
            <a:pPr algn="r" rtl="1"/>
            <a:r>
              <a:rPr lang="ar-DZ" dirty="0" smtClean="0"/>
              <a:t>-حيازتها على العديد من الجوائز تقديرا </a:t>
            </a:r>
            <a:r>
              <a:rPr lang="ar-DZ" dirty="0" err="1" smtClean="0"/>
              <a:t>لإبتكراتها</a:t>
            </a:r>
            <a:r>
              <a:rPr lang="ar-DZ" dirty="0" smtClean="0"/>
              <a:t> و منتجاتها المثالية .</a:t>
            </a:r>
          </a:p>
          <a:p>
            <a:pPr algn="r" rtl="1"/>
            <a:r>
              <a:rPr lang="ar-DZ" dirty="0" smtClean="0"/>
              <a:t>-ابتكرها لمنتجات آمنة </a:t>
            </a:r>
            <a:r>
              <a:rPr lang="ar-DZ" dirty="0" err="1" smtClean="0"/>
              <a:t>و</a:t>
            </a:r>
            <a:r>
              <a:rPr lang="ar-DZ" dirty="0" smtClean="0"/>
              <a:t> صديقة للبيئة  حيث احتلت المرتبة 8 علميا كأفضل 30 شركة في مجال الطاقة الخضراء.</a:t>
            </a:r>
          </a:p>
          <a:p>
            <a:pPr algn="r" rtl="1"/>
            <a:r>
              <a:rPr lang="ar-DZ" dirty="0" smtClean="0"/>
              <a:t>-امتلاكها لمحف</a:t>
            </a:r>
            <a:r>
              <a:rPr lang="ar-DZ" dirty="0" smtClean="0"/>
              <a:t>ظ</a:t>
            </a:r>
            <a:r>
              <a:rPr lang="ar-DZ" dirty="0" smtClean="0"/>
              <a:t>ة متنوعة من المنتجات  الالكترونية الذكية </a:t>
            </a:r>
            <a:r>
              <a:rPr lang="ar-DZ" dirty="0" err="1" smtClean="0"/>
              <a:t>و</a:t>
            </a:r>
            <a:r>
              <a:rPr lang="ar-DZ" dirty="0" smtClean="0"/>
              <a:t> ذلك ما عزز قوة </a:t>
            </a:r>
            <a:r>
              <a:rPr lang="ar-DZ" dirty="0" err="1" smtClean="0"/>
              <a:t>ايراداتها</a:t>
            </a:r>
            <a:r>
              <a:rPr lang="ar-DZ" dirty="0" smtClean="0"/>
              <a:t> </a:t>
            </a:r>
          </a:p>
          <a:p>
            <a:pPr algn="r" rtl="1"/>
            <a:r>
              <a:rPr lang="ar-DZ" dirty="0" smtClean="0"/>
              <a:t>-امتلاكها لقوى عاملة ذو مهارة عالية وخبرت قوية </a:t>
            </a:r>
          </a:p>
          <a:p>
            <a:pPr algn="r" rtl="1"/>
            <a:r>
              <a:rPr lang="ar-DZ" dirty="0" smtClean="0"/>
              <a:t>-امتلاكها لشبكة توزيع عالمية واسعة النطاق </a:t>
            </a:r>
            <a:r>
              <a:rPr lang="ar-DZ" dirty="0" err="1" smtClean="0"/>
              <a:t>و</a:t>
            </a:r>
            <a:r>
              <a:rPr lang="ar-DZ" dirty="0" smtClean="0"/>
              <a:t> تواجدها الرقمي </a:t>
            </a:r>
            <a:r>
              <a:rPr lang="ar-DZ" dirty="0" err="1" smtClean="0"/>
              <a:t>العفعال</a:t>
            </a:r>
            <a:r>
              <a:rPr lang="ar-DZ" dirty="0" smtClean="0"/>
              <a:t> عبر </a:t>
            </a:r>
            <a:r>
              <a:rPr lang="ar-DZ" dirty="0" err="1" smtClean="0"/>
              <a:t>الانترني</a:t>
            </a:r>
            <a:endParaRPr lang="ar-DZ" dirty="0" smtClean="0"/>
          </a:p>
          <a:p>
            <a:pPr algn="r" rtl="1"/>
            <a:endParaRPr lang="ar-DZ" dirty="0" smtClean="0"/>
          </a:p>
        </p:txBody>
      </p:sp>
      <p:sp>
        <p:nvSpPr>
          <p:cNvPr id="11" name="ZoneTexte 10"/>
          <p:cNvSpPr txBox="1"/>
          <p:nvPr/>
        </p:nvSpPr>
        <p:spPr>
          <a:xfrm>
            <a:off x="214282" y="0"/>
            <a:ext cx="4143404" cy="2954655"/>
          </a:xfrm>
          <a:prstGeom prst="rect">
            <a:avLst/>
          </a:prstGeom>
          <a:noFill/>
        </p:spPr>
        <p:txBody>
          <a:bodyPr wrap="square" rtlCol="0">
            <a:spAutoFit/>
          </a:bodyPr>
          <a:lstStyle/>
          <a:p>
            <a:pPr algn="r" rtl="1"/>
            <a:r>
              <a:rPr lang="ar-DZ" dirty="0" smtClean="0"/>
              <a:t>                     </a:t>
            </a:r>
            <a:r>
              <a:rPr lang="ar-DZ" sz="2400" b="1" dirty="0" smtClean="0"/>
              <a:t>نقاط الضعف </a:t>
            </a:r>
            <a:endParaRPr lang="ar-DZ" b="1" dirty="0" smtClean="0"/>
          </a:p>
          <a:p>
            <a:pPr algn="r" rtl="1"/>
            <a:r>
              <a:rPr lang="ar-DZ" dirty="0" smtClean="0"/>
              <a:t>انتهاكها </a:t>
            </a:r>
            <a:r>
              <a:rPr lang="ar-DZ" dirty="0" err="1" smtClean="0"/>
              <a:t>لبراءات</a:t>
            </a:r>
            <a:r>
              <a:rPr lang="ar-DZ" dirty="0" smtClean="0"/>
              <a:t> </a:t>
            </a:r>
            <a:r>
              <a:rPr lang="ar-DZ" dirty="0" err="1" smtClean="0"/>
              <a:t>الاخترع</a:t>
            </a:r>
            <a:r>
              <a:rPr lang="ar-DZ" dirty="0" smtClean="0"/>
              <a:t> و </a:t>
            </a:r>
            <a:r>
              <a:rPr lang="ar-DZ" dirty="0" err="1" smtClean="0"/>
              <a:t>المسألات</a:t>
            </a:r>
            <a:r>
              <a:rPr lang="ar-DZ" dirty="0" smtClean="0"/>
              <a:t> القانونية </a:t>
            </a:r>
          </a:p>
          <a:p>
            <a:pPr algn="r" rtl="1"/>
            <a:r>
              <a:rPr lang="ar-DZ" dirty="0" smtClean="0"/>
              <a:t>ضعف سلسلة التوريد بسبب الكوارث الطبيعية </a:t>
            </a:r>
            <a:r>
              <a:rPr lang="ar-DZ" dirty="0" err="1" smtClean="0"/>
              <a:t>و</a:t>
            </a:r>
            <a:r>
              <a:rPr lang="ar-DZ" dirty="0" smtClean="0"/>
              <a:t> حالات الانكماش الاقتصادي</a:t>
            </a:r>
          </a:p>
          <a:p>
            <a:pPr algn="r" rtl="1"/>
            <a:r>
              <a:rPr lang="ar-DZ" dirty="0" smtClean="0"/>
              <a:t>المنافسة الشديدة من من الشركات العالمية </a:t>
            </a:r>
            <a:r>
              <a:rPr lang="ar-DZ" dirty="0" err="1" smtClean="0"/>
              <a:t>الاخرى</a:t>
            </a:r>
            <a:r>
              <a:rPr lang="ar-DZ" dirty="0" smtClean="0"/>
              <a:t> و لاسيما المشابهة لها</a:t>
            </a:r>
          </a:p>
          <a:p>
            <a:pPr algn="r" rtl="1"/>
            <a:r>
              <a:rPr lang="ar-DZ" dirty="0" smtClean="0"/>
              <a:t>تميز محدود للبرامج حيث تستخدم نظام تشغيل </a:t>
            </a:r>
            <a:r>
              <a:rPr lang="ar-DZ" dirty="0" err="1" smtClean="0"/>
              <a:t>الاندرويد</a:t>
            </a:r>
            <a:r>
              <a:rPr lang="ar-DZ" dirty="0" smtClean="0"/>
              <a:t> يجعل لها </a:t>
            </a:r>
            <a:r>
              <a:rPr lang="ar-DZ" dirty="0" err="1" smtClean="0"/>
              <a:t>امكانيات</a:t>
            </a:r>
            <a:r>
              <a:rPr lang="ar-DZ" dirty="0" smtClean="0"/>
              <a:t> محدودة بشأن الخدمات المتعلقة بمجال البرمجيات</a:t>
            </a:r>
          </a:p>
          <a:p>
            <a:pPr algn="r" rtl="1"/>
            <a:r>
              <a:rPr lang="ar-DZ" dirty="0" smtClean="0"/>
              <a:t>الاعتماد المفرط على سوق الهواتف الذكية </a:t>
            </a:r>
          </a:p>
        </p:txBody>
      </p:sp>
      <p:sp>
        <p:nvSpPr>
          <p:cNvPr id="12" name="ZoneTexte 11"/>
          <p:cNvSpPr txBox="1"/>
          <p:nvPr/>
        </p:nvSpPr>
        <p:spPr>
          <a:xfrm>
            <a:off x="4714876" y="3643314"/>
            <a:ext cx="4429124" cy="2185214"/>
          </a:xfrm>
          <a:prstGeom prst="rect">
            <a:avLst/>
          </a:prstGeom>
          <a:noFill/>
        </p:spPr>
        <p:txBody>
          <a:bodyPr wrap="square" rtlCol="0">
            <a:spAutoFit/>
          </a:bodyPr>
          <a:lstStyle/>
          <a:p>
            <a:pPr algn="r" rtl="1"/>
            <a:r>
              <a:rPr lang="ar-DZ" dirty="0" smtClean="0"/>
              <a:t> </a:t>
            </a:r>
            <a:r>
              <a:rPr lang="ar-DZ" dirty="0" smtClean="0"/>
              <a:t>                      </a:t>
            </a:r>
            <a:r>
              <a:rPr lang="ar-DZ" sz="2400" b="1" dirty="0" smtClean="0"/>
              <a:t> الفرص</a:t>
            </a:r>
            <a:endParaRPr lang="ar-DZ" b="1" dirty="0" smtClean="0"/>
          </a:p>
          <a:p>
            <a:pPr algn="r" rtl="1"/>
            <a:r>
              <a:rPr lang="ar-DZ" dirty="0" smtClean="0"/>
              <a:t>الاستفادة من زيادة الطلب على التكنولوجيا الذكية في المنازل لتحقيق المزيد من </a:t>
            </a:r>
            <a:r>
              <a:rPr lang="ar-DZ" dirty="0" err="1" smtClean="0"/>
              <a:t>الارادات</a:t>
            </a:r>
            <a:r>
              <a:rPr lang="ar-DZ" dirty="0" smtClean="0"/>
              <a:t> و المبيعات</a:t>
            </a:r>
          </a:p>
          <a:p>
            <a:pPr algn="r" rtl="1"/>
            <a:r>
              <a:rPr lang="ar-DZ" dirty="0" smtClean="0"/>
              <a:t>النمو في </a:t>
            </a:r>
            <a:r>
              <a:rPr lang="ar-DZ" dirty="0" err="1" smtClean="0"/>
              <a:t>الاسواق</a:t>
            </a:r>
            <a:r>
              <a:rPr lang="ar-DZ" dirty="0" smtClean="0"/>
              <a:t> الناشئة مثل الصين </a:t>
            </a:r>
            <a:r>
              <a:rPr lang="ar-DZ" dirty="0" err="1" smtClean="0"/>
              <a:t>و</a:t>
            </a:r>
            <a:r>
              <a:rPr lang="ar-DZ" dirty="0" smtClean="0"/>
              <a:t> لهند</a:t>
            </a:r>
          </a:p>
          <a:p>
            <a:pPr algn="r" rtl="1"/>
            <a:r>
              <a:rPr lang="ar-DZ" dirty="0" smtClean="0"/>
              <a:t>ابتكر </a:t>
            </a:r>
            <a:r>
              <a:rPr lang="ar-DZ" dirty="0" err="1" smtClean="0"/>
              <a:t>و</a:t>
            </a:r>
            <a:r>
              <a:rPr lang="ar-DZ" dirty="0" smtClean="0"/>
              <a:t> تطوير تقنيات جديدة للتفوق على لتقنيات الموجودة في السوق </a:t>
            </a:r>
          </a:p>
          <a:p>
            <a:pPr algn="r" rtl="1"/>
            <a:r>
              <a:rPr lang="ar-DZ" dirty="0" smtClean="0"/>
              <a:t> </a:t>
            </a:r>
            <a:endParaRPr lang="en-US" dirty="0"/>
          </a:p>
        </p:txBody>
      </p:sp>
      <p:sp>
        <p:nvSpPr>
          <p:cNvPr id="13" name="ZoneTexte 12"/>
          <p:cNvSpPr txBox="1"/>
          <p:nvPr/>
        </p:nvSpPr>
        <p:spPr>
          <a:xfrm>
            <a:off x="0" y="3575827"/>
            <a:ext cx="4429124" cy="4616648"/>
          </a:xfrm>
          <a:prstGeom prst="rect">
            <a:avLst/>
          </a:prstGeom>
          <a:noFill/>
        </p:spPr>
        <p:txBody>
          <a:bodyPr wrap="square" rtlCol="0">
            <a:spAutoFit/>
          </a:bodyPr>
          <a:lstStyle/>
          <a:p>
            <a:pPr algn="r" rtl="1"/>
            <a:r>
              <a:rPr lang="ar-DZ" sz="2400" b="1" dirty="0" smtClean="0"/>
              <a:t>                    التهديدات </a:t>
            </a:r>
          </a:p>
          <a:p>
            <a:pPr algn="r" rtl="1"/>
            <a:r>
              <a:rPr lang="ar-DZ" dirty="0" smtClean="0"/>
              <a:t>التباطؤ الاقتصادي يؤدي </a:t>
            </a:r>
            <a:r>
              <a:rPr lang="ar-DZ" dirty="0" err="1" smtClean="0"/>
              <a:t>الى</a:t>
            </a:r>
            <a:r>
              <a:rPr lang="ar-DZ" dirty="0" smtClean="0"/>
              <a:t> تراجع الطلب على منتجات </a:t>
            </a:r>
            <a:r>
              <a:rPr lang="ar-DZ" dirty="0" err="1" smtClean="0"/>
              <a:t>سامسونج</a:t>
            </a:r>
            <a:endParaRPr lang="ar-DZ" dirty="0" smtClean="0"/>
          </a:p>
          <a:p>
            <a:pPr algn="r" rtl="1"/>
            <a:r>
              <a:rPr lang="ar-DZ" dirty="0" smtClean="0"/>
              <a:t>تؤدي بعض التشريعات </a:t>
            </a:r>
            <a:r>
              <a:rPr lang="ar-DZ" dirty="0" err="1" smtClean="0"/>
              <a:t>و</a:t>
            </a:r>
            <a:r>
              <a:rPr lang="ar-DZ" dirty="0" smtClean="0"/>
              <a:t> اللوائح الحكومية على </a:t>
            </a:r>
            <a:r>
              <a:rPr lang="ar-DZ" dirty="0" err="1" smtClean="0"/>
              <a:t>اداء</a:t>
            </a:r>
            <a:r>
              <a:rPr lang="ar-DZ" dirty="0" smtClean="0"/>
              <a:t> </a:t>
            </a:r>
            <a:r>
              <a:rPr lang="ar-DZ" dirty="0" err="1" smtClean="0"/>
              <a:t>سامسونج</a:t>
            </a:r>
            <a:r>
              <a:rPr lang="ar-DZ" dirty="0" smtClean="0"/>
              <a:t> مثل التشديد في قوانين حماية المستهلكين </a:t>
            </a:r>
          </a:p>
          <a:p>
            <a:pPr algn="r" rtl="1"/>
            <a:r>
              <a:rPr lang="ar-DZ" dirty="0" smtClean="0"/>
              <a:t>الحملات </a:t>
            </a:r>
            <a:r>
              <a:rPr lang="ar-DZ" dirty="0" err="1" smtClean="0"/>
              <a:t>الاعلامية</a:t>
            </a:r>
            <a:r>
              <a:rPr lang="ar-DZ" dirty="0" smtClean="0"/>
              <a:t> السلبية </a:t>
            </a:r>
            <a:r>
              <a:rPr lang="ar-DZ" dirty="0" err="1" smtClean="0"/>
              <a:t>و</a:t>
            </a:r>
            <a:r>
              <a:rPr lang="ar-DZ" dirty="0" smtClean="0"/>
              <a:t> المشاكل القانونية </a:t>
            </a:r>
          </a:p>
          <a:p>
            <a:pPr algn="r" rtl="1"/>
            <a:r>
              <a:rPr lang="ar-DZ" dirty="0" smtClean="0"/>
              <a:t>تؤثر الاضطرابات السياسية في بعض </a:t>
            </a:r>
            <a:r>
              <a:rPr lang="ar-DZ" dirty="0" err="1" smtClean="0"/>
              <a:t>الاسواق</a:t>
            </a:r>
            <a:r>
              <a:rPr lang="ar-DZ" dirty="0" smtClean="0"/>
              <a:t>  على </a:t>
            </a:r>
            <a:r>
              <a:rPr lang="ar-DZ" dirty="0" err="1" smtClean="0"/>
              <a:t>اداء</a:t>
            </a:r>
            <a:r>
              <a:rPr lang="ar-DZ" dirty="0" smtClean="0"/>
              <a:t> </a:t>
            </a:r>
            <a:r>
              <a:rPr lang="ar-DZ" dirty="0" err="1" smtClean="0"/>
              <a:t>سامسونج</a:t>
            </a:r>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dirty="0" smtClean="0"/>
              <a:t>ت</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22" y="-642990"/>
            <a:ext cx="10144164" cy="75009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9644098" y="1000108"/>
            <a:ext cx="3900518" cy="1143000"/>
          </a:xfrm>
        </p:spPr>
        <p:txBody>
          <a:bodyPr/>
          <a:lstStyle/>
          <a:p>
            <a:endParaRPr lang="en-US" dirty="0"/>
          </a:p>
        </p:txBody>
      </p:sp>
      <p:pic>
        <p:nvPicPr>
          <p:cNvPr id="3" name="Image 2" descr="423619661_744244694356246_5957543160961436332_n.jpg"/>
          <p:cNvPicPr>
            <a:picLocks noChangeAspect="1"/>
          </p:cNvPicPr>
          <p:nvPr/>
        </p:nvPicPr>
        <p:blipFill>
          <a:blip r:embed="rId2"/>
          <a:stretch>
            <a:fillRect/>
          </a:stretch>
        </p:blipFill>
        <p:spPr>
          <a:xfrm>
            <a:off x="857224" y="1785926"/>
            <a:ext cx="7672330" cy="24145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flipH="1">
            <a:off x="5786446" y="214290"/>
            <a:ext cx="3357554" cy="92869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5500662" y="357166"/>
            <a:ext cx="3643338" cy="646331"/>
          </a:xfrm>
          <a:prstGeom prst="rect">
            <a:avLst/>
          </a:prstGeom>
          <a:noFill/>
        </p:spPr>
        <p:txBody>
          <a:bodyPr wrap="square" rtlCol="0">
            <a:spAutoFit/>
          </a:bodyPr>
          <a:lstStyle/>
          <a:p>
            <a:pPr algn="r" rtl="1"/>
            <a:r>
              <a:rPr lang="ar-DZ" sz="3600" dirty="0" smtClean="0"/>
              <a:t>العوامل السياسية </a:t>
            </a:r>
            <a:endParaRPr lang="en-US" sz="3600" dirty="0"/>
          </a:p>
        </p:txBody>
      </p:sp>
      <p:sp>
        <p:nvSpPr>
          <p:cNvPr id="1025" name="Rectangle 1"/>
          <p:cNvSpPr>
            <a:spLocks noChangeArrowheads="1"/>
          </p:cNvSpPr>
          <p:nvPr/>
        </p:nvSpPr>
        <p:spPr bwMode="auto">
          <a:xfrm>
            <a:off x="428596" y="1142984"/>
            <a:ext cx="8715404" cy="2739211"/>
          </a:xfrm>
          <a:prstGeom prst="rect">
            <a:avLst/>
          </a:prstGeom>
          <a:solidFill>
            <a:srgbClr val="0000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kumimoji="0" lang="ar-SA" b="0" i="0" u="none" strike="noStrike" cap="none" normalizeH="0" baseline="0" dirty="0" smtClean="0">
                <a:ln>
                  <a:noFill/>
                </a:ln>
                <a:effectLst/>
                <a:latin typeface="Open Sans"/>
                <a:cs typeface="Arial" pitchFamily="34" charset="0"/>
              </a:rPr>
              <a:t>في معظم الأسواق التي تعمل فيها </a:t>
            </a:r>
            <a:r>
              <a:rPr kumimoji="0" lang="ar-SA" b="0" i="0" u="none" strike="noStrike" cap="none" normalizeH="0" baseline="0" dirty="0" err="1" smtClean="0">
                <a:ln>
                  <a:noFill/>
                </a:ln>
                <a:effectLst/>
                <a:latin typeface="Open Sans"/>
                <a:cs typeface="Arial" pitchFamily="34" charset="0"/>
              </a:rPr>
              <a:t>سامسونج</a:t>
            </a:r>
            <a:r>
              <a:rPr kumimoji="0" lang="ar-SA" b="0" i="0" u="none" strike="noStrike" cap="none" normalizeH="0" baseline="0" dirty="0" smtClean="0">
                <a:ln>
                  <a:noFill/>
                </a:ln>
                <a:effectLst/>
                <a:latin typeface="Open Sans"/>
                <a:cs typeface="Arial" pitchFamily="34" charset="0"/>
              </a:rPr>
              <a:t>، تكون البيئة السياسية مواتية لعملياتها، وعلى الرغم من وجود محفزات بسيطة في بعض الأسواق الخارجية مثل الهند، إلا أنه يمكن القول عمومًا أن </a:t>
            </a:r>
            <a:r>
              <a:rPr kumimoji="0" lang="ar-SA" b="0" i="0" u="none" strike="noStrike" cap="none" normalizeH="0" baseline="0" dirty="0" err="1" smtClean="0">
                <a:ln>
                  <a:noFill/>
                </a:ln>
                <a:effectLst/>
                <a:latin typeface="Open Sans"/>
                <a:cs typeface="Arial" pitchFamily="34" charset="0"/>
              </a:rPr>
              <a:t>سامسونج</a:t>
            </a:r>
            <a:r>
              <a:rPr kumimoji="0" lang="ar-SA" b="0" i="0" u="none" strike="noStrike" cap="none" normalizeH="0" baseline="0" dirty="0" smtClean="0">
                <a:ln>
                  <a:noFill/>
                </a:ln>
                <a:effectLst/>
                <a:latin typeface="Open Sans"/>
                <a:cs typeface="Arial" pitchFamily="34" charset="0"/>
              </a:rPr>
              <a:t> تعمل في أسواق تكون فيها العوامل السياسية حميدة</a:t>
            </a:r>
            <a:r>
              <a:rPr kumimoji="0" lang="en-US" b="0" i="0" u="none" strike="noStrike" cap="none" normalizeH="0" baseline="0" dirty="0" smtClean="0">
                <a:ln>
                  <a:noFill/>
                </a:ln>
                <a:effectLst/>
                <a:latin typeface="Open Sans"/>
                <a:cs typeface="Arial" pitchFamily="34" charset="0"/>
              </a:rPr>
              <a:t>. </a:t>
            </a:r>
            <a:r>
              <a:rPr kumimoji="0" lang="ar-SA" b="0" i="0" u="none" strike="noStrike" cap="none" normalizeH="0" baseline="0" dirty="0" smtClean="0">
                <a:ln>
                  <a:noFill/>
                </a:ln>
                <a:effectLst/>
                <a:latin typeface="Open Sans"/>
                <a:cs typeface="Arial" pitchFamily="34" charset="0"/>
              </a:rPr>
              <a:t>ومع ذلك، في الأشهر الأخيرة، واجهت رياحًا سياسية معاكسة كبيرة في موطنها كوريا الجنوبية بسبب التوترات في البلاد مع كوريا الشمالية حيث كان على الشركة أن تأخذ في الاعتبار ليس فقط عدم الاستقرار السياسي ولكن أيضًا التهديد باندلاع الحرب في البلاد. شبه الجزيرة الكورية</a:t>
            </a:r>
            <a:r>
              <a:rPr kumimoji="0" lang="en-US" b="0" i="0" u="none" strike="noStrike" cap="none" normalizeH="0" baseline="0" dirty="0" smtClean="0">
                <a:ln>
                  <a:noFill/>
                </a:ln>
                <a:effectLst/>
                <a:latin typeface="Open Sans"/>
                <a:cs typeface="Arial" pitchFamily="34" charset="0"/>
              </a:rPr>
              <a:t>.</a:t>
            </a:r>
            <a:r>
              <a:rPr lang="ar-DZ" dirty="0" smtClean="0"/>
              <a:t> وبصرف النظر عن هذا، تواجه </a:t>
            </a:r>
            <a:r>
              <a:rPr lang="ar-DZ" dirty="0" err="1" smtClean="0"/>
              <a:t>سامسونج</a:t>
            </a:r>
            <a:r>
              <a:rPr lang="ar-DZ" dirty="0" smtClean="0"/>
              <a:t> ضغوطًا سياسية في العديد من دول إفريقيا وأمريكا اللاتينية حيث البيئة السياسية غير مستقرة </a:t>
            </a:r>
            <a:r>
              <a:rPr lang="ar-DZ" dirty="0" err="1" smtClean="0"/>
              <a:t>وعرضة</a:t>
            </a:r>
            <a:r>
              <a:rPr lang="ar-DZ" dirty="0" smtClean="0"/>
              <a:t> للتغيرات المتكررة في الهياكل الحاكمة. وبطبيعة الحال، هذا ليس سببا رئيسيا للقلق حتى الآن، حيث أن الشركة أخذت في الاعتبار بشكل أو بآخر عدم الاستقرار السياسي في حساباتها </a:t>
            </a:r>
            <a:r>
              <a:rPr lang="ar-DZ" dirty="0" err="1" smtClean="0"/>
              <a:t>الاستراتيجية</a:t>
            </a:r>
            <a:endParaRPr kumimoji="0" lang="en-US" b="0" i="0" u="none" strike="noStrike" cap="none" normalizeH="0" baseline="0" dirty="0" smtClean="0">
              <a:ln>
                <a:noFill/>
              </a:ln>
              <a:effectLst/>
              <a:latin typeface="Open Sans"/>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444444"/>
                </a:solidFill>
                <a:effectLst/>
                <a:latin typeface="Open Sans"/>
                <a:cs typeface="Arial" pitchFamily="34" charset="0"/>
              </a:rPr>
              <a:t/>
            </a:r>
            <a:br>
              <a:rPr kumimoji="0" lang="en-US" sz="1000" b="0" i="0" u="none" strike="noStrike" cap="none" normalizeH="0" baseline="0" dirty="0" smtClean="0">
                <a:ln>
                  <a:noFill/>
                </a:ln>
                <a:solidFill>
                  <a:srgbClr val="444444"/>
                </a:solidFill>
                <a:effectLst/>
                <a:latin typeface="Open Sans"/>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Pentagone 7"/>
          <p:cNvSpPr/>
          <p:nvPr/>
        </p:nvSpPr>
        <p:spPr>
          <a:xfrm flipH="1">
            <a:off x="5929322" y="3500438"/>
            <a:ext cx="3214678" cy="85725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smtClean="0"/>
              <a:t>العوامل الاقتصادية</a:t>
            </a:r>
            <a:endParaRPr lang="en-US" sz="2800" dirty="0"/>
          </a:p>
        </p:txBody>
      </p:sp>
      <p:sp>
        <p:nvSpPr>
          <p:cNvPr id="9" name="ZoneTexte 8"/>
          <p:cNvSpPr txBox="1"/>
          <p:nvPr/>
        </p:nvSpPr>
        <p:spPr>
          <a:xfrm>
            <a:off x="214282" y="4500570"/>
            <a:ext cx="8715436" cy="2862322"/>
          </a:xfrm>
          <a:prstGeom prst="rect">
            <a:avLst/>
          </a:prstGeom>
          <a:noFill/>
        </p:spPr>
        <p:txBody>
          <a:bodyPr wrap="square" rtlCol="0">
            <a:spAutoFit/>
          </a:bodyPr>
          <a:lstStyle/>
          <a:p>
            <a:pPr algn="r" rtl="1"/>
            <a:r>
              <a:rPr lang="ar-DZ" dirty="0" smtClean="0"/>
              <a:t>يعد هذا البعد أمرًا بالغ الأهمية بشكل خاص بالنسبة لشركة </a:t>
            </a:r>
            <a:r>
              <a:rPr lang="en-US" dirty="0" smtClean="0"/>
              <a:t>Samsung، </a:t>
            </a:r>
            <a:r>
              <a:rPr lang="ar-DZ" dirty="0" smtClean="0"/>
              <a:t>حيث إن انفتاح العديد من الأسواق في العالم النامي يعني أن الشركة يمكنها توسيع بصمتها العالمية. ومع ذلك، فإن هذا البعد يمثل أيضًا مصدر قلق نظرًا لأن الأزمة الاقتصادية العالمية المستمرة قد أثرت بشدة على القوة الشرائية للمستهلكين في العديد من الأسواق المتقدمة مما أجبر </a:t>
            </a:r>
            <a:r>
              <a:rPr lang="ar-DZ" dirty="0" err="1" smtClean="0"/>
              <a:t>سامسونج</a:t>
            </a:r>
            <a:r>
              <a:rPr lang="ar-DZ" dirty="0" smtClean="0"/>
              <a:t> على البحث عن مشاريع مربحة في الأسواق الناشئة</a:t>
            </a:r>
            <a:r>
              <a:rPr lang="ar-DZ" dirty="0" smtClean="0"/>
              <a:t>.</a:t>
            </a:r>
            <a:r>
              <a:rPr lang="ar-DZ" dirty="0" smtClean="0"/>
              <a:t> النقطة الأساسية التي يجب ملاحظتها هنا هي أن بيئة الاقتصاد الكلي التي تعمل فيها </a:t>
            </a:r>
            <a:r>
              <a:rPr lang="ar-DZ" dirty="0" err="1" smtClean="0"/>
              <a:t>سامسونج</a:t>
            </a:r>
            <a:r>
              <a:rPr lang="ar-DZ" dirty="0" smtClean="0"/>
              <a:t> على مستوى العالم تعاني من عدم اليقين والتقلبات مما يؤدي إلى اضطرار الشركة إلى إعادة توجيه استراتيجياتها وفقًا لذلك. إن النعمة المنقذة للشركة هي أنها تكيفت بشكل جيد مع التخفيض التدريجي لدخل المستهلك المتاح في العالم المتقدم من خلال التوسع في الأسواق الناشئة والنامية. وفي الواقع، هذا هو السبب وراء قيام </a:t>
            </a:r>
            <a:r>
              <a:rPr lang="ar-DZ" dirty="0" err="1" smtClean="0"/>
              <a:t>سامسونج</a:t>
            </a:r>
            <a:r>
              <a:rPr lang="ar-DZ" dirty="0" smtClean="0"/>
              <a:t> ببدء حملة قوية في الأسواق الناشئة على أمل تعويض الأعمال المفقودة من العالم المتقدم</a:t>
            </a:r>
          </a:p>
          <a:p>
            <a:pPr algn="r" rtl="1"/>
            <a:r>
              <a:rPr lang="ar-DZ" dirty="0" smtClean="0">
                <a:hlinkClick r:id="rId2"/>
              </a:rPr>
              <a:t/>
            </a:r>
            <a:br>
              <a:rPr lang="ar-DZ" dirty="0" smtClean="0">
                <a:hlinkClick r:id="rId2"/>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flipH="1">
            <a:off x="5143504" y="214290"/>
            <a:ext cx="4000496" cy="92869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t>العوامل الاجتماعية </a:t>
            </a:r>
            <a:r>
              <a:rPr lang="ar-DZ" sz="2800" dirty="0" err="1" smtClean="0"/>
              <a:t>و</a:t>
            </a:r>
            <a:r>
              <a:rPr lang="ar-DZ" sz="2800" dirty="0" smtClean="0"/>
              <a:t> الثقافية  </a:t>
            </a:r>
            <a:endParaRPr lang="en-US" sz="2800" dirty="0"/>
          </a:p>
        </p:txBody>
      </p:sp>
      <p:sp>
        <p:nvSpPr>
          <p:cNvPr id="3" name="ZoneTexte 2"/>
          <p:cNvSpPr txBox="1"/>
          <p:nvPr/>
        </p:nvSpPr>
        <p:spPr>
          <a:xfrm>
            <a:off x="0" y="1142984"/>
            <a:ext cx="9144000" cy="2308324"/>
          </a:xfrm>
          <a:prstGeom prst="rect">
            <a:avLst/>
          </a:prstGeom>
          <a:noFill/>
        </p:spPr>
        <p:txBody>
          <a:bodyPr wrap="square" rtlCol="0">
            <a:spAutoFit/>
          </a:bodyPr>
          <a:lstStyle/>
          <a:p>
            <a:pPr algn="r" rtl="1"/>
            <a:r>
              <a:rPr lang="ar-DZ" dirty="0" err="1" smtClean="0"/>
              <a:t>سامسونج</a:t>
            </a:r>
            <a:r>
              <a:rPr lang="ar-DZ" dirty="0" smtClean="0"/>
              <a:t> هي في المقام الأول شركة </a:t>
            </a:r>
            <a:r>
              <a:rPr lang="ar-DZ" dirty="0" err="1" smtClean="0"/>
              <a:t>تشايبول</a:t>
            </a:r>
            <a:r>
              <a:rPr lang="ar-DZ" dirty="0" smtClean="0"/>
              <a:t> الكورية الجنوبية أو شركة متعددة الجنسيات مملوكة لعائلة. وهذا يعني أنه على الرغم من بصمتها العالمية، إلا أنها لا تزال تعمل من القلب كشركة كورية. لذلك، هناك جوانب عديدة لعملياتها العالمية، بعضها يشمل التكيف مع الظروف المحلية</a:t>
            </a:r>
            <a:r>
              <a:rPr lang="ar-DZ" dirty="0" smtClean="0"/>
              <a:t>.</a:t>
            </a:r>
            <a:r>
              <a:rPr lang="ar-DZ" dirty="0" smtClean="0"/>
              <a:t> بمعنى آخر، نظرًا لكون </a:t>
            </a:r>
            <a:r>
              <a:rPr lang="ar-DZ" dirty="0" err="1" smtClean="0"/>
              <a:t>سامسونج</a:t>
            </a:r>
            <a:r>
              <a:rPr lang="ar-DZ" dirty="0" smtClean="0"/>
              <a:t> شركة عالمية، فقد كان عليها أن تتصرف محليًا، مما يعني أنها اضطرت إلى تبني </a:t>
            </a:r>
            <a:r>
              <a:rPr lang="ar-DZ" dirty="0" err="1" smtClean="0"/>
              <a:t>استراتيجية</a:t>
            </a:r>
            <a:r>
              <a:rPr lang="ar-DZ" dirty="0" smtClean="0"/>
              <a:t> </a:t>
            </a:r>
            <a:r>
              <a:rPr lang="en-US" dirty="0" err="1" smtClean="0"/>
              <a:t>Glocal</a:t>
            </a:r>
            <a:r>
              <a:rPr lang="en-US" dirty="0" smtClean="0"/>
              <a:t> </a:t>
            </a:r>
            <a:r>
              <a:rPr lang="ar-DZ" dirty="0" smtClean="0"/>
              <a:t>في العديد من الأسواق الناشئة. وبصرف النظر عن هذا، كان على </a:t>
            </a:r>
            <a:r>
              <a:rPr lang="ar-DZ" dirty="0" err="1" smtClean="0"/>
              <a:t>سامسونج</a:t>
            </a:r>
            <a:r>
              <a:rPr lang="ar-DZ" dirty="0" smtClean="0"/>
              <a:t> تصميم منتجاتها بما يتناسب مع </a:t>
            </a:r>
            <a:r>
              <a:rPr lang="ar-DZ" dirty="0" err="1" smtClean="0"/>
              <a:t>تفضيلات</a:t>
            </a:r>
            <a:r>
              <a:rPr lang="ar-DZ" dirty="0" smtClean="0"/>
              <a:t> المستهلكين سريعة التغير في الأسواق المختلفة التي تعمل فيها.</a:t>
            </a:r>
          </a:p>
          <a:p>
            <a:pPr algn="r" rtl="1"/>
            <a:r>
              <a:rPr lang="ar-DZ" dirty="0" smtClean="0"/>
              <a:t>النقطة الأساسية التي يجب ملاحظتها هنا هي أن </a:t>
            </a:r>
            <a:r>
              <a:rPr lang="ar-DZ" dirty="0" err="1" smtClean="0"/>
              <a:t>سامسونج</a:t>
            </a:r>
            <a:r>
              <a:rPr lang="ar-DZ" dirty="0" smtClean="0"/>
              <a:t> تعمل في سوق متخصص يتأثر بشدة </a:t>
            </a:r>
            <a:r>
              <a:rPr lang="ar-DZ" dirty="0" err="1" smtClean="0"/>
              <a:t>بتفضيلات</a:t>
            </a:r>
            <a:r>
              <a:rPr lang="ar-DZ" dirty="0" smtClean="0"/>
              <a:t> نمط الحياة للمستهلكين وبالنظر إلى حقيقة أن العوامل الثقافية الاجتماعية تختلف من بلد إلى آخر؛ وكان عليها أن تعيد توجيه نفسها في كل سوق وفقاً </a:t>
            </a:r>
            <a:r>
              <a:rPr lang="ar-DZ" dirty="0" smtClean="0"/>
              <a:t>لذلك .</a:t>
            </a:r>
            <a:endParaRPr lang="ar-DZ" dirty="0" smtClean="0"/>
          </a:p>
        </p:txBody>
      </p:sp>
      <p:sp>
        <p:nvSpPr>
          <p:cNvPr id="4" name="Pentagone 3"/>
          <p:cNvSpPr/>
          <p:nvPr/>
        </p:nvSpPr>
        <p:spPr>
          <a:xfrm flipH="1">
            <a:off x="5286380" y="3500438"/>
            <a:ext cx="3857620" cy="85725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t>العوامل التكنولوجية </a:t>
            </a:r>
            <a:endParaRPr lang="en-US" sz="2400" dirty="0"/>
          </a:p>
        </p:txBody>
      </p:sp>
      <p:sp>
        <p:nvSpPr>
          <p:cNvPr id="5" name="ZoneTexte 4"/>
          <p:cNvSpPr txBox="1"/>
          <p:nvPr/>
        </p:nvSpPr>
        <p:spPr>
          <a:xfrm>
            <a:off x="0" y="4357694"/>
            <a:ext cx="9144000" cy="3139321"/>
          </a:xfrm>
          <a:prstGeom prst="rect">
            <a:avLst/>
          </a:prstGeom>
          <a:noFill/>
        </p:spPr>
        <p:txBody>
          <a:bodyPr wrap="square" rtlCol="0">
            <a:spAutoFit/>
          </a:bodyPr>
          <a:lstStyle/>
          <a:p>
            <a:pPr algn="r" rtl="1"/>
            <a:r>
              <a:rPr lang="ar-DZ" dirty="0" smtClean="0"/>
              <a:t>يمكن اعتبار </a:t>
            </a:r>
            <a:r>
              <a:rPr lang="ar-DZ" dirty="0" err="1" smtClean="0"/>
              <a:t>سامسونج</a:t>
            </a:r>
            <a:r>
              <a:rPr lang="ar-DZ" dirty="0" smtClean="0"/>
              <a:t> من بين الشركات الرائدة في مجال الابتكار في العالم. وهذا يعني أن الشركة تتمتع بميزة فيما يتعلق بتسخير قوة التكنولوجيا ودفع الابتكار لتحقيق ميزة تجارية مستدامة. وقد تُرجم ذلك إلى مهمة مهووسة من قبل الشركة لتكون في طليعة منحنى التكنولوجيا والابتكار ورؤية للسيطرة على منافسيها ومنافسيها بقدر ما يتعلق الأمر بكونها أول من يصل إلى السوق بأحدث منتجاتها.</a:t>
            </a:r>
          </a:p>
          <a:p>
            <a:pPr algn="r" rtl="1"/>
            <a:r>
              <a:rPr lang="ar-DZ" dirty="0" smtClean="0"/>
              <a:t>ومع ذلك، كما سنناقش لاحقًا، فقد أدى ذلك أيضًا إلى قيام الشركة بتقليد تصميم منتج </a:t>
            </a:r>
            <a:r>
              <a:rPr lang="en-US" dirty="0" smtClean="0"/>
              <a:t>Apple </a:t>
            </a:r>
            <a:r>
              <a:rPr lang="ar-DZ" dirty="0" smtClean="0"/>
              <a:t>الأسطوري، مما أدى إلى تدقيق قانوني وتنظيمي ومشاكل للشركة. هناك درس هنا للشركات الأخرى التي تعتمد على التكنولوجيا من تجارب </a:t>
            </a:r>
            <a:r>
              <a:rPr lang="en-US" dirty="0" smtClean="0"/>
              <a:t>Samsung </a:t>
            </a:r>
            <a:r>
              <a:rPr lang="ar-DZ" dirty="0" smtClean="0"/>
              <a:t>وهو أنه بغض النظر عن مدى سرعة وصولك إلى المستهلك في عصر </a:t>
            </a:r>
            <a:r>
              <a:rPr lang="en-US" dirty="0" smtClean="0"/>
              <a:t>Big Bang Disruption </a:t>
            </a:r>
            <a:r>
              <a:rPr lang="ar-DZ" dirty="0" smtClean="0"/>
              <a:t>هذا، فإن القيام بالأساسيات بشكل صحيح لا يزال هو مفتاح النجاح.</a:t>
            </a:r>
          </a:p>
          <a:p>
            <a:pPr algn="r" rtl="1"/>
            <a:endParaRPr lang="ar-DZ" b="1" dirty="0" smtClean="0"/>
          </a:p>
          <a:p>
            <a:pPr algn="r" rtl="1"/>
            <a:r>
              <a:rPr lang="ar-DZ" dirty="0" smtClean="0"/>
              <a:t/>
            </a:r>
            <a:br>
              <a:rPr lang="ar-DZ"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flipH="1">
            <a:off x="5000628" y="214290"/>
            <a:ext cx="4143372" cy="92869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t>العوامل لقانونية</a:t>
            </a:r>
            <a:endParaRPr lang="en-US" sz="2400" dirty="0"/>
          </a:p>
        </p:txBody>
      </p:sp>
      <p:sp>
        <p:nvSpPr>
          <p:cNvPr id="3" name="ZoneTexte 2"/>
          <p:cNvSpPr txBox="1"/>
          <p:nvPr/>
        </p:nvSpPr>
        <p:spPr>
          <a:xfrm>
            <a:off x="0" y="1214422"/>
            <a:ext cx="9144000" cy="1200329"/>
          </a:xfrm>
          <a:prstGeom prst="rect">
            <a:avLst/>
          </a:prstGeom>
          <a:noFill/>
        </p:spPr>
        <p:txBody>
          <a:bodyPr wrap="square" rtlCol="0">
            <a:spAutoFit/>
          </a:bodyPr>
          <a:lstStyle/>
          <a:p>
            <a:pPr algn="r" rtl="1"/>
            <a:r>
              <a:rPr lang="ar-DZ" dirty="0" smtClean="0"/>
              <a:t>كما هو مذكور في القسم الأخير، كان على شركة </a:t>
            </a:r>
            <a:r>
              <a:rPr lang="ar-DZ" dirty="0" err="1" smtClean="0"/>
              <a:t>سامسونج</a:t>
            </a:r>
            <a:r>
              <a:rPr lang="ar-DZ" dirty="0" smtClean="0"/>
              <a:t> أن تواجه عقوبات شديدة بسبب تقليدها المزعوم لأجهزة </a:t>
            </a:r>
            <a:r>
              <a:rPr lang="en-US" dirty="0" err="1" smtClean="0"/>
              <a:t>iPad</a:t>
            </a:r>
            <a:r>
              <a:rPr lang="en-US" dirty="0" smtClean="0"/>
              <a:t> </a:t>
            </a:r>
            <a:r>
              <a:rPr lang="ar-DZ" dirty="0" smtClean="0"/>
              <a:t>و</a:t>
            </a:r>
            <a:r>
              <a:rPr lang="en-US" dirty="0" err="1" smtClean="0"/>
              <a:t>iPhone</a:t>
            </a:r>
            <a:r>
              <a:rPr lang="en-US" dirty="0" smtClean="0"/>
              <a:t> </a:t>
            </a:r>
            <a:r>
              <a:rPr lang="ar-DZ" dirty="0" smtClean="0"/>
              <a:t>من </a:t>
            </a:r>
            <a:r>
              <a:rPr lang="en-US" dirty="0" smtClean="0"/>
              <a:t>Apple، </a:t>
            </a:r>
            <a:r>
              <a:rPr lang="ar-DZ" dirty="0" smtClean="0"/>
              <a:t>وقد أدى ذلك إلى تعرض الشركة للضرب فيما يتعلق بالتصورات العامة وموافقة المستهلك على استراتيجياتها. ويبقى أن نرى كيف ستخرج الشركة من المتاهة القانونية التي تجد نفسها فيها في الأسواق المتقدمة بسبب الدعاوى القضائية المختلفة.</a:t>
            </a:r>
            <a:endParaRPr lang="en-US" dirty="0"/>
          </a:p>
        </p:txBody>
      </p:sp>
      <p:sp>
        <p:nvSpPr>
          <p:cNvPr id="4" name="Pentagone 3"/>
          <p:cNvSpPr/>
          <p:nvPr/>
        </p:nvSpPr>
        <p:spPr>
          <a:xfrm flipH="1">
            <a:off x="5143504" y="2500306"/>
            <a:ext cx="4000496" cy="78581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t>العوامل البيئية </a:t>
            </a:r>
            <a:endParaRPr lang="en-US" sz="2400" dirty="0"/>
          </a:p>
        </p:txBody>
      </p:sp>
      <p:sp>
        <p:nvSpPr>
          <p:cNvPr id="5" name="ZoneTexte 4"/>
          <p:cNvSpPr txBox="1"/>
          <p:nvPr/>
        </p:nvSpPr>
        <p:spPr>
          <a:xfrm>
            <a:off x="0" y="3571876"/>
            <a:ext cx="9144000" cy="923330"/>
          </a:xfrm>
          <a:prstGeom prst="rect">
            <a:avLst/>
          </a:prstGeom>
          <a:noFill/>
        </p:spPr>
        <p:txBody>
          <a:bodyPr wrap="square" rtlCol="0">
            <a:spAutoFit/>
          </a:bodyPr>
          <a:lstStyle/>
          <a:p>
            <a:pPr algn="r" rtl="1"/>
            <a:r>
              <a:rPr lang="ar-DZ" dirty="0" smtClean="0"/>
              <a:t>مع ظهور المستهلك الأخلاقي الذي يريد أن تقوم علاماته التجارية بتوريد المنتجات وتصنيعها بطريقة </a:t>
            </a:r>
            <a:r>
              <a:rPr lang="ar-DZ" dirty="0" err="1" smtClean="0"/>
              <a:t>مسؤولة</a:t>
            </a:r>
            <a:r>
              <a:rPr lang="ar-DZ" dirty="0" smtClean="0"/>
              <a:t> اجتماعيًا وبيئيًا، يتعين على </a:t>
            </a:r>
            <a:r>
              <a:rPr lang="ar-DZ" dirty="0" err="1" smtClean="0"/>
              <a:t>سامسونج</a:t>
            </a:r>
            <a:r>
              <a:rPr lang="ar-DZ" dirty="0" smtClean="0"/>
              <a:t> أن تدرك الحاجة إلى تصنيع منتجاتها لإشباع المستهلك الأنيق الأخلاقي. وهذا يعني أنه يتعين عليها التأكد من أنها لا تتنازل عن ظروف العمل أو الأجور التي تدفعها لعمالها الذين يشاركون في صنع المنتج النهائي.</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57620" y="857232"/>
            <a:ext cx="5286380" cy="5429288"/>
          </a:xfrm>
        </p:spPr>
        <p:txBody>
          <a:bodyPr anchor="ctr">
            <a:noAutofit/>
          </a:bodyPr>
          <a:lstStyle/>
          <a:p>
            <a:pPr algn="r" rtl="1"/>
            <a:r>
              <a:rPr lang="ar-DZ" sz="2000" dirty="0" smtClean="0"/>
              <a:t>بدأت مجموعة </a:t>
            </a:r>
            <a:r>
              <a:rPr lang="ar-DZ" sz="2000" dirty="0" err="1" smtClean="0"/>
              <a:t>سامسونج</a:t>
            </a:r>
            <a:r>
              <a:rPr lang="ar-DZ" sz="2000" dirty="0" smtClean="0"/>
              <a:t> أعمالها عام ،1938وبعد ثلاثين سنة تقريباً تأسست شركة </a:t>
            </a:r>
            <a:r>
              <a:rPr lang="ar-DZ" sz="2000" dirty="0" err="1" smtClean="0"/>
              <a:t>سامسونج</a:t>
            </a:r>
            <a:r>
              <a:rPr lang="ar-DZ" sz="2000" dirty="0" smtClean="0"/>
              <a:t> للإلكترونيات،</a:t>
            </a:r>
            <a:br>
              <a:rPr lang="ar-DZ" sz="2000" dirty="0" smtClean="0"/>
            </a:br>
            <a:r>
              <a:rPr lang="ar-DZ" sz="2000" dirty="0" smtClean="0"/>
              <a:t>وكانت تنتج أساساً أجهزة التلفاز بالأبيض والأسود الرخيصة، وفي السبعينيات استحوذت على قطاع أنصاف</a:t>
            </a:r>
            <a:br>
              <a:rPr lang="ar-DZ" sz="2000" dirty="0" smtClean="0"/>
            </a:br>
            <a:r>
              <a:rPr lang="ar-DZ" sz="2000" dirty="0" err="1" smtClean="0"/>
              <a:t>النواقل</a:t>
            </a:r>
            <a:r>
              <a:rPr lang="ar-DZ" sz="2000" dirty="0" smtClean="0"/>
              <a:t> وأشباه الموصلات وهو الذي حدد مستقبل الشركة.</a:t>
            </a:r>
            <a:br>
              <a:rPr lang="ar-DZ" sz="2000" dirty="0" smtClean="0"/>
            </a:br>
            <a:r>
              <a:rPr lang="ar-DZ" sz="2000" dirty="0" smtClean="0"/>
              <a:t>تعد شركة </a:t>
            </a:r>
            <a:r>
              <a:rPr lang="ar-DZ" sz="2000" dirty="0" err="1" smtClean="0"/>
              <a:t>سامسونج</a:t>
            </a:r>
            <a:r>
              <a:rPr lang="ar-DZ" sz="2000" dirty="0" smtClean="0"/>
              <a:t> للإلكترونيات من أكبر الشركات التقنية في العالم من حيث العوائد، وتتواجد فروعها</a:t>
            </a:r>
            <a:br>
              <a:rPr lang="ar-DZ" sz="2000" dirty="0" smtClean="0"/>
            </a:br>
            <a:r>
              <a:rPr lang="ar-DZ" sz="2000" dirty="0" smtClean="0"/>
              <a:t>ومصانعها وأعمالها في 74دولة حول العالم وتوظف 287439شخص </a:t>
            </a:r>
            <a:r>
              <a:rPr lang="ar-DZ" sz="2000" dirty="0" err="1" smtClean="0"/>
              <a:t>أوخر</a:t>
            </a:r>
            <a:r>
              <a:rPr lang="ar-DZ" sz="2000" dirty="0" smtClean="0"/>
              <a:t> سنة ،2019كما وتعد أكبر</a:t>
            </a:r>
            <a:br>
              <a:rPr lang="ar-DZ" sz="2000" dirty="0" smtClean="0"/>
            </a:br>
            <a:r>
              <a:rPr lang="ar-DZ" sz="2000" dirty="0" smtClean="0"/>
              <a:t>مصنع للهواتف المحمولة وثاني أكبر مصنع لأنصاف </a:t>
            </a:r>
            <a:r>
              <a:rPr lang="ar-DZ" sz="2000" dirty="0" err="1" smtClean="0"/>
              <a:t>النواقل</a:t>
            </a:r>
            <a:r>
              <a:rPr lang="ar-DZ" sz="2000" dirty="0" smtClean="0"/>
              <a:t> وأشباه الموصلات والشرائح، ومنذ 2006كانت أكبر</a:t>
            </a:r>
            <a:br>
              <a:rPr lang="ar-DZ" sz="2000" dirty="0" smtClean="0"/>
            </a:br>
            <a:r>
              <a:rPr lang="ar-DZ" sz="2000" dirty="0" smtClean="0"/>
              <a:t>مصنع </a:t>
            </a:r>
            <a:r>
              <a:rPr lang="ar-DZ" sz="1600" dirty="0" smtClean="0"/>
              <a:t>لأجهزة</a:t>
            </a:r>
            <a:r>
              <a:rPr lang="ar-DZ" sz="2000" dirty="0" smtClean="0"/>
              <a:t> التلفاز وشاشات .</a:t>
            </a:r>
            <a:r>
              <a:rPr lang="fr-FR" sz="2000" dirty="0" smtClean="0"/>
              <a:t>LCD</a:t>
            </a:r>
            <a:r>
              <a:rPr lang="ar-DZ" sz="2000" dirty="0" smtClean="0"/>
              <a:t>تعمل مجموعة </a:t>
            </a:r>
            <a:r>
              <a:rPr lang="ar-DZ" sz="2000" dirty="0" err="1" smtClean="0"/>
              <a:t>سامسونج</a:t>
            </a:r>
            <a:r>
              <a:rPr lang="ar-DZ" sz="2000" dirty="0" smtClean="0"/>
              <a:t> في من كبير عدد القطاعات منها الصناعات</a:t>
            </a:r>
            <a:br>
              <a:rPr lang="ar-DZ" sz="2000" dirty="0" smtClean="0"/>
            </a:br>
            <a:r>
              <a:rPr lang="ar-DZ" sz="2000" dirty="0" smtClean="0"/>
              <a:t>الثقيلة وصناعة السفن وحتى بناء ناطحات السحاب جبر مثل خليفة في .دبي</a:t>
            </a:r>
            <a:r>
              <a:rPr lang="ar-DZ" sz="1200" dirty="0" smtClean="0"/>
              <a:t> </a:t>
            </a:r>
            <a:br>
              <a:rPr lang="ar-DZ" sz="1200" dirty="0" smtClean="0"/>
            </a:br>
            <a:endParaRPr lang="fr-FR" dirty="0"/>
          </a:p>
        </p:txBody>
      </p:sp>
      <p:pic>
        <p:nvPicPr>
          <p:cNvPr id="7" name="Espace réservé du contenu 6" descr="370268655_6784700208285849_678724858589567390_n.jpg"/>
          <p:cNvPicPr>
            <a:picLocks noGrp="1" noChangeAspect="1"/>
          </p:cNvPicPr>
          <p:nvPr>
            <p:ph idx="1"/>
          </p:nvPr>
        </p:nvPicPr>
        <p:blipFill>
          <a:blip r:embed="rId2"/>
          <a:stretch>
            <a:fillRect/>
          </a:stretch>
        </p:blipFill>
        <p:spPr>
          <a:xfrm>
            <a:off x="428596" y="0"/>
            <a:ext cx="3500430" cy="3286148"/>
          </a:xfrm>
          <a:prstGeom prst="ellipse">
            <a:avLst/>
          </a:prstGeom>
        </p:spPr>
      </p:pic>
      <p:pic>
        <p:nvPicPr>
          <p:cNvPr id="8" name="Image 7" descr="379656119_849433073447675_1232545898285922723_n.jpg"/>
          <p:cNvPicPr>
            <a:picLocks noChangeAspect="1"/>
          </p:cNvPicPr>
          <p:nvPr/>
        </p:nvPicPr>
        <p:blipFill>
          <a:blip r:embed="rId3"/>
          <a:stretch>
            <a:fillRect/>
          </a:stretch>
        </p:blipFill>
        <p:spPr>
          <a:xfrm>
            <a:off x="0" y="2357430"/>
            <a:ext cx="2928926" cy="2714644"/>
          </a:xfrm>
          <a:prstGeom prst="ellipse">
            <a:avLst/>
          </a:prstGeom>
        </p:spPr>
      </p:pic>
      <p:pic>
        <p:nvPicPr>
          <p:cNvPr id="9" name="Image 8" descr="430153672_1091387178675605_5043188177340762066_n.jpg"/>
          <p:cNvPicPr>
            <a:picLocks noChangeAspect="1"/>
          </p:cNvPicPr>
          <p:nvPr/>
        </p:nvPicPr>
        <p:blipFill>
          <a:blip r:embed="rId4"/>
          <a:stretch>
            <a:fillRect/>
          </a:stretch>
        </p:blipFill>
        <p:spPr>
          <a:xfrm>
            <a:off x="1214414" y="4329896"/>
            <a:ext cx="2786081" cy="2528104"/>
          </a:xfrm>
          <a:prstGeom prst="ellipse">
            <a:avLst/>
          </a:prstGeom>
        </p:spPr>
      </p:pic>
      <p:sp>
        <p:nvSpPr>
          <p:cNvPr id="10" name="Pentagone 9"/>
          <p:cNvSpPr/>
          <p:nvPr/>
        </p:nvSpPr>
        <p:spPr>
          <a:xfrm flipH="1">
            <a:off x="3929058" y="214290"/>
            <a:ext cx="5214942" cy="841822"/>
          </a:xfrm>
          <a:prstGeom prst="homePlate">
            <a:avLst/>
          </a:prstGeom>
          <a:solidFill>
            <a:schemeClr val="bg1">
              <a:lumMod val="95000"/>
              <a:lumOff val="5000"/>
            </a:schemeClr>
          </a:solidFill>
          <a:ln>
            <a:solidFill>
              <a:schemeClr val="tx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re 2"/>
          <p:cNvSpPr>
            <a:spLocks noGrp="1"/>
          </p:cNvSpPr>
          <p:nvPr>
            <p:ph type="title"/>
          </p:nvPr>
        </p:nvSpPr>
        <p:spPr>
          <a:xfrm>
            <a:off x="5143504" y="214290"/>
            <a:ext cx="3357586" cy="655620"/>
          </a:xfrm>
        </p:spPr>
        <p:txBody>
          <a:bodyPr>
            <a:noAutofit/>
          </a:bodyPr>
          <a:lstStyle/>
          <a:p>
            <a:r>
              <a:rPr lang="ar-DZ" sz="2800" dirty="0" smtClean="0"/>
              <a:t>نشأة شركة </a:t>
            </a:r>
            <a:r>
              <a:rPr lang="ar-DZ" sz="2800" dirty="0" err="1" smtClean="0"/>
              <a:t>سامسونج</a:t>
            </a:r>
            <a:r>
              <a:rPr lang="ar-DZ" sz="2800" dirty="0" smtClean="0"/>
              <a:t>  </a:t>
            </a:r>
            <a:endParaRPr lang="fr-FR" sz="28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Pentagone 5"/>
          <p:cNvSpPr/>
          <p:nvPr/>
        </p:nvSpPr>
        <p:spPr>
          <a:xfrm flipH="1">
            <a:off x="5143504" y="571480"/>
            <a:ext cx="4000496" cy="92869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643306" y="285728"/>
            <a:ext cx="5214974" cy="1428760"/>
          </a:xfrm>
        </p:spPr>
        <p:txBody>
          <a:bodyPr anchor="ctr">
            <a:normAutofit/>
          </a:bodyPr>
          <a:lstStyle/>
          <a:p>
            <a:pPr algn="r" rtl="1"/>
            <a:r>
              <a:rPr lang="ar-DZ" sz="3200" dirty="0" smtClean="0"/>
              <a:t>مؤسس شركة </a:t>
            </a:r>
            <a:r>
              <a:rPr lang="ar-DZ" sz="3200" dirty="0" err="1" smtClean="0"/>
              <a:t>سامسونج</a:t>
            </a:r>
            <a:endParaRPr lang="en-US" sz="3200" dirty="0"/>
          </a:p>
        </p:txBody>
      </p:sp>
      <p:pic>
        <p:nvPicPr>
          <p:cNvPr id="5" name="Espace réservé du contenu 4" descr="423422758_2142492962763106_6302547696770750994_n.jpg"/>
          <p:cNvPicPr>
            <a:picLocks noGrp="1" noChangeAspect="1"/>
          </p:cNvPicPr>
          <p:nvPr>
            <p:ph idx="1"/>
          </p:nvPr>
        </p:nvPicPr>
        <p:blipFill>
          <a:blip r:embed="rId2"/>
          <a:stretch>
            <a:fillRect/>
          </a:stretch>
        </p:blipFill>
        <p:spPr>
          <a:xfrm>
            <a:off x="357158" y="785794"/>
            <a:ext cx="4357688" cy="5411585"/>
          </a:xfrm>
        </p:spPr>
      </p:pic>
      <p:sp>
        <p:nvSpPr>
          <p:cNvPr id="4" name="Espace réservé du texte 3"/>
          <p:cNvSpPr>
            <a:spLocks noGrp="1"/>
          </p:cNvSpPr>
          <p:nvPr>
            <p:ph type="body" sz="half" idx="2"/>
          </p:nvPr>
        </p:nvSpPr>
        <p:spPr>
          <a:xfrm>
            <a:off x="5143504" y="1500174"/>
            <a:ext cx="4000496" cy="5072098"/>
          </a:xfrm>
        </p:spPr>
        <p:txBody>
          <a:bodyPr anchor="ctr">
            <a:normAutofit/>
          </a:bodyPr>
          <a:lstStyle/>
          <a:p>
            <a:pPr algn="r" rtl="1"/>
            <a:r>
              <a:rPr lang="ar-DZ" sz="1800" dirty="0" smtClean="0"/>
              <a:t>لي </a:t>
            </a:r>
            <a:r>
              <a:rPr lang="ar-DZ" sz="1800" dirty="0" err="1"/>
              <a:t>بيونغ</a:t>
            </a:r>
            <a:r>
              <a:rPr lang="ar-DZ" sz="1800" dirty="0"/>
              <a:t>-</a:t>
            </a:r>
            <a:r>
              <a:rPr lang="ar-DZ" sz="1800" dirty="0" err="1"/>
              <a:t>تشول</a:t>
            </a:r>
            <a:r>
              <a:rPr lang="ar-DZ" sz="1800" dirty="0"/>
              <a:t> </a:t>
            </a:r>
            <a:r>
              <a:rPr lang="en-US" sz="1800" dirty="0" smtClean="0"/>
              <a:t>Lee </a:t>
            </a:r>
            <a:r>
              <a:rPr lang="en-US" sz="1800" dirty="0" err="1"/>
              <a:t>Byung-chul</a:t>
            </a:r>
            <a:r>
              <a:rPr lang="en-US" sz="1800" dirty="0" smtClean="0"/>
              <a:t>)</a:t>
            </a:r>
            <a:r>
              <a:rPr lang="ar-DZ" sz="1800" dirty="0" smtClean="0"/>
              <a:t>)هو </a:t>
            </a:r>
            <a:r>
              <a:rPr lang="ar-DZ" sz="1800" dirty="0"/>
              <a:t>مؤسس شركة </a:t>
            </a:r>
            <a:r>
              <a:rPr lang="ar-DZ" sz="1800" dirty="0" err="1"/>
              <a:t>سامسونغ</a:t>
            </a:r>
            <a:r>
              <a:rPr lang="ar-DZ" sz="1800" dirty="0"/>
              <a:t>. ولد في 12 فبراير 1910 في </a:t>
            </a:r>
            <a:r>
              <a:rPr lang="ar-DZ" sz="1800" dirty="0" err="1"/>
              <a:t>دايغو</a:t>
            </a:r>
            <a:r>
              <a:rPr lang="ar-DZ" sz="1800" dirty="0"/>
              <a:t>، كوريا، وتوفي في 19 نوفمبر 1987. كان رجل أعمال ورائداً في عالم الأعمال الكوري. بدأ مشواره الريادي من خلال تأسيس شركة تجارية صغيرة في عام 1938، والتي تطورت فيما بعد إلى مجموعة </a:t>
            </a:r>
            <a:r>
              <a:rPr lang="ar-DZ" sz="1800" dirty="0" err="1"/>
              <a:t>سامسونغ</a:t>
            </a:r>
            <a:r>
              <a:rPr lang="ar-DZ" sz="1800" dirty="0"/>
              <a:t> الشاملة التي نعرفها اليوم، والتي تعمل في مجموعة واسعة من الصناعات بما في ذلك الإلكترونيات، والهندسة، والبناء، والتجزئة، والترفيه، وغيرها. كان لي </a:t>
            </a:r>
            <a:r>
              <a:rPr lang="ar-DZ" sz="1800" dirty="0" err="1"/>
              <a:t>بيونغ</a:t>
            </a:r>
            <a:r>
              <a:rPr lang="ar-DZ" sz="1800" dirty="0"/>
              <a:t>-</a:t>
            </a:r>
            <a:r>
              <a:rPr lang="ar-DZ" sz="1800" dirty="0" err="1"/>
              <a:t>تشول</a:t>
            </a:r>
            <a:r>
              <a:rPr lang="ar-DZ" sz="1800" dirty="0"/>
              <a:t> رؤية طموحة وإرادة قوية لتحويل شركته إلى واحدة من أكبر الشركات في العالم، وهذا ما حققته </a:t>
            </a:r>
            <a:r>
              <a:rPr lang="ar-DZ" sz="1800" dirty="0" err="1"/>
              <a:t>سامسونغ</a:t>
            </a:r>
            <a:r>
              <a:rPr lang="ar-DZ" sz="1800" dirty="0"/>
              <a:t> بعد مرور السنوات.</a:t>
            </a:r>
            <a:br>
              <a:rPr lang="ar-DZ" sz="1800" dirty="0"/>
            </a:br>
            <a:endParaRPr lang="en-US" sz="18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72990" y="1857364"/>
            <a:ext cx="8229600" cy="1143000"/>
          </a:xfrm>
        </p:spPr>
        <p:txBody>
          <a:bodyPr/>
          <a:lstStyle/>
          <a:p>
            <a:r>
              <a:rPr lang="ar-DZ" dirty="0" smtClean="0"/>
              <a:t>غ</a:t>
            </a:r>
            <a:endParaRPr lang="en-US" dirty="0"/>
          </a:p>
        </p:txBody>
      </p:sp>
      <p:pic>
        <p:nvPicPr>
          <p:cNvPr id="4" name="History of Samsung Lettermark _ Samsung(360P).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e 7"/>
          <p:cNvSpPr/>
          <p:nvPr/>
        </p:nvSpPr>
        <p:spPr>
          <a:xfrm flipH="1">
            <a:off x="4500562" y="2857496"/>
            <a:ext cx="4643438" cy="78581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357686" y="2928934"/>
            <a:ext cx="5143504" cy="642918"/>
          </a:xfrm>
        </p:spPr>
        <p:txBody>
          <a:bodyPr>
            <a:normAutofit/>
          </a:bodyPr>
          <a:lstStyle/>
          <a:p>
            <a:pPr algn="ctr" rtl="1"/>
            <a:r>
              <a:rPr lang="ar-DZ" sz="3200" dirty="0" smtClean="0"/>
              <a:t>تطور شعار شركة </a:t>
            </a:r>
            <a:r>
              <a:rPr lang="ar-DZ" sz="3200" dirty="0" err="1" smtClean="0"/>
              <a:t>سامسونج</a:t>
            </a:r>
            <a:endParaRPr lang="fr-FR" sz="3200" dirty="0"/>
          </a:p>
        </p:txBody>
      </p:sp>
      <p:sp>
        <p:nvSpPr>
          <p:cNvPr id="3" name="Espace réservé du texte 2"/>
          <p:cNvSpPr>
            <a:spLocks noGrp="1"/>
          </p:cNvSpPr>
          <p:nvPr>
            <p:ph type="body" sz="half" idx="2"/>
          </p:nvPr>
        </p:nvSpPr>
        <p:spPr>
          <a:xfrm>
            <a:off x="10715668" y="1785926"/>
            <a:ext cx="1214446" cy="3286124"/>
          </a:xfrm>
        </p:spPr>
        <p:txBody>
          <a:bodyPr>
            <a:noAutofit/>
          </a:bodyPr>
          <a:lstStyle/>
          <a:p>
            <a:pPr algn="r" rtl="1"/>
            <a:r>
              <a:rPr lang="ar-DZ" sz="2800" dirty="0" smtClean="0"/>
              <a:t/>
            </a:r>
            <a:br>
              <a:rPr lang="ar-DZ" sz="2800" dirty="0" smtClean="0"/>
            </a:br>
            <a:endParaRPr lang="fr-FR" sz="2800" dirty="0"/>
          </a:p>
        </p:txBody>
      </p:sp>
      <p:pic>
        <p:nvPicPr>
          <p:cNvPr id="7" name="Espace réservé du contenu 6" descr="5f636b3b73a30692a4cb51dd153816bc.jpg"/>
          <p:cNvPicPr>
            <a:picLocks noGrp="1" noChangeAspect="1"/>
          </p:cNvPicPr>
          <p:nvPr>
            <p:ph idx="1"/>
          </p:nvPr>
        </p:nvPicPr>
        <p:blipFill>
          <a:blip r:embed="rId3"/>
          <a:stretch>
            <a:fillRect/>
          </a:stretch>
        </p:blipFill>
        <p:spPr>
          <a:xfrm>
            <a:off x="0" y="0"/>
            <a:ext cx="9143999" cy="2823380"/>
          </a:xfrm>
        </p:spPr>
      </p:pic>
      <p:sp>
        <p:nvSpPr>
          <p:cNvPr id="10" name="Rectangle 9"/>
          <p:cNvSpPr/>
          <p:nvPr/>
        </p:nvSpPr>
        <p:spPr>
          <a:xfrm>
            <a:off x="0" y="3643314"/>
            <a:ext cx="9144000" cy="3214686"/>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smtClean="0"/>
              <a:t>شعار شركة </a:t>
            </a:r>
            <a:r>
              <a:rPr lang="ar-DZ" sz="2400" dirty="0" err="1" smtClean="0"/>
              <a:t>سامسونج</a:t>
            </a:r>
            <a:r>
              <a:rPr lang="ar-DZ" sz="2400" dirty="0" smtClean="0"/>
              <a:t> يتمثل في كتابة اسم الشركة باللغة الكورية </a:t>
            </a:r>
            <a:r>
              <a:rPr lang="ko-KR" altLang="en-US" sz="2400" dirty="0" smtClean="0"/>
              <a:t>삼성</a:t>
            </a:r>
            <a:r>
              <a:rPr lang="en-US" altLang="ko-KR" sz="2400" dirty="0" smtClean="0"/>
              <a:t>"</a:t>
            </a:r>
            <a:r>
              <a:rPr lang="ar-DZ" sz="2400" dirty="0" smtClean="0"/>
              <a:t> "</a:t>
            </a:r>
            <a:r>
              <a:rPr lang="en-US" altLang="ko-KR" sz="2400" dirty="0" smtClean="0"/>
              <a:t> ،</a:t>
            </a:r>
            <a:r>
              <a:rPr lang="ar-DZ" sz="2400" dirty="0" smtClean="0"/>
              <a:t>وهي تُنطق  </a:t>
            </a:r>
            <a:r>
              <a:rPr lang="en-US" sz="2400" dirty="0" err="1" smtClean="0"/>
              <a:t>Samseong</a:t>
            </a:r>
            <a:r>
              <a:rPr lang="en-US" sz="2400" dirty="0" smtClean="0"/>
              <a:t>”</a:t>
            </a:r>
            <a:r>
              <a:rPr lang="ar-DZ" sz="2400" dirty="0" smtClean="0"/>
              <a:t> "</a:t>
            </a:r>
            <a:r>
              <a:rPr lang="en-US" sz="2400" dirty="0" smtClean="0"/>
              <a:t>. </a:t>
            </a:r>
            <a:r>
              <a:rPr lang="ar-DZ" sz="2400" dirty="0" smtClean="0"/>
              <a:t>تتكون الكلمة من قسمين: "سام" </a:t>
            </a:r>
            <a:r>
              <a:rPr lang="en-US" sz="2400" dirty="0" err="1" smtClean="0"/>
              <a:t>sam</a:t>
            </a:r>
            <a:r>
              <a:rPr lang="en-US" sz="2400" dirty="0" smtClean="0"/>
              <a:t>) </a:t>
            </a:r>
            <a:r>
              <a:rPr lang="ar-DZ" sz="2400" dirty="0" smtClean="0"/>
              <a:t>)و"</a:t>
            </a:r>
            <a:r>
              <a:rPr lang="ar-DZ" sz="2400" dirty="0" err="1" smtClean="0"/>
              <a:t>سونج</a:t>
            </a:r>
            <a:r>
              <a:rPr lang="ar-DZ" sz="2400" dirty="0" smtClean="0"/>
              <a:t>" </a:t>
            </a:r>
            <a:r>
              <a:rPr lang="en-US" sz="2400" dirty="0" err="1" smtClean="0"/>
              <a:t>seong</a:t>
            </a:r>
            <a:r>
              <a:rPr lang="en-US" sz="2400" dirty="0" smtClean="0"/>
              <a:t>)</a:t>
            </a:r>
            <a:r>
              <a:rPr lang="ar-DZ" sz="2400" dirty="0" smtClean="0"/>
              <a:t>)</a:t>
            </a:r>
            <a:r>
              <a:rPr lang="en-US" sz="2400" dirty="0" smtClean="0"/>
              <a:t> "</a:t>
            </a:r>
            <a:r>
              <a:rPr lang="ar-DZ" sz="2400" dirty="0" smtClean="0"/>
              <a:t>سام" تعني "ثلاثة"، بينما "</a:t>
            </a:r>
            <a:r>
              <a:rPr lang="ar-DZ" sz="2400" dirty="0" err="1" smtClean="0"/>
              <a:t>سونج</a:t>
            </a:r>
            <a:r>
              <a:rPr lang="ar-DZ" sz="2400" dirty="0" smtClean="0"/>
              <a:t>" تعني "نجم"، فالشعار يعبر عن أصالة الشركة وتطلعها للتميز والنجاح الذي يتجاوز الحدود. </a:t>
            </a:r>
          </a:p>
          <a:p>
            <a:pPr algn="r" rtl="1"/>
            <a:endParaRPr lang="ar-DZ" dirty="0" smtClean="0"/>
          </a:p>
          <a:p>
            <a:pPr algn="r" rtl="1"/>
            <a:endParaRPr lang="ar-DZ" dirty="0" smtClean="0"/>
          </a:p>
          <a:p>
            <a:pPr algn="r" rtl="1"/>
            <a:endParaRPr lang="ar-DZ" dirty="0" smtClean="0"/>
          </a:p>
          <a:p>
            <a:pPr algn="r" rtl="1"/>
            <a:r>
              <a:rPr lang="ar-DZ" dirty="0" smtClean="0"/>
              <a:t/>
            </a:r>
            <a:br>
              <a:rPr lang="ar-DZ" dirty="0" smtClean="0"/>
            </a:br>
            <a:endParaRPr lang="en-US" dirty="0"/>
          </a:p>
        </p:txBody>
      </p:sp>
      <p:sp>
        <p:nvSpPr>
          <p:cNvPr id="11" name="ZoneTexte 10"/>
          <p:cNvSpPr txBox="1"/>
          <p:nvPr/>
        </p:nvSpPr>
        <p:spPr>
          <a:xfrm>
            <a:off x="0" y="5357826"/>
            <a:ext cx="9144000" cy="1938992"/>
          </a:xfrm>
          <a:prstGeom prst="rect">
            <a:avLst/>
          </a:prstGeom>
          <a:noFill/>
        </p:spPr>
        <p:txBody>
          <a:bodyPr wrap="square" rtlCol="0">
            <a:spAutoFit/>
          </a:bodyPr>
          <a:lstStyle/>
          <a:p>
            <a:pPr algn="r" rtl="1"/>
            <a:r>
              <a:rPr lang="ar-DZ" sz="2400" dirty="0" smtClean="0"/>
              <a:t>استخدام الألوان الزرقاء والبيضاء في الشعار يعكس الثقة والاحترافية والنقاء. اللون الأزرق غالبًا ما يُرتبط بالاستقرار والثقة، بينما اللون الأبيض يرمز عمومًا إلى النقاء والبساطة.</a:t>
            </a:r>
          </a:p>
          <a:p>
            <a:pPr algn="r" rtl="1"/>
            <a:endParaRPr lang="ar-DZ" dirty="0" smtClean="0"/>
          </a:p>
          <a:p>
            <a:pPr algn="r" rtl="1"/>
            <a:endParaRPr lang="ar-DZ" dirty="0" smtClean="0"/>
          </a:p>
          <a:p>
            <a:pPr algn="r" rtl="1"/>
            <a:r>
              <a:rPr lang="ar-DZ" dirty="0" smtClean="0"/>
              <a:t/>
            </a:r>
            <a:br>
              <a:rPr lang="ar-DZ" dirty="0" smtClean="0"/>
            </a:br>
            <a:endParaRPr lang="en-US"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7" name="Image 6" descr="423737819_723372796493181_1618371212742521642_n.jpg"/>
          <p:cNvPicPr>
            <a:picLocks noChangeAspect="1"/>
          </p:cNvPicPr>
          <p:nvPr/>
        </p:nvPicPr>
        <p:blipFill>
          <a:blip r:embed="rId2"/>
          <a:stretch>
            <a:fillRect/>
          </a:stretch>
        </p:blipFill>
        <p:spPr>
          <a:xfrm>
            <a:off x="0" y="857232"/>
            <a:ext cx="9144000" cy="6000768"/>
          </a:xfrm>
          <a:prstGeom prst="rect">
            <a:avLst/>
          </a:prstGeom>
        </p:spPr>
      </p:pic>
      <p:sp>
        <p:nvSpPr>
          <p:cNvPr id="8" name="Rectangle 7"/>
          <p:cNvSpPr/>
          <p:nvPr/>
        </p:nvSpPr>
        <p:spPr>
          <a:xfrm>
            <a:off x="0" y="0"/>
            <a:ext cx="9144000" cy="1714488"/>
          </a:xfrm>
          <a:prstGeom prst="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rtl="1"/>
            <a:r>
              <a:rPr lang="ar-DZ" sz="3600" b="1" dirty="0" smtClean="0">
                <a:solidFill>
                  <a:schemeClr val="bg1"/>
                </a:solidFill>
              </a:rPr>
              <a:t>عناصر لمزيج التسويقي للشركة </a:t>
            </a:r>
            <a:endParaRPr lang="en-US" sz="3600"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e 23"/>
          <p:cNvSpPr/>
          <p:nvPr/>
        </p:nvSpPr>
        <p:spPr>
          <a:xfrm flipH="1">
            <a:off x="4500562" y="285728"/>
            <a:ext cx="4643438" cy="78581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 19" descr="370319143_671789458335975_7166638504858706047_n.jpg"/>
          <p:cNvPicPr>
            <a:picLocks noChangeAspect="1"/>
          </p:cNvPicPr>
          <p:nvPr/>
        </p:nvPicPr>
        <p:blipFill>
          <a:blip r:embed="rId3"/>
          <a:stretch>
            <a:fillRect/>
          </a:stretch>
        </p:blipFill>
        <p:spPr>
          <a:xfrm>
            <a:off x="0" y="2071678"/>
            <a:ext cx="2428860" cy="2690810"/>
          </a:xfrm>
          <a:prstGeom prst="rect">
            <a:avLst/>
          </a:prstGeom>
        </p:spPr>
      </p:pic>
      <p:sp>
        <p:nvSpPr>
          <p:cNvPr id="5" name="Titre 4"/>
          <p:cNvSpPr>
            <a:spLocks noGrp="1"/>
          </p:cNvSpPr>
          <p:nvPr>
            <p:ph type="title"/>
          </p:nvPr>
        </p:nvSpPr>
        <p:spPr>
          <a:xfrm>
            <a:off x="4071934" y="357166"/>
            <a:ext cx="5715072" cy="785818"/>
          </a:xfrm>
        </p:spPr>
        <p:txBody>
          <a:bodyPr>
            <a:normAutofit/>
          </a:bodyPr>
          <a:lstStyle/>
          <a:p>
            <a:pPr algn="ctr" rtl="1"/>
            <a:r>
              <a:rPr lang="ar-DZ" sz="2800" dirty="0" err="1" smtClean="0"/>
              <a:t>استراتيجية</a:t>
            </a:r>
            <a:r>
              <a:rPr lang="ar-DZ" sz="2800" dirty="0" smtClean="0"/>
              <a:t> المنتج لشركة </a:t>
            </a:r>
            <a:r>
              <a:rPr lang="ar-DZ" sz="2800" dirty="0" err="1" smtClean="0"/>
              <a:t>سامسنج</a:t>
            </a:r>
            <a:r>
              <a:rPr lang="ar-DZ" sz="2800" dirty="0" smtClean="0"/>
              <a:t>   </a:t>
            </a:r>
            <a:r>
              <a:rPr lang="ar-DZ" sz="3200" dirty="0" smtClean="0"/>
              <a:t>           </a:t>
            </a:r>
            <a:endParaRPr lang="fr-FR" sz="3200" dirty="0"/>
          </a:p>
        </p:txBody>
      </p:sp>
      <p:sp>
        <p:nvSpPr>
          <p:cNvPr id="6" name="Espace réservé du texte 5"/>
          <p:cNvSpPr>
            <a:spLocks noGrp="1"/>
          </p:cNvSpPr>
          <p:nvPr>
            <p:ph type="body" idx="1"/>
          </p:nvPr>
        </p:nvSpPr>
        <p:spPr>
          <a:xfrm>
            <a:off x="4429124" y="928670"/>
            <a:ext cx="4500562" cy="5143512"/>
          </a:xfrm>
        </p:spPr>
        <p:txBody>
          <a:bodyPr anchor="ctr">
            <a:normAutofit/>
          </a:bodyPr>
          <a:lstStyle/>
          <a:p>
            <a:pPr algn="r" rtl="1"/>
            <a:r>
              <a:rPr lang="ar-DZ" sz="1800" dirty="0" smtClean="0"/>
              <a:t>يمكن شرح </a:t>
            </a:r>
            <a:r>
              <a:rPr lang="ar-DZ" sz="1800" dirty="0" err="1" smtClean="0"/>
              <a:t>استراتيجية</a:t>
            </a:r>
            <a:r>
              <a:rPr lang="ar-DZ" sz="1800" dirty="0" smtClean="0"/>
              <a:t> المنتج و المزيج في </a:t>
            </a:r>
            <a:r>
              <a:rPr lang="ar-DZ" sz="1800" dirty="0" err="1" smtClean="0"/>
              <a:t>الاستراتيجية</a:t>
            </a:r>
            <a:r>
              <a:rPr lang="ar-DZ" sz="1800" dirty="0" smtClean="0"/>
              <a:t> التسويقية لشركة </a:t>
            </a:r>
            <a:r>
              <a:rPr lang="ar-DZ" sz="1800" dirty="0" err="1" smtClean="0"/>
              <a:t>سامسونج</a:t>
            </a:r>
            <a:r>
              <a:rPr lang="ar-DZ" sz="1800" dirty="0" smtClean="0"/>
              <a:t> على النحو التالي:</a:t>
            </a:r>
          </a:p>
          <a:p>
            <a:pPr algn="r" rtl="1"/>
            <a:r>
              <a:rPr lang="ar-DZ" sz="1800" dirty="0" smtClean="0"/>
              <a:t>تستثمر </a:t>
            </a:r>
            <a:r>
              <a:rPr lang="ar-DZ" sz="1800" dirty="0" err="1" smtClean="0"/>
              <a:t>سامسونج</a:t>
            </a:r>
            <a:r>
              <a:rPr lang="ar-DZ" sz="1800" dirty="0" smtClean="0"/>
              <a:t> كثيرا في البحث والتطوير لتقدم أفضل المنتجات لعملائها </a:t>
            </a:r>
          </a:p>
          <a:p>
            <a:pPr algn="r" rtl="1"/>
            <a:r>
              <a:rPr lang="ar-DZ" sz="1800" dirty="0" smtClean="0"/>
              <a:t>كما تقدم الشركة مجموعة واسعة من المنتجات في فئات منتجات مختلفة </a:t>
            </a:r>
          </a:p>
          <a:p>
            <a:pPr algn="r" rtl="1"/>
            <a:r>
              <a:rPr lang="ar-DZ" sz="1800" dirty="0" smtClean="0"/>
              <a:t>يمكن تصنيف المنتجات </a:t>
            </a:r>
            <a:r>
              <a:rPr lang="ar-DZ" sz="1800" dirty="0" err="1" smtClean="0"/>
              <a:t>الى</a:t>
            </a:r>
            <a:r>
              <a:rPr lang="ar-DZ" sz="1800" dirty="0" smtClean="0"/>
              <a:t> </a:t>
            </a:r>
            <a:r>
              <a:rPr lang="ar-DZ" sz="1800" dirty="0" err="1" smtClean="0"/>
              <a:t>اربعة</a:t>
            </a:r>
            <a:r>
              <a:rPr lang="ar-DZ" sz="1800" dirty="0" smtClean="0"/>
              <a:t> فئات هي :</a:t>
            </a:r>
          </a:p>
          <a:p>
            <a:pPr algn="r" rtl="1"/>
            <a:r>
              <a:rPr lang="ar-DZ" sz="1800" dirty="0" smtClean="0"/>
              <a:t>1 الأجهزة المحمولة</a:t>
            </a:r>
          </a:p>
          <a:p>
            <a:pPr algn="r" rtl="1"/>
            <a:r>
              <a:rPr lang="ar-DZ" sz="1800" dirty="0" smtClean="0"/>
              <a:t>2 الهواتف الذكية مثل سلسلة </a:t>
            </a:r>
            <a:r>
              <a:rPr lang="fr-FR" sz="1800" dirty="0" err="1" smtClean="0"/>
              <a:t>samsung</a:t>
            </a:r>
            <a:r>
              <a:rPr lang="fr-FR" sz="1800" dirty="0" smtClean="0"/>
              <a:t> </a:t>
            </a:r>
            <a:r>
              <a:rPr lang="fr-FR" sz="1800" dirty="0" err="1" smtClean="0"/>
              <a:t>galaxr</a:t>
            </a:r>
            <a:endParaRPr lang="ar-DZ" sz="1800" dirty="0" smtClean="0"/>
          </a:p>
          <a:p>
            <a:pPr algn="r" rtl="1"/>
            <a:r>
              <a:rPr lang="ar-DZ" sz="1800" dirty="0" smtClean="0"/>
              <a:t>3 </a:t>
            </a:r>
            <a:r>
              <a:rPr lang="ar-DZ" sz="1800" dirty="0" err="1" smtClean="0"/>
              <a:t>الاجهزة</a:t>
            </a:r>
            <a:r>
              <a:rPr lang="ar-DZ" sz="1800" dirty="0" smtClean="0"/>
              <a:t> </a:t>
            </a:r>
            <a:r>
              <a:rPr lang="ar-DZ" sz="1800" dirty="0" err="1" smtClean="0"/>
              <a:t>اللوحية</a:t>
            </a:r>
            <a:r>
              <a:rPr lang="ar-DZ" sz="1800" dirty="0" smtClean="0"/>
              <a:t> </a:t>
            </a:r>
          </a:p>
          <a:p>
            <a:pPr algn="r" rtl="1"/>
            <a:r>
              <a:rPr lang="ar-DZ" sz="1800" dirty="0" smtClean="0"/>
              <a:t>4الاجهزة القابلة للارتداء </a:t>
            </a:r>
          </a:p>
          <a:p>
            <a:pPr algn="r" rtl="1"/>
            <a:r>
              <a:rPr lang="ar-DZ" sz="1800" dirty="0" smtClean="0"/>
              <a:t>ثم الملحقات</a:t>
            </a:r>
          </a:p>
          <a:p>
            <a:pPr algn="r" rtl="1"/>
            <a:r>
              <a:rPr lang="ar-DZ" sz="1800" dirty="0" smtClean="0"/>
              <a:t>أجهزة </a:t>
            </a:r>
            <a:r>
              <a:rPr lang="ar-DZ" sz="1800" dirty="0" err="1" smtClean="0"/>
              <a:t>سامسونج</a:t>
            </a:r>
            <a:r>
              <a:rPr lang="ar-DZ" sz="1800" dirty="0" smtClean="0"/>
              <a:t> المنزلية – ثلاجات –غسالات أجهزة طبخ –مكيفات هواء – مكانس كهربائية – شاشات </a:t>
            </a:r>
            <a:r>
              <a:rPr lang="ar-DZ" sz="1800" dirty="0" err="1" smtClean="0"/>
              <a:t>التلقاز</a:t>
            </a:r>
            <a:r>
              <a:rPr lang="ar-DZ" sz="1800" dirty="0" smtClean="0"/>
              <a:t>......</a:t>
            </a:r>
            <a:endParaRPr lang="fr-FR" sz="1800" dirty="0"/>
          </a:p>
        </p:txBody>
      </p:sp>
      <p:pic>
        <p:nvPicPr>
          <p:cNvPr id="18" name="Image 17" descr="423903815_1323480185148349_4607550893345084315_n.jpg"/>
          <p:cNvPicPr>
            <a:picLocks noChangeAspect="1"/>
          </p:cNvPicPr>
          <p:nvPr/>
        </p:nvPicPr>
        <p:blipFill>
          <a:blip r:embed="rId4"/>
          <a:stretch>
            <a:fillRect/>
          </a:stretch>
        </p:blipFill>
        <p:spPr>
          <a:xfrm>
            <a:off x="0" y="0"/>
            <a:ext cx="2143108" cy="2071702"/>
          </a:xfrm>
          <a:prstGeom prst="rect">
            <a:avLst/>
          </a:prstGeom>
        </p:spPr>
      </p:pic>
      <p:pic>
        <p:nvPicPr>
          <p:cNvPr id="21" name="Image 20" descr="345890862_575162211367972_8312431201390531337_n.jpg"/>
          <p:cNvPicPr>
            <a:picLocks noChangeAspect="1"/>
          </p:cNvPicPr>
          <p:nvPr/>
        </p:nvPicPr>
        <p:blipFill>
          <a:blip r:embed="rId5"/>
          <a:stretch>
            <a:fillRect/>
          </a:stretch>
        </p:blipFill>
        <p:spPr>
          <a:xfrm>
            <a:off x="2143108" y="-428652"/>
            <a:ext cx="2357454" cy="2860215"/>
          </a:xfrm>
          <a:prstGeom prst="rect">
            <a:avLst/>
          </a:prstGeom>
        </p:spPr>
      </p:pic>
      <p:pic>
        <p:nvPicPr>
          <p:cNvPr id="22" name="Image 21" descr="406305349_902758187959874_6958249762558653627_n.jpg"/>
          <p:cNvPicPr>
            <a:picLocks noChangeAspect="1"/>
          </p:cNvPicPr>
          <p:nvPr/>
        </p:nvPicPr>
        <p:blipFill>
          <a:blip r:embed="rId6"/>
          <a:stretch>
            <a:fillRect/>
          </a:stretch>
        </p:blipFill>
        <p:spPr>
          <a:xfrm>
            <a:off x="0" y="4500570"/>
            <a:ext cx="2428860" cy="2357430"/>
          </a:xfrm>
          <a:prstGeom prst="rect">
            <a:avLst/>
          </a:prstGeom>
        </p:spPr>
      </p:pic>
      <p:pic>
        <p:nvPicPr>
          <p:cNvPr id="23" name="Image 22" descr="394153688_6823356904413008_3888296219710939857_n.jpg"/>
          <p:cNvPicPr>
            <a:picLocks noChangeAspect="1"/>
          </p:cNvPicPr>
          <p:nvPr/>
        </p:nvPicPr>
        <p:blipFill>
          <a:blip r:embed="rId7"/>
          <a:stretch>
            <a:fillRect/>
          </a:stretch>
        </p:blipFill>
        <p:spPr>
          <a:xfrm>
            <a:off x="2428860" y="2419221"/>
            <a:ext cx="2103120" cy="4438779"/>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flipH="1">
            <a:off x="3357554" y="214290"/>
            <a:ext cx="5786446" cy="928694"/>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p:cNvSpPr>
            <a:spLocks noGrp="1"/>
          </p:cNvSpPr>
          <p:nvPr>
            <p:ph type="title"/>
          </p:nvPr>
        </p:nvSpPr>
        <p:spPr>
          <a:xfrm>
            <a:off x="4000464" y="285728"/>
            <a:ext cx="5143536" cy="785794"/>
          </a:xfrm>
          <a:solidFill>
            <a:schemeClr val="bg1"/>
          </a:solidFill>
          <a:ln>
            <a:noFill/>
          </a:ln>
        </p:spPr>
        <p:txBody>
          <a:bodyPr>
            <a:normAutofit fontScale="90000"/>
          </a:bodyPr>
          <a:lstStyle/>
          <a:p>
            <a:pPr algn="ctr" rtl="1"/>
            <a:r>
              <a:rPr lang="ar-DZ" sz="3600" dirty="0" err="1" smtClean="0"/>
              <a:t>استراتيجية</a:t>
            </a:r>
            <a:r>
              <a:rPr lang="ar-DZ" sz="3600" dirty="0" smtClean="0"/>
              <a:t> </a:t>
            </a:r>
            <a:r>
              <a:rPr lang="ar-DZ" sz="3600" dirty="0" smtClean="0"/>
              <a:t>التسعير </a:t>
            </a:r>
            <a:r>
              <a:rPr lang="ar-DZ" sz="3600" dirty="0" smtClean="0"/>
              <a:t>لشركة </a:t>
            </a:r>
            <a:r>
              <a:rPr lang="ar-DZ" sz="3600" dirty="0" err="1" smtClean="0"/>
              <a:t>سامسونج</a:t>
            </a:r>
            <a:r>
              <a:rPr lang="ar-DZ" sz="3600" dirty="0" smtClean="0"/>
              <a:t>   </a:t>
            </a:r>
            <a:r>
              <a:rPr lang="ar-DZ" dirty="0" smtClean="0"/>
              <a:t>           </a:t>
            </a:r>
            <a:endParaRPr lang="fr-FR" dirty="0"/>
          </a:p>
        </p:txBody>
      </p:sp>
      <p:sp>
        <p:nvSpPr>
          <p:cNvPr id="6" name="Espace réservé du texte 5"/>
          <p:cNvSpPr>
            <a:spLocks noGrp="1"/>
          </p:cNvSpPr>
          <p:nvPr>
            <p:ph type="body" idx="1"/>
          </p:nvPr>
        </p:nvSpPr>
        <p:spPr>
          <a:xfrm>
            <a:off x="5000628" y="928670"/>
            <a:ext cx="4143372" cy="5929330"/>
          </a:xfrm>
        </p:spPr>
        <p:txBody>
          <a:bodyPr anchor="ctr">
            <a:normAutofit/>
          </a:bodyPr>
          <a:lstStyle/>
          <a:p>
            <a:pPr algn="r" rtl="1"/>
            <a:r>
              <a:rPr lang="ar-DZ" sz="1800" b="1" dirty="0" smtClean="0"/>
              <a:t>سعر الكشط :</a:t>
            </a:r>
          </a:p>
          <a:p>
            <a:pPr algn="r" rtl="1"/>
            <a:r>
              <a:rPr lang="ar-DZ" sz="1800" dirty="0" smtClean="0"/>
              <a:t>تستخدم الشركة في تسعير المنتجات أسلوب الكشط </a:t>
            </a:r>
            <a:r>
              <a:rPr lang="fr-FR" sz="1800" dirty="0" smtClean="0"/>
              <a:t>Price </a:t>
            </a:r>
            <a:r>
              <a:rPr lang="fr-FR" sz="1800" dirty="0" err="1" smtClean="0"/>
              <a:t>Skimming</a:t>
            </a:r>
            <a:r>
              <a:rPr lang="fr-FR" sz="1800" dirty="0" smtClean="0"/>
              <a:t>) </a:t>
            </a:r>
            <a:r>
              <a:rPr lang="ar-DZ" sz="1800" dirty="0" smtClean="0"/>
              <a:t>)وهو أسلوب تسعير يقوم على عرض المنتج بسعر عالِ مقابل خدمة أو ميزة للمنتج لتستهدف شريحة عملاء معينة. ثم تخفض السعر لاحقًا لتجذب شريحة عملاء مختلفة. وبهذه الطريقة تستطيع الدخول في أكثر من دائرة تنافسية ليسمح لها باستقطاب أكبر عدد من العملاء في فئات مختلفة. والحصول على أعلى إيرادات ممكنة.</a:t>
            </a:r>
            <a:endParaRPr lang="fr-FR" sz="1800" dirty="0" smtClean="0"/>
          </a:p>
          <a:p>
            <a:pPr algn="r" rtl="1"/>
            <a:r>
              <a:rPr lang="ar-DZ" sz="1800" b="1" dirty="0" smtClean="0"/>
              <a:t>التسعير التنافسي :</a:t>
            </a:r>
          </a:p>
          <a:p>
            <a:pPr algn="r" rtl="1"/>
            <a:r>
              <a:rPr lang="ar-DZ" sz="1800" dirty="0" smtClean="0"/>
              <a:t>تعد </a:t>
            </a:r>
            <a:r>
              <a:rPr lang="ar-DZ" sz="1800" dirty="0" err="1" smtClean="0"/>
              <a:t>استراتيجية</a:t>
            </a:r>
            <a:r>
              <a:rPr lang="ar-DZ" sz="1800" dirty="0" smtClean="0"/>
              <a:t> التسعير هذه جزءا من </a:t>
            </a:r>
            <a:r>
              <a:rPr lang="ar-DZ" sz="1800" dirty="0" err="1" smtClean="0"/>
              <a:t>استراتيجية</a:t>
            </a:r>
            <a:r>
              <a:rPr lang="ar-DZ" sz="1800" dirty="0" smtClean="0"/>
              <a:t> </a:t>
            </a:r>
            <a:r>
              <a:rPr lang="ar-DZ" sz="1800" dirty="0" err="1" smtClean="0"/>
              <a:t>سامسونج</a:t>
            </a:r>
            <a:r>
              <a:rPr lang="ar-DZ" sz="1800" dirty="0" smtClean="0"/>
              <a:t> للتسويق  حيث لم </a:t>
            </a:r>
            <a:r>
              <a:rPr lang="ar-DZ" sz="1800" dirty="0" err="1" smtClean="0"/>
              <a:t>نتجح</a:t>
            </a:r>
            <a:r>
              <a:rPr lang="ar-DZ" sz="1800" dirty="0" smtClean="0"/>
              <a:t>  الشركة في </a:t>
            </a:r>
            <a:r>
              <a:rPr lang="ar-DZ" sz="1800" dirty="0" err="1" smtClean="0"/>
              <a:t>ان</a:t>
            </a:r>
            <a:r>
              <a:rPr lang="ar-DZ" sz="1800" dirty="0" smtClean="0"/>
              <a:t> تصبح رائدة في فئات المنتجات </a:t>
            </a:r>
            <a:r>
              <a:rPr lang="ar-DZ" sz="1800" dirty="0" err="1" smtClean="0"/>
              <a:t>الاخرى</a:t>
            </a:r>
            <a:endParaRPr lang="ar-DZ" sz="1800" dirty="0" smtClean="0"/>
          </a:p>
          <a:p>
            <a:pPr algn="r" rtl="1"/>
            <a:r>
              <a:rPr lang="ar-DZ" sz="1800" dirty="0" smtClean="0"/>
              <a:t>تعد </a:t>
            </a:r>
            <a:r>
              <a:rPr lang="ar-DZ" sz="1800" dirty="0" err="1" smtClean="0"/>
              <a:t>سامسونج</a:t>
            </a:r>
            <a:r>
              <a:rPr lang="ar-DZ" sz="1800" dirty="0" smtClean="0"/>
              <a:t> علامة تجارية جديرة بالثقة ، لكن في فئة منتجات ” </a:t>
            </a:r>
            <a:r>
              <a:rPr lang="ar-DZ" sz="1800" dirty="0" err="1" smtClean="0"/>
              <a:t>الاجهزة</a:t>
            </a:r>
            <a:r>
              <a:rPr lang="ar-DZ" sz="1800" dirty="0" smtClean="0"/>
              <a:t> المنزلية ” لم تتفوق على</a:t>
            </a:r>
            <a:r>
              <a:rPr lang="fr-FR" sz="1800" dirty="0" smtClean="0"/>
              <a:t> LG </a:t>
            </a:r>
            <a:r>
              <a:rPr lang="ar-DZ" sz="1800" dirty="0" smtClean="0"/>
              <a:t> حتى </a:t>
            </a:r>
            <a:r>
              <a:rPr lang="ar-DZ" sz="1800" dirty="0" err="1" smtClean="0"/>
              <a:t>الان</a:t>
            </a:r>
            <a:endParaRPr lang="ar-DZ" sz="1800" dirty="0" smtClean="0"/>
          </a:p>
          <a:p>
            <a:pPr algn="r" rtl="1"/>
            <a:r>
              <a:rPr lang="ar-DZ" sz="1800" dirty="0" smtClean="0"/>
              <a:t>لذلك لمنع هجمات المرافقة من منافسيها في السوق من الضروري </a:t>
            </a:r>
            <a:r>
              <a:rPr lang="ar-DZ" sz="1800" dirty="0" err="1" smtClean="0"/>
              <a:t>ان</a:t>
            </a:r>
            <a:r>
              <a:rPr lang="ar-DZ" sz="1800" dirty="0" smtClean="0"/>
              <a:t> تستخدم </a:t>
            </a:r>
            <a:r>
              <a:rPr lang="fr-FR" sz="1800" dirty="0" err="1" smtClean="0"/>
              <a:t>samsung</a:t>
            </a:r>
            <a:r>
              <a:rPr lang="ar-DZ" sz="1800" dirty="0" smtClean="0"/>
              <a:t> أسعارا تنافسية ، وذلك للدفاع عن مكانتها في السوق</a:t>
            </a:r>
            <a:endParaRPr lang="fr-FR" sz="1800" dirty="0" smtClean="0"/>
          </a:p>
        </p:txBody>
      </p:sp>
      <p:pic>
        <p:nvPicPr>
          <p:cNvPr id="7" name="Image 6" descr="422871136_755419483157292_1928177898170222247_n.jpg"/>
          <p:cNvPicPr>
            <a:picLocks noChangeAspect="1"/>
          </p:cNvPicPr>
          <p:nvPr/>
        </p:nvPicPr>
        <p:blipFill>
          <a:blip r:embed="rId2"/>
          <a:stretch>
            <a:fillRect/>
          </a:stretch>
        </p:blipFill>
        <p:spPr>
          <a:xfrm>
            <a:off x="0" y="1285860"/>
            <a:ext cx="5000636" cy="5000636"/>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426166563_944551044052655_9135398193640457607_n.jpg"/>
          <p:cNvPicPr>
            <a:picLocks noChangeAspect="1"/>
          </p:cNvPicPr>
          <p:nvPr/>
        </p:nvPicPr>
        <p:blipFill>
          <a:blip r:embed="rId2"/>
          <a:stretch>
            <a:fillRect/>
          </a:stretch>
        </p:blipFill>
        <p:spPr>
          <a:xfrm>
            <a:off x="0" y="0"/>
            <a:ext cx="5286380" cy="6858000"/>
          </a:xfrm>
          <a:prstGeom prst="rect">
            <a:avLst/>
          </a:prstGeom>
        </p:spPr>
      </p:pic>
      <p:sp>
        <p:nvSpPr>
          <p:cNvPr id="4" name="Pentagone 3"/>
          <p:cNvSpPr/>
          <p:nvPr/>
        </p:nvSpPr>
        <p:spPr>
          <a:xfrm flipH="1">
            <a:off x="3929058" y="357166"/>
            <a:ext cx="5214942" cy="85725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p:cNvSpPr>
            <a:spLocks noGrp="1"/>
          </p:cNvSpPr>
          <p:nvPr>
            <p:ph type="title"/>
          </p:nvPr>
        </p:nvSpPr>
        <p:spPr>
          <a:xfrm>
            <a:off x="4143340" y="428604"/>
            <a:ext cx="5000660" cy="785818"/>
          </a:xfrm>
        </p:spPr>
        <p:txBody>
          <a:bodyPr>
            <a:normAutofit fontScale="90000"/>
          </a:bodyPr>
          <a:lstStyle/>
          <a:p>
            <a:pPr algn="ctr" rtl="1"/>
            <a:r>
              <a:rPr lang="ar-DZ" sz="3600" dirty="0" err="1" smtClean="0"/>
              <a:t>استراتيجية</a:t>
            </a:r>
            <a:r>
              <a:rPr lang="ar-DZ" sz="3600" dirty="0" smtClean="0"/>
              <a:t> التوزيع لشركة </a:t>
            </a:r>
            <a:r>
              <a:rPr lang="ar-DZ" sz="3600" dirty="0" err="1" smtClean="0"/>
              <a:t>سامسنج</a:t>
            </a:r>
            <a:r>
              <a:rPr lang="ar-DZ" sz="3600" dirty="0" smtClean="0"/>
              <a:t>   </a:t>
            </a:r>
            <a:r>
              <a:rPr lang="ar-DZ" dirty="0" smtClean="0"/>
              <a:t>           </a:t>
            </a:r>
            <a:endParaRPr lang="fr-FR" dirty="0"/>
          </a:p>
        </p:txBody>
      </p:sp>
      <p:sp>
        <p:nvSpPr>
          <p:cNvPr id="6" name="Espace réservé du texte 5"/>
          <p:cNvSpPr>
            <a:spLocks noGrp="1"/>
          </p:cNvSpPr>
          <p:nvPr>
            <p:ph type="body" idx="1"/>
          </p:nvPr>
        </p:nvSpPr>
        <p:spPr>
          <a:xfrm>
            <a:off x="5500694" y="1214422"/>
            <a:ext cx="3643306" cy="4500594"/>
          </a:xfrm>
        </p:spPr>
        <p:txBody>
          <a:bodyPr>
            <a:normAutofit/>
          </a:bodyPr>
          <a:lstStyle/>
          <a:p>
            <a:pPr algn="r" rtl="1"/>
            <a:r>
              <a:rPr lang="ar-DZ" dirty="0" smtClean="0"/>
              <a:t>تبيع </a:t>
            </a:r>
            <a:r>
              <a:rPr lang="fr-FR" dirty="0" err="1" smtClean="0"/>
              <a:t>samsung</a:t>
            </a:r>
            <a:r>
              <a:rPr lang="fr-FR" dirty="0" smtClean="0"/>
              <a:t> </a:t>
            </a:r>
            <a:r>
              <a:rPr lang="ar-DZ" dirty="0" smtClean="0"/>
              <a:t> مباشرة </a:t>
            </a:r>
            <a:r>
              <a:rPr lang="ar-DZ" dirty="0" err="1" smtClean="0"/>
              <a:t>الى</a:t>
            </a:r>
            <a:r>
              <a:rPr lang="ar-DZ" dirty="0" smtClean="0"/>
              <a:t> تجار التجزئة  </a:t>
            </a:r>
            <a:r>
              <a:rPr lang="ar-DZ" dirty="0" err="1" smtClean="0"/>
              <a:t>و</a:t>
            </a:r>
            <a:r>
              <a:rPr lang="ar-DZ" dirty="0" smtClean="0"/>
              <a:t> تجار الخدمة </a:t>
            </a:r>
            <a:r>
              <a:rPr lang="ar-DZ" dirty="0" err="1" smtClean="0"/>
              <a:t>و</a:t>
            </a:r>
            <a:r>
              <a:rPr lang="ar-DZ" dirty="0" smtClean="0"/>
              <a:t> بسبب هذه </a:t>
            </a:r>
            <a:r>
              <a:rPr lang="ar-DZ" dirty="0" err="1" smtClean="0"/>
              <a:t>الاستراتيجية</a:t>
            </a:r>
            <a:r>
              <a:rPr lang="ar-DZ" dirty="0" smtClean="0"/>
              <a:t> فان تجار الخدمة فقط هم </a:t>
            </a:r>
            <a:r>
              <a:rPr lang="ar-DZ" dirty="0" err="1" smtClean="0"/>
              <a:t>المسؤولون</a:t>
            </a:r>
            <a:r>
              <a:rPr lang="ar-DZ" dirty="0" smtClean="0"/>
              <a:t> عن مبيعات الشركة </a:t>
            </a:r>
          </a:p>
          <a:p>
            <a:pPr algn="r" rtl="1"/>
            <a:r>
              <a:rPr lang="ar-DZ" dirty="0" smtClean="0"/>
              <a:t>كما يتعين على تجار التجزئة الذين يعملون في التكنولوجيا بشكل عام تضمين </a:t>
            </a:r>
            <a:r>
              <a:rPr lang="fr-FR" dirty="0" smtClean="0"/>
              <a:t> </a:t>
            </a:r>
            <a:r>
              <a:rPr lang="fr-FR" dirty="0" err="1" smtClean="0"/>
              <a:t>samsung</a:t>
            </a:r>
            <a:r>
              <a:rPr lang="fr-FR" dirty="0" smtClean="0"/>
              <a:t> </a:t>
            </a:r>
            <a:r>
              <a:rPr lang="ar-DZ" dirty="0" smtClean="0"/>
              <a:t> في عروضهم نظر لكون العلامة التجارية المشهورة عالميا</a:t>
            </a:r>
          </a:p>
          <a:p>
            <a:pPr algn="r" rtl="1"/>
            <a:r>
              <a:rPr lang="ar-DZ" dirty="0" smtClean="0"/>
              <a:t>ثم التوزيع هو القوة بالنسبة لشركة </a:t>
            </a:r>
            <a:r>
              <a:rPr lang="fr-FR" dirty="0" smtClean="0"/>
              <a:t> </a:t>
            </a:r>
            <a:r>
              <a:rPr lang="fr-FR" dirty="0" err="1" smtClean="0"/>
              <a:t>samsung</a:t>
            </a:r>
            <a:endParaRPr lang="fr-FR" dirty="0" smtClean="0"/>
          </a:p>
          <a:p>
            <a:pPr algn="r" rtl="1"/>
            <a:endParaRPr lang="fr-FR" sz="28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4279</TotalTime>
  <Words>901</Words>
  <Application>Microsoft Office PowerPoint</Application>
  <PresentationFormat>Affichage à l'écran (4:3)</PresentationFormat>
  <Paragraphs>90</Paragraphs>
  <Slides>15</Slides>
  <Notes>3</Notes>
  <HiddenSlides>0</HiddenSlides>
  <MMClips>1</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نشأة شركة سامسونج  </vt:lpstr>
      <vt:lpstr>مؤسس شركة سامسونج</vt:lpstr>
      <vt:lpstr>غ</vt:lpstr>
      <vt:lpstr>تطور شعار شركة سامسونج</vt:lpstr>
      <vt:lpstr>Diapositive 6</vt:lpstr>
      <vt:lpstr>استراتيجية المنتج لشركة سامسنج              </vt:lpstr>
      <vt:lpstr>استراتيجية التسعير لشركة سامسونج              </vt:lpstr>
      <vt:lpstr>استراتيجية التوزيع لشركة سامسنج              </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samsung</dc:title>
  <dc:creator>acer</dc:creator>
  <cp:lastModifiedBy>client</cp:lastModifiedBy>
  <cp:revision>75</cp:revision>
  <dcterms:created xsi:type="dcterms:W3CDTF">2023-10-18T08:08:10Z</dcterms:created>
  <dcterms:modified xsi:type="dcterms:W3CDTF">2024-03-04T20:18:33Z</dcterms:modified>
</cp:coreProperties>
</file>