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56"/>
  </p:notesMasterIdLst>
  <p:sldIdLst>
    <p:sldId id="256" r:id="rId2"/>
    <p:sldId id="322" r:id="rId3"/>
    <p:sldId id="289" r:id="rId4"/>
    <p:sldId id="381" r:id="rId5"/>
    <p:sldId id="323" r:id="rId6"/>
    <p:sldId id="325" r:id="rId7"/>
    <p:sldId id="376" r:id="rId8"/>
    <p:sldId id="377" r:id="rId9"/>
    <p:sldId id="378" r:id="rId10"/>
    <p:sldId id="385" r:id="rId11"/>
    <p:sldId id="386" r:id="rId12"/>
    <p:sldId id="387" r:id="rId13"/>
    <p:sldId id="388" r:id="rId14"/>
    <p:sldId id="389" r:id="rId15"/>
    <p:sldId id="340" r:id="rId16"/>
    <p:sldId id="382" r:id="rId17"/>
    <p:sldId id="369" r:id="rId18"/>
    <p:sldId id="383" r:id="rId19"/>
    <p:sldId id="329" r:id="rId20"/>
    <p:sldId id="328" r:id="rId21"/>
    <p:sldId id="431" r:id="rId22"/>
    <p:sldId id="373" r:id="rId23"/>
    <p:sldId id="432" r:id="rId24"/>
    <p:sldId id="375" r:id="rId25"/>
    <p:sldId id="370" r:id="rId26"/>
    <p:sldId id="371" r:id="rId27"/>
    <p:sldId id="372" r:id="rId28"/>
    <p:sldId id="379" r:id="rId29"/>
    <p:sldId id="390" r:id="rId30"/>
    <p:sldId id="393" r:id="rId31"/>
    <p:sldId id="395" r:id="rId32"/>
    <p:sldId id="398" r:id="rId33"/>
    <p:sldId id="391" r:id="rId34"/>
    <p:sldId id="392" r:id="rId35"/>
    <p:sldId id="399" r:id="rId36"/>
    <p:sldId id="418" r:id="rId37"/>
    <p:sldId id="411" r:id="rId38"/>
    <p:sldId id="419" r:id="rId39"/>
    <p:sldId id="421" r:id="rId40"/>
    <p:sldId id="423" r:id="rId41"/>
    <p:sldId id="422" r:id="rId42"/>
    <p:sldId id="424" r:id="rId43"/>
    <p:sldId id="426" r:id="rId44"/>
    <p:sldId id="427" r:id="rId45"/>
    <p:sldId id="428" r:id="rId46"/>
    <p:sldId id="430" r:id="rId47"/>
    <p:sldId id="435" r:id="rId48"/>
    <p:sldId id="433" r:id="rId49"/>
    <p:sldId id="436" r:id="rId50"/>
    <p:sldId id="439" r:id="rId51"/>
    <p:sldId id="437" r:id="rId52"/>
    <p:sldId id="438" r:id="rId53"/>
    <p:sldId id="440" r:id="rId54"/>
    <p:sldId id="272"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94660"/>
  </p:normalViewPr>
  <p:slideViewPr>
    <p:cSldViewPr snapToGrid="0">
      <p:cViewPr varScale="1">
        <p:scale>
          <a:sx n="63" d="100"/>
          <a:sy n="63" d="100"/>
        </p:scale>
        <p:origin x="9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3A02D-A062-4267-8799-DFDE27DB0FC0}" type="datetimeFigureOut">
              <a:rPr lang="en-US" smtClean="0"/>
              <a:t>12/7/2023</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B695C-2913-4EFB-B4F6-F847522FD8ED}" type="slidenum">
              <a:rPr lang="en-US" smtClean="0"/>
              <a:t>‹N°›</a:t>
            </a:fld>
            <a:endParaRPr lang="en-US"/>
          </a:p>
        </p:txBody>
      </p:sp>
    </p:spTree>
    <p:extLst>
      <p:ext uri="{BB962C8B-B14F-4D97-AF65-F5344CB8AC3E}">
        <p14:creationId xmlns:p14="http://schemas.microsoft.com/office/powerpoint/2010/main" val="889735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177FBD8-9762-4D34-A7F5-0BC690EFC403}" type="slidenum">
              <a:rPr lang="ar-SA"/>
              <a:pPr/>
              <a:t>11</a:t>
            </a:fld>
            <a:endParaRPr lang="fr-FR"/>
          </a:p>
        </p:txBody>
      </p:sp>
      <p:sp>
        <p:nvSpPr>
          <p:cNvPr id="49155" name="Rectangle 2"/>
          <p:cNvSpPr>
            <a:spLocks noGrp="1" noRot="1" noChangeAspect="1" noChangeArrowheads="1" noTextEdit="1"/>
          </p:cNvSpPr>
          <p:nvPr>
            <p:ph type="sldImg"/>
          </p:nvPr>
        </p:nvSpPr>
        <p:spPr>
          <a:xfrm>
            <a:off x="1016000" y="685800"/>
            <a:ext cx="4749800" cy="2673350"/>
          </a:xfrm>
          <a:ln w="12700" cap="flat">
            <a:solidFill>
              <a:schemeClr val="tx1"/>
            </a:solidFill>
          </a:ln>
        </p:spPr>
      </p:sp>
      <p:sp>
        <p:nvSpPr>
          <p:cNvPr id="4915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2353759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cs typeface="Arial" panose="020B0604020202020204" pitchFamily="34" charset="0"/>
            </a:endParaRPr>
          </a:p>
        </p:txBody>
      </p:sp>
    </p:spTree>
    <p:extLst>
      <p:ext uri="{BB962C8B-B14F-4D97-AF65-F5344CB8AC3E}">
        <p14:creationId xmlns:p14="http://schemas.microsoft.com/office/powerpoint/2010/main" val="990497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9027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966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402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8149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5333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7747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522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418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361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06711E7-45E5-424B-A082-4E06A3190569}" type="slidenum">
              <a:rPr lang="ar-SA"/>
              <a:pPr/>
              <a:t>12</a:t>
            </a:fld>
            <a:endParaRPr lang="fr-FR"/>
          </a:p>
        </p:txBody>
      </p:sp>
      <p:sp>
        <p:nvSpPr>
          <p:cNvPr id="50179" name="Rectangle 2"/>
          <p:cNvSpPr>
            <a:spLocks noGrp="1" noRot="1" noChangeAspect="1" noChangeArrowheads="1" noTextEdit="1"/>
          </p:cNvSpPr>
          <p:nvPr>
            <p:ph type="sldImg"/>
          </p:nvPr>
        </p:nvSpPr>
        <p:spPr>
          <a:xfrm>
            <a:off x="690563" y="457200"/>
            <a:ext cx="5553075" cy="3124200"/>
          </a:xfrm>
          <a:ln w="12700" cap="flat">
            <a:solidFill>
              <a:schemeClr val="tx1"/>
            </a:solidFill>
          </a:ln>
        </p:spPr>
      </p:sp>
      <p:sp>
        <p:nvSpPr>
          <p:cNvPr id="5018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257924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5386A61-7B69-49F6-B37D-60B4CBA46A4A}" type="slidenum">
              <a:rPr lang="ar-SA"/>
              <a:pPr/>
              <a:t>13</a:t>
            </a:fld>
            <a:endParaRPr lang="fr-FR"/>
          </a:p>
        </p:txBody>
      </p:sp>
      <p:sp>
        <p:nvSpPr>
          <p:cNvPr id="51203" name="Rectangle 2"/>
          <p:cNvSpPr>
            <a:spLocks noGrp="1" noRot="1" noChangeAspect="1" noChangeArrowheads="1" noTextEdit="1"/>
          </p:cNvSpPr>
          <p:nvPr>
            <p:ph type="sldImg"/>
          </p:nvPr>
        </p:nvSpPr>
        <p:spPr>
          <a:xfrm>
            <a:off x="431800" y="381000"/>
            <a:ext cx="5689600" cy="3200400"/>
          </a:xfrm>
          <a:ln w="12700" cap="flat">
            <a:solidFill>
              <a:schemeClr val="tx1"/>
            </a:solidFill>
          </a:ln>
        </p:spPr>
      </p:sp>
      <p:sp>
        <p:nvSpPr>
          <p:cNvPr id="5120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1078694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5386A61-7B69-49F6-B37D-60B4CBA46A4A}" type="slidenum">
              <a:rPr lang="ar-SA"/>
              <a:pPr/>
              <a:t>14</a:t>
            </a:fld>
            <a:endParaRPr lang="fr-FR"/>
          </a:p>
        </p:txBody>
      </p:sp>
      <p:sp>
        <p:nvSpPr>
          <p:cNvPr id="51203" name="Rectangle 2"/>
          <p:cNvSpPr>
            <a:spLocks noGrp="1" noRot="1" noChangeAspect="1" noChangeArrowheads="1" noTextEdit="1"/>
          </p:cNvSpPr>
          <p:nvPr>
            <p:ph type="sldImg"/>
          </p:nvPr>
        </p:nvSpPr>
        <p:spPr>
          <a:xfrm>
            <a:off x="431800" y="381000"/>
            <a:ext cx="5689600" cy="3200400"/>
          </a:xfrm>
          <a:ln w="12700" cap="flat">
            <a:solidFill>
              <a:schemeClr val="tx1"/>
            </a:solidFill>
          </a:ln>
        </p:spPr>
      </p:sp>
      <p:sp>
        <p:nvSpPr>
          <p:cNvPr id="5120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266330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E9EDAB-16E4-4EA1-85CB-00C9FC602383}" type="slidenum">
              <a:rPr lang="ar-SA" altLang="en-US">
                <a:latin typeface="Calibri" panose="020F0502020204030204" pitchFamily="34" charset="0"/>
              </a:rPr>
              <a:pPr eaLnBrk="1" hangingPunct="1"/>
              <a:t>16</a:t>
            </a:fld>
            <a:endParaRPr lang="fr-FR" altLang="en-US">
              <a:latin typeface="Calibri" panose="020F0502020204030204" pitchFamily="34"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510024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30193D-B2D3-42CF-8680-6E17221C1D5D}" type="slidenum">
              <a:rPr lang="ar-SA" altLang="en-US">
                <a:latin typeface="Calibri" panose="020F0502020204030204" pitchFamily="34" charset="0"/>
              </a:rPr>
              <a:pPr eaLnBrk="1" hangingPunct="1"/>
              <a:t>18</a:t>
            </a:fld>
            <a:endParaRPr lang="fr-FR" altLang="en-US">
              <a:latin typeface="Calibri" panose="020F0502020204030204" pitchFamily="34" charset="0"/>
            </a:endParaRPr>
          </a:p>
        </p:txBody>
      </p:sp>
      <p:sp>
        <p:nvSpPr>
          <p:cNvPr id="78851" name="Rectangle 2"/>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536118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cs typeface="Arial" panose="020B0604020202020204" pitchFamily="34" charset="0"/>
            </a:endParaRPr>
          </a:p>
        </p:txBody>
      </p:sp>
    </p:spTree>
    <p:extLst>
      <p:ext uri="{BB962C8B-B14F-4D97-AF65-F5344CB8AC3E}">
        <p14:creationId xmlns:p14="http://schemas.microsoft.com/office/powerpoint/2010/main" val="1531136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cs typeface="Arial" panose="020B0604020202020204" pitchFamily="34" charset="0"/>
            </a:endParaRPr>
          </a:p>
        </p:txBody>
      </p:sp>
    </p:spTree>
    <p:extLst>
      <p:ext uri="{BB962C8B-B14F-4D97-AF65-F5344CB8AC3E}">
        <p14:creationId xmlns:p14="http://schemas.microsoft.com/office/powerpoint/2010/main" val="3278040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cs typeface="Arial" panose="020B0604020202020204" pitchFamily="34" charset="0"/>
            </a:endParaRPr>
          </a:p>
        </p:txBody>
      </p:sp>
    </p:spTree>
    <p:extLst>
      <p:ext uri="{BB962C8B-B14F-4D97-AF65-F5344CB8AC3E}">
        <p14:creationId xmlns:p14="http://schemas.microsoft.com/office/powerpoint/2010/main" val="2187868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8ABE3C1-DBE1-495D-B57B-2849774B866A}" type="datetimeFigureOut">
              <a:rPr lang="en-US" smtClean="0"/>
              <a:t>12/7/2023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8591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315401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4EB90BD-B6CE-46B7-997F-7313B992CCDC}"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7073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DB9D11F-B188-461D-B23F-39381795C052}"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5828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2E6D8D9-55A2-4063-B0F3-121F44549695}"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031430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D6E9DEC-419B-4CC5-A080-3B06BD5A8291}"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615839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D6E9DEC-419B-4CC5-A080-3B06BD5A8291}"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69635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4328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672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31111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2607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044779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910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296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12/7/2023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904652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2225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5697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6E9DEC-419B-4CC5-A080-3B06BD5A8291}" type="datetimeFigureOut">
              <a:rPr lang="en-US" smtClean="0"/>
              <a:t>12/7/2023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69066830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ar.wikipedia.org/wiki/%D8%A5%D8%B9%D9%84%D8%A7%D9%8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08573" y="3604396"/>
            <a:ext cx="6815669" cy="1515533"/>
          </a:xfrm>
        </p:spPr>
        <p:txBody>
          <a:bodyPr/>
          <a:lstStyle/>
          <a:p>
            <a:pPr algn="ctr" rtl="1"/>
            <a:r>
              <a:rPr lang="ar-DZ" b="1" i="1" dirty="0" smtClean="0"/>
              <a:t>سياسة الترويج</a:t>
            </a:r>
            <a:endParaRPr lang="en-US" b="1" dirty="0"/>
          </a:p>
        </p:txBody>
      </p:sp>
      <p:sp>
        <p:nvSpPr>
          <p:cNvPr id="4" name="Rectangle 3"/>
          <p:cNvSpPr/>
          <p:nvPr/>
        </p:nvSpPr>
        <p:spPr>
          <a:xfrm>
            <a:off x="4581036" y="1916862"/>
            <a:ext cx="2653048" cy="11832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DZ" sz="3200" b="1" dirty="0" smtClean="0">
                <a:solidFill>
                  <a:schemeClr val="tx1"/>
                </a:solidFill>
              </a:rPr>
              <a:t>محاضرة رقم07:</a:t>
            </a:r>
            <a:endParaRPr lang="en-US" sz="3200" b="1" dirty="0">
              <a:solidFill>
                <a:schemeClr val="tx1"/>
              </a:solidFill>
            </a:endParaRPr>
          </a:p>
        </p:txBody>
      </p:sp>
      <p:sp>
        <p:nvSpPr>
          <p:cNvPr id="5" name="Rectangle à coins arrondis 4"/>
          <p:cNvSpPr/>
          <p:nvPr/>
        </p:nvSpPr>
        <p:spPr>
          <a:xfrm>
            <a:off x="262959" y="154546"/>
            <a:ext cx="11706898" cy="1524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u="sng" dirty="0" smtClean="0">
                <a:solidFill>
                  <a:schemeClr val="bg1"/>
                </a:solidFill>
                <a:effectLst>
                  <a:outerShdw blurRad="38100" dist="38100" dir="2700000" algn="tl">
                    <a:srgbClr val="000000">
                      <a:alpha val="43137"/>
                    </a:srgbClr>
                  </a:outerShdw>
                </a:effectLst>
              </a:rPr>
              <a:t>مقياس</a:t>
            </a:r>
            <a:r>
              <a:rPr lang="ar-DZ" sz="4000" b="1" dirty="0">
                <a:solidFill>
                  <a:schemeClr val="bg1"/>
                </a:solidFill>
                <a:effectLst>
                  <a:outerShdw blurRad="38100" dist="38100" dir="2700000" algn="tl">
                    <a:srgbClr val="000000">
                      <a:alpha val="43137"/>
                    </a:srgbClr>
                  </a:outerShdw>
                </a:effectLst>
              </a:rPr>
              <a:t>:</a:t>
            </a:r>
            <a:r>
              <a:rPr lang="ar-DZ" sz="4000" b="1" dirty="0" smtClean="0">
                <a:solidFill>
                  <a:schemeClr val="bg1"/>
                </a:solidFill>
                <a:effectLst>
                  <a:outerShdw blurRad="38100" dist="38100" dir="2700000" algn="tl">
                    <a:srgbClr val="000000">
                      <a:alpha val="43137"/>
                    </a:srgbClr>
                  </a:outerShdw>
                </a:effectLst>
              </a:rPr>
              <a:t> </a:t>
            </a:r>
            <a:r>
              <a:rPr lang="ar-DZ" sz="4000" b="1" u="sng" dirty="0" smtClean="0">
                <a:solidFill>
                  <a:schemeClr val="bg1"/>
                </a:solidFill>
                <a:effectLst>
                  <a:outerShdw blurRad="38100" dist="38100" dir="2700000" algn="tl">
                    <a:srgbClr val="000000">
                      <a:alpha val="43137"/>
                    </a:srgbClr>
                  </a:outerShdw>
                </a:effectLst>
              </a:rPr>
              <a:t>أساسيات التسويق</a:t>
            </a:r>
          </a:p>
          <a:p>
            <a:pPr algn="ctr" rtl="1"/>
            <a:r>
              <a:rPr lang="ar-DZ" sz="3200" b="1" dirty="0" smtClean="0">
                <a:solidFill>
                  <a:schemeClr val="bg1"/>
                </a:solidFill>
              </a:rPr>
              <a:t>مستوى سنة أولى ماستر- الامداد واللوجستيك</a:t>
            </a:r>
            <a:endParaRPr lang="en-US" sz="3200" b="1" dirty="0">
              <a:solidFill>
                <a:schemeClr val="bg1"/>
              </a:solidFill>
            </a:endParaRPr>
          </a:p>
        </p:txBody>
      </p:sp>
    </p:spTree>
    <p:extLst>
      <p:ext uri="{BB962C8B-B14F-4D97-AF65-F5344CB8AC3E}">
        <p14:creationId xmlns:p14="http://schemas.microsoft.com/office/powerpoint/2010/main" val="41423738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2" presetClass="entr" presetSubtype="4"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50" fill="hold"/>
                                        <p:tgtEl>
                                          <p:spTgt spid="5"/>
                                        </p:tgtEl>
                                        <p:attrNameLst>
                                          <p:attrName>ppt_x</p:attrName>
                                        </p:attrNameLst>
                                      </p:cBhvr>
                                      <p:tavLst>
                                        <p:tav tm="0">
                                          <p:val>
                                            <p:strVal val="#ppt_x"/>
                                          </p:val>
                                        </p:tav>
                                        <p:tav tm="100000">
                                          <p:val>
                                            <p:strVal val="#ppt_x"/>
                                          </p:val>
                                        </p:tav>
                                      </p:tavLst>
                                    </p:anim>
                                    <p:anim calcmode="lin" valueType="num">
                                      <p:cBhvr additive="base">
                                        <p:cTn id="16" dur="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38348" y="1749730"/>
            <a:ext cx="7929618" cy="3714776"/>
          </a:xfrm>
        </p:spPr>
        <p:style>
          <a:lnRef idx="2">
            <a:schemeClr val="dk1"/>
          </a:lnRef>
          <a:fillRef idx="1">
            <a:schemeClr val="lt1"/>
          </a:fillRef>
          <a:effectRef idx="0">
            <a:schemeClr val="dk1"/>
          </a:effectRef>
          <a:fontRef idx="minor">
            <a:schemeClr val="dk1"/>
          </a:fontRef>
        </p:style>
        <p:txBody>
          <a:bodyPr>
            <a:noAutofit/>
          </a:bodyPr>
          <a:lstStyle/>
          <a:p>
            <a:pPr rtl="1">
              <a:lnSpc>
                <a:spcPct val="150000"/>
              </a:lnSpc>
            </a:pPr>
            <a:r>
              <a:rPr lang="ar-SA" sz="2800" dirty="0"/>
              <a:t>إن إعداد نشاط </a:t>
            </a:r>
            <a:r>
              <a:rPr lang="ar-DZ" sz="2800" dirty="0" smtClean="0"/>
              <a:t>الترويج (الاتصال التسويقي) </a:t>
            </a:r>
            <a:r>
              <a:rPr lang="ar-SA" sz="2800" dirty="0" smtClean="0"/>
              <a:t>يتم </a:t>
            </a:r>
            <a:r>
              <a:rPr lang="ar-SA" sz="2800" dirty="0"/>
              <a:t>من خلال ثمانية مراحل حددها </a:t>
            </a:r>
            <a:r>
              <a:rPr lang="fr-FR" sz="2800" dirty="0"/>
              <a:t> </a:t>
            </a:r>
            <a:r>
              <a:rPr lang="ar-DZ" sz="2800" dirty="0"/>
              <a:t> </a:t>
            </a:r>
            <a:r>
              <a:rPr lang="fr-FR" sz="2800" i="1" dirty="0" err="1"/>
              <a:t>P.Kotler</a:t>
            </a:r>
            <a:r>
              <a:rPr lang="fr-FR" sz="2800" i="1" dirty="0"/>
              <a:t> </a:t>
            </a:r>
            <a:r>
              <a:rPr lang="ar-SA" sz="2800" dirty="0" smtClean="0"/>
              <a:t>كما </a:t>
            </a:r>
            <a:r>
              <a:rPr lang="ar-SA" sz="2800" dirty="0"/>
              <a:t>يلي : تحديد الجمهور المستهدف ، تحديد الأهداف ، تصميم الرسالة ، </a:t>
            </a:r>
            <a:r>
              <a:rPr lang="ar-SA" sz="2800" dirty="0" err="1"/>
              <a:t>إختيار</a:t>
            </a:r>
            <a:r>
              <a:rPr lang="ar-SA" sz="2800" dirty="0"/>
              <a:t> وسائل </a:t>
            </a:r>
            <a:r>
              <a:rPr lang="ar-SA" sz="2800" dirty="0" err="1"/>
              <a:t>الإتصال</a:t>
            </a:r>
            <a:r>
              <a:rPr lang="ar-SA" sz="2800" dirty="0"/>
              <a:t> تقييم الميزانية ، </a:t>
            </a:r>
            <a:r>
              <a:rPr lang="ar-SA" sz="2800" dirty="0" err="1"/>
              <a:t>إختيار</a:t>
            </a:r>
            <a:r>
              <a:rPr lang="ar-SA" sz="2800" dirty="0"/>
              <a:t> المزيج </a:t>
            </a:r>
            <a:r>
              <a:rPr lang="ar-SA" sz="2800" dirty="0" err="1"/>
              <a:t>الإتصالي</a:t>
            </a:r>
            <a:r>
              <a:rPr lang="ar-SA" sz="2800" dirty="0"/>
              <a:t> ، قياس النتائج ، تنسيق مختلف أنشطة </a:t>
            </a:r>
            <a:r>
              <a:rPr lang="ar-SA" sz="2800" dirty="0" err="1"/>
              <a:t>الإتصال</a:t>
            </a:r>
            <a:r>
              <a:rPr lang="ar-SA" sz="2800" dirty="0"/>
              <a:t>. </a:t>
            </a:r>
            <a:r>
              <a:rPr lang="ar-DZ" sz="2800" dirty="0" smtClean="0"/>
              <a:t/>
            </a:r>
            <a:br>
              <a:rPr lang="ar-DZ" sz="2800" dirty="0" smtClean="0"/>
            </a:br>
            <a:endParaRPr lang="fr-FR" sz="2800" dirty="0"/>
          </a:p>
        </p:txBody>
      </p:sp>
      <p:sp>
        <p:nvSpPr>
          <p:cNvPr id="4" name="Title 4"/>
          <p:cNvSpPr txBox="1">
            <a:spLocks/>
          </p:cNvSpPr>
          <p:nvPr/>
        </p:nvSpPr>
        <p:spPr>
          <a:xfrm>
            <a:off x="2238348" y="357166"/>
            <a:ext cx="7786742" cy="1000132"/>
          </a:xfrm>
          <a:prstGeom prst="rect">
            <a:avLst/>
          </a:prstGeom>
        </p:spPr>
        <p:style>
          <a:lnRef idx="3">
            <a:schemeClr val="lt1"/>
          </a:lnRef>
          <a:fillRef idx="1">
            <a:schemeClr val="accent4"/>
          </a:fillRef>
          <a:effectRef idx="1">
            <a:schemeClr val="accent4"/>
          </a:effectRef>
          <a:fontRef idx="minor">
            <a:schemeClr val="lt1"/>
          </a:fontRef>
        </p:style>
        <p:txBody>
          <a:bodyPr vert="horz" anchor="b">
            <a:noAutofit/>
            <a:scene3d>
              <a:camera prst="orthographicFront"/>
              <a:lightRig rig="soft" dir="t"/>
            </a:scene3d>
            <a:sp3d prstMaterial="softEdge">
              <a:bevelT w="25400" h="25400"/>
            </a:sp3d>
          </a:bodyPr>
          <a:lstStyle/>
          <a:p>
            <a:pPr marL="1143000" indent="-1143000" algn="ctr" rtl="1">
              <a:spcBef>
                <a:spcPct val="0"/>
              </a:spcBef>
              <a:defRPr/>
            </a:pPr>
            <a:r>
              <a:rPr lang="ar-DZ" sz="4400" b="1" dirty="0" smtClean="0">
                <a:solidFill>
                  <a:srgbClr val="FFFF00"/>
                </a:solidFill>
              </a:rPr>
              <a:t>خطوات </a:t>
            </a:r>
            <a:r>
              <a:rPr lang="ar-SA" sz="4400" b="1" dirty="0" smtClean="0">
                <a:solidFill>
                  <a:srgbClr val="FFFF00"/>
                </a:solidFill>
              </a:rPr>
              <a:t>إعداد </a:t>
            </a:r>
            <a:r>
              <a:rPr lang="ar-SA" sz="4400" b="1" dirty="0">
                <a:solidFill>
                  <a:srgbClr val="FFFF00"/>
                </a:solidFill>
              </a:rPr>
              <a:t>النشاط </a:t>
            </a:r>
            <a:r>
              <a:rPr lang="ar-DZ" sz="4400" b="1" dirty="0" smtClean="0">
                <a:solidFill>
                  <a:srgbClr val="FFFF00"/>
                </a:solidFill>
              </a:rPr>
              <a:t>الترويجي</a:t>
            </a:r>
            <a:endParaRPr lang="ar-DZ" sz="4400" b="1" dirty="0">
              <a:solidFill>
                <a:srgbClr val="FFFF00"/>
              </a:solidFill>
            </a:endParaRPr>
          </a:p>
        </p:txBody>
      </p:sp>
    </p:spTree>
    <p:extLst>
      <p:ext uri="{BB962C8B-B14F-4D97-AF65-F5344CB8AC3E}">
        <p14:creationId xmlns:p14="http://schemas.microsoft.com/office/powerpoint/2010/main" val="3689555013"/>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rot="5400000">
            <a:off x="4818063" y="-982662"/>
            <a:ext cx="696913" cy="6472238"/>
          </a:xfrm>
          <a:prstGeom prst="rect">
            <a:avLst/>
          </a:prstGeom>
          <a:solidFill>
            <a:srgbClr val="CCFF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CCFFFF"/>
            </a:extrusionClr>
          </a:sp3d>
        </p:spPr>
        <p:txBody>
          <a:bodyPr rot="10800000" vert="eaVert" wrap="none" lIns="84053" tIns="41315" rIns="84053" bIns="41315" anchor="ctr">
            <a:flatTx/>
          </a:bodyPr>
          <a:lstStyle/>
          <a:p>
            <a:pPr algn="ctr" defTabSz="831850" eaLnBrk="0" hangingPunct="0"/>
            <a:r>
              <a:rPr lang="ar-SA" sz="2500" b="1">
                <a:solidFill>
                  <a:srgbClr val="000000"/>
                </a:solidFill>
                <a:latin typeface="Tahoma" pitchFamily="34" charset="0"/>
                <a:cs typeface="Tahoma" pitchFamily="34" charset="0"/>
              </a:rPr>
              <a:t>1. حدد الجمهور المستهدف</a:t>
            </a:r>
            <a:endParaRPr lang="en-US" sz="2500" b="1">
              <a:solidFill>
                <a:srgbClr val="000000"/>
              </a:solidFill>
              <a:latin typeface="Tahoma" pitchFamily="34" charset="0"/>
              <a:cs typeface="Tahoma" pitchFamily="34" charset="0"/>
            </a:endParaRPr>
          </a:p>
        </p:txBody>
      </p:sp>
      <p:sp>
        <p:nvSpPr>
          <p:cNvPr id="61443" name="Rectangle 3"/>
          <p:cNvSpPr>
            <a:spLocks noChangeArrowheads="1"/>
          </p:cNvSpPr>
          <p:nvPr/>
        </p:nvSpPr>
        <p:spPr bwMode="auto">
          <a:xfrm rot="5400000">
            <a:off x="6035675" y="-628650"/>
            <a:ext cx="692150" cy="8178800"/>
          </a:xfrm>
          <a:prstGeom prst="rect">
            <a:avLst/>
          </a:prstGeom>
          <a:solidFill>
            <a:srgbClr val="CCFFFF"/>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CCFFFF"/>
            </a:extrusionClr>
          </a:sp3d>
        </p:spPr>
        <p:txBody>
          <a:bodyPr rot="10800000" vert="eaVert" wrap="none" lIns="84053" tIns="41315" rIns="84053" bIns="41315" anchor="ctr">
            <a:flatTx/>
          </a:bodyPr>
          <a:lstStyle/>
          <a:p>
            <a:pPr algn="ctr" defTabSz="831850" eaLnBrk="0" hangingPunct="0">
              <a:lnSpc>
                <a:spcPct val="90000"/>
              </a:lnSpc>
            </a:pPr>
            <a:r>
              <a:rPr lang="ar-SA" sz="2500" b="1">
                <a:solidFill>
                  <a:srgbClr val="000000"/>
                </a:solidFill>
                <a:latin typeface="Tahoma" pitchFamily="34" charset="0"/>
                <a:cs typeface="Tahoma" pitchFamily="34" charset="0"/>
              </a:rPr>
              <a:t>2. حدد الهدف من الاتصالات</a:t>
            </a:r>
            <a:endParaRPr lang="en-US" sz="2200" b="1">
              <a:solidFill>
                <a:srgbClr val="000000"/>
              </a:solidFill>
              <a:latin typeface="Tahoma" pitchFamily="34" charset="0"/>
              <a:cs typeface="Tahoma" pitchFamily="34" charset="0"/>
            </a:endParaRPr>
          </a:p>
          <a:p>
            <a:pPr algn="ctr" defTabSz="831850" eaLnBrk="0" hangingPunct="0">
              <a:lnSpc>
                <a:spcPct val="90000"/>
              </a:lnSpc>
            </a:pPr>
            <a:r>
              <a:rPr lang="ar-SA" sz="2200">
                <a:solidFill>
                  <a:srgbClr val="000000"/>
                </a:solidFill>
                <a:latin typeface="Tahoma" pitchFamily="34" charset="0"/>
                <a:cs typeface="Tahoma" pitchFamily="34" charset="0"/>
              </a:rPr>
              <a:t>(مرحلة تجهيز المشتري)</a:t>
            </a:r>
            <a:endParaRPr lang="en-US" sz="2200">
              <a:solidFill>
                <a:srgbClr val="000000"/>
              </a:solidFill>
              <a:latin typeface="Tahoma" pitchFamily="34" charset="0"/>
              <a:cs typeface="Tahoma" pitchFamily="34" charset="0"/>
            </a:endParaRPr>
          </a:p>
        </p:txBody>
      </p:sp>
      <p:sp>
        <p:nvSpPr>
          <p:cNvPr id="61444" name="AutoShape 4"/>
          <p:cNvSpPr>
            <a:spLocks noChangeArrowheads="1"/>
          </p:cNvSpPr>
          <p:nvPr/>
        </p:nvSpPr>
        <p:spPr bwMode="auto">
          <a:xfrm rot="16200000" flipH="1">
            <a:off x="7076283" y="2604295"/>
            <a:ext cx="446087" cy="530225"/>
          </a:xfrm>
          <a:prstGeom prst="rightArrow">
            <a:avLst>
              <a:gd name="adj1" fmla="val 75000"/>
              <a:gd name="adj2" fmla="val 50005"/>
            </a:avLst>
          </a:prstGeom>
          <a:solidFill>
            <a:schemeClr val="tx2"/>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tx2"/>
            </a:extrusionClr>
          </a:sp3d>
        </p:spPr>
        <p:txBody>
          <a:bodyPr wrap="none" anchor="ctr">
            <a:flatTx/>
          </a:bodyPr>
          <a:lstStyle/>
          <a:p>
            <a:endParaRPr lang="fr-FR"/>
          </a:p>
        </p:txBody>
      </p:sp>
      <p:sp>
        <p:nvSpPr>
          <p:cNvPr id="61445" name="AutoShape 5"/>
          <p:cNvSpPr>
            <a:spLocks noChangeArrowheads="1"/>
          </p:cNvSpPr>
          <p:nvPr/>
        </p:nvSpPr>
        <p:spPr bwMode="auto">
          <a:xfrm>
            <a:off x="7248525" y="6021389"/>
            <a:ext cx="1885950" cy="585787"/>
          </a:xfrm>
          <a:prstGeom prst="cube">
            <a:avLst>
              <a:gd name="adj" fmla="val 18250"/>
            </a:avLst>
          </a:prstGeom>
          <a:solidFill>
            <a:srgbClr val="3366FF"/>
          </a:solidFill>
          <a:ln w="12700">
            <a:solidFill>
              <a:srgbClr val="000000"/>
            </a:solidFill>
            <a:miter lim="800000"/>
            <a:headEnd/>
            <a:tailEnd/>
          </a:ln>
          <a:effectLst>
            <a:outerShdw dist="89803" dir="2700000" algn="ctr" rotWithShape="0">
              <a:schemeClr val="tx1"/>
            </a:outerShdw>
          </a:effectLst>
        </p:spPr>
        <p:txBody>
          <a:bodyPr wrap="none" lIns="81204" tIns="39889" rIns="81204" bIns="39889" anchor="ctr"/>
          <a:lstStyle/>
          <a:p>
            <a:pPr algn="ctr" defTabSz="820738" eaLnBrk="0" hangingPunct="0">
              <a:defRPr/>
            </a:pPr>
            <a:r>
              <a:rPr lang="ar-SA" sz="2000">
                <a:solidFill>
                  <a:srgbClr val="000000"/>
                </a:solidFill>
                <a:latin typeface="Tahoma" pitchFamily="34" charset="0"/>
                <a:cs typeface="Tahoma" pitchFamily="34" charset="0"/>
              </a:rPr>
              <a:t>الشراء</a:t>
            </a:r>
            <a:endParaRPr lang="en-US" sz="2000">
              <a:solidFill>
                <a:srgbClr val="000000"/>
              </a:solidFill>
              <a:latin typeface="Tahoma" pitchFamily="34" charset="0"/>
              <a:cs typeface="Tahoma" pitchFamily="34" charset="0"/>
            </a:endParaRPr>
          </a:p>
        </p:txBody>
      </p:sp>
      <p:sp>
        <p:nvSpPr>
          <p:cNvPr id="61446" name="AutoShape 6"/>
          <p:cNvSpPr>
            <a:spLocks noChangeArrowheads="1"/>
          </p:cNvSpPr>
          <p:nvPr/>
        </p:nvSpPr>
        <p:spPr bwMode="auto">
          <a:xfrm>
            <a:off x="6761163" y="5607050"/>
            <a:ext cx="1885950" cy="554038"/>
          </a:xfrm>
          <a:prstGeom prst="cube">
            <a:avLst>
              <a:gd name="adj" fmla="val 18250"/>
            </a:avLst>
          </a:prstGeom>
          <a:solidFill>
            <a:srgbClr val="FF5050"/>
          </a:solidFill>
          <a:ln w="12700">
            <a:solidFill>
              <a:srgbClr val="000000"/>
            </a:solidFill>
            <a:miter lim="800000"/>
            <a:headEnd/>
            <a:tailEnd/>
          </a:ln>
        </p:spPr>
        <p:txBody>
          <a:bodyPr wrap="none" lIns="81204" tIns="39889" rIns="81204" bIns="39889" anchor="ctr"/>
          <a:lstStyle/>
          <a:p>
            <a:pPr algn="ctr" defTabSz="820738" eaLnBrk="0" hangingPunct="0"/>
            <a:r>
              <a:rPr lang="ar-SA" sz="2000">
                <a:solidFill>
                  <a:srgbClr val="000000"/>
                </a:solidFill>
                <a:latin typeface="Tahoma" pitchFamily="34" charset="0"/>
                <a:cs typeface="Tahoma" pitchFamily="34" charset="0"/>
              </a:rPr>
              <a:t>الاقتناع</a:t>
            </a:r>
            <a:endParaRPr lang="en-US" sz="2000">
              <a:solidFill>
                <a:srgbClr val="000000"/>
              </a:solidFill>
              <a:latin typeface="Tahoma" pitchFamily="34" charset="0"/>
              <a:cs typeface="Tahoma" pitchFamily="34" charset="0"/>
            </a:endParaRPr>
          </a:p>
        </p:txBody>
      </p:sp>
      <p:sp>
        <p:nvSpPr>
          <p:cNvPr id="61447" name="AutoShape 7"/>
          <p:cNvSpPr>
            <a:spLocks noChangeArrowheads="1"/>
          </p:cNvSpPr>
          <p:nvPr/>
        </p:nvSpPr>
        <p:spPr bwMode="auto">
          <a:xfrm>
            <a:off x="6075363" y="5103813"/>
            <a:ext cx="1885950" cy="601662"/>
          </a:xfrm>
          <a:prstGeom prst="cube">
            <a:avLst>
              <a:gd name="adj" fmla="val 18250"/>
            </a:avLst>
          </a:prstGeom>
          <a:solidFill>
            <a:srgbClr val="FFE15F"/>
          </a:solidFill>
          <a:ln w="12700">
            <a:solidFill>
              <a:srgbClr val="000000"/>
            </a:solidFill>
            <a:miter lim="800000"/>
            <a:headEnd/>
            <a:tailEnd/>
          </a:ln>
        </p:spPr>
        <p:txBody>
          <a:bodyPr wrap="none" lIns="81204" tIns="39889" rIns="81204" bIns="39889" anchor="ctr"/>
          <a:lstStyle/>
          <a:p>
            <a:pPr algn="ctr" defTabSz="820738" eaLnBrk="0" hangingPunct="0"/>
            <a:r>
              <a:rPr lang="ar-SA" sz="2000">
                <a:solidFill>
                  <a:srgbClr val="000000"/>
                </a:solidFill>
                <a:latin typeface="Tahoma" pitchFamily="34" charset="0"/>
                <a:cs typeface="Tahoma" pitchFamily="34" charset="0"/>
              </a:rPr>
              <a:t>التفضيل</a:t>
            </a:r>
            <a:endParaRPr lang="en-US" sz="2000">
              <a:solidFill>
                <a:srgbClr val="000000"/>
              </a:solidFill>
              <a:latin typeface="Tahoma" pitchFamily="34" charset="0"/>
              <a:cs typeface="Tahoma" pitchFamily="34" charset="0"/>
            </a:endParaRPr>
          </a:p>
        </p:txBody>
      </p:sp>
      <p:sp>
        <p:nvSpPr>
          <p:cNvPr id="61448" name="AutoShape 8"/>
          <p:cNvSpPr>
            <a:spLocks noChangeArrowheads="1"/>
          </p:cNvSpPr>
          <p:nvPr/>
        </p:nvSpPr>
        <p:spPr bwMode="auto">
          <a:xfrm>
            <a:off x="5334000" y="4648200"/>
            <a:ext cx="1885950" cy="584200"/>
          </a:xfrm>
          <a:prstGeom prst="cube">
            <a:avLst>
              <a:gd name="adj" fmla="val 18250"/>
            </a:avLst>
          </a:prstGeom>
          <a:solidFill>
            <a:srgbClr val="00C28F"/>
          </a:solidFill>
          <a:ln w="12700">
            <a:solidFill>
              <a:srgbClr val="000000"/>
            </a:solidFill>
            <a:miter lim="800000"/>
            <a:headEnd/>
            <a:tailEnd/>
          </a:ln>
        </p:spPr>
        <p:txBody>
          <a:bodyPr wrap="none" lIns="81204" tIns="39889" rIns="81204" bIns="39889" anchor="ctr"/>
          <a:lstStyle/>
          <a:p>
            <a:pPr algn="ctr" defTabSz="820738" eaLnBrk="0" hangingPunct="0"/>
            <a:r>
              <a:rPr lang="ar-SA" sz="2000">
                <a:solidFill>
                  <a:srgbClr val="000000"/>
                </a:solidFill>
                <a:latin typeface="Tahoma" pitchFamily="34" charset="0"/>
                <a:cs typeface="Tahoma" pitchFamily="34" charset="0"/>
              </a:rPr>
              <a:t>المحبة</a:t>
            </a:r>
            <a:endParaRPr lang="en-US" sz="2000">
              <a:solidFill>
                <a:srgbClr val="000000"/>
              </a:solidFill>
              <a:latin typeface="Tahoma" pitchFamily="34" charset="0"/>
              <a:cs typeface="Tahoma" pitchFamily="34" charset="0"/>
            </a:endParaRPr>
          </a:p>
        </p:txBody>
      </p:sp>
      <p:sp>
        <p:nvSpPr>
          <p:cNvPr id="61449" name="AutoShape 9"/>
          <p:cNvSpPr>
            <a:spLocks noChangeArrowheads="1"/>
          </p:cNvSpPr>
          <p:nvPr/>
        </p:nvSpPr>
        <p:spPr bwMode="auto">
          <a:xfrm>
            <a:off x="4629150" y="4230688"/>
            <a:ext cx="1887538" cy="539750"/>
          </a:xfrm>
          <a:prstGeom prst="cube">
            <a:avLst>
              <a:gd name="adj" fmla="val 18250"/>
            </a:avLst>
          </a:prstGeom>
          <a:solidFill>
            <a:srgbClr val="6666FF"/>
          </a:solidFill>
          <a:ln w="12700">
            <a:solidFill>
              <a:srgbClr val="000000"/>
            </a:solidFill>
            <a:miter lim="800000"/>
            <a:headEnd/>
            <a:tailEnd/>
          </a:ln>
        </p:spPr>
        <p:txBody>
          <a:bodyPr wrap="none" lIns="81204" tIns="39889" rIns="81204" bIns="39889" anchor="ctr"/>
          <a:lstStyle/>
          <a:p>
            <a:pPr algn="ctr" defTabSz="820738" eaLnBrk="0" hangingPunct="0"/>
            <a:r>
              <a:rPr lang="ar-SA" sz="2000">
                <a:solidFill>
                  <a:srgbClr val="000000"/>
                </a:solidFill>
                <a:latin typeface="Tahoma" pitchFamily="34" charset="0"/>
                <a:cs typeface="Tahoma" pitchFamily="34" charset="0"/>
              </a:rPr>
              <a:t>المعرفة</a:t>
            </a:r>
            <a:endParaRPr lang="en-US" sz="2000">
              <a:solidFill>
                <a:srgbClr val="000000"/>
              </a:solidFill>
              <a:latin typeface="Tahoma" pitchFamily="34" charset="0"/>
              <a:cs typeface="Tahoma" pitchFamily="34" charset="0"/>
            </a:endParaRPr>
          </a:p>
        </p:txBody>
      </p:sp>
      <p:sp>
        <p:nvSpPr>
          <p:cNvPr id="61450" name="AutoShape 10"/>
          <p:cNvSpPr>
            <a:spLocks noChangeArrowheads="1"/>
          </p:cNvSpPr>
          <p:nvPr/>
        </p:nvSpPr>
        <p:spPr bwMode="auto">
          <a:xfrm>
            <a:off x="3895725" y="3843338"/>
            <a:ext cx="1885950" cy="493712"/>
          </a:xfrm>
          <a:prstGeom prst="cube">
            <a:avLst>
              <a:gd name="adj" fmla="val 18250"/>
            </a:avLst>
          </a:prstGeom>
          <a:solidFill>
            <a:schemeClr val="bg1"/>
          </a:solidFill>
          <a:ln w="12700">
            <a:solidFill>
              <a:srgbClr val="000000"/>
            </a:solidFill>
            <a:miter lim="800000"/>
            <a:headEnd/>
            <a:tailEnd/>
          </a:ln>
        </p:spPr>
        <p:txBody>
          <a:bodyPr wrap="none" lIns="81204" tIns="39889" rIns="81204" bIns="39889" anchor="ctr"/>
          <a:lstStyle/>
          <a:p>
            <a:pPr algn="ctr" defTabSz="820738" eaLnBrk="0" hangingPunct="0"/>
            <a:r>
              <a:rPr lang="ar-SA" sz="2000">
                <a:solidFill>
                  <a:srgbClr val="000000"/>
                </a:solidFill>
                <a:latin typeface="Tahoma" pitchFamily="34" charset="0"/>
                <a:cs typeface="Tahoma" pitchFamily="34" charset="0"/>
              </a:rPr>
              <a:t>العلم</a:t>
            </a:r>
            <a:endParaRPr lang="en-US" sz="2000">
              <a:solidFill>
                <a:srgbClr val="000000"/>
              </a:solidFill>
              <a:latin typeface="Tahoma" pitchFamily="34" charset="0"/>
              <a:cs typeface="Tahoma" pitchFamily="34" charset="0"/>
            </a:endParaRPr>
          </a:p>
        </p:txBody>
      </p:sp>
      <p:sp>
        <p:nvSpPr>
          <p:cNvPr id="14" name="Title 4"/>
          <p:cNvSpPr txBox="1">
            <a:spLocks/>
          </p:cNvSpPr>
          <p:nvPr/>
        </p:nvSpPr>
        <p:spPr>
          <a:xfrm>
            <a:off x="2095472" y="500042"/>
            <a:ext cx="7786742" cy="1000132"/>
          </a:xfrm>
          <a:prstGeom prst="rect">
            <a:avLst/>
          </a:prstGeom>
        </p:spPr>
        <p:style>
          <a:lnRef idx="3">
            <a:schemeClr val="lt1"/>
          </a:lnRef>
          <a:fillRef idx="1">
            <a:schemeClr val="accent4"/>
          </a:fillRef>
          <a:effectRef idx="1">
            <a:schemeClr val="accent4"/>
          </a:effectRef>
          <a:fontRef idx="minor">
            <a:schemeClr val="lt1"/>
          </a:fontRef>
        </p:style>
        <p:txBody>
          <a:bodyPr vert="horz" anchor="b">
            <a:noAutofit/>
            <a:scene3d>
              <a:camera prst="orthographicFront"/>
              <a:lightRig rig="soft" dir="t"/>
            </a:scene3d>
            <a:sp3d prstMaterial="softEdge">
              <a:bevelT w="25400" h="25400"/>
            </a:sp3d>
          </a:bodyPr>
          <a:lstStyle/>
          <a:p>
            <a:pPr marL="1143000" indent="-1143000" algn="ctr" rtl="1">
              <a:spcBef>
                <a:spcPct val="0"/>
              </a:spcBef>
              <a:defRPr/>
            </a:pPr>
            <a:r>
              <a:rPr lang="ar-DZ" sz="4400" b="1" dirty="0">
                <a:solidFill>
                  <a:srgbClr val="FFFF00"/>
                </a:solidFill>
              </a:rPr>
              <a:t>خطوات </a:t>
            </a:r>
            <a:r>
              <a:rPr lang="ar-SA" sz="4400" b="1" dirty="0">
                <a:solidFill>
                  <a:srgbClr val="FFFF00"/>
                </a:solidFill>
              </a:rPr>
              <a:t>إعداد النشاط </a:t>
            </a:r>
            <a:r>
              <a:rPr lang="ar-DZ" sz="4400" b="1" dirty="0" smtClean="0">
                <a:solidFill>
                  <a:srgbClr val="FFFF00"/>
                </a:solidFill>
              </a:rPr>
              <a:t>الترويجي فعال</a:t>
            </a:r>
            <a:endParaRPr lang="ar-DZ" sz="4400" b="1" dirty="0">
              <a:solidFill>
                <a:srgbClr val="FFFF00"/>
              </a:solidFill>
            </a:endParaRPr>
          </a:p>
        </p:txBody>
      </p:sp>
    </p:spTree>
    <p:extLst>
      <p:ext uri="{BB962C8B-B14F-4D97-AF65-F5344CB8AC3E}">
        <p14:creationId xmlns:p14="http://schemas.microsoft.com/office/powerpoint/2010/main" val="707492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barn(inHorizontal)">
                                      <p:cBhvr>
                                        <p:cTn id="7" dur="500"/>
                                        <p:tgtEl>
                                          <p:spTgt spid="6144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61444"/>
                                        </p:tgtEl>
                                        <p:attrNameLst>
                                          <p:attrName>style.visibility</p:attrName>
                                        </p:attrNameLst>
                                      </p:cBhvr>
                                      <p:to>
                                        <p:strVal val="visible"/>
                                      </p:to>
                                    </p:set>
                                    <p:anim calcmode="lin" valueType="num">
                                      <p:cBhvr>
                                        <p:cTn id="12" dur="1000" fill="hold"/>
                                        <p:tgtEl>
                                          <p:spTgt spid="61444"/>
                                        </p:tgtEl>
                                        <p:attrNameLst>
                                          <p:attrName>ppt_w</p:attrName>
                                        </p:attrNameLst>
                                      </p:cBhvr>
                                      <p:tavLst>
                                        <p:tav tm="0">
                                          <p:val>
                                            <p:fltVal val="0"/>
                                          </p:val>
                                        </p:tav>
                                        <p:tav tm="100000">
                                          <p:val>
                                            <p:strVal val="#ppt_w"/>
                                          </p:val>
                                        </p:tav>
                                      </p:tavLst>
                                    </p:anim>
                                    <p:anim calcmode="lin" valueType="num">
                                      <p:cBhvr>
                                        <p:cTn id="13" dur="1000" fill="hold"/>
                                        <p:tgtEl>
                                          <p:spTgt spid="61444"/>
                                        </p:tgtEl>
                                        <p:attrNameLst>
                                          <p:attrName>ppt_h</p:attrName>
                                        </p:attrNameLst>
                                      </p:cBhvr>
                                      <p:tavLst>
                                        <p:tav tm="0">
                                          <p:val>
                                            <p:fltVal val="0"/>
                                          </p:val>
                                        </p:tav>
                                        <p:tav tm="100000">
                                          <p:val>
                                            <p:strVal val="#ppt_h"/>
                                          </p:val>
                                        </p:tav>
                                      </p:tavLst>
                                    </p:anim>
                                    <p:anim calcmode="lin" valueType="num">
                                      <p:cBhvr>
                                        <p:cTn id="14" dur="1000" fill="hold"/>
                                        <p:tgtEl>
                                          <p:spTgt spid="6144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14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61443"/>
                                        </p:tgtEl>
                                        <p:attrNameLst>
                                          <p:attrName>style.visibility</p:attrName>
                                        </p:attrNameLst>
                                      </p:cBhvr>
                                      <p:to>
                                        <p:strVal val="visible"/>
                                      </p:to>
                                    </p:set>
                                    <p:animEffect transition="in" filter="barn(inHorizontal)">
                                      <p:cBhvr>
                                        <p:cTn id="20" dur="500"/>
                                        <p:tgtEl>
                                          <p:spTgt spid="6144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61450"/>
                                        </p:tgtEl>
                                        <p:attrNameLst>
                                          <p:attrName>style.visibility</p:attrName>
                                        </p:attrNameLst>
                                      </p:cBhvr>
                                      <p:to>
                                        <p:strVal val="visible"/>
                                      </p:to>
                                    </p:set>
                                    <p:anim calcmode="lin" valueType="num">
                                      <p:cBhvr additive="base">
                                        <p:cTn id="25" dur="500" fill="hold"/>
                                        <p:tgtEl>
                                          <p:spTgt spid="61450"/>
                                        </p:tgtEl>
                                        <p:attrNameLst>
                                          <p:attrName>ppt_x</p:attrName>
                                        </p:attrNameLst>
                                      </p:cBhvr>
                                      <p:tavLst>
                                        <p:tav tm="0">
                                          <p:val>
                                            <p:strVal val="1+#ppt_w/2"/>
                                          </p:val>
                                        </p:tav>
                                        <p:tav tm="100000">
                                          <p:val>
                                            <p:strVal val="#ppt_x"/>
                                          </p:val>
                                        </p:tav>
                                      </p:tavLst>
                                    </p:anim>
                                    <p:anim calcmode="lin" valueType="num">
                                      <p:cBhvr additive="base">
                                        <p:cTn id="26" dur="500" fill="hold"/>
                                        <p:tgtEl>
                                          <p:spTgt spid="614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61449"/>
                                        </p:tgtEl>
                                        <p:attrNameLst>
                                          <p:attrName>style.visibility</p:attrName>
                                        </p:attrNameLst>
                                      </p:cBhvr>
                                      <p:to>
                                        <p:strVal val="visible"/>
                                      </p:to>
                                    </p:set>
                                    <p:anim calcmode="lin" valueType="num">
                                      <p:cBhvr additive="base">
                                        <p:cTn id="31" dur="500" fill="hold"/>
                                        <p:tgtEl>
                                          <p:spTgt spid="61449"/>
                                        </p:tgtEl>
                                        <p:attrNameLst>
                                          <p:attrName>ppt_x</p:attrName>
                                        </p:attrNameLst>
                                      </p:cBhvr>
                                      <p:tavLst>
                                        <p:tav tm="0">
                                          <p:val>
                                            <p:strVal val="1+#ppt_w/2"/>
                                          </p:val>
                                        </p:tav>
                                        <p:tav tm="100000">
                                          <p:val>
                                            <p:strVal val="#ppt_x"/>
                                          </p:val>
                                        </p:tav>
                                      </p:tavLst>
                                    </p:anim>
                                    <p:anim calcmode="lin" valueType="num">
                                      <p:cBhvr additive="base">
                                        <p:cTn id="32" dur="500" fill="hold"/>
                                        <p:tgtEl>
                                          <p:spTgt spid="6144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61448"/>
                                        </p:tgtEl>
                                        <p:attrNameLst>
                                          <p:attrName>style.visibility</p:attrName>
                                        </p:attrNameLst>
                                      </p:cBhvr>
                                      <p:to>
                                        <p:strVal val="visible"/>
                                      </p:to>
                                    </p:set>
                                    <p:anim calcmode="lin" valueType="num">
                                      <p:cBhvr additive="base">
                                        <p:cTn id="37" dur="500" fill="hold"/>
                                        <p:tgtEl>
                                          <p:spTgt spid="61448"/>
                                        </p:tgtEl>
                                        <p:attrNameLst>
                                          <p:attrName>ppt_x</p:attrName>
                                        </p:attrNameLst>
                                      </p:cBhvr>
                                      <p:tavLst>
                                        <p:tav tm="0">
                                          <p:val>
                                            <p:strVal val="1+#ppt_w/2"/>
                                          </p:val>
                                        </p:tav>
                                        <p:tav tm="100000">
                                          <p:val>
                                            <p:strVal val="#ppt_x"/>
                                          </p:val>
                                        </p:tav>
                                      </p:tavLst>
                                    </p:anim>
                                    <p:anim calcmode="lin" valueType="num">
                                      <p:cBhvr additive="base">
                                        <p:cTn id="38" dur="500" fill="hold"/>
                                        <p:tgtEl>
                                          <p:spTgt spid="6144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61447"/>
                                        </p:tgtEl>
                                        <p:attrNameLst>
                                          <p:attrName>style.visibility</p:attrName>
                                        </p:attrNameLst>
                                      </p:cBhvr>
                                      <p:to>
                                        <p:strVal val="visible"/>
                                      </p:to>
                                    </p:set>
                                    <p:anim calcmode="lin" valueType="num">
                                      <p:cBhvr additive="base">
                                        <p:cTn id="43" dur="500" fill="hold"/>
                                        <p:tgtEl>
                                          <p:spTgt spid="61447"/>
                                        </p:tgtEl>
                                        <p:attrNameLst>
                                          <p:attrName>ppt_x</p:attrName>
                                        </p:attrNameLst>
                                      </p:cBhvr>
                                      <p:tavLst>
                                        <p:tav tm="0">
                                          <p:val>
                                            <p:strVal val="1+#ppt_w/2"/>
                                          </p:val>
                                        </p:tav>
                                        <p:tav tm="100000">
                                          <p:val>
                                            <p:strVal val="#ppt_x"/>
                                          </p:val>
                                        </p:tav>
                                      </p:tavLst>
                                    </p:anim>
                                    <p:anim calcmode="lin" valueType="num">
                                      <p:cBhvr additive="base">
                                        <p:cTn id="44" dur="500" fill="hold"/>
                                        <p:tgtEl>
                                          <p:spTgt spid="6144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61446"/>
                                        </p:tgtEl>
                                        <p:attrNameLst>
                                          <p:attrName>style.visibility</p:attrName>
                                        </p:attrNameLst>
                                      </p:cBhvr>
                                      <p:to>
                                        <p:strVal val="visible"/>
                                      </p:to>
                                    </p:set>
                                    <p:anim calcmode="lin" valueType="num">
                                      <p:cBhvr additive="base">
                                        <p:cTn id="49" dur="500" fill="hold"/>
                                        <p:tgtEl>
                                          <p:spTgt spid="61446"/>
                                        </p:tgtEl>
                                        <p:attrNameLst>
                                          <p:attrName>ppt_x</p:attrName>
                                        </p:attrNameLst>
                                      </p:cBhvr>
                                      <p:tavLst>
                                        <p:tav tm="0">
                                          <p:val>
                                            <p:strVal val="1+#ppt_w/2"/>
                                          </p:val>
                                        </p:tav>
                                        <p:tav tm="100000">
                                          <p:val>
                                            <p:strVal val="#ppt_x"/>
                                          </p:val>
                                        </p:tav>
                                      </p:tavLst>
                                    </p:anim>
                                    <p:anim calcmode="lin" valueType="num">
                                      <p:cBhvr additive="base">
                                        <p:cTn id="50" dur="500" fill="hold"/>
                                        <p:tgtEl>
                                          <p:spTgt spid="6144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61445"/>
                                        </p:tgtEl>
                                        <p:attrNameLst>
                                          <p:attrName>style.visibility</p:attrName>
                                        </p:attrNameLst>
                                      </p:cBhvr>
                                      <p:to>
                                        <p:strVal val="visible"/>
                                      </p:to>
                                    </p:set>
                                    <p:anim calcmode="lin" valueType="num">
                                      <p:cBhvr additive="base">
                                        <p:cTn id="55" dur="500" fill="hold"/>
                                        <p:tgtEl>
                                          <p:spTgt spid="61445"/>
                                        </p:tgtEl>
                                        <p:attrNameLst>
                                          <p:attrName>ppt_x</p:attrName>
                                        </p:attrNameLst>
                                      </p:cBhvr>
                                      <p:tavLst>
                                        <p:tav tm="0">
                                          <p:val>
                                            <p:strVal val="1+#ppt_w/2"/>
                                          </p:val>
                                        </p:tav>
                                        <p:tav tm="100000">
                                          <p:val>
                                            <p:strVal val="#ppt_x"/>
                                          </p:val>
                                        </p:tav>
                                      </p:tavLst>
                                    </p:anim>
                                    <p:anim calcmode="lin" valueType="num">
                                      <p:cBhvr additive="base">
                                        <p:cTn id="56" dur="500" fill="hold"/>
                                        <p:tgtEl>
                                          <p:spTgt spid="6144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bg/>
                                          </p:spTgt>
                                        </p:tgtEl>
                                        <p:attrNameLst>
                                          <p:attrName>style.visibility</p:attrName>
                                        </p:attrNameLst>
                                      </p:cBhvr>
                                      <p:to>
                                        <p:strVal val="visible"/>
                                      </p:to>
                                    </p:set>
                                    <p:anim calcmode="lin" valueType="num">
                                      <p:cBhvr additive="base">
                                        <p:cTn id="61"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62" dur="500" fill="hold"/>
                                        <p:tgtEl>
                                          <p:spTgt spid="14">
                                            <p:bg/>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4">
                                            <p:txEl>
                                              <p:pRg st="0" end="0"/>
                                            </p:txEl>
                                          </p:spTgt>
                                        </p:tgtEl>
                                        <p:attrNameLst>
                                          <p:attrName>style.visibility</p:attrName>
                                        </p:attrNameLst>
                                      </p:cBhvr>
                                      <p:to>
                                        <p:strVal val="visible"/>
                                      </p:to>
                                    </p:set>
                                    <p:anim calcmode="lin" valueType="num">
                                      <p:cBhvr additive="base">
                                        <p:cTn id="6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autoUpdateAnimBg="0"/>
      <p:bldP spid="61443" grpId="0" animBg="1" autoUpdateAnimBg="0"/>
      <p:bldP spid="61444" grpId="0" animBg="1"/>
      <p:bldP spid="61445" grpId="0" animBg="1" autoUpdateAnimBg="0"/>
      <p:bldP spid="61446" grpId="0" animBg="1" autoUpdateAnimBg="0"/>
      <p:bldP spid="61447" grpId="0" animBg="1" autoUpdateAnimBg="0"/>
      <p:bldP spid="61448" grpId="0" animBg="1" autoUpdateAnimBg="0"/>
      <p:bldP spid="61449" grpId="0" animBg="1" autoUpdateAnimBg="0"/>
      <p:bldP spid="61450" grpId="0" animBg="1" autoUpdateAnimBg="0"/>
      <p:bldP spid="14"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rot="5400000">
            <a:off x="4641057" y="-797719"/>
            <a:ext cx="769938" cy="6175375"/>
          </a:xfrm>
          <a:prstGeom prst="rect">
            <a:avLst/>
          </a:prstGeom>
          <a:solidFill>
            <a:srgbClr val="CCFFFF"/>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CCFFFF"/>
            </a:extrusionClr>
          </a:sp3d>
        </p:spPr>
        <p:txBody>
          <a:bodyPr rot="10800000" vert="eaVert" wrap="none" lIns="84053" tIns="41315" rIns="84053" bIns="41315" anchor="ctr">
            <a:flatTx/>
          </a:bodyPr>
          <a:lstStyle/>
          <a:p>
            <a:pPr algn="ctr" defTabSz="831850" eaLnBrk="0" hangingPunct="0"/>
            <a:r>
              <a:rPr lang="ar-SA" sz="3200" b="1">
                <a:solidFill>
                  <a:srgbClr val="000000"/>
                </a:solidFill>
                <a:latin typeface="Tahoma" pitchFamily="34" charset="0"/>
                <a:cs typeface="Tahoma" pitchFamily="34" charset="0"/>
              </a:rPr>
              <a:t>3. تصميم الرسالة</a:t>
            </a:r>
            <a:endParaRPr lang="en-US" sz="3200" b="1">
              <a:solidFill>
                <a:srgbClr val="000000"/>
              </a:solidFill>
              <a:latin typeface="Tahoma" pitchFamily="34" charset="0"/>
              <a:cs typeface="Tahoma" pitchFamily="34" charset="0"/>
            </a:endParaRPr>
          </a:p>
        </p:txBody>
      </p:sp>
      <p:sp>
        <p:nvSpPr>
          <p:cNvPr id="63491" name="AutoShape 3"/>
          <p:cNvSpPr>
            <a:spLocks noChangeArrowheads="1"/>
          </p:cNvSpPr>
          <p:nvPr/>
        </p:nvSpPr>
        <p:spPr bwMode="auto">
          <a:xfrm>
            <a:off x="1738314" y="2752726"/>
            <a:ext cx="2986087" cy="1584325"/>
          </a:xfrm>
          <a:prstGeom prst="cube">
            <a:avLst>
              <a:gd name="adj" fmla="val 18250"/>
            </a:avLst>
          </a:prstGeom>
          <a:gradFill rotWithShape="0">
            <a:gsLst>
              <a:gs pos="0">
                <a:srgbClr val="FFFFFF"/>
              </a:gs>
              <a:gs pos="100000">
                <a:srgbClr val="00B7A5"/>
              </a:gs>
            </a:gsLst>
            <a:path path="rect">
              <a:fillToRect l="50000" t="50000" r="50000" b="50000"/>
            </a:path>
          </a:gradFill>
          <a:ln w="12700">
            <a:solidFill>
              <a:srgbClr val="000000"/>
            </a:solidFill>
            <a:miter lim="800000"/>
            <a:headEnd/>
            <a:tailEnd/>
          </a:ln>
        </p:spPr>
        <p:txBody>
          <a:bodyPr wrap="none" lIns="81204" tIns="39889" rIns="81204" bIns="39889" anchor="ctr"/>
          <a:lstStyle/>
          <a:p>
            <a:pPr algn="ctr" defTabSz="820738" eaLnBrk="0" hangingPunct="0"/>
            <a:endParaRPr lang="en-US" sz="2200">
              <a:solidFill>
                <a:srgbClr val="000000"/>
              </a:solidFill>
              <a:latin typeface="Tahoma" pitchFamily="34" charset="0"/>
            </a:endParaRPr>
          </a:p>
          <a:p>
            <a:pPr algn="ctr" defTabSz="820738" eaLnBrk="0" hangingPunct="0"/>
            <a:r>
              <a:rPr lang="ar-SA" sz="2400">
                <a:solidFill>
                  <a:schemeClr val="hlink"/>
                </a:solidFill>
                <a:latin typeface="Tahoma" pitchFamily="34" charset="0"/>
                <a:cs typeface="Tahoma" pitchFamily="34" charset="0"/>
              </a:rPr>
              <a:t>مضمون الرسالة</a:t>
            </a:r>
            <a:endParaRPr lang="en-US" sz="2400">
              <a:solidFill>
                <a:schemeClr val="hlink"/>
              </a:solidFill>
              <a:latin typeface="Tahoma" pitchFamily="34" charset="0"/>
              <a:cs typeface="Tahoma" pitchFamily="34" charset="0"/>
            </a:endParaRPr>
          </a:p>
          <a:p>
            <a:pPr algn="ctr" defTabSz="820738" eaLnBrk="0" hangingPunct="0"/>
            <a:r>
              <a:rPr lang="ar-SA">
                <a:solidFill>
                  <a:srgbClr val="000000"/>
                </a:solidFill>
                <a:latin typeface="Tahoma" pitchFamily="34" charset="0"/>
                <a:cs typeface="Tahoma" pitchFamily="34" charset="0"/>
              </a:rPr>
              <a:t>عقلانية</a:t>
            </a:r>
          </a:p>
          <a:p>
            <a:pPr algn="ctr" defTabSz="820738" eaLnBrk="0" hangingPunct="0"/>
            <a:r>
              <a:rPr lang="ar-SA">
                <a:solidFill>
                  <a:srgbClr val="000000"/>
                </a:solidFill>
                <a:latin typeface="Tahoma" pitchFamily="34" charset="0"/>
                <a:cs typeface="Tahoma" pitchFamily="34" charset="0"/>
              </a:rPr>
              <a:t>عاطفية</a:t>
            </a:r>
          </a:p>
          <a:p>
            <a:pPr algn="ctr" defTabSz="820738" eaLnBrk="0" hangingPunct="0"/>
            <a:r>
              <a:rPr lang="ar-SA">
                <a:solidFill>
                  <a:srgbClr val="000000"/>
                </a:solidFill>
                <a:latin typeface="Tahoma" pitchFamily="34" charset="0"/>
                <a:cs typeface="Tahoma" pitchFamily="34" charset="0"/>
              </a:rPr>
              <a:t>اخلاقية</a:t>
            </a:r>
            <a:endParaRPr lang="en-US">
              <a:solidFill>
                <a:srgbClr val="000000"/>
              </a:solidFill>
              <a:latin typeface="Tahoma" pitchFamily="34" charset="0"/>
            </a:endParaRPr>
          </a:p>
          <a:p>
            <a:pPr algn="ctr" defTabSz="820738"/>
            <a:endParaRPr lang="en-US">
              <a:solidFill>
                <a:srgbClr val="000000"/>
              </a:solidFill>
              <a:latin typeface="Tahoma" pitchFamily="34" charset="0"/>
            </a:endParaRPr>
          </a:p>
        </p:txBody>
      </p:sp>
      <p:sp>
        <p:nvSpPr>
          <p:cNvPr id="63492" name="AutoShape 4"/>
          <p:cNvSpPr>
            <a:spLocks noChangeArrowheads="1"/>
          </p:cNvSpPr>
          <p:nvPr/>
        </p:nvSpPr>
        <p:spPr bwMode="auto">
          <a:xfrm>
            <a:off x="4410076" y="3368676"/>
            <a:ext cx="3076575" cy="1558925"/>
          </a:xfrm>
          <a:prstGeom prst="cube">
            <a:avLst>
              <a:gd name="adj" fmla="val 18250"/>
            </a:avLst>
          </a:prstGeom>
          <a:gradFill rotWithShape="0">
            <a:gsLst>
              <a:gs pos="0">
                <a:srgbClr val="FFFFFF"/>
              </a:gs>
              <a:gs pos="100000">
                <a:srgbClr val="00B7A5"/>
              </a:gs>
            </a:gsLst>
            <a:path path="rect">
              <a:fillToRect l="50000" t="50000" r="50000" b="50000"/>
            </a:path>
          </a:gradFill>
          <a:ln w="12700">
            <a:solidFill>
              <a:srgbClr val="000000"/>
            </a:solidFill>
            <a:miter lim="800000"/>
            <a:headEnd/>
            <a:tailEnd/>
          </a:ln>
        </p:spPr>
        <p:txBody>
          <a:bodyPr wrap="none" lIns="81204" tIns="39889" rIns="81204" bIns="39889" anchor="ctr"/>
          <a:lstStyle/>
          <a:p>
            <a:pPr algn="ctr" defTabSz="820738" eaLnBrk="0" hangingPunct="0"/>
            <a:endParaRPr lang="en-US" sz="2200">
              <a:solidFill>
                <a:srgbClr val="000000"/>
              </a:solidFill>
              <a:latin typeface="Tahoma" pitchFamily="34" charset="0"/>
            </a:endParaRPr>
          </a:p>
          <a:p>
            <a:pPr algn="ctr" defTabSz="820738" eaLnBrk="0" hangingPunct="0"/>
            <a:endParaRPr lang="en-US" sz="2200">
              <a:solidFill>
                <a:srgbClr val="000000"/>
              </a:solidFill>
              <a:latin typeface="Tahoma" pitchFamily="34" charset="0"/>
            </a:endParaRPr>
          </a:p>
          <a:p>
            <a:pPr algn="ctr" defTabSz="820738" eaLnBrk="0" hangingPunct="0"/>
            <a:r>
              <a:rPr lang="ar-SA" sz="2400">
                <a:solidFill>
                  <a:schemeClr val="hlink"/>
                </a:solidFill>
                <a:latin typeface="Tahoma" pitchFamily="34" charset="0"/>
                <a:cs typeface="Tahoma" pitchFamily="34" charset="0"/>
              </a:rPr>
              <a:t>هيكل الرسالة</a:t>
            </a:r>
            <a:endParaRPr lang="en-US" sz="2400">
              <a:solidFill>
                <a:schemeClr val="hlink"/>
              </a:solidFill>
              <a:latin typeface="Tahoma" pitchFamily="34" charset="0"/>
              <a:cs typeface="Tahoma" pitchFamily="34" charset="0"/>
            </a:endParaRPr>
          </a:p>
          <a:p>
            <a:pPr algn="ctr" defTabSz="820738" eaLnBrk="0" hangingPunct="0"/>
            <a:r>
              <a:rPr lang="ar-SA">
                <a:solidFill>
                  <a:srgbClr val="000000"/>
                </a:solidFill>
                <a:latin typeface="Tahoma" pitchFamily="34" charset="0"/>
                <a:cs typeface="Tahoma" pitchFamily="34" charset="0"/>
              </a:rPr>
              <a:t>الخلاصة</a:t>
            </a:r>
            <a:endParaRPr lang="en-US">
              <a:solidFill>
                <a:srgbClr val="000000"/>
              </a:solidFill>
              <a:latin typeface="Tahoma" pitchFamily="34" charset="0"/>
              <a:cs typeface="Tahoma" pitchFamily="34" charset="0"/>
            </a:endParaRPr>
          </a:p>
          <a:p>
            <a:pPr algn="ctr" defTabSz="820738" eaLnBrk="0" hangingPunct="0"/>
            <a:r>
              <a:rPr lang="ar-SA">
                <a:solidFill>
                  <a:srgbClr val="000000"/>
                </a:solidFill>
                <a:latin typeface="Tahoma" pitchFamily="34" charset="0"/>
                <a:cs typeface="Tahoma" pitchFamily="34" charset="0"/>
              </a:rPr>
              <a:t>براهين</a:t>
            </a:r>
            <a:endParaRPr lang="en-US">
              <a:solidFill>
                <a:srgbClr val="000000"/>
              </a:solidFill>
              <a:latin typeface="Tahoma" pitchFamily="34" charset="0"/>
              <a:cs typeface="Tahoma" pitchFamily="34" charset="0"/>
            </a:endParaRPr>
          </a:p>
          <a:p>
            <a:pPr algn="ctr" defTabSz="820738" eaLnBrk="0" hangingPunct="0"/>
            <a:r>
              <a:rPr lang="ar-SA">
                <a:solidFill>
                  <a:srgbClr val="000000"/>
                </a:solidFill>
                <a:latin typeface="Tahoma" pitchFamily="34" charset="0"/>
                <a:cs typeface="Tahoma" pitchFamily="34" charset="0"/>
              </a:rPr>
              <a:t>ترتيب البراهين</a:t>
            </a:r>
            <a:endParaRPr lang="en-US">
              <a:solidFill>
                <a:srgbClr val="000000"/>
              </a:solidFill>
              <a:latin typeface="Tahoma" pitchFamily="34" charset="0"/>
              <a:cs typeface="Tahoma" pitchFamily="34" charset="0"/>
            </a:endParaRPr>
          </a:p>
          <a:p>
            <a:pPr algn="ctr" defTabSz="820738" eaLnBrk="0" hangingPunct="0"/>
            <a:endParaRPr lang="en-US">
              <a:solidFill>
                <a:srgbClr val="000000"/>
              </a:solidFill>
              <a:latin typeface="Tahoma" pitchFamily="34" charset="0"/>
            </a:endParaRPr>
          </a:p>
          <a:p>
            <a:pPr algn="ctr" defTabSz="820738"/>
            <a:endParaRPr lang="en-US">
              <a:solidFill>
                <a:srgbClr val="000000"/>
              </a:solidFill>
              <a:latin typeface="Tahoma" pitchFamily="34" charset="0"/>
            </a:endParaRPr>
          </a:p>
        </p:txBody>
      </p:sp>
      <p:sp>
        <p:nvSpPr>
          <p:cNvPr id="63493" name="AutoShape 5"/>
          <p:cNvSpPr>
            <a:spLocks noChangeArrowheads="1"/>
          </p:cNvSpPr>
          <p:nvPr/>
        </p:nvSpPr>
        <p:spPr bwMode="auto">
          <a:xfrm>
            <a:off x="7173914" y="4002089"/>
            <a:ext cx="3113087" cy="1557337"/>
          </a:xfrm>
          <a:prstGeom prst="cube">
            <a:avLst>
              <a:gd name="adj" fmla="val 18250"/>
            </a:avLst>
          </a:prstGeom>
          <a:gradFill rotWithShape="0">
            <a:gsLst>
              <a:gs pos="0">
                <a:srgbClr val="FFFFFF"/>
              </a:gs>
              <a:gs pos="100000">
                <a:srgbClr val="00B7A5"/>
              </a:gs>
            </a:gsLst>
            <a:path path="rect">
              <a:fillToRect l="50000" t="50000" r="50000" b="50000"/>
            </a:path>
          </a:gradFill>
          <a:ln w="12700">
            <a:solidFill>
              <a:srgbClr val="000000"/>
            </a:solidFill>
            <a:miter lim="800000"/>
            <a:headEnd/>
            <a:tailEnd/>
          </a:ln>
        </p:spPr>
        <p:txBody>
          <a:bodyPr wrap="none" lIns="81204" tIns="39889" rIns="81204" bIns="39889" anchor="ctr"/>
          <a:lstStyle/>
          <a:p>
            <a:pPr algn="ctr" defTabSz="820738" eaLnBrk="0" hangingPunct="0"/>
            <a:endParaRPr lang="en-US" sz="2200">
              <a:solidFill>
                <a:srgbClr val="000000"/>
              </a:solidFill>
              <a:latin typeface="Tahoma" pitchFamily="34" charset="0"/>
            </a:endParaRPr>
          </a:p>
          <a:p>
            <a:pPr algn="ctr" defTabSz="820738" eaLnBrk="0" hangingPunct="0"/>
            <a:endParaRPr lang="en-US" sz="2200">
              <a:solidFill>
                <a:srgbClr val="000000"/>
              </a:solidFill>
              <a:latin typeface="Tahoma" pitchFamily="34" charset="0"/>
            </a:endParaRPr>
          </a:p>
          <a:p>
            <a:pPr algn="ctr" defTabSz="820738" eaLnBrk="0" hangingPunct="0"/>
            <a:r>
              <a:rPr lang="ar-SA" sz="2400">
                <a:solidFill>
                  <a:schemeClr val="hlink"/>
                </a:solidFill>
                <a:latin typeface="Tahoma" pitchFamily="34" charset="0"/>
                <a:cs typeface="Tahoma" pitchFamily="34" charset="0"/>
              </a:rPr>
              <a:t>تصميم الرسالة</a:t>
            </a:r>
            <a:endParaRPr lang="en-US" sz="2400">
              <a:solidFill>
                <a:schemeClr val="hlink"/>
              </a:solidFill>
              <a:latin typeface="Tahoma" pitchFamily="34" charset="0"/>
              <a:cs typeface="Tahoma" pitchFamily="34" charset="0"/>
            </a:endParaRPr>
          </a:p>
          <a:p>
            <a:pPr algn="ctr" defTabSz="820738" eaLnBrk="0" hangingPunct="0"/>
            <a:r>
              <a:rPr lang="ar-SA">
                <a:solidFill>
                  <a:srgbClr val="000000"/>
                </a:solidFill>
                <a:latin typeface="Tahoma" pitchFamily="34" charset="0"/>
                <a:cs typeface="Tahoma" pitchFamily="34" charset="0"/>
              </a:rPr>
              <a:t>العنوان</a:t>
            </a:r>
            <a:r>
              <a:rPr lang="en-US">
                <a:solidFill>
                  <a:srgbClr val="000000"/>
                </a:solidFill>
                <a:latin typeface="Tahoma" pitchFamily="34" charset="0"/>
              </a:rPr>
              <a:t>, </a:t>
            </a:r>
            <a:r>
              <a:rPr lang="ar-SA">
                <a:solidFill>
                  <a:srgbClr val="000000"/>
                </a:solidFill>
                <a:latin typeface="Tahoma" pitchFamily="34" charset="0"/>
                <a:cs typeface="Tahoma" pitchFamily="34" charset="0"/>
              </a:rPr>
              <a:t>الصور</a:t>
            </a:r>
            <a:r>
              <a:rPr lang="en-US">
                <a:solidFill>
                  <a:srgbClr val="000000"/>
                </a:solidFill>
                <a:latin typeface="Tahoma" pitchFamily="34" charset="0"/>
              </a:rPr>
              <a:t>, </a:t>
            </a:r>
          </a:p>
          <a:p>
            <a:pPr algn="ctr" defTabSz="820738" eaLnBrk="0" hangingPunct="0"/>
            <a:r>
              <a:rPr lang="en-US">
                <a:solidFill>
                  <a:srgbClr val="000000"/>
                </a:solidFill>
                <a:latin typeface="Tahoma" pitchFamily="34" charset="0"/>
              </a:rPr>
              <a:t> &amp; </a:t>
            </a:r>
            <a:r>
              <a:rPr lang="ar-SA">
                <a:solidFill>
                  <a:srgbClr val="000000"/>
                </a:solidFill>
                <a:latin typeface="Tahoma" pitchFamily="34" charset="0"/>
                <a:cs typeface="Tahoma" pitchFamily="34" charset="0"/>
              </a:rPr>
              <a:t>الالوان</a:t>
            </a:r>
            <a:endParaRPr lang="en-US">
              <a:solidFill>
                <a:srgbClr val="000000"/>
              </a:solidFill>
              <a:latin typeface="Tahoma" pitchFamily="34" charset="0"/>
              <a:cs typeface="Tahoma" pitchFamily="34" charset="0"/>
            </a:endParaRPr>
          </a:p>
          <a:p>
            <a:pPr algn="ctr" defTabSz="820738" eaLnBrk="0" hangingPunct="0"/>
            <a:r>
              <a:rPr lang="ar-SA">
                <a:solidFill>
                  <a:srgbClr val="000000"/>
                </a:solidFill>
                <a:latin typeface="Tahoma" pitchFamily="34" charset="0"/>
                <a:cs typeface="Tahoma" pitchFamily="34" charset="0"/>
              </a:rPr>
              <a:t>اللغة..</a:t>
            </a:r>
            <a:endParaRPr lang="en-US">
              <a:solidFill>
                <a:srgbClr val="000000"/>
              </a:solidFill>
              <a:latin typeface="Tahoma" pitchFamily="34" charset="0"/>
              <a:cs typeface="Tahoma" pitchFamily="34" charset="0"/>
            </a:endParaRPr>
          </a:p>
          <a:p>
            <a:pPr algn="ctr" defTabSz="820738" eaLnBrk="0" hangingPunct="0"/>
            <a:endParaRPr lang="en-US">
              <a:solidFill>
                <a:srgbClr val="000000"/>
              </a:solidFill>
              <a:latin typeface="Tahoma" pitchFamily="34" charset="0"/>
            </a:endParaRPr>
          </a:p>
          <a:p>
            <a:pPr algn="ctr" defTabSz="820738"/>
            <a:endParaRPr lang="en-US">
              <a:solidFill>
                <a:srgbClr val="000000"/>
              </a:solidFill>
              <a:latin typeface="Tahoma" pitchFamily="34" charset="0"/>
            </a:endParaRPr>
          </a:p>
        </p:txBody>
      </p:sp>
      <p:sp>
        <p:nvSpPr>
          <p:cNvPr id="21" name="Title 4"/>
          <p:cNvSpPr txBox="1">
            <a:spLocks/>
          </p:cNvSpPr>
          <p:nvPr/>
        </p:nvSpPr>
        <p:spPr>
          <a:xfrm>
            <a:off x="2095472" y="500042"/>
            <a:ext cx="7786742" cy="1000132"/>
          </a:xfrm>
          <a:prstGeom prst="rect">
            <a:avLst/>
          </a:prstGeom>
        </p:spPr>
        <p:style>
          <a:lnRef idx="3">
            <a:schemeClr val="lt1"/>
          </a:lnRef>
          <a:fillRef idx="1">
            <a:schemeClr val="accent4"/>
          </a:fillRef>
          <a:effectRef idx="1">
            <a:schemeClr val="accent4"/>
          </a:effectRef>
          <a:fontRef idx="minor">
            <a:schemeClr val="lt1"/>
          </a:fontRef>
        </p:style>
        <p:txBody>
          <a:bodyPr vert="horz" anchor="b">
            <a:noAutofit/>
            <a:scene3d>
              <a:camera prst="orthographicFront"/>
              <a:lightRig rig="soft" dir="t"/>
            </a:scene3d>
            <a:sp3d prstMaterial="softEdge">
              <a:bevelT w="25400" h="25400"/>
            </a:sp3d>
          </a:bodyPr>
          <a:lstStyle/>
          <a:p>
            <a:pPr marL="1143000" indent="-1143000" algn="ctr" rtl="1">
              <a:spcBef>
                <a:spcPct val="0"/>
              </a:spcBef>
              <a:defRPr/>
            </a:pPr>
            <a:r>
              <a:rPr lang="ar-DZ" sz="4400" b="1" dirty="0">
                <a:solidFill>
                  <a:srgbClr val="FFFF00"/>
                </a:solidFill>
              </a:rPr>
              <a:t>خطوات </a:t>
            </a:r>
            <a:r>
              <a:rPr lang="ar-SA" sz="4400" b="1" dirty="0">
                <a:solidFill>
                  <a:srgbClr val="FFFF00"/>
                </a:solidFill>
              </a:rPr>
              <a:t>إعداد النشاط </a:t>
            </a:r>
            <a:r>
              <a:rPr lang="ar-DZ" sz="4400" b="1" dirty="0">
                <a:solidFill>
                  <a:srgbClr val="FFFF00"/>
                </a:solidFill>
              </a:rPr>
              <a:t>الترويجي فعال</a:t>
            </a:r>
          </a:p>
        </p:txBody>
      </p:sp>
    </p:spTree>
    <p:extLst>
      <p:ext uri="{BB962C8B-B14F-4D97-AF65-F5344CB8AC3E}">
        <p14:creationId xmlns:p14="http://schemas.microsoft.com/office/powerpoint/2010/main" val="1398257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barn(inHorizontal)">
                                      <p:cBhvr>
                                        <p:cTn id="7" dur="500"/>
                                        <p:tgtEl>
                                          <p:spTgt spid="6349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grpId="0" nodeType="clickEffect">
                                  <p:stCondLst>
                                    <p:cond delay="0"/>
                                  </p:stCondLst>
                                  <p:childTnLst>
                                    <p:set>
                                      <p:cBhvr>
                                        <p:cTn id="11" dur="1" fill="hold">
                                          <p:stCondLst>
                                            <p:cond delay="0"/>
                                          </p:stCondLst>
                                        </p:cTn>
                                        <p:tgtEl>
                                          <p:spTgt spid="63491"/>
                                        </p:tgtEl>
                                        <p:attrNameLst>
                                          <p:attrName>style.visibility</p:attrName>
                                        </p:attrNameLst>
                                      </p:cBhvr>
                                      <p:to>
                                        <p:strVal val="visible"/>
                                      </p:to>
                                    </p:set>
                                    <p:anim calcmode="lin" valueType="num">
                                      <p:cBhvr>
                                        <p:cTn id="12" dur="500" fill="hold"/>
                                        <p:tgtEl>
                                          <p:spTgt spid="63491"/>
                                        </p:tgtEl>
                                        <p:attrNameLst>
                                          <p:attrName>ppt_x</p:attrName>
                                        </p:attrNameLst>
                                      </p:cBhvr>
                                      <p:tavLst>
                                        <p:tav tm="0">
                                          <p:val>
                                            <p:strVal val="#ppt_x"/>
                                          </p:val>
                                        </p:tav>
                                        <p:tav tm="100000">
                                          <p:val>
                                            <p:strVal val="#ppt_x"/>
                                          </p:val>
                                        </p:tav>
                                      </p:tavLst>
                                    </p:anim>
                                    <p:anim calcmode="lin" valueType="num">
                                      <p:cBhvr>
                                        <p:cTn id="13" dur="500" fill="hold"/>
                                        <p:tgtEl>
                                          <p:spTgt spid="63491"/>
                                        </p:tgtEl>
                                        <p:attrNameLst>
                                          <p:attrName>ppt_y</p:attrName>
                                        </p:attrNameLst>
                                      </p:cBhvr>
                                      <p:tavLst>
                                        <p:tav tm="0">
                                          <p:val>
                                            <p:strVal val="#ppt_y+#ppt_h/2"/>
                                          </p:val>
                                        </p:tav>
                                        <p:tav tm="100000">
                                          <p:val>
                                            <p:strVal val="#ppt_y"/>
                                          </p:val>
                                        </p:tav>
                                      </p:tavLst>
                                    </p:anim>
                                    <p:anim calcmode="lin" valueType="num">
                                      <p:cBhvr>
                                        <p:cTn id="14" dur="500" fill="hold"/>
                                        <p:tgtEl>
                                          <p:spTgt spid="63491"/>
                                        </p:tgtEl>
                                        <p:attrNameLst>
                                          <p:attrName>ppt_w</p:attrName>
                                        </p:attrNameLst>
                                      </p:cBhvr>
                                      <p:tavLst>
                                        <p:tav tm="0">
                                          <p:val>
                                            <p:strVal val="#ppt_w"/>
                                          </p:val>
                                        </p:tav>
                                        <p:tav tm="100000">
                                          <p:val>
                                            <p:strVal val="#ppt_w"/>
                                          </p:val>
                                        </p:tav>
                                      </p:tavLst>
                                    </p:anim>
                                    <p:anim calcmode="lin" valueType="num">
                                      <p:cBhvr>
                                        <p:cTn id="15" dur="500" fill="hold"/>
                                        <p:tgtEl>
                                          <p:spTgt spid="63491"/>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4" fill="hold" grpId="0" nodeType="clickEffect">
                                  <p:stCondLst>
                                    <p:cond delay="0"/>
                                  </p:stCondLst>
                                  <p:childTnLst>
                                    <p:set>
                                      <p:cBhvr>
                                        <p:cTn id="19" dur="1" fill="hold">
                                          <p:stCondLst>
                                            <p:cond delay="0"/>
                                          </p:stCondLst>
                                        </p:cTn>
                                        <p:tgtEl>
                                          <p:spTgt spid="63492"/>
                                        </p:tgtEl>
                                        <p:attrNameLst>
                                          <p:attrName>style.visibility</p:attrName>
                                        </p:attrNameLst>
                                      </p:cBhvr>
                                      <p:to>
                                        <p:strVal val="visible"/>
                                      </p:to>
                                    </p:set>
                                    <p:anim calcmode="lin" valueType="num">
                                      <p:cBhvr>
                                        <p:cTn id="20" dur="500" fill="hold"/>
                                        <p:tgtEl>
                                          <p:spTgt spid="63492"/>
                                        </p:tgtEl>
                                        <p:attrNameLst>
                                          <p:attrName>ppt_x</p:attrName>
                                        </p:attrNameLst>
                                      </p:cBhvr>
                                      <p:tavLst>
                                        <p:tav tm="0">
                                          <p:val>
                                            <p:strVal val="#ppt_x"/>
                                          </p:val>
                                        </p:tav>
                                        <p:tav tm="100000">
                                          <p:val>
                                            <p:strVal val="#ppt_x"/>
                                          </p:val>
                                        </p:tav>
                                      </p:tavLst>
                                    </p:anim>
                                    <p:anim calcmode="lin" valueType="num">
                                      <p:cBhvr>
                                        <p:cTn id="21" dur="500" fill="hold"/>
                                        <p:tgtEl>
                                          <p:spTgt spid="63492"/>
                                        </p:tgtEl>
                                        <p:attrNameLst>
                                          <p:attrName>ppt_y</p:attrName>
                                        </p:attrNameLst>
                                      </p:cBhvr>
                                      <p:tavLst>
                                        <p:tav tm="0">
                                          <p:val>
                                            <p:strVal val="#ppt_y+#ppt_h/2"/>
                                          </p:val>
                                        </p:tav>
                                        <p:tav tm="100000">
                                          <p:val>
                                            <p:strVal val="#ppt_y"/>
                                          </p:val>
                                        </p:tav>
                                      </p:tavLst>
                                    </p:anim>
                                    <p:anim calcmode="lin" valueType="num">
                                      <p:cBhvr>
                                        <p:cTn id="22" dur="500" fill="hold"/>
                                        <p:tgtEl>
                                          <p:spTgt spid="63492"/>
                                        </p:tgtEl>
                                        <p:attrNameLst>
                                          <p:attrName>ppt_w</p:attrName>
                                        </p:attrNameLst>
                                      </p:cBhvr>
                                      <p:tavLst>
                                        <p:tav tm="0">
                                          <p:val>
                                            <p:strVal val="#ppt_w"/>
                                          </p:val>
                                        </p:tav>
                                        <p:tav tm="100000">
                                          <p:val>
                                            <p:strVal val="#ppt_w"/>
                                          </p:val>
                                        </p:tav>
                                      </p:tavLst>
                                    </p:anim>
                                    <p:anim calcmode="lin" valueType="num">
                                      <p:cBhvr>
                                        <p:cTn id="23" dur="500" fill="hold"/>
                                        <p:tgtEl>
                                          <p:spTgt spid="63492"/>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4" fill="hold" grpId="0" nodeType="clickEffect">
                                  <p:stCondLst>
                                    <p:cond delay="0"/>
                                  </p:stCondLst>
                                  <p:childTnLst>
                                    <p:set>
                                      <p:cBhvr>
                                        <p:cTn id="27" dur="1" fill="hold">
                                          <p:stCondLst>
                                            <p:cond delay="0"/>
                                          </p:stCondLst>
                                        </p:cTn>
                                        <p:tgtEl>
                                          <p:spTgt spid="63493"/>
                                        </p:tgtEl>
                                        <p:attrNameLst>
                                          <p:attrName>style.visibility</p:attrName>
                                        </p:attrNameLst>
                                      </p:cBhvr>
                                      <p:to>
                                        <p:strVal val="visible"/>
                                      </p:to>
                                    </p:set>
                                    <p:anim calcmode="lin" valueType="num">
                                      <p:cBhvr>
                                        <p:cTn id="28" dur="500" fill="hold"/>
                                        <p:tgtEl>
                                          <p:spTgt spid="63493"/>
                                        </p:tgtEl>
                                        <p:attrNameLst>
                                          <p:attrName>ppt_x</p:attrName>
                                        </p:attrNameLst>
                                      </p:cBhvr>
                                      <p:tavLst>
                                        <p:tav tm="0">
                                          <p:val>
                                            <p:strVal val="#ppt_x"/>
                                          </p:val>
                                        </p:tav>
                                        <p:tav tm="100000">
                                          <p:val>
                                            <p:strVal val="#ppt_x"/>
                                          </p:val>
                                        </p:tav>
                                      </p:tavLst>
                                    </p:anim>
                                    <p:anim calcmode="lin" valueType="num">
                                      <p:cBhvr>
                                        <p:cTn id="29" dur="500" fill="hold"/>
                                        <p:tgtEl>
                                          <p:spTgt spid="63493"/>
                                        </p:tgtEl>
                                        <p:attrNameLst>
                                          <p:attrName>ppt_y</p:attrName>
                                        </p:attrNameLst>
                                      </p:cBhvr>
                                      <p:tavLst>
                                        <p:tav tm="0">
                                          <p:val>
                                            <p:strVal val="#ppt_y+#ppt_h/2"/>
                                          </p:val>
                                        </p:tav>
                                        <p:tav tm="100000">
                                          <p:val>
                                            <p:strVal val="#ppt_y"/>
                                          </p:val>
                                        </p:tav>
                                      </p:tavLst>
                                    </p:anim>
                                    <p:anim calcmode="lin" valueType="num">
                                      <p:cBhvr>
                                        <p:cTn id="30" dur="500" fill="hold"/>
                                        <p:tgtEl>
                                          <p:spTgt spid="63493"/>
                                        </p:tgtEl>
                                        <p:attrNameLst>
                                          <p:attrName>ppt_w</p:attrName>
                                        </p:attrNameLst>
                                      </p:cBhvr>
                                      <p:tavLst>
                                        <p:tav tm="0">
                                          <p:val>
                                            <p:strVal val="#ppt_w"/>
                                          </p:val>
                                        </p:tav>
                                        <p:tav tm="100000">
                                          <p:val>
                                            <p:strVal val="#ppt_w"/>
                                          </p:val>
                                        </p:tav>
                                      </p:tavLst>
                                    </p:anim>
                                    <p:anim calcmode="lin" valueType="num">
                                      <p:cBhvr>
                                        <p:cTn id="31" dur="500" fill="hold"/>
                                        <p:tgtEl>
                                          <p:spTgt spid="63493"/>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1">
                                            <p:bg/>
                                          </p:spTgt>
                                        </p:tgtEl>
                                        <p:attrNameLst>
                                          <p:attrName>style.visibility</p:attrName>
                                        </p:attrNameLst>
                                      </p:cBhvr>
                                      <p:to>
                                        <p:strVal val="visible"/>
                                      </p:to>
                                    </p:set>
                                    <p:anim calcmode="lin" valueType="num">
                                      <p:cBhvr additive="base">
                                        <p:cTn id="36"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37" dur="500" fill="hold"/>
                                        <p:tgtEl>
                                          <p:spTgt spid="21">
                                            <p:bg/>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1">
                                            <p:txEl>
                                              <p:pRg st="0" end="0"/>
                                            </p:txEl>
                                          </p:spTgt>
                                        </p:tgtEl>
                                        <p:attrNameLst>
                                          <p:attrName>style.visibility</p:attrName>
                                        </p:attrNameLst>
                                      </p:cBhvr>
                                      <p:to>
                                        <p:strVal val="visible"/>
                                      </p:to>
                                    </p:set>
                                    <p:anim calcmode="lin" valueType="num">
                                      <p:cBhvr additive="base">
                                        <p:cTn id="40"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nimBg="1" autoUpdateAnimBg="0"/>
      <p:bldP spid="63491" grpId="0" animBg="1" autoUpdateAnimBg="0"/>
      <p:bldP spid="63492" grpId="0" animBg="1" autoUpdateAnimBg="0"/>
      <p:bldP spid="63493" grpId="0" animBg="1" autoUpdateAnimBg="0"/>
      <p:bldP spid="21"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28789" y="1828800"/>
            <a:ext cx="7997825" cy="2465388"/>
            <a:chOff x="129" y="1152"/>
            <a:chExt cx="5038" cy="1553"/>
          </a:xfrm>
        </p:grpSpPr>
        <p:sp>
          <p:nvSpPr>
            <p:cNvPr id="65539" name="AutoShape 3"/>
            <p:cNvSpPr>
              <a:spLocks noChangeArrowheads="1"/>
            </p:cNvSpPr>
            <p:nvPr/>
          </p:nvSpPr>
          <p:spPr bwMode="auto">
            <a:xfrm>
              <a:off x="2393" y="2126"/>
              <a:ext cx="2774" cy="579"/>
            </a:xfrm>
            <a:prstGeom prst="cube">
              <a:avLst>
                <a:gd name="adj" fmla="val 18250"/>
              </a:avLst>
            </a:prstGeom>
            <a:gradFill rotWithShape="0">
              <a:gsLst>
                <a:gs pos="0">
                  <a:schemeClr val="folHlink">
                    <a:gamma/>
                    <a:tint val="40000"/>
                    <a:invGamma/>
                  </a:schemeClr>
                </a:gs>
                <a:gs pos="100000">
                  <a:schemeClr val="folHlink"/>
                </a:gs>
              </a:gsLst>
              <a:path path="rect">
                <a:fillToRect l="50000" t="50000" r="50000" b="50000"/>
              </a:path>
            </a:gradFill>
            <a:ln w="12700">
              <a:solidFill>
                <a:srgbClr val="000000"/>
              </a:solidFill>
              <a:miter lim="800000"/>
              <a:headEnd/>
              <a:tailEnd/>
            </a:ln>
            <a:effectLst/>
          </p:spPr>
          <p:txBody>
            <a:bodyPr wrap="none" lIns="81204" tIns="39889" rIns="81204" bIns="39889" anchor="ctr"/>
            <a:lstStyle/>
            <a:p>
              <a:pPr algn="ctr" defTabSz="820738" eaLnBrk="0" hangingPunct="0">
                <a:defRPr/>
              </a:pPr>
              <a:endParaRPr lang="en-US" sz="2200">
                <a:solidFill>
                  <a:srgbClr val="000000"/>
                </a:solidFill>
                <a:latin typeface="Tahoma" pitchFamily="34" charset="0"/>
              </a:endParaRPr>
            </a:p>
            <a:p>
              <a:pPr algn="ctr" defTabSz="820738" eaLnBrk="0" hangingPunct="0">
                <a:defRPr/>
              </a:pPr>
              <a:endParaRPr lang="en-US" sz="2200">
                <a:solidFill>
                  <a:srgbClr val="000000"/>
                </a:solidFill>
                <a:latin typeface="Tahoma" pitchFamily="34" charset="0"/>
              </a:endParaRPr>
            </a:p>
          </p:txBody>
        </p:sp>
        <p:sp>
          <p:nvSpPr>
            <p:cNvPr id="24586" name="Rectangle 4"/>
            <p:cNvSpPr>
              <a:spLocks noChangeArrowheads="1"/>
            </p:cNvSpPr>
            <p:nvPr/>
          </p:nvSpPr>
          <p:spPr bwMode="auto">
            <a:xfrm rot="5400000">
              <a:off x="1937" y="-656"/>
              <a:ext cx="461" cy="4078"/>
            </a:xfrm>
            <a:prstGeom prst="rect">
              <a:avLst/>
            </a:prstGeom>
            <a:solidFill>
              <a:srgbClr val="CCFFFF"/>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CCFFFF"/>
              </a:extrusionClr>
            </a:sp3d>
          </p:spPr>
          <p:txBody>
            <a:bodyPr rot="10800000" vert="eaVert" wrap="none" lIns="84053" tIns="41315" rIns="84053" bIns="41315" anchor="ctr">
              <a:flatTx/>
            </a:bodyPr>
            <a:lstStyle/>
            <a:p>
              <a:pPr algn="ctr" defTabSz="831850" eaLnBrk="0" hangingPunct="0">
                <a:lnSpc>
                  <a:spcPct val="90000"/>
                </a:lnSpc>
              </a:pPr>
              <a:endParaRPr lang="en-US" sz="2500">
                <a:solidFill>
                  <a:srgbClr val="000000"/>
                </a:solidFill>
                <a:latin typeface="Tahoma" pitchFamily="34" charset="0"/>
              </a:endParaRPr>
            </a:p>
            <a:p>
              <a:pPr algn="ctr" defTabSz="831850" eaLnBrk="0" hangingPunct="0">
                <a:lnSpc>
                  <a:spcPct val="90000"/>
                </a:lnSpc>
              </a:pPr>
              <a:r>
                <a:rPr lang="ar-SA" sz="3200" b="1">
                  <a:solidFill>
                    <a:srgbClr val="000000"/>
                  </a:solidFill>
                  <a:latin typeface="Tahoma" pitchFamily="34" charset="0"/>
                  <a:cs typeface="Tahoma" pitchFamily="34" charset="0"/>
                </a:rPr>
                <a:t>4. اختيار الوسيلة</a:t>
              </a:r>
              <a:endParaRPr lang="en-US" sz="3200" b="1">
                <a:solidFill>
                  <a:srgbClr val="000000"/>
                </a:solidFill>
                <a:latin typeface="Tahoma" pitchFamily="34" charset="0"/>
                <a:cs typeface="Tahoma" pitchFamily="34" charset="0"/>
              </a:endParaRPr>
            </a:p>
            <a:p>
              <a:pPr algn="ctr" defTabSz="831850">
                <a:lnSpc>
                  <a:spcPct val="90000"/>
                </a:lnSpc>
              </a:pPr>
              <a:endParaRPr lang="en-US" sz="2500">
                <a:solidFill>
                  <a:srgbClr val="000000"/>
                </a:solidFill>
                <a:latin typeface="Tahoma" pitchFamily="34" charset="0"/>
              </a:endParaRPr>
            </a:p>
          </p:txBody>
        </p:sp>
        <p:sp>
          <p:nvSpPr>
            <p:cNvPr id="65541" name="AutoShape 5"/>
            <p:cNvSpPr>
              <a:spLocks noChangeArrowheads="1"/>
            </p:cNvSpPr>
            <p:nvPr/>
          </p:nvSpPr>
          <p:spPr bwMode="auto">
            <a:xfrm>
              <a:off x="756" y="1647"/>
              <a:ext cx="2317" cy="579"/>
            </a:xfrm>
            <a:prstGeom prst="cube">
              <a:avLst>
                <a:gd name="adj" fmla="val 18250"/>
              </a:avLst>
            </a:prstGeom>
            <a:gradFill rotWithShape="0">
              <a:gsLst>
                <a:gs pos="0">
                  <a:schemeClr val="folHlink">
                    <a:gamma/>
                    <a:tint val="40000"/>
                    <a:invGamma/>
                  </a:schemeClr>
                </a:gs>
                <a:gs pos="100000">
                  <a:schemeClr val="folHlink"/>
                </a:gs>
              </a:gsLst>
              <a:path path="rect">
                <a:fillToRect l="50000" t="50000" r="50000" b="50000"/>
              </a:path>
            </a:gradFill>
            <a:ln w="12700">
              <a:solidFill>
                <a:srgbClr val="000000"/>
              </a:solidFill>
              <a:miter lim="800000"/>
              <a:headEnd/>
              <a:tailEnd/>
            </a:ln>
            <a:effectLst/>
          </p:spPr>
          <p:txBody>
            <a:bodyPr wrap="none" lIns="81204" tIns="39889" rIns="81204" bIns="39889" anchor="ctr"/>
            <a:lstStyle/>
            <a:p>
              <a:pPr algn="ctr" defTabSz="820738" eaLnBrk="0" hangingPunct="0">
                <a:defRPr/>
              </a:pPr>
              <a:endParaRPr lang="en-US" sz="2200">
                <a:solidFill>
                  <a:srgbClr val="000000"/>
                </a:solidFill>
                <a:latin typeface="Tahoma" pitchFamily="34" charset="0"/>
              </a:endParaRPr>
            </a:p>
            <a:p>
              <a:pPr algn="ctr" defTabSz="820738" eaLnBrk="0" hangingPunct="0">
                <a:defRPr/>
              </a:pPr>
              <a:endParaRPr lang="en-US" sz="2200">
                <a:solidFill>
                  <a:srgbClr val="000000"/>
                </a:solidFill>
                <a:latin typeface="Tahoma" pitchFamily="34" charset="0"/>
              </a:endParaRPr>
            </a:p>
            <a:p>
              <a:pPr algn="ctr" defTabSz="820738" eaLnBrk="0" hangingPunct="0">
                <a:defRPr/>
              </a:pPr>
              <a:r>
                <a:rPr lang="ar-SA" sz="2000" b="1">
                  <a:solidFill>
                    <a:srgbClr val="000000"/>
                  </a:solidFill>
                  <a:latin typeface="Tahoma" pitchFamily="34" charset="0"/>
                  <a:cs typeface="Tahoma" pitchFamily="34" charset="0"/>
                </a:rPr>
                <a:t>قنوات الاتصال الشخصي</a:t>
              </a:r>
              <a:endParaRPr lang="en-US" sz="2000" b="1">
                <a:solidFill>
                  <a:srgbClr val="000000"/>
                </a:solidFill>
                <a:latin typeface="Tahoma" pitchFamily="34" charset="0"/>
                <a:cs typeface="Tahoma" pitchFamily="34" charset="0"/>
              </a:endParaRPr>
            </a:p>
            <a:p>
              <a:pPr algn="ctr" defTabSz="820738" eaLnBrk="0" hangingPunct="0">
                <a:defRPr/>
              </a:pPr>
              <a:endParaRPr lang="en-US">
                <a:solidFill>
                  <a:srgbClr val="000000"/>
                </a:solidFill>
                <a:latin typeface="Tahoma" pitchFamily="34" charset="0"/>
              </a:endParaRPr>
            </a:p>
            <a:p>
              <a:pPr algn="ctr" defTabSz="820738">
                <a:defRPr/>
              </a:pPr>
              <a:endParaRPr lang="en-US">
                <a:solidFill>
                  <a:srgbClr val="000000"/>
                </a:solidFill>
                <a:latin typeface="Tahoma" pitchFamily="34" charset="0"/>
              </a:endParaRPr>
            </a:p>
          </p:txBody>
        </p:sp>
      </p:grpSp>
      <p:sp>
        <p:nvSpPr>
          <p:cNvPr id="65542" name="Rectangle 6"/>
          <p:cNvSpPr>
            <a:spLocks noChangeArrowheads="1"/>
          </p:cNvSpPr>
          <p:nvPr/>
        </p:nvSpPr>
        <p:spPr bwMode="auto">
          <a:xfrm rot="5400000">
            <a:off x="6273032" y="1658145"/>
            <a:ext cx="730250" cy="6345238"/>
          </a:xfrm>
          <a:prstGeom prst="rect">
            <a:avLst/>
          </a:prstGeom>
          <a:solidFill>
            <a:srgbClr val="CCFFFF"/>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CCFFFF"/>
            </a:extrusionClr>
          </a:sp3d>
        </p:spPr>
        <p:txBody>
          <a:bodyPr rot="10800000" vert="eaVert" wrap="none" lIns="84053" tIns="41315" rIns="84053" bIns="41315" anchor="ctr">
            <a:flatTx/>
          </a:bodyPr>
          <a:lstStyle/>
          <a:p>
            <a:pPr algn="ctr" defTabSz="831850" eaLnBrk="0" hangingPunct="0">
              <a:lnSpc>
                <a:spcPct val="90000"/>
              </a:lnSpc>
            </a:pPr>
            <a:r>
              <a:rPr lang="ar-SA" sz="2800" b="1" dirty="0">
                <a:solidFill>
                  <a:srgbClr val="000000"/>
                </a:solidFill>
                <a:latin typeface="Tahoma" pitchFamily="34" charset="0"/>
                <a:cs typeface="Tahoma" pitchFamily="34" charset="0"/>
              </a:rPr>
              <a:t>5. </a:t>
            </a:r>
            <a:r>
              <a:rPr lang="ar-DZ" sz="2800" b="1" dirty="0">
                <a:solidFill>
                  <a:srgbClr val="000000"/>
                </a:solidFill>
                <a:latin typeface="Tahoma" pitchFamily="34" charset="0"/>
                <a:cs typeface="Tahoma" pitchFamily="34" charset="0"/>
              </a:rPr>
              <a:t>تحديد ميزانية الاتصال</a:t>
            </a:r>
            <a:endParaRPr lang="en-US" sz="2800" b="1" dirty="0">
              <a:solidFill>
                <a:srgbClr val="000000"/>
              </a:solidFill>
              <a:latin typeface="Tahoma" pitchFamily="34" charset="0"/>
              <a:cs typeface="Tahoma" pitchFamily="34" charset="0"/>
            </a:endParaRPr>
          </a:p>
        </p:txBody>
      </p:sp>
      <p:sp>
        <p:nvSpPr>
          <p:cNvPr id="65543" name="Rectangle 7"/>
          <p:cNvSpPr>
            <a:spLocks noChangeArrowheads="1"/>
          </p:cNvSpPr>
          <p:nvPr/>
        </p:nvSpPr>
        <p:spPr bwMode="auto">
          <a:xfrm rot="5400000">
            <a:off x="6653999" y="2805899"/>
            <a:ext cx="731837" cy="6419866"/>
          </a:xfrm>
          <a:prstGeom prst="rect">
            <a:avLst/>
          </a:prstGeom>
          <a:solidFill>
            <a:srgbClr val="CCFFFF"/>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CCFFFF"/>
            </a:extrusionClr>
          </a:sp3d>
        </p:spPr>
        <p:txBody>
          <a:bodyPr rot="10800000" vert="eaVert" wrap="none" lIns="84053" tIns="41315" rIns="84053" bIns="41315" anchor="ctr">
            <a:flatTx/>
          </a:bodyPr>
          <a:lstStyle/>
          <a:p>
            <a:pPr algn="ctr" defTabSz="831850" eaLnBrk="0" hangingPunct="0">
              <a:lnSpc>
                <a:spcPct val="90000"/>
              </a:lnSpc>
            </a:pPr>
            <a:endParaRPr lang="en-US" sz="2200" dirty="0">
              <a:solidFill>
                <a:srgbClr val="000000"/>
              </a:solidFill>
              <a:latin typeface="Tahoma" pitchFamily="34" charset="0"/>
            </a:endParaRPr>
          </a:p>
          <a:p>
            <a:pPr algn="ctr" defTabSz="831850" eaLnBrk="0" hangingPunct="0">
              <a:lnSpc>
                <a:spcPct val="90000"/>
              </a:lnSpc>
            </a:pPr>
            <a:r>
              <a:rPr lang="ar-SA" sz="2800" b="1" dirty="0">
                <a:solidFill>
                  <a:srgbClr val="000000"/>
                </a:solidFill>
                <a:latin typeface="Tahoma" pitchFamily="34" charset="0"/>
                <a:cs typeface="Tahoma" pitchFamily="34" charset="0"/>
              </a:rPr>
              <a:t>6. </a:t>
            </a:r>
            <a:r>
              <a:rPr lang="ar-DZ" sz="2800" b="1" dirty="0">
                <a:solidFill>
                  <a:srgbClr val="000000"/>
                </a:solidFill>
                <a:latin typeface="Tahoma" pitchFamily="34" charset="0"/>
                <a:cs typeface="Tahoma" pitchFamily="34" charset="0"/>
              </a:rPr>
              <a:t>التعريف بمزيج الاتصال التسويقي</a:t>
            </a:r>
            <a:endParaRPr lang="en-US" sz="2800" b="1" dirty="0">
              <a:solidFill>
                <a:srgbClr val="000000"/>
              </a:solidFill>
              <a:latin typeface="Tahoma" pitchFamily="34" charset="0"/>
              <a:cs typeface="Tahoma" pitchFamily="34" charset="0"/>
            </a:endParaRPr>
          </a:p>
          <a:p>
            <a:pPr algn="ctr" defTabSz="831850">
              <a:lnSpc>
                <a:spcPct val="90000"/>
              </a:lnSpc>
            </a:pPr>
            <a:endParaRPr lang="en-US" sz="2500" dirty="0">
              <a:solidFill>
                <a:srgbClr val="000000"/>
              </a:solidFill>
              <a:latin typeface="Tahoma" pitchFamily="34" charset="0"/>
            </a:endParaRPr>
          </a:p>
        </p:txBody>
      </p:sp>
      <p:sp>
        <p:nvSpPr>
          <p:cNvPr id="65544" name="AutoShape 8"/>
          <p:cNvSpPr>
            <a:spLocks noChangeArrowheads="1"/>
          </p:cNvSpPr>
          <p:nvPr/>
        </p:nvSpPr>
        <p:spPr bwMode="auto">
          <a:xfrm rot="16200000" flipH="1">
            <a:off x="7893845" y="5230020"/>
            <a:ext cx="439737" cy="530225"/>
          </a:xfrm>
          <a:prstGeom prst="rightArrow">
            <a:avLst>
              <a:gd name="adj1" fmla="val 75000"/>
              <a:gd name="adj2" fmla="val 50005"/>
            </a:avLst>
          </a:prstGeom>
          <a:solidFill>
            <a:schemeClr val="tx2"/>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tx2"/>
            </a:extrusionClr>
          </a:sp3d>
        </p:spPr>
        <p:txBody>
          <a:bodyPr wrap="none" anchor="ctr">
            <a:flatTx/>
          </a:bodyPr>
          <a:lstStyle/>
          <a:p>
            <a:endParaRPr lang="fr-FR"/>
          </a:p>
        </p:txBody>
      </p:sp>
      <p:sp>
        <p:nvSpPr>
          <p:cNvPr id="24584" name="Rectangle 10"/>
          <p:cNvSpPr>
            <a:spLocks noChangeArrowheads="1"/>
          </p:cNvSpPr>
          <p:nvPr/>
        </p:nvSpPr>
        <p:spPr bwMode="auto">
          <a:xfrm>
            <a:off x="5375276" y="3694114"/>
            <a:ext cx="3559175" cy="396875"/>
          </a:xfrm>
          <a:prstGeom prst="rect">
            <a:avLst/>
          </a:prstGeom>
          <a:noFill/>
          <a:ln w="9525">
            <a:noFill/>
            <a:miter lim="800000"/>
            <a:headEnd/>
            <a:tailEnd/>
          </a:ln>
        </p:spPr>
        <p:txBody>
          <a:bodyPr wrap="none">
            <a:spAutoFit/>
          </a:bodyPr>
          <a:lstStyle/>
          <a:p>
            <a:pPr algn="l" rtl="0"/>
            <a:r>
              <a:rPr lang="ar-SA" sz="2000" b="1">
                <a:solidFill>
                  <a:srgbClr val="000000"/>
                </a:solidFill>
                <a:latin typeface="Tahoma" pitchFamily="34" charset="0"/>
                <a:cs typeface="Tahoma" pitchFamily="34" charset="0"/>
              </a:rPr>
              <a:t>قنوات الاتصال غير الشخصي</a:t>
            </a:r>
            <a:endParaRPr lang="fr-FR" sz="2000" b="1">
              <a:solidFill>
                <a:srgbClr val="000000"/>
              </a:solidFill>
              <a:latin typeface="Tahoma" pitchFamily="34" charset="0"/>
              <a:cs typeface="Tahoma" pitchFamily="34" charset="0"/>
            </a:endParaRPr>
          </a:p>
        </p:txBody>
      </p:sp>
      <p:sp>
        <p:nvSpPr>
          <p:cNvPr id="12" name="Title 4"/>
          <p:cNvSpPr txBox="1">
            <a:spLocks/>
          </p:cNvSpPr>
          <p:nvPr/>
        </p:nvSpPr>
        <p:spPr>
          <a:xfrm>
            <a:off x="2024034" y="500042"/>
            <a:ext cx="7786742" cy="1000132"/>
          </a:xfrm>
          <a:prstGeom prst="rect">
            <a:avLst/>
          </a:prstGeom>
        </p:spPr>
        <p:style>
          <a:lnRef idx="3">
            <a:schemeClr val="lt1"/>
          </a:lnRef>
          <a:fillRef idx="1">
            <a:schemeClr val="accent4"/>
          </a:fillRef>
          <a:effectRef idx="1">
            <a:schemeClr val="accent4"/>
          </a:effectRef>
          <a:fontRef idx="minor">
            <a:schemeClr val="lt1"/>
          </a:fontRef>
        </p:style>
        <p:txBody>
          <a:bodyPr vert="horz" anchor="b">
            <a:noAutofit/>
            <a:scene3d>
              <a:camera prst="orthographicFront"/>
              <a:lightRig rig="soft" dir="t"/>
            </a:scene3d>
            <a:sp3d prstMaterial="softEdge">
              <a:bevelT w="25400" h="25400"/>
            </a:sp3d>
          </a:bodyPr>
          <a:lstStyle/>
          <a:p>
            <a:pPr marL="1143000" indent="-1143000" algn="ctr" rtl="1">
              <a:spcBef>
                <a:spcPct val="0"/>
              </a:spcBef>
              <a:defRPr/>
            </a:pPr>
            <a:r>
              <a:rPr lang="ar-DZ" sz="4400" b="1" dirty="0">
                <a:solidFill>
                  <a:srgbClr val="FFFF00"/>
                </a:solidFill>
              </a:rPr>
              <a:t>خطوات </a:t>
            </a:r>
            <a:r>
              <a:rPr lang="ar-SA" sz="4400" b="1" dirty="0">
                <a:solidFill>
                  <a:srgbClr val="FFFF00"/>
                </a:solidFill>
              </a:rPr>
              <a:t>إعداد النشاط </a:t>
            </a:r>
            <a:r>
              <a:rPr lang="ar-DZ" sz="4400" b="1" dirty="0">
                <a:solidFill>
                  <a:srgbClr val="FFFF00"/>
                </a:solidFill>
              </a:rPr>
              <a:t>الترويجي فعال</a:t>
            </a:r>
          </a:p>
        </p:txBody>
      </p:sp>
      <p:sp>
        <p:nvSpPr>
          <p:cNvPr id="3" name="Rectangle 2"/>
          <p:cNvSpPr/>
          <p:nvPr/>
        </p:nvSpPr>
        <p:spPr>
          <a:xfrm>
            <a:off x="754541" y="3533776"/>
            <a:ext cx="2146910" cy="55721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863" eaLnBrk="0" hangingPunct="0">
              <a:defRPr/>
            </a:pPr>
            <a:r>
              <a:rPr lang="ar-SA" sz="1600" b="1" dirty="0">
                <a:solidFill>
                  <a:srgbClr val="000000"/>
                </a:solidFill>
                <a:latin typeface="Tahoma" pitchFamily="34" charset="0"/>
                <a:cs typeface="Tahoma" pitchFamily="34" charset="0"/>
              </a:rPr>
              <a:t>نسبة من المبيعات </a:t>
            </a:r>
            <a:r>
              <a:rPr lang="ar-SA" sz="1600" b="1" dirty="0" smtClean="0">
                <a:solidFill>
                  <a:srgbClr val="000000"/>
                </a:solidFill>
                <a:latin typeface="Tahoma" pitchFamily="34" charset="0"/>
                <a:cs typeface="Tahoma" pitchFamily="34" charset="0"/>
              </a:rPr>
              <a:t>الحالية</a:t>
            </a:r>
            <a:r>
              <a:rPr lang="ar-SA" sz="1400" b="1" dirty="0" smtClean="0">
                <a:solidFill>
                  <a:srgbClr val="000000"/>
                </a:solidFill>
                <a:latin typeface="Tahoma" pitchFamily="34" charset="0"/>
                <a:cs typeface="Tahoma" pitchFamily="34" charset="0"/>
              </a:rPr>
              <a:t> </a:t>
            </a:r>
            <a:r>
              <a:rPr lang="ar-SA" sz="1400" b="1" dirty="0">
                <a:solidFill>
                  <a:srgbClr val="000000"/>
                </a:solidFill>
                <a:latin typeface="Tahoma" pitchFamily="34" charset="0"/>
                <a:cs typeface="Tahoma" pitchFamily="34" charset="0"/>
              </a:rPr>
              <a:t>او </a:t>
            </a:r>
            <a:r>
              <a:rPr lang="ar-SA" sz="1400" b="1" dirty="0" smtClean="0">
                <a:solidFill>
                  <a:srgbClr val="000000"/>
                </a:solidFill>
                <a:latin typeface="Tahoma" pitchFamily="34" charset="0"/>
                <a:cs typeface="Tahoma" pitchFamily="34" charset="0"/>
              </a:rPr>
              <a:t>المتوقعة</a:t>
            </a:r>
            <a:endParaRPr lang="en-US" sz="1400" b="1" dirty="0">
              <a:solidFill>
                <a:srgbClr val="000000"/>
              </a:solidFill>
              <a:latin typeface="Tahoma" pitchFamily="34" charset="0"/>
              <a:cs typeface="Tahoma" pitchFamily="34" charset="0"/>
            </a:endParaRPr>
          </a:p>
        </p:txBody>
      </p:sp>
      <p:sp>
        <p:nvSpPr>
          <p:cNvPr id="13" name="Rectangle 12"/>
          <p:cNvSpPr/>
          <p:nvPr/>
        </p:nvSpPr>
        <p:spPr>
          <a:xfrm>
            <a:off x="775839" y="4231205"/>
            <a:ext cx="2179320" cy="46577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863" rtl="1" eaLnBrk="0" hangingPunct="0"/>
            <a:r>
              <a:rPr lang="ar-SA" b="1" dirty="0">
                <a:solidFill>
                  <a:srgbClr val="000000"/>
                </a:solidFill>
                <a:latin typeface="Tahoma" pitchFamily="34" charset="0"/>
                <a:cs typeface="Tahoma" pitchFamily="34" charset="0"/>
              </a:rPr>
              <a:t>حسب </a:t>
            </a:r>
            <a:r>
              <a:rPr lang="ar-DZ" b="1" dirty="0">
                <a:solidFill>
                  <a:srgbClr val="000000"/>
                </a:solidFill>
                <a:latin typeface="Tahoma" pitchFamily="34" charset="0"/>
                <a:cs typeface="Tahoma" pitchFamily="34" charset="0"/>
              </a:rPr>
              <a:t>الموارد</a:t>
            </a:r>
          </a:p>
          <a:p>
            <a:pPr algn="ctr" defTabSz="804863" eaLnBrk="0" hangingPunct="0"/>
            <a:r>
              <a:rPr lang="ar-DZ" sz="2400" b="1" dirty="0">
                <a:solidFill>
                  <a:srgbClr val="000000"/>
                </a:solidFill>
                <a:latin typeface="Tahoma" pitchFamily="34" charset="0"/>
                <a:cs typeface="Tahoma" pitchFamily="34" charset="0"/>
              </a:rPr>
              <a:t> </a:t>
            </a:r>
            <a:r>
              <a:rPr lang="ar-DZ" sz="2000" b="1" dirty="0">
                <a:solidFill>
                  <a:srgbClr val="000000"/>
                </a:solidFill>
                <a:latin typeface="Tahoma" pitchFamily="34" charset="0"/>
                <a:cs typeface="Tahoma" pitchFamily="34" charset="0"/>
              </a:rPr>
              <a:t>المتوافرة</a:t>
            </a:r>
            <a:r>
              <a:rPr lang="en-US" sz="2000" b="1" dirty="0">
                <a:solidFill>
                  <a:srgbClr val="000000"/>
                </a:solidFill>
                <a:latin typeface="Tahoma" pitchFamily="34" charset="0"/>
              </a:rPr>
              <a:t>                  </a:t>
            </a:r>
            <a:endParaRPr lang="en-US" sz="2400" b="1" dirty="0">
              <a:solidFill>
                <a:srgbClr val="000000"/>
              </a:solidFill>
              <a:latin typeface="Tahoma" pitchFamily="34" charset="0"/>
            </a:endParaRPr>
          </a:p>
        </p:txBody>
      </p:sp>
      <p:sp>
        <p:nvSpPr>
          <p:cNvPr id="14" name="Rectangle 13"/>
          <p:cNvSpPr/>
          <p:nvPr/>
        </p:nvSpPr>
        <p:spPr>
          <a:xfrm>
            <a:off x="722131" y="4963004"/>
            <a:ext cx="2179320" cy="46577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الاقتداء بالمنافسين</a:t>
            </a:r>
            <a:endParaRPr lang="en-US" sz="2400" b="1" dirty="0">
              <a:solidFill>
                <a:schemeClr val="tx1"/>
              </a:solidFill>
            </a:endParaRPr>
          </a:p>
        </p:txBody>
      </p:sp>
      <p:sp>
        <p:nvSpPr>
          <p:cNvPr id="15" name="Rectangle 14"/>
          <p:cNvSpPr/>
          <p:nvPr/>
        </p:nvSpPr>
        <p:spPr>
          <a:xfrm>
            <a:off x="722131" y="5666266"/>
            <a:ext cx="2179320" cy="55165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863" eaLnBrk="0" hangingPunct="0">
              <a:defRPr/>
            </a:pPr>
            <a:r>
              <a:rPr lang="ar-SA" sz="1600" b="1" dirty="0">
                <a:solidFill>
                  <a:srgbClr val="000000"/>
                </a:solidFill>
                <a:latin typeface="Tahoma" pitchFamily="34" charset="0"/>
                <a:cs typeface="Tahoma" pitchFamily="34" charset="0"/>
              </a:rPr>
              <a:t>توضع </a:t>
            </a:r>
            <a:r>
              <a:rPr lang="ar-SA" sz="1600" b="1" dirty="0" smtClean="0">
                <a:solidFill>
                  <a:srgbClr val="000000"/>
                </a:solidFill>
                <a:latin typeface="Tahoma" pitchFamily="34" charset="0"/>
                <a:cs typeface="Tahoma" pitchFamily="34" charset="0"/>
              </a:rPr>
              <a:t>التكلفة</a:t>
            </a:r>
            <a:r>
              <a:rPr lang="ar-DZ" sz="1600" b="1" dirty="0" smtClean="0">
                <a:solidFill>
                  <a:srgbClr val="000000"/>
                </a:solidFill>
                <a:latin typeface="Tahoma" pitchFamily="34" charset="0"/>
                <a:cs typeface="Tahoma" pitchFamily="34" charset="0"/>
              </a:rPr>
              <a:t> </a:t>
            </a:r>
            <a:r>
              <a:rPr lang="ar-SA" sz="1600" b="1" dirty="0" smtClean="0">
                <a:solidFill>
                  <a:srgbClr val="000000"/>
                </a:solidFill>
                <a:latin typeface="Tahoma" pitchFamily="34" charset="0"/>
                <a:cs typeface="Tahoma" pitchFamily="34" charset="0"/>
              </a:rPr>
              <a:t>وفقاً </a:t>
            </a:r>
            <a:r>
              <a:rPr lang="ar-SA" sz="1600" b="1" dirty="0">
                <a:solidFill>
                  <a:srgbClr val="000000"/>
                </a:solidFill>
                <a:latin typeface="Tahoma" pitchFamily="34" charset="0"/>
                <a:cs typeface="Tahoma" pitchFamily="34" charset="0"/>
              </a:rPr>
              <a:t>للأهداف</a:t>
            </a:r>
            <a:endParaRPr lang="en-US" sz="1600" b="1" dirty="0">
              <a:solidFill>
                <a:srgbClr val="000000"/>
              </a:solidFill>
              <a:latin typeface="Tahoma" pitchFamily="34" charset="0"/>
              <a:cs typeface="Tahoma" pitchFamily="34" charset="0"/>
            </a:endParaRPr>
          </a:p>
        </p:txBody>
      </p:sp>
      <p:cxnSp>
        <p:nvCxnSpPr>
          <p:cNvPr id="5" name="Connecteur droit avec flèche 4"/>
          <p:cNvCxnSpPr>
            <a:stCxn id="65542" idx="2"/>
            <a:endCxn id="3" idx="3"/>
          </p:cNvCxnSpPr>
          <p:nvPr/>
        </p:nvCxnSpPr>
        <p:spPr>
          <a:xfrm flipH="1" flipV="1">
            <a:off x="2901451" y="3812383"/>
            <a:ext cx="564087" cy="1018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a:stCxn id="65542" idx="2"/>
            <a:endCxn id="13" idx="3"/>
          </p:cNvCxnSpPr>
          <p:nvPr/>
        </p:nvCxnSpPr>
        <p:spPr>
          <a:xfrm flipH="1" flipV="1">
            <a:off x="2955159" y="4464091"/>
            <a:ext cx="510379" cy="366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a:stCxn id="65542" idx="2"/>
            <a:endCxn id="14" idx="3"/>
          </p:cNvCxnSpPr>
          <p:nvPr/>
        </p:nvCxnSpPr>
        <p:spPr>
          <a:xfrm flipH="1">
            <a:off x="2901451" y="4830764"/>
            <a:ext cx="564087" cy="365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65542" idx="2"/>
            <a:endCxn id="15" idx="3"/>
          </p:cNvCxnSpPr>
          <p:nvPr/>
        </p:nvCxnSpPr>
        <p:spPr>
          <a:xfrm flipH="1">
            <a:off x="2901451" y="4830764"/>
            <a:ext cx="564087" cy="1111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3103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42"/>
                                        </p:tgtEl>
                                        <p:attrNameLst>
                                          <p:attrName>style.visibility</p:attrName>
                                        </p:attrNameLst>
                                      </p:cBhvr>
                                      <p:to>
                                        <p:strVal val="visible"/>
                                      </p:to>
                                    </p:set>
                                    <p:anim calcmode="lin" valueType="num">
                                      <p:cBhvr additive="base">
                                        <p:cTn id="13" dur="500" fill="hold"/>
                                        <p:tgtEl>
                                          <p:spTgt spid="65542"/>
                                        </p:tgtEl>
                                        <p:attrNameLst>
                                          <p:attrName>ppt_x</p:attrName>
                                        </p:attrNameLst>
                                      </p:cBhvr>
                                      <p:tavLst>
                                        <p:tav tm="0">
                                          <p:val>
                                            <p:strVal val="0-#ppt_w/2"/>
                                          </p:val>
                                        </p:tav>
                                        <p:tav tm="100000">
                                          <p:val>
                                            <p:strVal val="#ppt_x"/>
                                          </p:val>
                                        </p:tav>
                                      </p:tavLst>
                                    </p:anim>
                                    <p:anim calcmode="lin" valueType="num">
                                      <p:cBhvr additive="base">
                                        <p:cTn id="14" dur="500" fill="hold"/>
                                        <p:tgtEl>
                                          <p:spTgt spid="6554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65544"/>
                                        </p:tgtEl>
                                        <p:attrNameLst>
                                          <p:attrName>style.visibility</p:attrName>
                                        </p:attrNameLst>
                                      </p:cBhvr>
                                      <p:to>
                                        <p:strVal val="visible"/>
                                      </p:to>
                                    </p:set>
                                    <p:anim calcmode="lin" valueType="num">
                                      <p:cBhvr>
                                        <p:cTn id="19" dur="1000" fill="hold"/>
                                        <p:tgtEl>
                                          <p:spTgt spid="65544"/>
                                        </p:tgtEl>
                                        <p:attrNameLst>
                                          <p:attrName>ppt_w</p:attrName>
                                        </p:attrNameLst>
                                      </p:cBhvr>
                                      <p:tavLst>
                                        <p:tav tm="0">
                                          <p:val>
                                            <p:fltVal val="0"/>
                                          </p:val>
                                        </p:tav>
                                        <p:tav tm="100000">
                                          <p:val>
                                            <p:strVal val="#ppt_w"/>
                                          </p:val>
                                        </p:tav>
                                      </p:tavLst>
                                    </p:anim>
                                    <p:anim calcmode="lin" valueType="num">
                                      <p:cBhvr>
                                        <p:cTn id="20" dur="1000" fill="hold"/>
                                        <p:tgtEl>
                                          <p:spTgt spid="65544"/>
                                        </p:tgtEl>
                                        <p:attrNameLst>
                                          <p:attrName>ppt_h</p:attrName>
                                        </p:attrNameLst>
                                      </p:cBhvr>
                                      <p:tavLst>
                                        <p:tav tm="0">
                                          <p:val>
                                            <p:fltVal val="0"/>
                                          </p:val>
                                        </p:tav>
                                        <p:tav tm="100000">
                                          <p:val>
                                            <p:strVal val="#ppt_h"/>
                                          </p:val>
                                        </p:tav>
                                      </p:tavLst>
                                    </p:anim>
                                    <p:anim calcmode="lin" valueType="num">
                                      <p:cBhvr>
                                        <p:cTn id="21" dur="1000" fill="hold"/>
                                        <p:tgtEl>
                                          <p:spTgt spid="6554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55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65543"/>
                                        </p:tgtEl>
                                        <p:attrNameLst>
                                          <p:attrName>style.visibility</p:attrName>
                                        </p:attrNameLst>
                                      </p:cBhvr>
                                      <p:to>
                                        <p:strVal val="visible"/>
                                      </p:to>
                                    </p:set>
                                    <p:anim calcmode="lin" valueType="num">
                                      <p:cBhvr additive="base">
                                        <p:cTn id="27" dur="500" fill="hold"/>
                                        <p:tgtEl>
                                          <p:spTgt spid="65543"/>
                                        </p:tgtEl>
                                        <p:attrNameLst>
                                          <p:attrName>ppt_x</p:attrName>
                                        </p:attrNameLst>
                                      </p:cBhvr>
                                      <p:tavLst>
                                        <p:tav tm="0">
                                          <p:val>
                                            <p:strVal val="1+#ppt_w/2"/>
                                          </p:val>
                                        </p:tav>
                                        <p:tav tm="100000">
                                          <p:val>
                                            <p:strVal val="#ppt_x"/>
                                          </p:val>
                                        </p:tav>
                                      </p:tavLst>
                                    </p:anim>
                                    <p:anim calcmode="lin" valueType="num">
                                      <p:cBhvr additive="base">
                                        <p:cTn id="28" dur="500" fill="hold"/>
                                        <p:tgtEl>
                                          <p:spTgt spid="6554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bg/>
                                          </p:spTgt>
                                        </p:tgtEl>
                                        <p:attrNameLst>
                                          <p:attrName>style.visibility</p:attrName>
                                        </p:attrNameLst>
                                      </p:cBhvr>
                                      <p:to>
                                        <p:strVal val="visible"/>
                                      </p:to>
                                    </p:set>
                                    <p:anim calcmode="lin" valueType="num">
                                      <p:cBhvr additive="base">
                                        <p:cTn id="33"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bg/>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animBg="1" autoUpdateAnimBg="0"/>
      <p:bldP spid="65543" grpId="0" animBg="1" autoUpdateAnimBg="0"/>
      <p:bldP spid="65544" grpId="0" animBg="1"/>
      <p:bldP spid="12"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Rectangle 6"/>
          <p:cNvSpPr>
            <a:spLocks noChangeArrowheads="1"/>
          </p:cNvSpPr>
          <p:nvPr/>
        </p:nvSpPr>
        <p:spPr bwMode="auto">
          <a:xfrm rot="5400000">
            <a:off x="5331594" y="-450064"/>
            <a:ext cx="730250" cy="6345238"/>
          </a:xfrm>
          <a:prstGeom prst="rect">
            <a:avLst/>
          </a:prstGeom>
          <a:solidFill>
            <a:srgbClr val="CCFFFF"/>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CCFFFF"/>
            </a:extrusionClr>
          </a:sp3d>
        </p:spPr>
        <p:txBody>
          <a:bodyPr rot="10800000" vert="eaVert" wrap="none" lIns="84053" tIns="41315" rIns="84053" bIns="41315" anchor="ctr">
            <a:flatTx/>
          </a:bodyPr>
          <a:lstStyle/>
          <a:p>
            <a:pPr algn="ctr" defTabSz="831850" eaLnBrk="0" hangingPunct="0">
              <a:lnSpc>
                <a:spcPct val="90000"/>
              </a:lnSpc>
            </a:pPr>
            <a:r>
              <a:rPr lang="ar-DZ" sz="2800" b="1" dirty="0">
                <a:solidFill>
                  <a:srgbClr val="000000"/>
                </a:solidFill>
                <a:latin typeface="Tahoma" pitchFamily="34" charset="0"/>
                <a:cs typeface="Tahoma" pitchFamily="34" charset="0"/>
              </a:rPr>
              <a:t>7</a:t>
            </a:r>
            <a:r>
              <a:rPr lang="ar-SA" sz="2800" b="1" dirty="0">
                <a:solidFill>
                  <a:srgbClr val="000000"/>
                </a:solidFill>
                <a:latin typeface="Tahoma" pitchFamily="34" charset="0"/>
                <a:cs typeface="Tahoma" pitchFamily="34" charset="0"/>
              </a:rPr>
              <a:t>. </a:t>
            </a:r>
            <a:r>
              <a:rPr lang="ar-DZ" sz="2800" b="1" dirty="0">
                <a:solidFill>
                  <a:srgbClr val="000000"/>
                </a:solidFill>
                <a:latin typeface="Tahoma" pitchFamily="34" charset="0"/>
                <a:cs typeface="Tahoma" pitchFamily="34" charset="0"/>
              </a:rPr>
              <a:t>قياس نتائج الاتصال التسويقي </a:t>
            </a:r>
            <a:endParaRPr lang="en-US" sz="2800" b="1" dirty="0">
              <a:solidFill>
                <a:srgbClr val="000000"/>
              </a:solidFill>
              <a:latin typeface="Tahoma" pitchFamily="34" charset="0"/>
              <a:cs typeface="Tahoma" pitchFamily="34" charset="0"/>
            </a:endParaRPr>
          </a:p>
        </p:txBody>
      </p:sp>
      <p:sp>
        <p:nvSpPr>
          <p:cNvPr id="65543" name="Rectangle 7"/>
          <p:cNvSpPr>
            <a:spLocks noChangeArrowheads="1"/>
          </p:cNvSpPr>
          <p:nvPr/>
        </p:nvSpPr>
        <p:spPr bwMode="auto">
          <a:xfrm rot="5400000">
            <a:off x="6001511" y="834218"/>
            <a:ext cx="731837" cy="6419866"/>
          </a:xfrm>
          <a:prstGeom prst="rect">
            <a:avLst/>
          </a:prstGeom>
          <a:solidFill>
            <a:srgbClr val="CCFFFF"/>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CCFFFF"/>
            </a:extrusionClr>
          </a:sp3d>
        </p:spPr>
        <p:txBody>
          <a:bodyPr rot="10800000" vert="eaVert" wrap="none" lIns="84053" tIns="41315" rIns="84053" bIns="41315" anchor="ctr">
            <a:flatTx/>
          </a:bodyPr>
          <a:lstStyle/>
          <a:p>
            <a:pPr algn="ctr" defTabSz="831850" eaLnBrk="0" hangingPunct="0">
              <a:lnSpc>
                <a:spcPct val="90000"/>
              </a:lnSpc>
            </a:pPr>
            <a:endParaRPr lang="en-US" sz="2200" dirty="0">
              <a:solidFill>
                <a:srgbClr val="000000"/>
              </a:solidFill>
              <a:latin typeface="Tahoma" pitchFamily="34" charset="0"/>
            </a:endParaRPr>
          </a:p>
          <a:p>
            <a:pPr algn="ctr" defTabSz="831850" eaLnBrk="0" hangingPunct="0">
              <a:lnSpc>
                <a:spcPct val="90000"/>
              </a:lnSpc>
            </a:pPr>
            <a:r>
              <a:rPr lang="ar-DZ" sz="2800" b="1" dirty="0">
                <a:solidFill>
                  <a:srgbClr val="000000"/>
                </a:solidFill>
                <a:latin typeface="Tahoma" pitchFamily="34" charset="0"/>
                <a:cs typeface="Tahoma" pitchFamily="34" charset="0"/>
              </a:rPr>
              <a:t>8</a:t>
            </a:r>
            <a:r>
              <a:rPr lang="ar-SA" sz="2800" b="1" dirty="0">
                <a:solidFill>
                  <a:srgbClr val="000000"/>
                </a:solidFill>
                <a:latin typeface="Tahoma" pitchFamily="34" charset="0"/>
                <a:cs typeface="Tahoma" pitchFamily="34" charset="0"/>
              </a:rPr>
              <a:t> </a:t>
            </a:r>
            <a:r>
              <a:rPr lang="ar-DZ" sz="2800" b="1" dirty="0">
                <a:solidFill>
                  <a:srgbClr val="000000"/>
                </a:solidFill>
                <a:latin typeface="Tahoma" pitchFamily="34" charset="0"/>
                <a:cs typeface="Tahoma" pitchFamily="34" charset="0"/>
              </a:rPr>
              <a:t>تخطيط الاتصال التسويقي المتكامل</a:t>
            </a:r>
            <a:endParaRPr lang="en-US" sz="2800" b="1" dirty="0">
              <a:solidFill>
                <a:srgbClr val="000000"/>
              </a:solidFill>
              <a:latin typeface="Tahoma" pitchFamily="34" charset="0"/>
              <a:cs typeface="Tahoma" pitchFamily="34" charset="0"/>
            </a:endParaRPr>
          </a:p>
          <a:p>
            <a:pPr algn="ctr" defTabSz="831850">
              <a:lnSpc>
                <a:spcPct val="90000"/>
              </a:lnSpc>
            </a:pPr>
            <a:endParaRPr lang="en-US" sz="2500" dirty="0">
              <a:solidFill>
                <a:srgbClr val="000000"/>
              </a:solidFill>
              <a:latin typeface="Tahoma" pitchFamily="34" charset="0"/>
            </a:endParaRPr>
          </a:p>
        </p:txBody>
      </p:sp>
      <p:sp>
        <p:nvSpPr>
          <p:cNvPr id="65544" name="AutoShape 8"/>
          <p:cNvSpPr>
            <a:spLocks noChangeArrowheads="1"/>
          </p:cNvSpPr>
          <p:nvPr/>
        </p:nvSpPr>
        <p:spPr bwMode="auto">
          <a:xfrm rot="16200000" flipH="1">
            <a:off x="6212683" y="3240881"/>
            <a:ext cx="439737" cy="530225"/>
          </a:xfrm>
          <a:prstGeom prst="rightArrow">
            <a:avLst>
              <a:gd name="adj1" fmla="val 75000"/>
              <a:gd name="adj2" fmla="val 50005"/>
            </a:avLst>
          </a:prstGeom>
          <a:solidFill>
            <a:schemeClr val="tx2"/>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tx2"/>
            </a:extrusionClr>
          </a:sp3d>
        </p:spPr>
        <p:txBody>
          <a:bodyPr wrap="none" anchor="ctr">
            <a:flatTx/>
          </a:bodyPr>
          <a:lstStyle/>
          <a:p>
            <a:endParaRPr lang="fr-FR"/>
          </a:p>
        </p:txBody>
      </p:sp>
      <p:sp>
        <p:nvSpPr>
          <p:cNvPr id="12" name="Title 4"/>
          <p:cNvSpPr txBox="1">
            <a:spLocks/>
          </p:cNvSpPr>
          <p:nvPr/>
        </p:nvSpPr>
        <p:spPr>
          <a:xfrm>
            <a:off x="2024034" y="500042"/>
            <a:ext cx="7786742" cy="1000132"/>
          </a:xfrm>
          <a:prstGeom prst="rect">
            <a:avLst/>
          </a:prstGeom>
        </p:spPr>
        <p:style>
          <a:lnRef idx="3">
            <a:schemeClr val="lt1"/>
          </a:lnRef>
          <a:fillRef idx="1">
            <a:schemeClr val="accent4"/>
          </a:fillRef>
          <a:effectRef idx="1">
            <a:schemeClr val="accent4"/>
          </a:effectRef>
          <a:fontRef idx="minor">
            <a:schemeClr val="lt1"/>
          </a:fontRef>
        </p:style>
        <p:txBody>
          <a:bodyPr vert="horz" anchor="b">
            <a:noAutofit/>
            <a:scene3d>
              <a:camera prst="orthographicFront"/>
              <a:lightRig rig="soft" dir="t"/>
            </a:scene3d>
            <a:sp3d prstMaterial="softEdge">
              <a:bevelT w="25400" h="25400"/>
            </a:sp3d>
          </a:bodyPr>
          <a:lstStyle/>
          <a:p>
            <a:pPr marL="1143000" indent="-1143000" algn="ctr" rtl="1">
              <a:spcBef>
                <a:spcPct val="0"/>
              </a:spcBef>
              <a:defRPr/>
            </a:pPr>
            <a:r>
              <a:rPr lang="ar-DZ" sz="4400" b="1" dirty="0">
                <a:solidFill>
                  <a:srgbClr val="FFFF00"/>
                </a:solidFill>
              </a:rPr>
              <a:t>خطوات </a:t>
            </a:r>
            <a:r>
              <a:rPr lang="ar-SA" sz="4400" b="1" dirty="0">
                <a:solidFill>
                  <a:srgbClr val="FFFF00"/>
                </a:solidFill>
              </a:rPr>
              <a:t>إعداد النشاط </a:t>
            </a:r>
            <a:r>
              <a:rPr lang="ar-DZ" sz="4400" b="1" dirty="0">
                <a:solidFill>
                  <a:srgbClr val="FFFF00"/>
                </a:solidFill>
              </a:rPr>
              <a:t>الترويجي فعال</a:t>
            </a:r>
          </a:p>
        </p:txBody>
      </p:sp>
    </p:spTree>
    <p:extLst>
      <p:ext uri="{BB962C8B-B14F-4D97-AF65-F5344CB8AC3E}">
        <p14:creationId xmlns:p14="http://schemas.microsoft.com/office/powerpoint/2010/main" val="6825991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42"/>
                                        </p:tgtEl>
                                        <p:attrNameLst>
                                          <p:attrName>style.visibility</p:attrName>
                                        </p:attrNameLst>
                                      </p:cBhvr>
                                      <p:to>
                                        <p:strVal val="visible"/>
                                      </p:to>
                                    </p:set>
                                    <p:anim calcmode="lin" valueType="num">
                                      <p:cBhvr additive="base">
                                        <p:cTn id="7" dur="500" fill="hold"/>
                                        <p:tgtEl>
                                          <p:spTgt spid="65542"/>
                                        </p:tgtEl>
                                        <p:attrNameLst>
                                          <p:attrName>ppt_x</p:attrName>
                                        </p:attrNameLst>
                                      </p:cBhvr>
                                      <p:tavLst>
                                        <p:tav tm="0">
                                          <p:val>
                                            <p:strVal val="0-#ppt_w/2"/>
                                          </p:val>
                                        </p:tav>
                                        <p:tav tm="100000">
                                          <p:val>
                                            <p:strVal val="#ppt_x"/>
                                          </p:val>
                                        </p:tav>
                                      </p:tavLst>
                                    </p:anim>
                                    <p:anim calcmode="lin" valueType="num">
                                      <p:cBhvr additive="base">
                                        <p:cTn id="8" dur="500" fill="hold"/>
                                        <p:tgtEl>
                                          <p:spTgt spid="655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65544"/>
                                        </p:tgtEl>
                                        <p:attrNameLst>
                                          <p:attrName>style.visibility</p:attrName>
                                        </p:attrNameLst>
                                      </p:cBhvr>
                                      <p:to>
                                        <p:strVal val="visible"/>
                                      </p:to>
                                    </p:set>
                                    <p:anim calcmode="lin" valueType="num">
                                      <p:cBhvr>
                                        <p:cTn id="13" dur="1000" fill="hold"/>
                                        <p:tgtEl>
                                          <p:spTgt spid="65544"/>
                                        </p:tgtEl>
                                        <p:attrNameLst>
                                          <p:attrName>ppt_w</p:attrName>
                                        </p:attrNameLst>
                                      </p:cBhvr>
                                      <p:tavLst>
                                        <p:tav tm="0">
                                          <p:val>
                                            <p:fltVal val="0"/>
                                          </p:val>
                                        </p:tav>
                                        <p:tav tm="100000">
                                          <p:val>
                                            <p:strVal val="#ppt_w"/>
                                          </p:val>
                                        </p:tav>
                                      </p:tavLst>
                                    </p:anim>
                                    <p:anim calcmode="lin" valueType="num">
                                      <p:cBhvr>
                                        <p:cTn id="14" dur="1000" fill="hold"/>
                                        <p:tgtEl>
                                          <p:spTgt spid="65544"/>
                                        </p:tgtEl>
                                        <p:attrNameLst>
                                          <p:attrName>ppt_h</p:attrName>
                                        </p:attrNameLst>
                                      </p:cBhvr>
                                      <p:tavLst>
                                        <p:tav tm="0">
                                          <p:val>
                                            <p:fltVal val="0"/>
                                          </p:val>
                                        </p:tav>
                                        <p:tav tm="100000">
                                          <p:val>
                                            <p:strVal val="#ppt_h"/>
                                          </p:val>
                                        </p:tav>
                                      </p:tavLst>
                                    </p:anim>
                                    <p:anim calcmode="lin" valueType="num">
                                      <p:cBhvr>
                                        <p:cTn id="15" dur="1000" fill="hold"/>
                                        <p:tgtEl>
                                          <p:spTgt spid="6554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55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5543"/>
                                        </p:tgtEl>
                                        <p:attrNameLst>
                                          <p:attrName>style.visibility</p:attrName>
                                        </p:attrNameLst>
                                      </p:cBhvr>
                                      <p:to>
                                        <p:strVal val="visible"/>
                                      </p:to>
                                    </p:set>
                                    <p:anim calcmode="lin" valueType="num">
                                      <p:cBhvr additive="base">
                                        <p:cTn id="21" dur="500" fill="hold"/>
                                        <p:tgtEl>
                                          <p:spTgt spid="65543"/>
                                        </p:tgtEl>
                                        <p:attrNameLst>
                                          <p:attrName>ppt_x</p:attrName>
                                        </p:attrNameLst>
                                      </p:cBhvr>
                                      <p:tavLst>
                                        <p:tav tm="0">
                                          <p:val>
                                            <p:strVal val="1+#ppt_w/2"/>
                                          </p:val>
                                        </p:tav>
                                        <p:tav tm="100000">
                                          <p:val>
                                            <p:strVal val="#ppt_x"/>
                                          </p:val>
                                        </p:tav>
                                      </p:tavLst>
                                    </p:anim>
                                    <p:anim calcmode="lin" valueType="num">
                                      <p:cBhvr additive="base">
                                        <p:cTn id="22" dur="500" fill="hold"/>
                                        <p:tgtEl>
                                          <p:spTgt spid="6554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bg/>
                                          </p:spTgt>
                                        </p:tgtEl>
                                        <p:attrNameLst>
                                          <p:attrName>style.visibility</p:attrName>
                                        </p:attrNameLst>
                                      </p:cBhvr>
                                      <p:to>
                                        <p:strVal val="visible"/>
                                      </p:to>
                                    </p:set>
                                    <p:anim calcmode="lin" valueType="num">
                                      <p:cBhvr additive="base">
                                        <p:cTn id="27"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animBg="1" autoUpdateAnimBg="0"/>
      <p:bldP spid="65543" grpId="0" animBg="1" autoUpdateAnimBg="0"/>
      <p:bldP spid="65544" grpId="0" animBg="1"/>
      <p:bldP spid="12"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3338" y="702060"/>
            <a:ext cx="9601196" cy="812842"/>
          </a:xfrm>
          <a:solidFill>
            <a:schemeClr val="accent2"/>
          </a:solidFill>
        </p:spPr>
        <p:txBody>
          <a:bodyPr>
            <a:noAutofit/>
          </a:bodyPr>
          <a:lstStyle/>
          <a:p>
            <a:pPr rtl="1"/>
            <a:r>
              <a:rPr lang="ar-DZ" sz="3200" b="1" dirty="0" smtClean="0"/>
              <a:t>استراتيجيات </a:t>
            </a:r>
            <a:r>
              <a:rPr lang="ar-DZ" sz="3200" b="1" dirty="0"/>
              <a:t>الترويج : </a:t>
            </a:r>
            <a:endParaRPr lang="en-US" sz="3200" b="1" dirty="0"/>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07:</a:t>
            </a:r>
            <a:endParaRPr lang="en-US" sz="2400" b="1" dirty="0">
              <a:solidFill>
                <a:schemeClr val="bg1"/>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126380910"/>
              </p:ext>
            </p:extLst>
          </p:nvPr>
        </p:nvGraphicFramePr>
        <p:xfrm>
          <a:off x="6282564" y="1707913"/>
          <a:ext cx="4400675" cy="4433413"/>
        </p:xfrm>
        <a:graphic>
          <a:graphicData uri="http://schemas.openxmlformats.org/drawingml/2006/table">
            <a:tbl>
              <a:tblPr firstRow="1" bandRow="1">
                <a:tableStyleId>{93296810-A885-4BE3-A3E7-6D5BEEA58F35}</a:tableStyleId>
              </a:tblPr>
              <a:tblGrid>
                <a:gridCol w="4400675"/>
              </a:tblGrid>
              <a:tr h="684373">
                <a:tc>
                  <a:txBody>
                    <a:bodyPr/>
                    <a:lstStyle/>
                    <a:p>
                      <a:pPr algn="ctr"/>
                      <a:r>
                        <a:rPr lang="ar-DZ" sz="2800" dirty="0" smtClean="0">
                          <a:solidFill>
                            <a:schemeClr val="tx1"/>
                          </a:solidFill>
                        </a:rPr>
                        <a:t>استراتيجية الدفع </a:t>
                      </a:r>
                      <a:endParaRPr lang="en-US" sz="2800" dirty="0">
                        <a:solidFill>
                          <a:schemeClr val="tx1"/>
                        </a:solidFill>
                      </a:endParaRPr>
                    </a:p>
                  </a:txBody>
                  <a:tcPr/>
                </a:tc>
              </a:tr>
              <a:tr h="3731841">
                <a:tc>
                  <a:txBody>
                    <a:bodyPr/>
                    <a:lstStyle/>
                    <a:p>
                      <a:pPr marL="0" lvl="0" indent="0" algn="ctr" rtl="1">
                        <a:buFontTx/>
                        <a:buNone/>
                      </a:pPr>
                      <a:r>
                        <a:rPr lang="ar-DZ" sz="2400" dirty="0" smtClean="0"/>
                        <a:t>حيث تركز المنشأة وتوجه جهودها الترويجية على العاملين في المنافذ التوزيعية وكلاء، تجار جملة، وتدفعهم إلى توجيه الحملات الترويجية إلى تجار التجزئة، الذين يوجهون بدورهم الجهد </a:t>
                      </a:r>
                      <a:r>
                        <a:rPr lang="ar-DZ" sz="2400" dirty="0" err="1" smtClean="0"/>
                        <a:t>البيعي</a:t>
                      </a:r>
                      <a:r>
                        <a:rPr lang="ar-DZ" sz="2400" dirty="0" smtClean="0"/>
                        <a:t> تجاه المستهلكين؛ حيث تمنح حسومات كحوافز للعاملين في القنوات التوزيعية، ويقصد بالدفع هنا إشراك المنتج والموزعين في دفع المنتجات ترويجيا من خلال قنوات التوزيع حتى تصل بقوة للمستهلك.</a:t>
                      </a:r>
                      <a:endParaRPr lang="en-US" sz="2400" kern="1200" dirty="0">
                        <a:solidFill>
                          <a:schemeClr val="dk1"/>
                        </a:solidFill>
                        <a:effectLst/>
                        <a:latin typeface="+mn-lt"/>
                        <a:ea typeface="+mn-ea"/>
                        <a:cs typeface="+mn-cs"/>
                      </a:endParaRPr>
                    </a:p>
                  </a:txBody>
                  <a:tcPr/>
                </a:tc>
              </a:tr>
            </a:tbl>
          </a:graphicData>
        </a:graphic>
      </p:graphicFrame>
      <p:graphicFrame>
        <p:nvGraphicFramePr>
          <p:cNvPr id="15" name="Tableau 14"/>
          <p:cNvGraphicFramePr>
            <a:graphicFrameLocks noGrp="1"/>
          </p:cNvGraphicFramePr>
          <p:nvPr>
            <p:extLst>
              <p:ext uri="{D42A27DB-BD31-4B8C-83A1-F6EECF244321}">
                <p14:modId xmlns:p14="http://schemas.microsoft.com/office/powerpoint/2010/main" val="1760673331"/>
              </p:ext>
            </p:extLst>
          </p:nvPr>
        </p:nvGraphicFramePr>
        <p:xfrm>
          <a:off x="1297538" y="1776152"/>
          <a:ext cx="4585102" cy="4389120"/>
        </p:xfrm>
        <a:graphic>
          <a:graphicData uri="http://schemas.openxmlformats.org/drawingml/2006/table">
            <a:tbl>
              <a:tblPr firstRow="1" bandRow="1">
                <a:tableStyleId>{00A15C55-8517-42AA-B614-E9B94910E393}</a:tableStyleId>
              </a:tblPr>
              <a:tblGrid>
                <a:gridCol w="4585102"/>
              </a:tblGrid>
              <a:tr h="603085">
                <a:tc>
                  <a:txBody>
                    <a:bodyPr/>
                    <a:lstStyle/>
                    <a:p>
                      <a:pPr algn="ctr"/>
                      <a:r>
                        <a:rPr lang="ar-DZ" sz="2800" dirty="0" err="1" smtClean="0"/>
                        <a:t>إستراتيجية</a:t>
                      </a:r>
                      <a:r>
                        <a:rPr lang="ar-DZ" sz="2800" dirty="0" smtClean="0"/>
                        <a:t> الجذب : </a:t>
                      </a:r>
                      <a:endParaRPr lang="en-US" dirty="0">
                        <a:solidFill>
                          <a:schemeClr val="bg1"/>
                        </a:solidFill>
                      </a:endParaRPr>
                    </a:p>
                  </a:txBody>
                  <a:tcPr/>
                </a:tc>
              </a:tr>
              <a:tr h="3786035">
                <a:tc>
                  <a:txBody>
                    <a:bodyPr/>
                    <a:lstStyle/>
                    <a:p>
                      <a:pPr lvl="0" algn="ctr" rtl="1"/>
                      <a:r>
                        <a:rPr lang="ar-DZ" sz="2400" dirty="0" smtClean="0"/>
                        <a:t>حيث يتم خلق الطلب مباشرة من المستهلك بتركيز الأنشطة الترويجية عليه، مما يدفعه للطلب عليها والضغط على تجار التجزئة الذين يحولون الضغط إلى تجار الجملة وصولا للمنتج، علما أن هذه الاستراتيجية مألوفة لدى المنتجين والمستهلكين، تجدر الإشارة إلى أن المنشأة يمكن أن تستخدم النوعين معا في آن واحد فيما يعرف باستراتيجية الدفع والجذب.</a:t>
                      </a:r>
                      <a:endParaRPr lang="en-US" sz="2400" kern="1200" dirty="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22374111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ChangeArrowheads="1"/>
          </p:cNvSpPr>
          <p:nvPr/>
        </p:nvSpPr>
        <p:spPr bwMode="auto">
          <a:xfrm flipH="1">
            <a:off x="1752600" y="1981200"/>
            <a:ext cx="3200400" cy="4114800"/>
          </a:xfrm>
          <a:prstGeom prst="homePlate">
            <a:avLst>
              <a:gd name="adj" fmla="val 33333"/>
            </a:avLst>
          </a:prstGeom>
          <a:blipFill>
            <a:blip r:embed="rId3"/>
            <a:tile tx="0" ty="0" sx="100000" sy="100000" flip="none" algn="tl"/>
          </a:blipFill>
          <a:ln w="12700">
            <a:noFill/>
            <a:miter lim="800000"/>
            <a:headEnd/>
            <a:tailEnd/>
          </a:ln>
          <a:effectLst>
            <a:outerShdw dist="107763" dir="18900000" algn="ctr" rotWithShape="0">
              <a:schemeClr val="bg2"/>
            </a:outerShdw>
          </a:effectLst>
        </p:spPr>
        <p:txBody>
          <a:bodyPr vert="eaVert" wrap="none" lIns="81204" tIns="39889" rIns="81204" bIns="39889"/>
          <a:lstStyle/>
          <a:p>
            <a:pPr algn="ctr" defTabSz="820738" eaLnBrk="0" hangingPunct="0">
              <a:lnSpc>
                <a:spcPct val="90000"/>
              </a:lnSpc>
              <a:defRPr/>
            </a:pPr>
            <a:endParaRPr lang="en-US" sz="2200" b="1">
              <a:latin typeface="Tahoma" pitchFamily="34" charset="0"/>
            </a:endParaRPr>
          </a:p>
          <a:p>
            <a:pPr algn="ctr" defTabSz="820738" eaLnBrk="0" hangingPunct="0">
              <a:lnSpc>
                <a:spcPct val="90000"/>
              </a:lnSpc>
              <a:defRPr/>
            </a:pPr>
            <a:endParaRPr lang="en-US" sz="2200" b="1">
              <a:latin typeface="Tahoma" pitchFamily="34" charset="0"/>
            </a:endParaRPr>
          </a:p>
        </p:txBody>
      </p:sp>
      <p:sp>
        <p:nvSpPr>
          <p:cNvPr id="51203" name="Text Box 3"/>
          <p:cNvSpPr txBox="1">
            <a:spLocks noChangeArrowheads="1"/>
          </p:cNvSpPr>
          <p:nvPr/>
        </p:nvSpPr>
        <p:spPr bwMode="auto">
          <a:xfrm>
            <a:off x="2595564" y="2590800"/>
            <a:ext cx="2433637"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en-US" sz="2400" b="1" dirty="0">
                <a:solidFill>
                  <a:srgbClr val="09090D"/>
                </a:solidFill>
                <a:latin typeface="Tahoma" panose="020B0604030504040204" pitchFamily="34" charset="0"/>
                <a:cs typeface="Tahoma" panose="020B0604030504040204" pitchFamily="34" charset="0"/>
              </a:rPr>
              <a:t>تقوم على صرف الكثير على الاعلانات و تنشيط المبيعات لبناء طلب العميل</a:t>
            </a:r>
          </a:p>
          <a:p>
            <a:pPr eaLnBrk="1" hangingPunct="1">
              <a:spcBef>
                <a:spcPct val="50000"/>
              </a:spcBef>
            </a:pPr>
            <a:r>
              <a:rPr lang="ar-SA" altLang="en-US" sz="2400" b="1" dirty="0">
                <a:latin typeface="Tahoma" panose="020B0604030504040204" pitchFamily="34" charset="0"/>
                <a:cs typeface="Tahoma" panose="020B0604030504040204" pitchFamily="34" charset="0"/>
              </a:rPr>
              <a:t>(موجهة للعميل)</a:t>
            </a:r>
            <a:r>
              <a:rPr lang="en-US" altLang="en-US" sz="2400" dirty="0">
                <a:latin typeface="Tahoma" panose="020B0604030504040204" pitchFamily="34" charset="0"/>
              </a:rPr>
              <a:t>.</a:t>
            </a:r>
          </a:p>
        </p:txBody>
      </p:sp>
      <p:sp>
        <p:nvSpPr>
          <p:cNvPr id="75780" name="WordArt 4"/>
          <p:cNvSpPr>
            <a:spLocks noChangeArrowheads="1" noChangeShapeType="1" noTextEdit="1"/>
          </p:cNvSpPr>
          <p:nvPr/>
        </p:nvSpPr>
        <p:spPr bwMode="auto">
          <a:xfrm>
            <a:off x="2711451" y="2133600"/>
            <a:ext cx="2149475" cy="508000"/>
          </a:xfrm>
          <a:prstGeom prst="rect">
            <a:avLst/>
          </a:prstGeom>
        </p:spPr>
        <p:txBody>
          <a:bodyPr wrap="none" fromWordArt="1">
            <a:prstTxWarp prst="textPlain">
              <a:avLst>
                <a:gd name="adj" fmla="val 50000"/>
              </a:avLst>
            </a:prstTxWarp>
          </a:bodyPr>
          <a:lstStyle/>
          <a:p>
            <a:pPr algn="ctr">
              <a:defRPr/>
            </a:pPr>
            <a:r>
              <a:rPr lang="ar-DZ" sz="2000" kern="1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استراتيجية الجذب</a:t>
            </a:r>
          </a:p>
          <a:p>
            <a:pPr algn="ctr">
              <a:defRPr/>
            </a:pPr>
            <a:r>
              <a:rPr lang="fr-FR" sz="2000" kern="1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Pull</a:t>
            </a:r>
          </a:p>
        </p:txBody>
      </p:sp>
      <p:grpSp>
        <p:nvGrpSpPr>
          <p:cNvPr id="2" name="Group 5"/>
          <p:cNvGrpSpPr>
            <a:grpSpLocks/>
          </p:cNvGrpSpPr>
          <p:nvPr/>
        </p:nvGrpSpPr>
        <p:grpSpPr bwMode="auto">
          <a:xfrm>
            <a:off x="5232401" y="1916114"/>
            <a:ext cx="2016125" cy="4116387"/>
            <a:chOff x="2400" y="1200"/>
            <a:chExt cx="1152" cy="2640"/>
          </a:xfrm>
        </p:grpSpPr>
        <p:sp>
          <p:nvSpPr>
            <p:cNvPr id="51210" name="Rectangle 6"/>
            <p:cNvSpPr>
              <a:spLocks noChangeArrowheads="1"/>
            </p:cNvSpPr>
            <p:nvPr/>
          </p:nvSpPr>
          <p:spPr bwMode="auto">
            <a:xfrm>
              <a:off x="2400" y="1248"/>
              <a:ext cx="1152" cy="2592"/>
            </a:xfrm>
            <a:prstGeom prst="rect">
              <a:avLst/>
            </a:prstGeom>
            <a:solidFill>
              <a:srgbClr val="FFFF00"/>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FFF00"/>
              </a:extrusionClr>
              <a:contourClr>
                <a:srgbClr val="FFFF00"/>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1211" name="Text Box 7"/>
            <p:cNvSpPr txBox="1">
              <a:spLocks noChangeArrowheads="1"/>
            </p:cNvSpPr>
            <p:nvPr/>
          </p:nvSpPr>
          <p:spPr bwMode="auto">
            <a:xfrm>
              <a:off x="2400" y="1200"/>
              <a:ext cx="1152" cy="254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ar-SA" altLang="en-US" sz="2400" b="1" dirty="0">
                  <a:solidFill>
                    <a:srgbClr val="000099"/>
                  </a:solidFill>
                  <a:latin typeface="Tahoma" panose="020B0604030504040204" pitchFamily="34" charset="0"/>
                  <a:cs typeface="Tahoma" panose="020B0604030504040204" pitchFamily="34" charset="0"/>
                </a:rPr>
                <a:t>اختيار </a:t>
              </a:r>
            </a:p>
            <a:p>
              <a:pPr algn="ctr" eaLnBrk="1" hangingPunct="1">
                <a:spcBef>
                  <a:spcPct val="50000"/>
                </a:spcBef>
              </a:pPr>
              <a:r>
                <a:rPr lang="ar-SA" altLang="en-US" sz="2400" b="1" dirty="0">
                  <a:solidFill>
                    <a:srgbClr val="000099"/>
                  </a:solidFill>
                  <a:latin typeface="Tahoma" panose="020B0604030504040204" pitchFamily="34" charset="0"/>
                  <a:cs typeface="Tahoma" panose="020B0604030504040204" pitchFamily="34" charset="0"/>
                </a:rPr>
                <a:t>الاستراتيجية</a:t>
              </a:r>
            </a:p>
            <a:p>
              <a:pPr algn="ctr" eaLnBrk="1" hangingPunct="1">
                <a:spcBef>
                  <a:spcPct val="50000"/>
                </a:spcBef>
              </a:pPr>
              <a:r>
                <a:rPr lang="ar-SA" altLang="en-US" sz="2400" b="1" dirty="0">
                  <a:solidFill>
                    <a:srgbClr val="000099"/>
                  </a:solidFill>
                  <a:latin typeface="Tahoma" panose="020B0604030504040204" pitchFamily="34" charset="0"/>
                  <a:cs typeface="Tahoma" panose="020B0604030504040204" pitchFamily="34" charset="0"/>
                </a:rPr>
                <a:t>بناء على:</a:t>
              </a:r>
              <a:endParaRPr lang="en-US" altLang="en-US" sz="2400" b="1" dirty="0">
                <a:solidFill>
                  <a:srgbClr val="000099"/>
                </a:solidFill>
                <a:latin typeface="Tahoma" panose="020B0604030504040204" pitchFamily="34" charset="0"/>
              </a:endParaRPr>
            </a:p>
            <a:p>
              <a:pPr algn="ctr" eaLnBrk="1" hangingPunct="1">
                <a:spcBef>
                  <a:spcPct val="50000"/>
                </a:spcBef>
              </a:pPr>
              <a:r>
                <a:rPr lang="ar-SA" altLang="en-US" sz="2400" b="1" dirty="0">
                  <a:solidFill>
                    <a:srgbClr val="000099"/>
                  </a:solidFill>
                  <a:latin typeface="Tahoma" panose="020B0604030504040204" pitchFamily="34" charset="0"/>
                  <a:cs typeface="Tahoma" panose="020B0604030504040204" pitchFamily="34" charset="0"/>
                </a:rPr>
                <a:t>- نوع المنتج</a:t>
              </a:r>
              <a:r>
                <a:rPr lang="en-US" altLang="en-US" sz="2400" b="1" dirty="0">
                  <a:solidFill>
                    <a:srgbClr val="000099"/>
                  </a:solidFill>
                  <a:latin typeface="Tahoma" panose="020B0604030504040204" pitchFamily="34" charset="0"/>
                </a:rPr>
                <a:t> &amp;</a:t>
              </a:r>
            </a:p>
            <a:p>
              <a:pPr algn="ctr" eaLnBrk="1" hangingPunct="1">
                <a:spcBef>
                  <a:spcPct val="50000"/>
                </a:spcBef>
              </a:pPr>
              <a:r>
                <a:rPr lang="ar-SA" altLang="en-US" sz="2400" b="1" dirty="0">
                  <a:solidFill>
                    <a:srgbClr val="000099"/>
                  </a:solidFill>
                  <a:latin typeface="Tahoma" panose="020B0604030504040204" pitchFamily="34" charset="0"/>
                  <a:cs typeface="Tahoma" panose="020B0604030504040204" pitchFamily="34" charset="0"/>
                </a:rPr>
                <a:t>دورة حياة المنتج</a:t>
              </a:r>
              <a:endParaRPr lang="en-US" altLang="en-US" sz="2400" b="1" dirty="0">
                <a:solidFill>
                  <a:srgbClr val="000099"/>
                </a:solidFill>
                <a:latin typeface="Tahoma" panose="020B0604030504040204" pitchFamily="34" charset="0"/>
                <a:cs typeface="Tahoma" panose="020B0604030504040204" pitchFamily="34" charset="0"/>
              </a:endParaRPr>
            </a:p>
            <a:p>
              <a:pPr algn="ctr" eaLnBrk="1" hangingPunct="1">
                <a:spcBef>
                  <a:spcPct val="50000"/>
                </a:spcBef>
              </a:pPr>
              <a:r>
                <a:rPr lang="en-US" altLang="en-US" sz="2400" dirty="0">
                  <a:solidFill>
                    <a:srgbClr val="09090D"/>
                  </a:solidFill>
                  <a:latin typeface="Tahoma" panose="020B0604030504040204" pitchFamily="34" charset="0"/>
                </a:rPr>
                <a:t> </a:t>
              </a:r>
            </a:p>
          </p:txBody>
        </p:sp>
      </p:grpSp>
      <p:sp>
        <p:nvSpPr>
          <p:cNvPr id="75784" name="AutoShape 8"/>
          <p:cNvSpPr>
            <a:spLocks noChangeArrowheads="1"/>
          </p:cNvSpPr>
          <p:nvPr/>
        </p:nvSpPr>
        <p:spPr bwMode="auto">
          <a:xfrm rot="10800000" flipH="1">
            <a:off x="7315200" y="1905000"/>
            <a:ext cx="3048000" cy="4114800"/>
          </a:xfrm>
          <a:prstGeom prst="homePlate">
            <a:avLst>
              <a:gd name="adj" fmla="val 33333"/>
            </a:avLst>
          </a:prstGeom>
          <a:solidFill>
            <a:srgbClr val="92D050"/>
          </a:solidFill>
          <a:ln w="12700">
            <a:noFill/>
            <a:miter lim="800000"/>
            <a:headEnd/>
            <a:tailEnd/>
          </a:ln>
          <a:effectLst>
            <a:outerShdw dist="107763" dir="18900000" algn="ctr" rotWithShape="0">
              <a:schemeClr val="bg2"/>
            </a:outerShdw>
          </a:effectLst>
        </p:spPr>
        <p:txBody>
          <a:bodyPr rot="10800000" wrap="none" lIns="81204" tIns="39889" rIns="81204" bIns="39889"/>
          <a:lstStyle/>
          <a:p>
            <a:pPr algn="ctr" defTabSz="820738" eaLnBrk="0" hangingPunct="0">
              <a:lnSpc>
                <a:spcPct val="90000"/>
              </a:lnSpc>
              <a:defRPr/>
            </a:pPr>
            <a:endParaRPr lang="en-US" sz="2200" b="1">
              <a:latin typeface="Tahoma" pitchFamily="34" charset="0"/>
            </a:endParaRPr>
          </a:p>
        </p:txBody>
      </p:sp>
      <p:sp>
        <p:nvSpPr>
          <p:cNvPr id="51207" name="Text Box 9"/>
          <p:cNvSpPr txBox="1">
            <a:spLocks noChangeArrowheads="1"/>
          </p:cNvSpPr>
          <p:nvPr/>
        </p:nvSpPr>
        <p:spPr bwMode="auto">
          <a:xfrm>
            <a:off x="7467600" y="2743201"/>
            <a:ext cx="2514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en-US" sz="2400" b="1" dirty="0">
                <a:solidFill>
                  <a:srgbClr val="09090D"/>
                </a:solidFill>
                <a:latin typeface="Tahoma" panose="020B0604030504040204" pitchFamily="34" charset="0"/>
                <a:cs typeface="Tahoma" panose="020B0604030504040204" pitchFamily="34" charset="0"/>
              </a:rPr>
              <a:t>تقوم على رجال البيع و التنشيط التجاري لدفع المنتج من خلال الوسطاء</a:t>
            </a:r>
          </a:p>
          <a:p>
            <a:pPr eaLnBrk="1" hangingPunct="1">
              <a:spcBef>
                <a:spcPct val="50000"/>
              </a:spcBef>
            </a:pPr>
            <a:r>
              <a:rPr lang="ar-SA" altLang="en-US" sz="2400" dirty="0">
                <a:latin typeface="Tahoma" panose="020B0604030504040204" pitchFamily="34" charset="0"/>
                <a:cs typeface="Tahoma" panose="020B0604030504040204" pitchFamily="34" charset="0"/>
              </a:rPr>
              <a:t>(</a:t>
            </a:r>
            <a:r>
              <a:rPr lang="ar-SA" altLang="en-US" sz="2400" b="1" dirty="0">
                <a:latin typeface="Tahoma" panose="020B0604030504040204" pitchFamily="34" charset="0"/>
                <a:cs typeface="Tahoma" panose="020B0604030504040204" pitchFamily="34" charset="0"/>
              </a:rPr>
              <a:t>موجهة للوسطاء)</a:t>
            </a:r>
            <a:endParaRPr lang="en-US" altLang="en-US" sz="2400" b="1" i="1" dirty="0">
              <a:latin typeface="Tahoma" panose="020B0604030504040204" pitchFamily="34" charset="0"/>
            </a:endParaRPr>
          </a:p>
        </p:txBody>
      </p:sp>
      <p:sp>
        <p:nvSpPr>
          <p:cNvPr id="75786" name="WordArt 10"/>
          <p:cNvSpPr>
            <a:spLocks noChangeArrowheads="1" noChangeShapeType="1" noTextEdit="1"/>
          </p:cNvSpPr>
          <p:nvPr/>
        </p:nvSpPr>
        <p:spPr bwMode="auto">
          <a:xfrm>
            <a:off x="7391401" y="1981200"/>
            <a:ext cx="1800225" cy="723900"/>
          </a:xfrm>
          <a:prstGeom prst="rect">
            <a:avLst/>
          </a:prstGeom>
        </p:spPr>
        <p:txBody>
          <a:bodyPr wrap="none" fromWordArt="1">
            <a:prstTxWarp prst="textPlain">
              <a:avLst>
                <a:gd name="adj" fmla="val 50000"/>
              </a:avLst>
            </a:prstTxWarp>
          </a:bodyPr>
          <a:lstStyle/>
          <a:p>
            <a:pPr algn="ctr">
              <a:defRPr/>
            </a:pPr>
            <a:r>
              <a:rPr lang="ar-DZ" sz="2000" kern="10" dirty="0" err="1">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استراتيجية</a:t>
            </a:r>
            <a:r>
              <a:rPr lang="ar-DZ" sz="2000" kern="10" dirty="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 الدفع</a:t>
            </a:r>
          </a:p>
          <a:p>
            <a:pPr algn="ctr">
              <a:defRPr/>
            </a:pPr>
            <a:r>
              <a:rPr lang="fr-FR" sz="2000" kern="10" dirty="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Push</a:t>
            </a:r>
          </a:p>
        </p:txBody>
      </p:sp>
    </p:spTree>
    <p:extLst>
      <p:ext uri="{BB962C8B-B14F-4D97-AF65-F5344CB8AC3E}">
        <p14:creationId xmlns:p14="http://schemas.microsoft.com/office/powerpoint/2010/main" val="11217023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3338" y="702060"/>
            <a:ext cx="9601196" cy="812842"/>
          </a:xfrm>
          <a:solidFill>
            <a:schemeClr val="accent2"/>
          </a:solidFill>
        </p:spPr>
        <p:txBody>
          <a:bodyPr>
            <a:noAutofit/>
          </a:bodyPr>
          <a:lstStyle/>
          <a:p>
            <a:pPr rtl="1"/>
            <a:r>
              <a:rPr lang="ar-DZ" sz="3200" b="1" dirty="0" smtClean="0"/>
              <a:t>استراتيجيات </a:t>
            </a:r>
            <a:r>
              <a:rPr lang="ar-DZ" sz="3200" b="1" dirty="0"/>
              <a:t>الترويج : </a:t>
            </a:r>
            <a:endParaRPr lang="en-US" sz="3200" b="1" dirty="0"/>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07:</a:t>
            </a:r>
            <a:endParaRPr lang="en-US" sz="2400" b="1" dirty="0">
              <a:solidFill>
                <a:schemeClr val="bg1"/>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3155769443"/>
              </p:ext>
            </p:extLst>
          </p:nvPr>
        </p:nvGraphicFramePr>
        <p:xfrm>
          <a:off x="6282565" y="1707913"/>
          <a:ext cx="3513142" cy="4416214"/>
        </p:xfrm>
        <a:graphic>
          <a:graphicData uri="http://schemas.openxmlformats.org/drawingml/2006/table">
            <a:tbl>
              <a:tblPr firstRow="1" bandRow="1">
                <a:tableStyleId>{93296810-A885-4BE3-A3E7-6D5BEEA58F35}</a:tableStyleId>
              </a:tblPr>
              <a:tblGrid>
                <a:gridCol w="3513142"/>
              </a:tblGrid>
              <a:tr h="684373">
                <a:tc>
                  <a:txBody>
                    <a:bodyPr/>
                    <a:lstStyle/>
                    <a:p>
                      <a:pPr algn="ctr"/>
                      <a:r>
                        <a:rPr lang="ar-DZ" sz="2800" dirty="0" smtClean="0"/>
                        <a:t> </a:t>
                      </a:r>
                      <a:r>
                        <a:rPr lang="ar-DZ" sz="2800" dirty="0" err="1" smtClean="0"/>
                        <a:t>إستراتيجية</a:t>
                      </a:r>
                      <a:r>
                        <a:rPr lang="ar-DZ" sz="2800" dirty="0" smtClean="0"/>
                        <a:t> الضغط : </a:t>
                      </a:r>
                      <a:endParaRPr lang="en-US" sz="2800" dirty="0">
                        <a:solidFill>
                          <a:schemeClr val="tx1"/>
                        </a:solidFill>
                      </a:endParaRPr>
                    </a:p>
                  </a:txBody>
                  <a:tcPr/>
                </a:tc>
              </a:tr>
              <a:tr h="3731841">
                <a:tc>
                  <a:txBody>
                    <a:bodyPr/>
                    <a:lstStyle/>
                    <a:p>
                      <a:pPr marL="0" lvl="0" indent="0" algn="ctr" rtl="1">
                        <a:buFontTx/>
                        <a:buNone/>
                      </a:pPr>
                      <a:r>
                        <a:rPr lang="ar-DZ" sz="2400" dirty="0" smtClean="0"/>
                        <a:t> وتعتمد على تبني الأسلوب العنيف، باعتباره الأسلوب الأمثل لإقناع الأفراد بمنتجاتها وتعريفهم بمزاياها، ويكون هذا الأسلوب مفيد مع شريحة معينة من الزبائن.</a:t>
                      </a:r>
                      <a:endParaRPr lang="en-US" sz="2400" kern="1200" dirty="0">
                        <a:solidFill>
                          <a:schemeClr val="dk1"/>
                        </a:solidFill>
                        <a:effectLst/>
                        <a:latin typeface="+mn-lt"/>
                        <a:ea typeface="+mn-ea"/>
                        <a:cs typeface="+mn-cs"/>
                      </a:endParaRPr>
                    </a:p>
                  </a:txBody>
                  <a:tcPr/>
                </a:tc>
              </a:tr>
            </a:tbl>
          </a:graphicData>
        </a:graphic>
      </p:graphicFrame>
      <p:graphicFrame>
        <p:nvGraphicFramePr>
          <p:cNvPr id="15" name="Tableau 14"/>
          <p:cNvGraphicFramePr>
            <a:graphicFrameLocks noGrp="1"/>
          </p:cNvGraphicFramePr>
          <p:nvPr>
            <p:extLst>
              <p:ext uri="{D42A27DB-BD31-4B8C-83A1-F6EECF244321}">
                <p14:modId xmlns:p14="http://schemas.microsoft.com/office/powerpoint/2010/main" val="818225877"/>
              </p:ext>
            </p:extLst>
          </p:nvPr>
        </p:nvGraphicFramePr>
        <p:xfrm>
          <a:off x="1297538" y="1776152"/>
          <a:ext cx="3718560" cy="4389120"/>
        </p:xfrm>
        <a:graphic>
          <a:graphicData uri="http://schemas.openxmlformats.org/drawingml/2006/table">
            <a:tbl>
              <a:tblPr firstRow="1" bandRow="1">
                <a:tableStyleId>{00A15C55-8517-42AA-B614-E9B94910E393}</a:tableStyleId>
              </a:tblPr>
              <a:tblGrid>
                <a:gridCol w="3718560"/>
              </a:tblGrid>
              <a:tr h="603085">
                <a:tc>
                  <a:txBody>
                    <a:bodyPr/>
                    <a:lstStyle/>
                    <a:p>
                      <a:pPr algn="ctr"/>
                      <a:r>
                        <a:rPr lang="ar-DZ" sz="2800" dirty="0" smtClean="0"/>
                        <a:t> استراتيجية الإيحاء -التلميح: </a:t>
                      </a:r>
                      <a:endParaRPr lang="en-US" dirty="0">
                        <a:solidFill>
                          <a:schemeClr val="bg1"/>
                        </a:solidFill>
                      </a:endParaRPr>
                    </a:p>
                  </a:txBody>
                  <a:tcPr/>
                </a:tc>
              </a:tr>
              <a:tr h="3786035">
                <a:tc>
                  <a:txBody>
                    <a:bodyPr/>
                    <a:lstStyle/>
                    <a:p>
                      <a:pPr lvl="0" algn="ctr" rtl="1"/>
                      <a:r>
                        <a:rPr lang="ar-DZ" sz="2400" dirty="0" smtClean="0"/>
                        <a:t> تعتمد على أسلوب الإقناع المبسط القائم على بيان الجوانب الدافعة أو المثبطة في قيمة المنتجات، ويعتمد بالتالي على جذب المستهلكين من خلال لغة الحوار، وجعل قرارهم </a:t>
                      </a:r>
                      <a:r>
                        <a:rPr lang="ar-DZ" sz="2400" dirty="0" err="1" smtClean="0"/>
                        <a:t>الشرائي</a:t>
                      </a:r>
                      <a:r>
                        <a:rPr lang="ar-DZ" sz="2400" dirty="0" smtClean="0"/>
                        <a:t> يتخذ عن قناعة تامة.</a:t>
                      </a:r>
                      <a:endParaRPr lang="en-US" sz="2400" kern="1200" dirty="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7384745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45331" y="4320777"/>
            <a:ext cx="3200400" cy="1633537"/>
            <a:chOff x="192" y="3003"/>
            <a:chExt cx="2016" cy="1029"/>
          </a:xfrm>
        </p:grpSpPr>
        <p:sp>
          <p:nvSpPr>
            <p:cNvPr id="51203" name="Rectangle 3"/>
            <p:cNvSpPr>
              <a:spLocks noChangeArrowheads="1"/>
            </p:cNvSpPr>
            <p:nvPr/>
          </p:nvSpPr>
          <p:spPr bwMode="auto">
            <a:xfrm rot="5400000">
              <a:off x="685" y="2510"/>
              <a:ext cx="1029" cy="2016"/>
            </a:xfrm>
            <a:prstGeom prst="rect">
              <a:avLst/>
            </a:prstGeom>
            <a:gradFill rotWithShape="0">
              <a:gsLst>
                <a:gs pos="0">
                  <a:schemeClr val="hlink">
                    <a:gamma/>
                    <a:tint val="40000"/>
                    <a:invGamma/>
                  </a:schemeClr>
                </a:gs>
                <a:gs pos="100000">
                  <a:schemeClr val="hlink"/>
                </a:gs>
              </a:gsLst>
              <a:path path="shape">
                <a:fillToRect l="50000" t="50000" r="50000" b="50000"/>
              </a:path>
            </a:gradFill>
            <a:ln w="12700">
              <a:miter lim="800000"/>
              <a:headEnd/>
              <a:tailEnd/>
            </a:ln>
            <a:effectLst/>
            <a:scene3d>
              <a:camera prst="legacyPerspectiveBottom"/>
              <a:lightRig rig="legacyFlat3" dir="t"/>
            </a:scene3d>
            <a:sp3d extrusionH="887400" prstMaterial="legacyMatte">
              <a:bevelT w="13500" h="13500" prst="angle"/>
              <a:bevelB w="13500" h="13500" prst="angle"/>
              <a:extrusionClr>
                <a:schemeClr val="hlink"/>
              </a:extrusionClr>
            </a:sp3d>
          </p:spPr>
          <p:txBody>
            <a:bodyPr rot="10800000" vert="eaVert" wrap="none" lIns="80963" tIns="41275" rIns="80963" bIns="41275" anchor="ctr">
              <a:flatTx/>
            </a:bodyPr>
            <a:lstStyle/>
            <a:p>
              <a:pPr algn="ctr" defTabSz="804863" eaLnBrk="0" hangingPunct="0">
                <a:defRPr/>
              </a:pPr>
              <a:r>
                <a:rPr lang="en-US" sz="2400" b="1">
                  <a:solidFill>
                    <a:srgbClr val="000000"/>
                  </a:solidFill>
                </a:rPr>
                <a:t>    </a:t>
              </a:r>
              <a:endParaRPr lang="en-US" sz="2000" b="1">
                <a:solidFill>
                  <a:srgbClr val="000000"/>
                </a:solidFill>
              </a:endParaRPr>
            </a:p>
          </p:txBody>
        </p:sp>
        <p:sp>
          <p:nvSpPr>
            <p:cNvPr id="69647" name="WordArt 4"/>
            <p:cNvSpPr>
              <a:spLocks noChangeArrowheads="1" noChangeShapeType="1" noTextEdit="1"/>
            </p:cNvSpPr>
            <p:nvPr/>
          </p:nvSpPr>
          <p:spPr bwMode="auto">
            <a:xfrm>
              <a:off x="384" y="3264"/>
              <a:ext cx="1614" cy="576"/>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contourClr>
                  <a:srgbClr val="DCEBF5"/>
                </a:contourClr>
              </a:sp3d>
            </a:bodyPr>
            <a:lstStyle/>
            <a:p>
              <a:pPr algn="ctr" rtl="1"/>
              <a:r>
                <a:rPr lang="ar-DZ" sz="24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rPr>
                <a:t>العلاقات العامة</a:t>
              </a:r>
              <a:endParaRPr lang="en-US" sz="24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ndParaRPr>
            </a:p>
          </p:txBody>
        </p:sp>
      </p:grpSp>
      <p:sp>
        <p:nvSpPr>
          <p:cNvPr id="13316" name="Rectangle 5"/>
          <p:cNvSpPr>
            <a:spLocks noGrp="1" noChangeArrowheads="1"/>
          </p:cNvSpPr>
          <p:nvPr>
            <p:ph type="title"/>
          </p:nvPr>
        </p:nvSpPr>
        <p:spPr>
          <a:xfrm>
            <a:off x="1561149" y="566341"/>
            <a:ext cx="8188325" cy="1284287"/>
          </a:xfrm>
          <a:solidFill>
            <a:schemeClr val="accent4"/>
          </a:solidFill>
        </p:spPr>
        <p:txBody>
          <a:bodyPr rtlCol="0">
            <a:normAutofit/>
          </a:bodyPr>
          <a:lstStyle/>
          <a:p>
            <a:pPr>
              <a:defRPr/>
            </a:pPr>
            <a:r>
              <a:rPr lang="ar-SA" sz="3600" b="1" dirty="0">
                <a:solidFill>
                  <a:srgbClr val="FFFF00"/>
                </a:solidFill>
                <a:latin typeface="Arial" pitchFamily="34" charset="0"/>
                <a:cs typeface="Arial" pitchFamily="34" charset="0"/>
              </a:rPr>
              <a:t>مزيج الاتصالات التسويقية </a:t>
            </a:r>
            <a:r>
              <a:rPr lang="en-US" sz="3600" b="1" dirty="0">
                <a:solidFill>
                  <a:srgbClr val="FFFF00"/>
                </a:solidFill>
                <a:latin typeface="Arial" pitchFamily="34" charset="0"/>
                <a:cs typeface="Arial" pitchFamily="34" charset="0"/>
              </a:rPr>
              <a:t> </a:t>
            </a:r>
            <a:r>
              <a:rPr lang="ar-SA" sz="3600" b="1" dirty="0">
                <a:solidFill>
                  <a:srgbClr val="FFFF00"/>
                </a:solidFill>
                <a:latin typeface="Arial" pitchFamily="34" charset="0"/>
                <a:cs typeface="Arial" pitchFamily="34" charset="0"/>
              </a:rPr>
              <a:t>او</a:t>
            </a:r>
            <a:r>
              <a:rPr lang="en-US" sz="3600" b="1" dirty="0">
                <a:solidFill>
                  <a:srgbClr val="FFFF00"/>
                </a:solidFill>
                <a:latin typeface="Arial" pitchFamily="34" charset="0"/>
                <a:cs typeface="Arial" pitchFamily="34" charset="0"/>
              </a:rPr>
              <a:t> </a:t>
            </a:r>
            <a:r>
              <a:rPr lang="ar-SA" sz="3600" b="1" dirty="0">
                <a:solidFill>
                  <a:srgbClr val="FFFF00"/>
                </a:solidFill>
                <a:latin typeface="Arial" pitchFamily="34" charset="0"/>
                <a:cs typeface="Arial" pitchFamily="34" charset="0"/>
              </a:rPr>
              <a:t>المزيج الترويجي</a:t>
            </a:r>
            <a:endParaRPr lang="en-US" sz="3600" dirty="0">
              <a:solidFill>
                <a:srgbClr val="FFFF00"/>
              </a:solidFill>
              <a:latin typeface="Arial" pitchFamily="34" charset="0"/>
              <a:cs typeface="Arial" pitchFamily="34" charset="0"/>
            </a:endParaRPr>
          </a:p>
        </p:txBody>
      </p:sp>
      <p:grpSp>
        <p:nvGrpSpPr>
          <p:cNvPr id="3" name="Group 6"/>
          <p:cNvGrpSpPr>
            <a:grpSpLocks/>
          </p:cNvGrpSpPr>
          <p:nvPr/>
        </p:nvGrpSpPr>
        <p:grpSpPr bwMode="auto">
          <a:xfrm>
            <a:off x="7696994" y="4242197"/>
            <a:ext cx="3370263" cy="1633537"/>
            <a:chOff x="3360" y="3003"/>
            <a:chExt cx="2123" cy="1029"/>
          </a:xfrm>
        </p:grpSpPr>
        <p:sp>
          <p:nvSpPr>
            <p:cNvPr id="51207" name="Rectangle 7"/>
            <p:cNvSpPr>
              <a:spLocks noChangeArrowheads="1"/>
            </p:cNvSpPr>
            <p:nvPr/>
          </p:nvSpPr>
          <p:spPr bwMode="auto">
            <a:xfrm rot="5400000">
              <a:off x="3907" y="2456"/>
              <a:ext cx="1029" cy="2123"/>
            </a:xfrm>
            <a:prstGeom prst="rect">
              <a:avLst/>
            </a:prstGeom>
            <a:gradFill rotWithShape="0">
              <a:gsLst>
                <a:gs pos="0">
                  <a:schemeClr val="accent2">
                    <a:gamma/>
                    <a:tint val="40000"/>
                    <a:invGamma/>
                  </a:schemeClr>
                </a:gs>
                <a:gs pos="100000">
                  <a:schemeClr val="accent2"/>
                </a:gs>
              </a:gsLst>
              <a:path path="shape">
                <a:fillToRect l="50000" t="50000" r="50000" b="50000"/>
              </a:path>
            </a:gradFill>
            <a:ln w="12700">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2"/>
              </a:extrusionClr>
            </a:sp3d>
          </p:spPr>
          <p:txBody>
            <a:bodyPr rot="10800000" vert="eaVert" wrap="none" lIns="80963" tIns="41275" rIns="80963" bIns="41275" anchor="ctr">
              <a:flatTx/>
            </a:bodyPr>
            <a:lstStyle/>
            <a:p>
              <a:pPr algn="ctr" defTabSz="804863" eaLnBrk="0" hangingPunct="0">
                <a:defRPr/>
              </a:pPr>
              <a:endParaRPr lang="en-US" sz="2000" b="1">
                <a:solidFill>
                  <a:srgbClr val="000000"/>
                </a:solidFill>
              </a:endParaRPr>
            </a:p>
          </p:txBody>
        </p:sp>
        <p:sp>
          <p:nvSpPr>
            <p:cNvPr id="69645" name="WordArt 8"/>
            <p:cNvSpPr>
              <a:spLocks noChangeArrowheads="1" noChangeShapeType="1" noTextEdit="1"/>
            </p:cNvSpPr>
            <p:nvPr/>
          </p:nvSpPr>
          <p:spPr bwMode="auto">
            <a:xfrm>
              <a:off x="3456" y="3360"/>
              <a:ext cx="1968" cy="414"/>
            </a:xfrm>
            <a:prstGeom prst="rect">
              <a:avLst/>
            </a:prstGeom>
          </p:spPr>
          <p:txBody>
            <a:bodyPr wrap="none" fromWordArt="1">
              <a:prstTxWarp prst="textPlain">
                <a:avLst>
                  <a:gd name="adj" fmla="val 50000"/>
                </a:avLst>
              </a:prstTxWarp>
            </a:bodyPr>
            <a:lstStyle/>
            <a:p>
              <a:pPr algn="ctr" rtl="1"/>
              <a:r>
                <a:rPr lang="ar-DZ" sz="2400" kern="10">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rPr>
                <a:t>تنشيط المبيعات</a:t>
              </a:r>
              <a:endParaRPr lang="en-US" sz="2400" kern="10">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endParaRPr>
            </a:p>
          </p:txBody>
        </p:sp>
      </p:grpSp>
      <p:grpSp>
        <p:nvGrpSpPr>
          <p:cNvPr id="4" name="Group 9"/>
          <p:cNvGrpSpPr>
            <a:grpSpLocks/>
          </p:cNvGrpSpPr>
          <p:nvPr/>
        </p:nvGrpSpPr>
        <p:grpSpPr bwMode="auto">
          <a:xfrm>
            <a:off x="6934201" y="2057400"/>
            <a:ext cx="3294063" cy="1633538"/>
            <a:chOff x="3408" y="1296"/>
            <a:chExt cx="2075" cy="1029"/>
          </a:xfrm>
        </p:grpSpPr>
        <p:sp>
          <p:nvSpPr>
            <p:cNvPr id="51210" name="Rectangle 10"/>
            <p:cNvSpPr>
              <a:spLocks noChangeArrowheads="1"/>
            </p:cNvSpPr>
            <p:nvPr/>
          </p:nvSpPr>
          <p:spPr bwMode="auto">
            <a:xfrm rot="5400000">
              <a:off x="3931" y="773"/>
              <a:ext cx="1029" cy="2075"/>
            </a:xfrm>
            <a:prstGeom prst="rect">
              <a:avLst/>
            </a:prstGeom>
            <a:gradFill rotWithShape="0">
              <a:gsLst>
                <a:gs pos="0">
                  <a:schemeClr val="accent1">
                    <a:gamma/>
                    <a:tint val="40000"/>
                    <a:invGamma/>
                  </a:schemeClr>
                </a:gs>
                <a:gs pos="100000">
                  <a:schemeClr val="accent1"/>
                </a:gs>
              </a:gsLst>
              <a:path path="shape">
                <a:fillToRect l="50000" t="50000" r="50000" b="50000"/>
              </a:path>
            </a:gradFill>
            <a:ln w="12700">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rot="10800000" vert="eaVert" wrap="none" lIns="80963" tIns="41275" rIns="80963" bIns="41275" anchor="ctr">
              <a:flatTx/>
            </a:bodyPr>
            <a:lstStyle/>
            <a:p>
              <a:pPr algn="ctr" defTabSz="804863" eaLnBrk="0" hangingPunct="0">
                <a:defRPr/>
              </a:pPr>
              <a:endParaRPr lang="en-US" sz="2000" b="1">
                <a:solidFill>
                  <a:srgbClr val="000000"/>
                </a:solidFill>
              </a:endParaRPr>
            </a:p>
          </p:txBody>
        </p:sp>
        <p:sp>
          <p:nvSpPr>
            <p:cNvPr id="69643" name="WordArt 11"/>
            <p:cNvSpPr>
              <a:spLocks noChangeArrowheads="1" noChangeShapeType="1" noTextEdit="1"/>
            </p:cNvSpPr>
            <p:nvPr/>
          </p:nvSpPr>
          <p:spPr bwMode="auto">
            <a:xfrm>
              <a:off x="3504" y="1392"/>
              <a:ext cx="1920" cy="768"/>
            </a:xfrm>
            <a:prstGeom prst="rect">
              <a:avLst/>
            </a:prstGeom>
          </p:spPr>
          <p:txBody>
            <a:bodyPr wrap="none" fromWordArt="1">
              <a:prstTxWarp prst="textCascadeUp">
                <a:avLst>
                  <a:gd name="adj" fmla="val 44444"/>
                </a:avLst>
              </a:prstTxWarp>
              <a:scene3d>
                <a:camera prst="legacyPerspectiveFront">
                  <a:rot lat="20519985" lon="1080000" rev="0"/>
                </a:camera>
                <a:lightRig rig="legacyHarsh2" dir="b"/>
              </a:scene3d>
              <a:sp3d extrusionH="430200" prstMaterial="legacyMatte">
                <a:extrusionClr>
                  <a:srgbClr val="FF6600"/>
                </a:extrusionClr>
                <a:contourClr>
                  <a:srgbClr val="FFE701"/>
                </a:contourClr>
              </a:sp3d>
            </a:bodyPr>
            <a:lstStyle/>
            <a:p>
              <a:pPr algn="ctr" rtl="1"/>
              <a:r>
                <a:rPr lang="ar-DZ" sz="2400" kern="10">
                  <a:ln w="9525">
                    <a:round/>
                    <a:headEnd/>
                    <a:tailEnd/>
                  </a:ln>
                  <a:gradFill rotWithShape="1">
                    <a:gsLst>
                      <a:gs pos="0">
                        <a:srgbClr val="FFE701"/>
                      </a:gs>
                      <a:gs pos="100000">
                        <a:srgbClr val="FE3E02"/>
                      </a:gs>
                    </a:gsLst>
                    <a:lin ang="5400000" scaled="1"/>
                  </a:gradFill>
                </a:rPr>
                <a:t>البيع الشخصي</a:t>
              </a:r>
              <a:endParaRPr lang="en-US" sz="2400" kern="10">
                <a:ln w="9525">
                  <a:round/>
                  <a:headEnd/>
                  <a:tailEnd/>
                </a:ln>
                <a:gradFill rotWithShape="1">
                  <a:gsLst>
                    <a:gs pos="0">
                      <a:srgbClr val="FFE701"/>
                    </a:gs>
                    <a:gs pos="100000">
                      <a:srgbClr val="FE3E02"/>
                    </a:gs>
                  </a:gsLst>
                  <a:lin ang="5400000" scaled="1"/>
                </a:gradFill>
              </a:endParaRPr>
            </a:p>
          </p:txBody>
        </p:sp>
      </p:grpSp>
      <p:grpSp>
        <p:nvGrpSpPr>
          <p:cNvPr id="5" name="Group 12"/>
          <p:cNvGrpSpPr>
            <a:grpSpLocks/>
          </p:cNvGrpSpPr>
          <p:nvPr/>
        </p:nvGrpSpPr>
        <p:grpSpPr bwMode="auto">
          <a:xfrm>
            <a:off x="1828800" y="2057400"/>
            <a:ext cx="3200400" cy="1633538"/>
            <a:chOff x="192" y="1296"/>
            <a:chExt cx="2016" cy="1029"/>
          </a:xfrm>
        </p:grpSpPr>
        <p:sp>
          <p:nvSpPr>
            <p:cNvPr id="51213" name="Rectangle 13"/>
            <p:cNvSpPr>
              <a:spLocks noChangeArrowheads="1"/>
            </p:cNvSpPr>
            <p:nvPr/>
          </p:nvSpPr>
          <p:spPr bwMode="auto">
            <a:xfrm rot="5400000">
              <a:off x="693" y="803"/>
              <a:ext cx="1029" cy="2016"/>
            </a:xfrm>
            <a:prstGeom prst="rect">
              <a:avLst/>
            </a:prstGeom>
            <a:gradFill rotWithShape="0">
              <a:gsLst>
                <a:gs pos="0">
                  <a:schemeClr val="tx1">
                    <a:gamma/>
                    <a:tint val="40000"/>
                    <a:invGamma/>
                  </a:schemeClr>
                </a:gs>
                <a:gs pos="100000">
                  <a:schemeClr val="tx1"/>
                </a:gs>
              </a:gsLst>
              <a:path path="shape">
                <a:fillToRect l="50000" t="50000" r="50000" b="50000"/>
              </a:path>
            </a:gradFill>
            <a:ln w="12700">
              <a:miter lim="800000"/>
              <a:headEnd/>
              <a:tailEnd/>
            </a:ln>
            <a:effectLst/>
            <a:scene3d>
              <a:camera prst="legacyPerspectiveBottom"/>
              <a:lightRig rig="legacyFlat3" dir="t"/>
            </a:scene3d>
            <a:sp3d extrusionH="887400" prstMaterial="legacyMatte">
              <a:bevelT w="13500" h="13500" prst="angle"/>
              <a:bevelB w="13500" h="13500" prst="angle"/>
              <a:extrusionClr>
                <a:schemeClr val="tx1"/>
              </a:extrusionClr>
            </a:sp3d>
          </p:spPr>
          <p:txBody>
            <a:bodyPr rot="10800000" vert="eaVert" wrap="none" lIns="80963" tIns="41275" rIns="80963" bIns="41275" anchor="ctr">
              <a:flatTx/>
            </a:bodyPr>
            <a:lstStyle/>
            <a:p>
              <a:pPr algn="ctr" defTabSz="804863" eaLnBrk="0" hangingPunct="0">
                <a:defRPr/>
              </a:pPr>
              <a:r>
                <a:rPr lang="en-US" sz="2400" b="1">
                  <a:solidFill>
                    <a:srgbClr val="000000"/>
                  </a:solidFill>
                </a:rPr>
                <a:t>     </a:t>
              </a:r>
              <a:endParaRPr lang="en-US" sz="2000" b="1">
                <a:solidFill>
                  <a:srgbClr val="000000"/>
                </a:solidFill>
              </a:endParaRPr>
            </a:p>
          </p:txBody>
        </p:sp>
        <p:sp>
          <p:nvSpPr>
            <p:cNvPr id="69641" name="WordArt 14" descr="Narrow vertical"/>
            <p:cNvSpPr>
              <a:spLocks noChangeArrowheads="1" noChangeShapeType="1" noTextEdit="1"/>
            </p:cNvSpPr>
            <p:nvPr/>
          </p:nvSpPr>
          <p:spPr bwMode="auto">
            <a:xfrm>
              <a:off x="432" y="1392"/>
              <a:ext cx="1638" cy="672"/>
            </a:xfrm>
            <a:prstGeom prst="rect">
              <a:avLst/>
            </a:prstGeom>
          </p:spPr>
          <p:txBody>
            <a:bodyPr wrap="none" fromWordArt="1">
              <a:prstTxWarp prst="textCurveUp">
                <a:avLst>
                  <a:gd name="adj" fmla="val 40356"/>
                </a:avLst>
              </a:prstTxWarp>
            </a:bodyPr>
            <a:lstStyle/>
            <a:p>
              <a:pPr algn="ctr" rtl="1"/>
              <a:r>
                <a:rPr lang="ar-DZ" sz="2400" kern="10">
                  <a:ln w="12700">
                    <a:solidFill>
                      <a:srgbClr val="000000"/>
                    </a:solidFill>
                    <a:miter lim="800000"/>
                    <a:headEnd/>
                    <a:tailEnd/>
                  </a:ln>
                  <a:pattFill prst="dashHorz">
                    <a:fgClr>
                      <a:srgbClr val="808080"/>
                    </a:fgClr>
                    <a:bgClr>
                      <a:srgbClr val="FFFF00"/>
                    </a:bgClr>
                  </a:pattFill>
                  <a:effectLst>
                    <a:outerShdw dist="45791" dir="2021404" algn="ctr" rotWithShape="0">
                      <a:srgbClr val="808080"/>
                    </a:outerShdw>
                  </a:effectLst>
                </a:rPr>
                <a:t>الاعلان</a:t>
              </a:r>
              <a:endParaRPr lang="en-US" sz="2400" kern="10">
                <a:ln w="12700">
                  <a:solidFill>
                    <a:srgbClr val="000000"/>
                  </a:solidFill>
                  <a:miter lim="800000"/>
                  <a:headEnd/>
                  <a:tailEnd/>
                </a:ln>
                <a:pattFill prst="dashHorz">
                  <a:fgClr>
                    <a:srgbClr val="808080"/>
                  </a:fgClr>
                  <a:bgClr>
                    <a:srgbClr val="FFFF00"/>
                  </a:bgClr>
                </a:pattFill>
                <a:effectLst>
                  <a:outerShdw dist="45791" dir="2021404" algn="ctr" rotWithShape="0">
                    <a:srgbClr val="808080"/>
                  </a:outerShdw>
                </a:effectLst>
              </a:endParaRPr>
            </a:p>
          </p:txBody>
        </p:sp>
      </p:grpSp>
      <p:grpSp>
        <p:nvGrpSpPr>
          <p:cNvPr id="6" name="Group 19"/>
          <p:cNvGrpSpPr>
            <a:grpSpLocks/>
          </p:cNvGrpSpPr>
          <p:nvPr/>
        </p:nvGrpSpPr>
        <p:grpSpPr bwMode="auto">
          <a:xfrm>
            <a:off x="4038600" y="3479800"/>
            <a:ext cx="3657600" cy="1633538"/>
            <a:chOff x="1584" y="2192"/>
            <a:chExt cx="2304" cy="1029"/>
          </a:xfrm>
          <a:blipFill>
            <a:blip r:embed="rId3"/>
            <a:tile tx="0" ty="0" sx="100000" sy="100000" flip="none" algn="tl"/>
          </a:blipFill>
        </p:grpSpPr>
        <p:sp>
          <p:nvSpPr>
            <p:cNvPr id="51220" name="Rectangle 20"/>
            <p:cNvSpPr>
              <a:spLocks noChangeArrowheads="1"/>
            </p:cNvSpPr>
            <p:nvPr/>
          </p:nvSpPr>
          <p:spPr bwMode="auto">
            <a:xfrm rot="5400000">
              <a:off x="2222" y="1555"/>
              <a:ext cx="1029" cy="2304"/>
            </a:xfrm>
            <a:prstGeom prst="rect">
              <a:avLst/>
            </a:prstGeom>
            <a:grpFill/>
            <a:ln w="12700">
              <a:miter lim="800000"/>
              <a:headEnd/>
              <a:tailEnd/>
            </a:ln>
            <a:effectLst/>
            <a:scene3d>
              <a:camera prst="legacyPerspectiveBottom"/>
              <a:lightRig rig="legacyFlat3" dir="t"/>
            </a:scene3d>
            <a:sp3d extrusionH="887400" prstMaterial="legacyMatte">
              <a:bevelT w="13500" h="13500" prst="angle"/>
              <a:bevelB w="13500" h="13500" prst="angle"/>
              <a:extrusionClr>
                <a:schemeClr val="bg2"/>
              </a:extrusionClr>
            </a:sp3d>
          </p:spPr>
          <p:txBody>
            <a:bodyPr rot="10800000" vert="eaVert" wrap="none" lIns="80963" tIns="41275" rIns="80963" bIns="41275" anchor="ctr">
              <a:flatTx/>
            </a:bodyPr>
            <a:lstStyle/>
            <a:p>
              <a:pPr algn="ctr" defTabSz="804863" eaLnBrk="0" hangingPunct="0">
                <a:defRPr/>
              </a:pPr>
              <a:endParaRPr lang="en-US" sz="2400">
                <a:solidFill>
                  <a:srgbClr val="000000"/>
                </a:solidFill>
                <a:latin typeface="Tahoma" pitchFamily="34" charset="0"/>
              </a:endParaRPr>
            </a:p>
          </p:txBody>
        </p:sp>
        <p:sp>
          <p:nvSpPr>
            <p:cNvPr id="13326" name="WordArt 21"/>
            <p:cNvSpPr>
              <a:spLocks noChangeArrowheads="1" noChangeShapeType="1" noTextEdit="1"/>
            </p:cNvSpPr>
            <p:nvPr/>
          </p:nvSpPr>
          <p:spPr bwMode="auto">
            <a:xfrm>
              <a:off x="1680" y="2496"/>
              <a:ext cx="2064" cy="414"/>
            </a:xfrm>
            <a:prstGeom prst="rect">
              <a:avLst/>
            </a:prstGeom>
            <a:grpFill/>
          </p:spPr>
          <p:txBody>
            <a:bodyPr wrap="none" fromWordArt="1">
              <a:prstTxWarp prst="textPlain">
                <a:avLst>
                  <a:gd name="adj" fmla="val 50000"/>
                </a:avLst>
              </a:prstTxWarp>
            </a:bodyPr>
            <a:lstStyle/>
            <a:p>
              <a:pPr algn="ctr">
                <a:defRPr/>
              </a:pPr>
              <a:r>
                <a:rPr lang="ar-DZ" sz="2800" kern="10">
                  <a:ln w="19050">
                    <a:solidFill>
                      <a:srgbClr val="99CCFF"/>
                    </a:solidFill>
                    <a:miter lim="800000"/>
                    <a:headEnd/>
                    <a:tailEnd/>
                  </a:ln>
                  <a:solidFill>
                    <a:srgbClr val="0066CC"/>
                  </a:solidFill>
                  <a:effectLst>
                    <a:outerShdw dist="35921" dir="2700000" algn="ctr" rotWithShape="0">
                      <a:srgbClr val="990000"/>
                    </a:outerShdw>
                  </a:effectLst>
                  <a:latin typeface="Arial"/>
                  <a:cs typeface="Arial"/>
                </a:rPr>
                <a:t>التسويق المباشر</a:t>
              </a:r>
              <a:endParaRPr lang="fr-FR" sz="2800" kern="10">
                <a:ln w="19050">
                  <a:solidFill>
                    <a:srgbClr val="99CCFF"/>
                  </a:solidFill>
                  <a:miter lim="800000"/>
                  <a:headEnd/>
                  <a:tailEnd/>
                </a:ln>
                <a:solidFill>
                  <a:srgbClr val="0066CC"/>
                </a:solidFill>
                <a:effectLst>
                  <a:outerShdw dist="35921" dir="2700000" algn="ctr" rotWithShape="0">
                    <a:srgbClr val="990000"/>
                  </a:outerShdw>
                </a:effectLst>
                <a:latin typeface="Arial"/>
                <a:cs typeface="Arial"/>
              </a:endParaRPr>
            </a:p>
          </p:txBody>
        </p:sp>
      </p:grpSp>
    </p:spTree>
    <p:extLst>
      <p:ext uri="{BB962C8B-B14F-4D97-AF65-F5344CB8AC3E}">
        <p14:creationId xmlns:p14="http://schemas.microsoft.com/office/powerpoint/2010/main" val="13319345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ppt_w/2"/>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2"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ppt_w/2"/>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ppt_x</p:attrName>
                                        </p:attrNameLst>
                                      </p:cBhvr>
                                      <p:tavLst>
                                        <p:tav tm="0">
                                          <p:val>
                                            <p:strVal val="#ppt_x-#ppt_w/2"/>
                                          </p:val>
                                        </p:tav>
                                        <p:tav tm="100000">
                                          <p:val>
                                            <p:strVal val="#ppt_x"/>
                                          </p:val>
                                        </p:tav>
                                      </p:tavLst>
                                    </p:anim>
                                    <p:anim calcmode="lin" valueType="num">
                                      <p:cBhvr>
                                        <p:cTn id="32" dur="500" fill="hold"/>
                                        <p:tgtEl>
                                          <p:spTgt spid="2"/>
                                        </p:tgtEl>
                                        <p:attrNameLst>
                                          <p:attrName>ppt_y</p:attrName>
                                        </p:attrNameLst>
                                      </p:cBhvr>
                                      <p:tavLst>
                                        <p:tav tm="0">
                                          <p:val>
                                            <p:strVal val="#ppt_y"/>
                                          </p:val>
                                        </p:tav>
                                        <p:tav tm="100000">
                                          <p:val>
                                            <p:strVal val="#ppt_y"/>
                                          </p:val>
                                        </p:tav>
                                      </p:tavLst>
                                    </p:anim>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9" presetClass="entr" presetSubtype="1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0" fill="hold"/>
                                        <p:tgtEl>
                                          <p:spTgt spid="6"/>
                                        </p:tgtEl>
                                        <p:attrNameLst>
                                          <p:attrName>ppt_w</p:attrName>
                                        </p:attrNameLst>
                                      </p:cBhvr>
                                      <p:tavLst>
                                        <p:tav tm="0" fmla="#ppt_w*sin(2.5*pi*$)">
                                          <p:val>
                                            <p:fltVal val="0"/>
                                          </p:val>
                                        </p:tav>
                                        <p:tav tm="100000">
                                          <p:val>
                                            <p:fltVal val="1"/>
                                          </p:val>
                                        </p:tav>
                                      </p:tavLst>
                                    </p:anim>
                                    <p:anim calcmode="lin" valueType="num">
                                      <p:cBhvr>
                                        <p:cTn id="40"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56915" y="713232"/>
            <a:ext cx="7498080" cy="626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t>المزيج الترويجي</a:t>
            </a:r>
            <a:endParaRPr lang="en-US" sz="3200" dirty="0"/>
          </a:p>
        </p:txBody>
      </p:sp>
      <p:sp>
        <p:nvSpPr>
          <p:cNvPr id="4" name="Rectangle 3"/>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07:</a:t>
            </a:r>
            <a:endParaRPr lang="en-US" sz="2400" b="1" dirty="0">
              <a:solidFill>
                <a:schemeClr val="bg1"/>
              </a:solidFill>
            </a:endParaRPr>
          </a:p>
        </p:txBody>
      </p:sp>
      <p:sp>
        <p:nvSpPr>
          <p:cNvPr id="5" name="Rectangle 3"/>
          <p:cNvSpPr txBox="1">
            <a:spLocks noChangeArrowheads="1"/>
          </p:cNvSpPr>
          <p:nvPr/>
        </p:nvSpPr>
        <p:spPr>
          <a:xfrm>
            <a:off x="1895905" y="1680168"/>
            <a:ext cx="8420100" cy="3628811"/>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ctr">
              <a:buFont typeface="Wingdings 2" panose="05020102010507070707" pitchFamily="18" charset="2"/>
              <a:buNone/>
            </a:pPr>
            <a:r>
              <a:rPr lang="ar-DZ" altLang="en-US" b="1" dirty="0" smtClean="0">
                <a:solidFill>
                  <a:schemeClr val="tx1"/>
                </a:solidFill>
                <a:latin typeface="Arial" panose="020B0604020202020204" pitchFamily="34" charset="0"/>
              </a:rPr>
              <a:t>يطلق مصطلح المزيج على المكونات التي تتفاعل مع تحقيق الأهداف الترويجية. وعليه، يقتضي الوصول إلى الأهداف التسويقية التي تندرج ضمن الأهداف العامة للمؤسسة. </a:t>
            </a:r>
          </a:p>
          <a:p>
            <a:pPr algn="ctr">
              <a:buFont typeface="Wingdings 2" panose="05020102010507070707" pitchFamily="18" charset="2"/>
              <a:buNone/>
            </a:pPr>
            <a:r>
              <a:rPr lang="ar-DZ" altLang="en-US" b="1" dirty="0" smtClean="0">
                <a:solidFill>
                  <a:schemeClr val="tx1"/>
                </a:solidFill>
                <a:latin typeface="Arial" panose="020B0604020202020204" pitchFamily="34" charset="0"/>
              </a:rPr>
              <a:t>و يشمل المزيج الترويجي العناصر الأساسية التالية:</a:t>
            </a:r>
          </a:p>
          <a:p>
            <a:pPr algn="ctr">
              <a:buFont typeface="Wingdings 2" panose="05020102010507070707" pitchFamily="18" charset="2"/>
              <a:buNone/>
            </a:pPr>
            <a:endParaRPr lang="ar-DZ" altLang="en-US" b="1" dirty="0" smtClean="0">
              <a:solidFill>
                <a:schemeClr val="tx1"/>
              </a:solidFill>
              <a:latin typeface="Arial" panose="020B0604020202020204" pitchFamily="34" charset="0"/>
            </a:endParaRPr>
          </a:p>
          <a:p>
            <a:pPr algn="ctr">
              <a:buFont typeface="Wingdings 2" panose="05020102010507070707" pitchFamily="18" charset="2"/>
              <a:buNone/>
            </a:pPr>
            <a:r>
              <a:rPr lang="ar-DZ" altLang="en-US" b="1" u="sng" dirty="0" smtClean="0">
                <a:solidFill>
                  <a:schemeClr val="tx1"/>
                </a:solidFill>
                <a:latin typeface="Arial" panose="020B0604020202020204" pitchFamily="34" charset="0"/>
              </a:rPr>
              <a:t>الإعلان - البيع الشخصي- ترقية المبيعات- العلاقات العامة</a:t>
            </a:r>
          </a:p>
          <a:p>
            <a:pPr algn="ctr">
              <a:buFont typeface="Wingdings 2" panose="05020102010507070707" pitchFamily="18" charset="2"/>
              <a:buNone/>
            </a:pPr>
            <a:r>
              <a:rPr lang="ar-DZ" altLang="en-US" b="1" u="sng" dirty="0" smtClean="0">
                <a:solidFill>
                  <a:schemeClr val="tx1"/>
                </a:solidFill>
                <a:latin typeface="Arial" panose="020B0604020202020204" pitchFamily="34" charset="0"/>
              </a:rPr>
              <a:t>- التسويق المباشر .</a:t>
            </a:r>
            <a:endParaRPr lang="en-US" altLang="en-US" b="1" u="sng" dirty="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352007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1"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righ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1"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righ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1"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righ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1"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righ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0" presetClass="emph" presetSubtype="0" fill="hold" grpId="0" nodeType="clickEffect">
                                  <p:stCondLst>
                                    <p:cond delay="0"/>
                                  </p:stCondLst>
                                  <p:childTnLst>
                                    <p:animClr clrSpc="hsl" dir="cw">
                                      <p:cBhvr override="childStyle">
                                        <p:cTn id="31" dur="500" fill="hold"/>
                                        <p:tgtEl>
                                          <p:spTgt spid="5">
                                            <p:bg/>
                                          </p:spTgt>
                                        </p:tgtEl>
                                        <p:attrNameLst>
                                          <p:attrName>style.color</p:attrName>
                                        </p:attrNameLst>
                                      </p:cBhvr>
                                      <p:by>
                                        <p:hsl h="0" s="12549" l="25098"/>
                                      </p:by>
                                    </p:animClr>
                                    <p:animClr clrSpc="hsl" dir="cw">
                                      <p:cBhvr>
                                        <p:cTn id="32" dur="500" fill="hold"/>
                                        <p:tgtEl>
                                          <p:spTgt spid="5">
                                            <p:bg/>
                                          </p:spTgt>
                                        </p:tgtEl>
                                        <p:attrNameLst>
                                          <p:attrName>fillcolor</p:attrName>
                                        </p:attrNameLst>
                                      </p:cBhvr>
                                      <p:by>
                                        <p:hsl h="0" s="12549" l="25098"/>
                                      </p:by>
                                    </p:animClr>
                                    <p:animClr clrSpc="hsl" dir="cw">
                                      <p:cBhvr>
                                        <p:cTn id="33" dur="500" fill="hold"/>
                                        <p:tgtEl>
                                          <p:spTgt spid="5">
                                            <p:bg/>
                                          </p:spTgt>
                                        </p:tgtEl>
                                        <p:attrNameLst>
                                          <p:attrName>stroke.color</p:attrName>
                                        </p:attrNameLst>
                                      </p:cBhvr>
                                      <p:by>
                                        <p:hsl h="0" s="12549" l="25098"/>
                                      </p:by>
                                    </p:animClr>
                                    <p:set>
                                      <p:cBhvr>
                                        <p:cTn id="34" dur="500" fill="hold"/>
                                        <p:tgtEl>
                                          <p:spTgt spid="5">
                                            <p:bg/>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30" presetClass="emph" presetSubtype="0" fill="hold" grpId="0" nodeType="clickEffect">
                                  <p:stCondLst>
                                    <p:cond delay="0"/>
                                  </p:stCondLst>
                                  <p:childTnLst>
                                    <p:animClr clrSpc="hsl" dir="cw">
                                      <p:cBhvr override="childStyle">
                                        <p:cTn id="38" dur="500" fill="hold"/>
                                        <p:tgtEl>
                                          <p:spTgt spid="5">
                                            <p:txEl>
                                              <p:pRg st="0" end="0"/>
                                            </p:txEl>
                                          </p:spTgt>
                                        </p:tgtEl>
                                        <p:attrNameLst>
                                          <p:attrName>style.color</p:attrName>
                                        </p:attrNameLst>
                                      </p:cBhvr>
                                      <p:by>
                                        <p:hsl h="0" s="12549" l="25098"/>
                                      </p:by>
                                    </p:animClr>
                                    <p:animClr clrSpc="hsl" dir="cw">
                                      <p:cBhvr>
                                        <p:cTn id="39" dur="500" fill="hold"/>
                                        <p:tgtEl>
                                          <p:spTgt spid="5">
                                            <p:txEl>
                                              <p:pRg st="0" end="0"/>
                                            </p:txEl>
                                          </p:spTgt>
                                        </p:tgtEl>
                                        <p:attrNameLst>
                                          <p:attrName>fillcolor</p:attrName>
                                        </p:attrNameLst>
                                      </p:cBhvr>
                                      <p:by>
                                        <p:hsl h="0" s="12549" l="25098"/>
                                      </p:by>
                                    </p:animClr>
                                    <p:animClr clrSpc="hsl" dir="cw">
                                      <p:cBhvr>
                                        <p:cTn id="40" dur="500" fill="hold"/>
                                        <p:tgtEl>
                                          <p:spTgt spid="5">
                                            <p:txEl>
                                              <p:pRg st="0" end="0"/>
                                            </p:txEl>
                                          </p:spTgt>
                                        </p:tgtEl>
                                        <p:attrNameLst>
                                          <p:attrName>stroke.color</p:attrName>
                                        </p:attrNameLst>
                                      </p:cBhvr>
                                      <p:by>
                                        <p:hsl h="0" s="12549" l="25098"/>
                                      </p:by>
                                    </p:animClr>
                                    <p:set>
                                      <p:cBhvr>
                                        <p:cTn id="41" dur="500" fill="hold"/>
                                        <p:tgtEl>
                                          <p:spTgt spid="5">
                                            <p:txEl>
                                              <p:pRg st="0" end="0"/>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30" presetClass="emph" presetSubtype="0" fill="hold" grpId="0" nodeType="clickEffect">
                                  <p:stCondLst>
                                    <p:cond delay="0"/>
                                  </p:stCondLst>
                                  <p:childTnLst>
                                    <p:animClr clrSpc="hsl" dir="cw">
                                      <p:cBhvr override="childStyle">
                                        <p:cTn id="45" dur="500" fill="hold"/>
                                        <p:tgtEl>
                                          <p:spTgt spid="5">
                                            <p:txEl>
                                              <p:pRg st="1" end="1"/>
                                            </p:txEl>
                                          </p:spTgt>
                                        </p:tgtEl>
                                        <p:attrNameLst>
                                          <p:attrName>style.color</p:attrName>
                                        </p:attrNameLst>
                                      </p:cBhvr>
                                      <p:by>
                                        <p:hsl h="0" s="12549" l="25098"/>
                                      </p:by>
                                    </p:animClr>
                                    <p:animClr clrSpc="hsl" dir="cw">
                                      <p:cBhvr>
                                        <p:cTn id="46" dur="500" fill="hold"/>
                                        <p:tgtEl>
                                          <p:spTgt spid="5">
                                            <p:txEl>
                                              <p:pRg st="1" end="1"/>
                                            </p:txEl>
                                          </p:spTgt>
                                        </p:tgtEl>
                                        <p:attrNameLst>
                                          <p:attrName>fillcolor</p:attrName>
                                        </p:attrNameLst>
                                      </p:cBhvr>
                                      <p:by>
                                        <p:hsl h="0" s="12549" l="25098"/>
                                      </p:by>
                                    </p:animClr>
                                    <p:animClr clrSpc="hsl" dir="cw">
                                      <p:cBhvr>
                                        <p:cTn id="47" dur="500" fill="hold"/>
                                        <p:tgtEl>
                                          <p:spTgt spid="5">
                                            <p:txEl>
                                              <p:pRg st="1" end="1"/>
                                            </p:txEl>
                                          </p:spTgt>
                                        </p:tgtEl>
                                        <p:attrNameLst>
                                          <p:attrName>stroke.color</p:attrName>
                                        </p:attrNameLst>
                                      </p:cBhvr>
                                      <p:by>
                                        <p:hsl h="0" s="12549" l="25098"/>
                                      </p:by>
                                    </p:animClr>
                                    <p:set>
                                      <p:cBhvr>
                                        <p:cTn id="48" dur="500" fill="hold"/>
                                        <p:tgtEl>
                                          <p:spTgt spid="5">
                                            <p:txEl>
                                              <p:pRg st="1" end="1"/>
                                            </p:txEl>
                                          </p:spTgt>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30" presetClass="emph" presetSubtype="0" fill="hold" grpId="0" nodeType="clickEffect">
                                  <p:stCondLst>
                                    <p:cond delay="0"/>
                                  </p:stCondLst>
                                  <p:childTnLst>
                                    <p:animClr clrSpc="hsl" dir="cw">
                                      <p:cBhvr override="childStyle">
                                        <p:cTn id="52" dur="500" fill="hold"/>
                                        <p:tgtEl>
                                          <p:spTgt spid="5">
                                            <p:txEl>
                                              <p:pRg st="3" end="3"/>
                                            </p:txEl>
                                          </p:spTgt>
                                        </p:tgtEl>
                                        <p:attrNameLst>
                                          <p:attrName>style.color</p:attrName>
                                        </p:attrNameLst>
                                      </p:cBhvr>
                                      <p:by>
                                        <p:hsl h="0" s="12549" l="25098"/>
                                      </p:by>
                                    </p:animClr>
                                    <p:animClr clrSpc="hsl" dir="cw">
                                      <p:cBhvr>
                                        <p:cTn id="53" dur="500" fill="hold"/>
                                        <p:tgtEl>
                                          <p:spTgt spid="5">
                                            <p:txEl>
                                              <p:pRg st="3" end="3"/>
                                            </p:txEl>
                                          </p:spTgt>
                                        </p:tgtEl>
                                        <p:attrNameLst>
                                          <p:attrName>fillcolor</p:attrName>
                                        </p:attrNameLst>
                                      </p:cBhvr>
                                      <p:by>
                                        <p:hsl h="0" s="12549" l="25098"/>
                                      </p:by>
                                    </p:animClr>
                                    <p:animClr clrSpc="hsl" dir="cw">
                                      <p:cBhvr>
                                        <p:cTn id="54" dur="500" fill="hold"/>
                                        <p:tgtEl>
                                          <p:spTgt spid="5">
                                            <p:txEl>
                                              <p:pRg st="3" end="3"/>
                                            </p:txEl>
                                          </p:spTgt>
                                        </p:tgtEl>
                                        <p:attrNameLst>
                                          <p:attrName>stroke.color</p:attrName>
                                        </p:attrNameLst>
                                      </p:cBhvr>
                                      <p:by>
                                        <p:hsl h="0" s="12549" l="25098"/>
                                      </p:by>
                                    </p:animClr>
                                    <p:set>
                                      <p:cBhvr>
                                        <p:cTn id="55" dur="500" fill="hold"/>
                                        <p:tgtEl>
                                          <p:spTgt spid="5">
                                            <p:txEl>
                                              <p:pRg st="3" end="3"/>
                                            </p:txEl>
                                          </p:spTgt>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30" presetClass="emph" presetSubtype="0" fill="hold" grpId="0" nodeType="clickEffect">
                                  <p:stCondLst>
                                    <p:cond delay="0"/>
                                  </p:stCondLst>
                                  <p:childTnLst>
                                    <p:animClr clrSpc="hsl" dir="cw">
                                      <p:cBhvr override="childStyle">
                                        <p:cTn id="59" dur="500" fill="hold"/>
                                        <p:tgtEl>
                                          <p:spTgt spid="5">
                                            <p:txEl>
                                              <p:pRg st="4" end="4"/>
                                            </p:txEl>
                                          </p:spTgt>
                                        </p:tgtEl>
                                        <p:attrNameLst>
                                          <p:attrName>style.color</p:attrName>
                                        </p:attrNameLst>
                                      </p:cBhvr>
                                      <p:by>
                                        <p:hsl h="0" s="12549" l="25098"/>
                                      </p:by>
                                    </p:animClr>
                                    <p:animClr clrSpc="hsl" dir="cw">
                                      <p:cBhvr>
                                        <p:cTn id="60" dur="500" fill="hold"/>
                                        <p:tgtEl>
                                          <p:spTgt spid="5">
                                            <p:txEl>
                                              <p:pRg st="4" end="4"/>
                                            </p:txEl>
                                          </p:spTgt>
                                        </p:tgtEl>
                                        <p:attrNameLst>
                                          <p:attrName>fillcolor</p:attrName>
                                        </p:attrNameLst>
                                      </p:cBhvr>
                                      <p:by>
                                        <p:hsl h="0" s="12549" l="25098"/>
                                      </p:by>
                                    </p:animClr>
                                    <p:animClr clrSpc="hsl" dir="cw">
                                      <p:cBhvr>
                                        <p:cTn id="61" dur="500" fill="hold"/>
                                        <p:tgtEl>
                                          <p:spTgt spid="5">
                                            <p:txEl>
                                              <p:pRg st="4" end="4"/>
                                            </p:txEl>
                                          </p:spTgt>
                                        </p:tgtEl>
                                        <p:attrNameLst>
                                          <p:attrName>stroke.color</p:attrName>
                                        </p:attrNameLst>
                                      </p:cBhvr>
                                      <p:by>
                                        <p:hsl h="0" s="12549" l="25098"/>
                                      </p:by>
                                    </p:animClr>
                                    <p:set>
                                      <p:cBhvr>
                                        <p:cTn id="62" dur="500" fill="hold"/>
                                        <p:tgtEl>
                                          <p:spTgt spid="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5" grpId="1" build="p" bldLvl="5"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5885" y="738570"/>
            <a:ext cx="8158688" cy="721740"/>
          </a:xfrm>
        </p:spPr>
        <p:style>
          <a:lnRef idx="1">
            <a:schemeClr val="accent3"/>
          </a:lnRef>
          <a:fillRef idx="2">
            <a:schemeClr val="accent3"/>
          </a:fillRef>
          <a:effectRef idx="1">
            <a:schemeClr val="accent3"/>
          </a:effectRef>
          <a:fontRef idx="minor">
            <a:schemeClr val="dk1"/>
          </a:fontRef>
        </p:style>
        <p:txBody>
          <a:bodyPr>
            <a:normAutofit fontScale="90000"/>
          </a:bodyPr>
          <a:lstStyle/>
          <a:p>
            <a:pPr rtl="1"/>
            <a:r>
              <a:rPr lang="ar-DZ" dirty="0" smtClean="0">
                <a:ln w="0"/>
                <a:solidFill>
                  <a:schemeClr val="tx1"/>
                </a:solidFill>
                <a:effectLst>
                  <a:outerShdw blurRad="38100" dist="19050" dir="2700000" algn="tl" rotWithShape="0">
                    <a:schemeClr val="dk1">
                      <a:alpha val="40000"/>
                    </a:schemeClr>
                  </a:outerShdw>
                </a:effectLst>
              </a:rPr>
              <a:t>مـــــــقدمة:</a:t>
            </a:r>
            <a:endParaRPr lang="en-US" dirty="0">
              <a:ln w="0"/>
              <a:solidFill>
                <a:schemeClr val="tx1"/>
              </a:solidFill>
              <a:effectLst>
                <a:outerShdw blurRad="38100" dist="19050" dir="2700000" algn="tl" rotWithShape="0">
                  <a:schemeClr val="dk1">
                    <a:alpha val="40000"/>
                  </a:schemeClr>
                </a:outerShdw>
              </a:effectLst>
            </a:endParaRPr>
          </a:p>
        </p:txBody>
      </p:sp>
      <p:sp>
        <p:nvSpPr>
          <p:cNvPr id="3" name="Espace réservé du texte 2"/>
          <p:cNvSpPr>
            <a:spLocks noGrp="1"/>
          </p:cNvSpPr>
          <p:nvPr>
            <p:ph type="body" idx="1"/>
          </p:nvPr>
        </p:nvSpPr>
        <p:spPr>
          <a:xfrm>
            <a:off x="1379109" y="1951629"/>
            <a:ext cx="9212239" cy="3258401"/>
          </a:xfrm>
        </p:spPr>
        <p:style>
          <a:lnRef idx="0">
            <a:scrgbClr r="0" g="0" b="0"/>
          </a:lnRef>
          <a:fillRef idx="1002">
            <a:schemeClr val="lt2"/>
          </a:fillRef>
          <a:effectRef idx="0">
            <a:scrgbClr r="0" g="0" b="0"/>
          </a:effectRef>
          <a:fontRef idx="major"/>
        </p:style>
        <p:txBody>
          <a:bodyPr>
            <a:normAutofit/>
          </a:bodyPr>
          <a:lstStyle/>
          <a:p>
            <a:pPr rtl="1"/>
            <a:r>
              <a:rPr lang="ar-DZ" dirty="0"/>
              <a:t>ي</a:t>
            </a:r>
            <a:r>
              <a:rPr lang="ar-DZ" dirty="0" smtClean="0"/>
              <a:t>عد </a:t>
            </a:r>
            <a:r>
              <a:rPr lang="ar-DZ" dirty="0"/>
              <a:t>الترويج عملية تسويقية تهدف إلى تعزيز المنتجات والخدمات وجذب الاهتمام بشكل فعال. يتضمن الترويج استراتيجيات </a:t>
            </a:r>
            <a:r>
              <a:rPr lang="ar-DZ" dirty="0" smtClean="0"/>
              <a:t>وأدوات وتقنيات </a:t>
            </a:r>
            <a:r>
              <a:rPr lang="ar-DZ" dirty="0"/>
              <a:t>متنوعة للتسويق، مثل الإعلانات التلفزيونية والمطبوعات والعروض التجريبية والعروض الترويجية على وسائل التواصل الاجتماعي. تهدف هذه الاستراتيجيات إلى إثارة اهتمام العملاء المحتملين وتعزيز الوعي بالمنتجات والخدمات </a:t>
            </a:r>
            <a:r>
              <a:rPr lang="ar-DZ" dirty="0" smtClean="0"/>
              <a:t>المقدمة، فبفضل </a:t>
            </a:r>
            <a:r>
              <a:rPr lang="ar-DZ" dirty="0"/>
              <a:t>تلك الاستراتيجيات، يمكن للشركات زيادة مبيعاتها وتحسين ولائها للعملاء. بإجراء ترويج فعال، تتمكن الشركات من التواصل بشكل فعال مع جمهورها المستهدف وتحقيق التفاعل الإيجابي من خلال إثارة الاهتمام بالمنتجات وتوفير عرض فريد يميزها عن المنافسة</a:t>
            </a:r>
            <a:r>
              <a:rPr lang="ar-DZ" dirty="0" smtClean="0"/>
              <a:t>.</a:t>
            </a:r>
          </a:p>
          <a:p>
            <a:pPr rtl="1"/>
            <a:endParaRPr lang="en-US" dirty="0"/>
          </a:p>
        </p:txBody>
      </p:sp>
      <p:sp>
        <p:nvSpPr>
          <p:cNvPr id="6" name="AutoShape 4" descr="ماهي بحوث التسويق ؟! وما فائدتها لشركتك؟! (2022) » حلول التخطيط لتقنية  المعلومات"/>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569294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522" y="634661"/>
            <a:ext cx="9293350" cy="73694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ar-DZ" b="1" dirty="0">
                <a:solidFill>
                  <a:schemeClr val="bg1"/>
                </a:solidFill>
                <a:cs typeface="AL-Mohanad Bold" pitchFamily="2" charset="-78"/>
              </a:rPr>
              <a:t> </a:t>
            </a:r>
            <a:r>
              <a:rPr lang="ar-DZ" b="1" dirty="0">
                <a:solidFill>
                  <a:schemeClr val="bg1"/>
                </a:solidFill>
              </a:rPr>
              <a:t>البيع الشخصي</a:t>
            </a:r>
            <a:endParaRPr lang="en-US" b="1" dirty="0">
              <a:solidFill>
                <a:schemeClr val="bg1"/>
              </a:solidFill>
            </a:endParaRPr>
          </a:p>
        </p:txBody>
      </p:sp>
      <p:sp>
        <p:nvSpPr>
          <p:cNvPr id="3" name="Espace réservé du contenu 2"/>
          <p:cNvSpPr>
            <a:spLocks noGrp="1"/>
          </p:cNvSpPr>
          <p:nvPr>
            <p:ph idx="1"/>
          </p:nvPr>
        </p:nvSpPr>
        <p:spPr>
          <a:xfrm>
            <a:off x="1112522" y="3438144"/>
            <a:ext cx="9601196" cy="1993392"/>
          </a:xfrm>
        </p:spPr>
        <p:style>
          <a:lnRef idx="1">
            <a:schemeClr val="accent6"/>
          </a:lnRef>
          <a:fillRef idx="3">
            <a:schemeClr val="accent6"/>
          </a:fillRef>
          <a:effectRef idx="2">
            <a:schemeClr val="accent6"/>
          </a:effectRef>
          <a:fontRef idx="minor">
            <a:schemeClr val="lt1"/>
          </a:fontRef>
        </p:style>
        <p:txBody>
          <a:bodyPr>
            <a:normAutofit/>
          </a:bodyPr>
          <a:lstStyle/>
          <a:p>
            <a:pPr marL="0" indent="0" algn="ctr" rtl="1">
              <a:buNone/>
            </a:pPr>
            <a:r>
              <a:rPr lang="ar-DZ" b="1" dirty="0" smtClean="0">
                <a:solidFill>
                  <a:schemeClr val="tx1"/>
                </a:solidFill>
                <a:latin typeface="Arial" pitchFamily="34" charset="0"/>
                <a:cs typeface="Arial" pitchFamily="34" charset="0"/>
              </a:rPr>
              <a:t>يعرف أيضا : عملية </a:t>
            </a:r>
            <a:r>
              <a:rPr lang="ar-DZ" b="1" dirty="0">
                <a:solidFill>
                  <a:schemeClr val="tx1"/>
                </a:solidFill>
                <a:latin typeface="Arial" pitchFamily="34" charset="0"/>
                <a:cs typeface="Arial" pitchFamily="34" charset="0"/>
              </a:rPr>
              <a:t>إخبار العميل المنتظر و إقناعه بالشراء، شراء السلعة أو الخدمة. وذلك باعتماد على الاتصال الشخصي المباشر بين مندوب البيع و العميل في إطار من تبادل وجهات النظر، و طرح استفسارات من قبل العميل، و الإجابة عليها من قبل مندوب البيع</a:t>
            </a:r>
            <a:endParaRPr lang="ar-DZ" b="1" dirty="0" smtClean="0">
              <a:ln w="0"/>
              <a:solidFill>
                <a:schemeClr val="tx1"/>
              </a:solidFill>
            </a:endParaRPr>
          </a:p>
        </p:txBody>
      </p:sp>
      <p:sp>
        <p:nvSpPr>
          <p:cNvPr id="4" name="Rectangle à coins arrondis 3"/>
          <p:cNvSpPr/>
          <p:nvPr/>
        </p:nvSpPr>
        <p:spPr>
          <a:xfrm>
            <a:off x="1112522" y="1564443"/>
            <a:ext cx="8503374" cy="129681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125" indent="-255588" algn="ctr" eaLnBrk="0" hangingPunct="0">
              <a:lnSpc>
                <a:spcPct val="120000"/>
              </a:lnSpc>
              <a:spcBef>
                <a:spcPts val="400"/>
              </a:spcBef>
              <a:buClr>
                <a:schemeClr val="hlink"/>
              </a:buClr>
              <a:buSzPct val="75000"/>
              <a:buFontTx/>
              <a:buNone/>
              <a:defRPr/>
            </a:pPr>
            <a:r>
              <a:rPr lang="ar-SA" sz="2000" b="1" dirty="0">
                <a:solidFill>
                  <a:schemeClr val="tx1"/>
                </a:solidFill>
                <a:latin typeface="Arial" pitchFamily="34" charset="0"/>
                <a:cs typeface="Arial" pitchFamily="34" charset="0"/>
              </a:rPr>
              <a:t>هو البيع من خلال مندوبي </a:t>
            </a:r>
            <a:r>
              <a:rPr lang="ar-SA" sz="2000" b="1" dirty="0" smtClean="0">
                <a:solidFill>
                  <a:schemeClr val="tx1"/>
                </a:solidFill>
                <a:latin typeface="Arial" pitchFamily="34" charset="0"/>
                <a:cs typeface="Arial" pitchFamily="34" charset="0"/>
              </a:rPr>
              <a:t>المبيعات</a:t>
            </a:r>
            <a:endParaRPr lang="en-US" sz="2800" dirty="0" smtClean="0">
              <a:solidFill>
                <a:srgbClr val="FFFFFF"/>
              </a:solidFill>
              <a:effectLst>
                <a:outerShdw blurRad="38100" dist="38100" dir="2700000" algn="tl">
                  <a:srgbClr val="000000"/>
                </a:outerShdw>
              </a:effectLst>
              <a:latin typeface="Arial" pitchFamily="34" charset="0"/>
              <a:cs typeface="Arial" pitchFamily="34" charset="0"/>
            </a:endParaRPr>
          </a:p>
          <a:p>
            <a:pPr marL="365125" indent="-255588" algn="ctr" rtl="1" eaLnBrk="0" hangingPunct="0">
              <a:lnSpc>
                <a:spcPct val="120000"/>
              </a:lnSpc>
              <a:spcBef>
                <a:spcPts val="400"/>
              </a:spcBef>
              <a:buClr>
                <a:schemeClr val="hlink"/>
              </a:buClr>
              <a:buSzPct val="75000"/>
              <a:buFontTx/>
              <a:buNone/>
              <a:defRPr/>
            </a:pPr>
            <a:r>
              <a:rPr lang="ar-SA" sz="2000" dirty="0" smtClean="0">
                <a:solidFill>
                  <a:schemeClr val="tx1"/>
                </a:solidFill>
                <a:latin typeface="Arial" pitchFamily="34" charset="0"/>
                <a:cs typeface="Arial" pitchFamily="34" charset="0"/>
              </a:rPr>
              <a:t>يقوم </a:t>
            </a:r>
            <a:r>
              <a:rPr lang="ar-SA" sz="2000" dirty="0">
                <a:solidFill>
                  <a:schemeClr val="tx1"/>
                </a:solidFill>
                <a:latin typeface="Arial" pitchFamily="34" charset="0"/>
                <a:cs typeface="Arial" pitchFamily="34" charset="0"/>
              </a:rPr>
              <a:t>فيه مندوب البيع بالاتصال بالعملاء شخصياً وتقديم المنتجات لهم وحثهم على </a:t>
            </a:r>
            <a:r>
              <a:rPr lang="ar-SA" sz="2000" dirty="0" smtClean="0">
                <a:solidFill>
                  <a:schemeClr val="tx1"/>
                </a:solidFill>
                <a:latin typeface="Arial" pitchFamily="34" charset="0"/>
                <a:cs typeface="Arial" pitchFamily="34" charset="0"/>
              </a:rPr>
              <a:t>شرائها</a:t>
            </a:r>
            <a:r>
              <a:rPr lang="ar-DZ" sz="2000" dirty="0" smtClean="0">
                <a:solidFill>
                  <a:schemeClr val="tx1"/>
                </a:solidFill>
                <a:latin typeface="Arial" pitchFamily="34" charset="0"/>
                <a:cs typeface="Arial" pitchFamily="34" charset="0"/>
              </a:rPr>
              <a:t> </a:t>
            </a:r>
            <a:r>
              <a:rPr lang="ar-SA" sz="2000" dirty="0" smtClean="0">
                <a:solidFill>
                  <a:schemeClr val="tx1"/>
                </a:solidFill>
                <a:latin typeface="Arial" pitchFamily="34" charset="0"/>
                <a:cs typeface="Arial" pitchFamily="34" charset="0"/>
              </a:rPr>
              <a:t>وتعتبر </a:t>
            </a:r>
            <a:r>
              <a:rPr lang="ar-SA" sz="2000" dirty="0">
                <a:solidFill>
                  <a:schemeClr val="tx1"/>
                </a:solidFill>
                <a:latin typeface="Arial" pitchFamily="34" charset="0"/>
                <a:cs typeface="Arial" pitchFamily="34" charset="0"/>
              </a:rPr>
              <a:t>وسائل الترويج الأخرى داعمة للبيع </a:t>
            </a:r>
            <a:r>
              <a:rPr lang="ar-SA" sz="2000" dirty="0" smtClean="0">
                <a:solidFill>
                  <a:schemeClr val="tx1"/>
                </a:solidFill>
                <a:latin typeface="Arial" pitchFamily="34" charset="0"/>
                <a:cs typeface="Arial" pitchFamily="34" charset="0"/>
              </a:rPr>
              <a:t>الشخصي</a:t>
            </a:r>
            <a:endParaRPr lang="en-US" sz="2000" dirty="0">
              <a:solidFill>
                <a:schemeClr val="tx1"/>
              </a:solidFill>
              <a:latin typeface="Arial" pitchFamily="34" charset="0"/>
              <a:cs typeface="Arial" pitchFamily="34" charset="0"/>
            </a:endParaRPr>
          </a:p>
        </p:txBody>
      </p:sp>
      <p:sp>
        <p:nvSpPr>
          <p:cNvPr id="5" name="Flèche gauche 4"/>
          <p:cNvSpPr/>
          <p:nvPr/>
        </p:nvSpPr>
        <p:spPr>
          <a:xfrm>
            <a:off x="9758148" y="2212848"/>
            <a:ext cx="955569" cy="4206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07:</a:t>
            </a:r>
            <a:endParaRPr lang="en-US" sz="2400" b="1" dirty="0">
              <a:solidFill>
                <a:schemeClr val="bg1"/>
              </a:solidFill>
            </a:endParaRPr>
          </a:p>
        </p:txBody>
      </p:sp>
    </p:spTree>
    <p:extLst>
      <p:ext uri="{BB962C8B-B14F-4D97-AF65-F5344CB8AC3E}">
        <p14:creationId xmlns:p14="http://schemas.microsoft.com/office/powerpoint/2010/main" val="35877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67841" y="2575560"/>
            <a:ext cx="8260079" cy="3224108"/>
          </a:xfr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a:lstStyle/>
          <a:p>
            <a:pPr algn="ctr" rtl="1"/>
            <a:r>
              <a:rPr lang="ar-DZ" sz="2800" b="1" u="sng" dirty="0"/>
              <a:t>وتتحدد أهداف البيع الشخصي بثلاث مجاميع رئيسة مهمة هي: </a:t>
            </a:r>
            <a:endParaRPr lang="ar-DZ" sz="2800" b="1" u="sng" dirty="0" smtClean="0"/>
          </a:p>
          <a:p>
            <a:pPr algn="ctr" rtl="1"/>
            <a:r>
              <a:rPr lang="ar-DZ" dirty="0" smtClean="0"/>
              <a:t>أ</a:t>
            </a:r>
            <a:r>
              <a:rPr lang="ar-DZ" dirty="0"/>
              <a:t>. البحث عن الزبائن</a:t>
            </a:r>
            <a:r>
              <a:rPr lang="ar-DZ" dirty="0" smtClean="0"/>
              <a:t>.</a:t>
            </a:r>
          </a:p>
          <a:p>
            <a:pPr algn="ctr" rtl="1"/>
            <a:r>
              <a:rPr lang="ar-DZ" dirty="0" smtClean="0"/>
              <a:t> </a:t>
            </a:r>
            <a:r>
              <a:rPr lang="ar-DZ" dirty="0"/>
              <a:t>ب. إقناع الزبون بالشراء. </a:t>
            </a:r>
            <a:endParaRPr lang="ar-DZ" dirty="0" smtClean="0"/>
          </a:p>
          <a:p>
            <a:pPr algn="ctr" rtl="1"/>
            <a:r>
              <a:rPr lang="ar-DZ" dirty="0" smtClean="0"/>
              <a:t>ج</a:t>
            </a:r>
            <a:r>
              <a:rPr lang="ar-DZ" dirty="0"/>
              <a:t>. أن يكون الزبون مقتنعاً وراضياً عن عملية الشراء هذه.</a:t>
            </a:r>
            <a:endParaRPr lang="en-US" dirty="0"/>
          </a:p>
        </p:txBody>
      </p:sp>
      <p:sp>
        <p:nvSpPr>
          <p:cNvPr id="4" name="Titre 1"/>
          <p:cNvSpPr>
            <a:spLocks noGrp="1"/>
          </p:cNvSpPr>
          <p:nvPr>
            <p:ph type="title"/>
          </p:nvPr>
        </p:nvSpPr>
        <p:spPr>
          <a:xfrm>
            <a:off x="1112522" y="634661"/>
            <a:ext cx="9293350" cy="73694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ar-DZ" b="1" dirty="0">
                <a:solidFill>
                  <a:schemeClr val="bg1"/>
                </a:solidFill>
                <a:cs typeface="AL-Mohanad Bold" pitchFamily="2" charset="-78"/>
              </a:rPr>
              <a:t> </a:t>
            </a:r>
            <a:r>
              <a:rPr lang="ar-DZ" b="1" dirty="0">
                <a:solidFill>
                  <a:schemeClr val="bg1"/>
                </a:solidFill>
              </a:rPr>
              <a:t>البيع الشخصي</a:t>
            </a:r>
            <a:endParaRPr lang="en-US" b="1" dirty="0">
              <a:solidFill>
                <a:schemeClr val="bg1"/>
              </a:solidFill>
            </a:endParaRPr>
          </a:p>
        </p:txBody>
      </p:sp>
    </p:spTree>
    <p:extLst>
      <p:ext uri="{BB962C8B-B14F-4D97-AF65-F5344CB8AC3E}">
        <p14:creationId xmlns:p14="http://schemas.microsoft.com/office/powerpoint/2010/main" val="2908457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ar-SA" b="1" kern="10" dirty="0">
                <a:ln w="9525">
                  <a:noFill/>
                  <a:round/>
                  <a:headEnd/>
                  <a:tailEnd/>
                </a:ln>
                <a:solidFill>
                  <a:schemeClr val="tx1"/>
                </a:solidFill>
                <a:effectLst>
                  <a:outerShdw dist="35921" dir="2700000" algn="ctr" rotWithShape="0">
                    <a:srgbClr val="990000"/>
                  </a:outerShdw>
                </a:effectLst>
                <a:latin typeface="Times New Roman"/>
                <a:cs typeface="Times New Roman"/>
              </a:rPr>
              <a:t>مراحل عملية البيع الشخصي</a:t>
            </a:r>
            <a:br>
              <a:rPr lang="ar-SA" b="1" kern="10" dirty="0">
                <a:ln w="9525">
                  <a:noFill/>
                  <a:round/>
                  <a:headEnd/>
                  <a:tailEnd/>
                </a:ln>
                <a:solidFill>
                  <a:schemeClr val="tx1"/>
                </a:solidFill>
                <a:effectLst>
                  <a:outerShdw dist="35921" dir="2700000" algn="ctr" rotWithShape="0">
                    <a:srgbClr val="990000"/>
                  </a:outerShdw>
                </a:effectLst>
                <a:latin typeface="Times New Roman"/>
                <a:cs typeface="Times New Roman"/>
              </a:rPr>
            </a:br>
            <a:endParaRPr lang="en-US" dirty="0">
              <a:solidFill>
                <a:schemeClr val="tx1"/>
              </a:solidFill>
            </a:endParaRPr>
          </a:p>
        </p:txBody>
      </p:sp>
      <p:sp>
        <p:nvSpPr>
          <p:cNvPr id="3" name="Espace réservé du contenu 2"/>
          <p:cNvSpPr>
            <a:spLocks noGrp="1"/>
          </p:cNvSpPr>
          <p:nvPr>
            <p:ph idx="1"/>
          </p:nvPr>
        </p:nvSpPr>
        <p:spPr>
          <a:solidFill>
            <a:schemeClr val="bg2"/>
          </a:solidFill>
        </p:spPr>
        <p:style>
          <a:lnRef idx="3">
            <a:schemeClr val="lt1"/>
          </a:lnRef>
          <a:fillRef idx="1">
            <a:schemeClr val="dk1"/>
          </a:fillRef>
          <a:effectRef idx="1">
            <a:schemeClr val="dk1"/>
          </a:effectRef>
          <a:fontRef idx="minor">
            <a:schemeClr val="lt1"/>
          </a:fontRef>
        </p:style>
        <p:txBody>
          <a:bodyPr/>
          <a:lstStyle/>
          <a:p>
            <a:pPr algn="r" rtl="1">
              <a:spcBef>
                <a:spcPct val="0"/>
              </a:spcBef>
              <a:buClrTx/>
              <a:buSzTx/>
              <a:buFontTx/>
              <a:buNone/>
              <a:defRPr/>
            </a:pPr>
            <a:r>
              <a:rPr lang="ar-SA" dirty="0">
                <a:solidFill>
                  <a:schemeClr val="tx1"/>
                </a:solidFill>
                <a:effectLst>
                  <a:outerShdw blurRad="38100" dist="38100" dir="2700000" algn="tl">
                    <a:srgbClr val="000000"/>
                  </a:outerShdw>
                </a:effectLst>
                <a:latin typeface="Arial" pitchFamily="34" charset="0"/>
                <a:cs typeface="Arial" pitchFamily="34" charset="0"/>
              </a:rPr>
              <a:t>1</a:t>
            </a:r>
            <a:r>
              <a:rPr lang="ar-SA" dirty="0">
                <a:ln w="0"/>
                <a:solidFill>
                  <a:schemeClr val="tx1"/>
                </a:solidFill>
                <a:latin typeface="Arial" pitchFamily="34" charset="0"/>
                <a:cs typeface="Arial" pitchFamily="34" charset="0"/>
              </a:rPr>
              <a:t>- تحديد العملاء المحتملين</a:t>
            </a:r>
            <a:endParaRPr lang="ar-DZ" dirty="0">
              <a:ln w="0"/>
              <a:solidFill>
                <a:schemeClr val="tx1"/>
              </a:solidFill>
              <a:latin typeface="Arial" pitchFamily="34" charset="0"/>
              <a:cs typeface="Arial" pitchFamily="34" charset="0"/>
            </a:endParaRPr>
          </a:p>
          <a:p>
            <a:pPr algn="r" rtl="1">
              <a:spcBef>
                <a:spcPct val="0"/>
              </a:spcBef>
              <a:buClrTx/>
              <a:buSzTx/>
              <a:buNone/>
              <a:defRPr/>
            </a:pPr>
            <a:r>
              <a:rPr lang="ar-SA" dirty="0">
                <a:ln w="0"/>
                <a:solidFill>
                  <a:schemeClr val="tx1"/>
                </a:solidFill>
                <a:latin typeface="Arial" pitchFamily="34" charset="0"/>
                <a:cs typeface="Arial" pitchFamily="34" charset="0"/>
              </a:rPr>
              <a:t>2- تحديد احتياجات العملاء</a:t>
            </a:r>
          </a:p>
          <a:p>
            <a:pPr algn="r" rtl="1">
              <a:spcBef>
                <a:spcPct val="0"/>
              </a:spcBef>
              <a:buClrTx/>
              <a:buSzTx/>
              <a:buNone/>
              <a:defRPr/>
            </a:pPr>
            <a:r>
              <a:rPr lang="ar-SA" dirty="0">
                <a:ln w="0"/>
                <a:solidFill>
                  <a:schemeClr val="tx1"/>
                </a:solidFill>
                <a:latin typeface="Arial" pitchFamily="34" charset="0"/>
                <a:cs typeface="Arial" pitchFamily="34" charset="0"/>
              </a:rPr>
              <a:t>3- الاتصال بالعميل</a:t>
            </a:r>
          </a:p>
          <a:p>
            <a:pPr algn="r" rtl="1">
              <a:spcBef>
                <a:spcPct val="0"/>
              </a:spcBef>
              <a:buClrTx/>
              <a:buSzTx/>
              <a:buNone/>
              <a:defRPr/>
            </a:pPr>
            <a:r>
              <a:rPr lang="ar-SA" dirty="0">
                <a:ln w="0"/>
                <a:solidFill>
                  <a:schemeClr val="tx1"/>
                </a:solidFill>
                <a:latin typeface="Arial" pitchFamily="34" charset="0"/>
                <a:cs typeface="Arial" pitchFamily="34" charset="0"/>
              </a:rPr>
              <a:t>4- تقديم السلعة أو الخدمة</a:t>
            </a:r>
          </a:p>
          <a:p>
            <a:pPr algn="r" rtl="1">
              <a:spcBef>
                <a:spcPct val="0"/>
              </a:spcBef>
              <a:buClrTx/>
              <a:buSzTx/>
              <a:buNone/>
              <a:defRPr/>
            </a:pPr>
            <a:r>
              <a:rPr lang="ar-SA" dirty="0">
                <a:ln w="0"/>
                <a:solidFill>
                  <a:schemeClr val="tx1"/>
                </a:solidFill>
                <a:latin typeface="Arial" pitchFamily="34" charset="0"/>
                <a:cs typeface="Arial" pitchFamily="34" charset="0"/>
              </a:rPr>
              <a:t>5- الرد على الاعتراضات</a:t>
            </a:r>
          </a:p>
          <a:p>
            <a:pPr algn="r" rtl="1">
              <a:spcBef>
                <a:spcPct val="0"/>
              </a:spcBef>
              <a:buClrTx/>
              <a:buSzTx/>
              <a:buNone/>
              <a:defRPr/>
            </a:pPr>
            <a:r>
              <a:rPr lang="ar-SA" dirty="0">
                <a:ln w="0"/>
                <a:solidFill>
                  <a:schemeClr val="tx1"/>
                </a:solidFill>
                <a:latin typeface="Arial" pitchFamily="34" charset="0"/>
                <a:cs typeface="Arial" pitchFamily="34" charset="0"/>
              </a:rPr>
              <a:t>6- إنهاء المقابلة </a:t>
            </a:r>
            <a:r>
              <a:rPr lang="ar-SA" dirty="0" err="1">
                <a:ln w="0"/>
                <a:solidFill>
                  <a:schemeClr val="tx1"/>
                </a:solidFill>
                <a:latin typeface="Arial" pitchFamily="34" charset="0"/>
                <a:cs typeface="Arial" pitchFamily="34" charset="0"/>
              </a:rPr>
              <a:t>البيعية</a:t>
            </a:r>
            <a:endParaRPr lang="ar-SA" dirty="0">
              <a:ln w="0"/>
              <a:solidFill>
                <a:schemeClr val="tx1"/>
              </a:solidFill>
              <a:latin typeface="Arial" pitchFamily="34" charset="0"/>
              <a:cs typeface="Arial" pitchFamily="34" charset="0"/>
            </a:endParaRPr>
          </a:p>
          <a:p>
            <a:pPr algn="r" rtl="1">
              <a:spcBef>
                <a:spcPct val="0"/>
              </a:spcBef>
              <a:buClrTx/>
              <a:buSzTx/>
              <a:buNone/>
              <a:defRPr/>
            </a:pPr>
            <a:r>
              <a:rPr lang="ar-SA" dirty="0">
                <a:ln w="0"/>
                <a:solidFill>
                  <a:schemeClr val="tx1"/>
                </a:solidFill>
                <a:latin typeface="Arial" pitchFamily="34" charset="0"/>
                <a:cs typeface="Arial" pitchFamily="34" charset="0"/>
              </a:rPr>
              <a:t>7- متابعة العميل بعد البيع</a:t>
            </a:r>
          </a:p>
          <a:p>
            <a:pPr algn="r" rtl="1">
              <a:spcBef>
                <a:spcPct val="0"/>
              </a:spcBef>
              <a:buClrTx/>
              <a:buSzTx/>
              <a:buFontTx/>
              <a:buNone/>
              <a:defRPr/>
            </a:pPr>
            <a:endParaRPr lang="ar-SA" sz="1600" b="1" dirty="0">
              <a:solidFill>
                <a:schemeClr val="hlink"/>
              </a:solidFill>
              <a:effectLst>
                <a:outerShdw blurRad="38100" dist="38100" dir="2700000" algn="tl">
                  <a:srgbClr val="000000"/>
                </a:outerShdw>
              </a:effectLst>
              <a:latin typeface="Arial" pitchFamily="34" charset="0"/>
              <a:cs typeface="Arial" pitchFamily="34" charset="0"/>
            </a:endParaRPr>
          </a:p>
        </p:txBody>
      </p:sp>
    </p:spTree>
    <p:extLst>
      <p:ext uri="{BB962C8B-B14F-4D97-AF65-F5344CB8AC3E}">
        <p14:creationId xmlns:p14="http://schemas.microsoft.com/office/powerpoint/2010/main" val="11520317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002" y="585892"/>
            <a:ext cx="9601196" cy="1303867"/>
          </a:xfrm>
        </p:spPr>
        <p:style>
          <a:lnRef idx="0">
            <a:scrgbClr r="0" g="0" b="0"/>
          </a:lnRef>
          <a:fillRef idx="1003">
            <a:schemeClr val="dk1"/>
          </a:fillRef>
          <a:effectRef idx="0">
            <a:scrgbClr r="0" g="0" b="0"/>
          </a:effectRef>
          <a:fontRef idx="major"/>
        </p:style>
        <p:txBody>
          <a:bodyPr>
            <a:normAutofit/>
          </a:bodyPr>
          <a:lstStyle/>
          <a:p>
            <a:pPr rtl="1"/>
            <a:r>
              <a:rPr lang="ar-DZ" sz="3200" dirty="0"/>
              <a:t>ومن الممكن تبيان بعض المؤشرات في تحديد أهمية البيع الشخـصي بوصـفه جزءاً من النشاط الترويجي </a:t>
            </a:r>
            <a:r>
              <a:rPr lang="ar-DZ" sz="3200" dirty="0" smtClean="0"/>
              <a:t>وهي:</a:t>
            </a:r>
            <a:endParaRPr lang="en-US" sz="3200" dirty="0"/>
          </a:p>
        </p:txBody>
      </p:sp>
      <p:sp>
        <p:nvSpPr>
          <p:cNvPr id="3" name="Espace réservé du contenu 2"/>
          <p:cNvSpPr>
            <a:spLocks noGrp="1"/>
          </p:cNvSpPr>
          <p:nvPr>
            <p:ph idx="1"/>
          </p:nvPr>
        </p:nvSpPr>
        <p:spPr>
          <a:xfrm>
            <a:off x="1295400" y="1996440"/>
            <a:ext cx="9936479" cy="3879428"/>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just" rtl="1"/>
            <a:r>
              <a:rPr lang="ar-DZ" dirty="0">
                <a:solidFill>
                  <a:schemeClr val="tx1"/>
                </a:solidFill>
              </a:rPr>
              <a:t>أكثر العناصر الترويجية مرونة عند اسـتخدامها للتـأثير فـي سـلوك وحـوافز المستهلكين الشرائية. </a:t>
            </a:r>
          </a:p>
          <a:p>
            <a:pPr algn="just" rtl="1"/>
            <a:r>
              <a:rPr lang="ar-DZ" dirty="0" smtClean="0">
                <a:solidFill>
                  <a:schemeClr val="tx1"/>
                </a:solidFill>
              </a:rPr>
              <a:t> يتمكن </a:t>
            </a:r>
            <a:r>
              <a:rPr lang="ar-DZ" dirty="0">
                <a:solidFill>
                  <a:schemeClr val="tx1"/>
                </a:solidFill>
              </a:rPr>
              <a:t>رجال البيع من مشاهدة ردة فعل المستهلك تجاه البضاعة ووجهـة نظـره، وذلك يمكنه بالتالي من تغيير موقفه بما ينسجم مع موقف المستهلك. </a:t>
            </a:r>
          </a:p>
          <a:p>
            <a:pPr algn="just" rtl="1"/>
            <a:r>
              <a:rPr lang="ar-DZ" dirty="0" smtClean="0">
                <a:solidFill>
                  <a:schemeClr val="tx1"/>
                </a:solidFill>
              </a:rPr>
              <a:t> تعد </a:t>
            </a:r>
            <a:r>
              <a:rPr lang="ar-DZ" dirty="0">
                <a:solidFill>
                  <a:schemeClr val="tx1"/>
                </a:solidFill>
              </a:rPr>
              <a:t>الجهود التسويقية المبذولة في عملية البيع الشخصي أقل ضياعاً مقارنة بما هو عليه بالنسبة للإعلان، إذ من الممكن أن تصل الحملة الإعلانية إلى أشـخاص لا تعنيهم أو أنهم ليسوا على علاقة مباشرة بتلك الحملة الإعلانية. </a:t>
            </a:r>
            <a:endParaRPr lang="ar-DZ" dirty="0" smtClean="0">
              <a:solidFill>
                <a:schemeClr val="tx1"/>
              </a:solidFill>
            </a:endParaRPr>
          </a:p>
          <a:p>
            <a:pPr algn="just" rtl="1"/>
            <a:r>
              <a:rPr lang="ar-DZ" dirty="0" smtClean="0">
                <a:solidFill>
                  <a:schemeClr val="tx1"/>
                </a:solidFill>
              </a:rPr>
              <a:t> </a:t>
            </a:r>
            <a:r>
              <a:rPr lang="ar-DZ" dirty="0">
                <a:solidFill>
                  <a:schemeClr val="tx1"/>
                </a:solidFill>
              </a:rPr>
              <a:t>وتأسيساً على النقطة السابقة، فإن ما يضيع من نفقات على النشاط الإعلاني سيكون أكثر مما هو عليه بالنسبة لعملية البيع الشخصي. </a:t>
            </a:r>
          </a:p>
          <a:p>
            <a:pPr algn="just" rtl="1"/>
            <a:r>
              <a:rPr lang="ar-DZ" dirty="0" smtClean="0">
                <a:solidFill>
                  <a:schemeClr val="tx1"/>
                </a:solidFill>
              </a:rPr>
              <a:t> </a:t>
            </a:r>
            <a:r>
              <a:rPr lang="ar-DZ" dirty="0">
                <a:solidFill>
                  <a:schemeClr val="tx1"/>
                </a:solidFill>
              </a:rPr>
              <a:t>يعد رجال البيع بمثابة </a:t>
            </a:r>
            <a:r>
              <a:rPr lang="ar-DZ" dirty="0" err="1">
                <a:solidFill>
                  <a:schemeClr val="tx1"/>
                </a:solidFill>
              </a:rPr>
              <a:t>مجسات</a:t>
            </a:r>
            <a:r>
              <a:rPr lang="ar-DZ" dirty="0">
                <a:solidFill>
                  <a:schemeClr val="tx1"/>
                </a:solidFill>
              </a:rPr>
              <a:t> لنقل المعلومـات وملاحظـات المـشترين لإدارة المنظمة، أي أنهم بمثابة التغذية العكسية في نظام البيع.</a:t>
            </a:r>
            <a:endParaRPr lang="en-US" dirty="0">
              <a:solidFill>
                <a:schemeClr val="tx1"/>
              </a:solidFill>
            </a:endParaRPr>
          </a:p>
        </p:txBody>
      </p:sp>
    </p:spTree>
    <p:extLst>
      <p:ext uri="{BB962C8B-B14F-4D97-AF65-F5344CB8AC3E}">
        <p14:creationId xmlns:p14="http://schemas.microsoft.com/office/powerpoint/2010/main" val="1654510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2609707" y="180976"/>
            <a:ext cx="6084887" cy="646113"/>
          </a:xfrm>
          <a:prstGeom prst="rect">
            <a:avLst/>
          </a:prstGeom>
          <a:solidFill>
            <a:srgbClr val="FFFF00"/>
          </a:solidFill>
          <a:ln w="25400">
            <a:solidFill>
              <a:schemeClr val="tx1"/>
            </a:solidFill>
            <a:miter lim="800000"/>
            <a:headEnd/>
            <a:tailEnd/>
          </a:ln>
          <a:effectLst/>
        </p:spPr>
        <p:txBody>
          <a:bodyPr>
            <a:spAutoFit/>
          </a:bodyPr>
          <a:lstStyle/>
          <a:p>
            <a:pPr algn="ctr" rtl="1">
              <a:spcBef>
                <a:spcPct val="0"/>
              </a:spcBef>
              <a:buClrTx/>
              <a:buSzTx/>
              <a:buFontTx/>
              <a:buNone/>
              <a:defRPr/>
            </a:pPr>
            <a:r>
              <a:rPr lang="ar-SA" sz="3600" dirty="0" smtClean="0">
                <a:solidFill>
                  <a:srgbClr val="C00000"/>
                </a:solidFill>
                <a:effectLst>
                  <a:outerShdw blurRad="38100" dist="38100" dir="2700000" algn="tl">
                    <a:srgbClr val="808080"/>
                  </a:outerShdw>
                </a:effectLst>
                <a:latin typeface="Arial" charset="0"/>
                <a:cs typeface="PT Bold Heading" pitchFamily="2" charset="-78"/>
              </a:rPr>
              <a:t> </a:t>
            </a:r>
            <a:r>
              <a:rPr lang="ar-SA" sz="3600" dirty="0">
                <a:solidFill>
                  <a:srgbClr val="C00000"/>
                </a:solidFill>
                <a:effectLst>
                  <a:outerShdw blurRad="38100" dist="38100" dir="2700000" algn="tl">
                    <a:srgbClr val="808080"/>
                  </a:outerShdw>
                </a:effectLst>
                <a:latin typeface="Arial" charset="0"/>
                <a:cs typeface="PT Bold Heading" pitchFamily="2" charset="-78"/>
              </a:rPr>
              <a:t>تقييم مندوبي البيع</a:t>
            </a:r>
            <a:endParaRPr lang="ar-SA" sz="2400" dirty="0">
              <a:solidFill>
                <a:srgbClr val="0070C0"/>
              </a:solidFill>
              <a:effectLst>
                <a:outerShdw blurRad="38100" dist="38100" dir="2700000" algn="tl">
                  <a:srgbClr val="808080"/>
                </a:outerShdw>
              </a:effectLst>
              <a:latin typeface="Arial" charset="0"/>
              <a:cs typeface="PT Bold Heading" pitchFamily="2" charset="-78"/>
            </a:endParaRPr>
          </a:p>
        </p:txBody>
      </p:sp>
      <p:sp>
        <p:nvSpPr>
          <p:cNvPr id="4" name="مستطيل 3"/>
          <p:cNvSpPr>
            <a:spLocks noChangeArrowheads="1"/>
          </p:cNvSpPr>
          <p:nvPr/>
        </p:nvSpPr>
        <p:spPr bwMode="auto">
          <a:xfrm>
            <a:off x="2939474" y="827089"/>
            <a:ext cx="8969375" cy="6227762"/>
          </a:xfrm>
          <a:prstGeom prst="rect">
            <a:avLst/>
          </a:prstGeom>
          <a:noFill/>
          <a:ln w="38100">
            <a:noFill/>
            <a:miter lim="800000"/>
            <a:headEnd/>
            <a:tailEnd/>
          </a:ln>
        </p:spPr>
        <p:txBody>
          <a:bodyPr>
            <a:spAutoFit/>
          </a:bodyPr>
          <a:lstStyle/>
          <a:p>
            <a:pPr marL="565150" lvl="1" algn="just" eaLnBrk="0" hangingPunct="0">
              <a:spcBef>
                <a:spcPts val="400"/>
              </a:spcBef>
              <a:buClr>
                <a:schemeClr val="hlink"/>
              </a:buClr>
              <a:buSzPct val="75000"/>
              <a:defRPr/>
            </a:pPr>
            <a:r>
              <a:rPr lang="ar-SA" sz="3200" b="1" dirty="0" smtClean="0">
                <a:effectLst>
                  <a:outerShdw blurRad="38100" dist="38100" dir="2700000" algn="tl">
                    <a:srgbClr val="000000"/>
                  </a:outerShdw>
                </a:effectLst>
                <a:latin typeface="Arial" pitchFamily="34" charset="0"/>
                <a:cs typeface="Arial" pitchFamily="34" charset="0"/>
              </a:rPr>
              <a:t> </a:t>
            </a:r>
            <a:r>
              <a:rPr lang="ar-SA" sz="3200" b="1" dirty="0">
                <a:effectLst>
                  <a:outerShdw blurRad="38100" dist="38100" dir="2700000" algn="tl">
                    <a:srgbClr val="000000"/>
                  </a:outerShdw>
                </a:effectLst>
                <a:latin typeface="Arial" pitchFamily="34" charset="0"/>
                <a:cs typeface="Arial" pitchFamily="34" charset="0"/>
              </a:rPr>
              <a:t>مجالات تقييم مندوبي البيع:</a:t>
            </a:r>
          </a:p>
          <a:p>
            <a:pPr marL="1022350" lvl="2" algn="just" eaLnBrk="0" hangingPunct="0">
              <a:spcBef>
                <a:spcPts val="400"/>
              </a:spcBef>
              <a:buClr>
                <a:schemeClr val="hlink"/>
              </a:buClr>
              <a:buSzPct val="75000"/>
              <a:defRPr/>
            </a:pPr>
            <a:endParaRPr lang="ar-SA" sz="3000" b="1" dirty="0">
              <a:solidFill>
                <a:srgbClr val="FFFFFF"/>
              </a:solidFill>
              <a:effectLst>
                <a:outerShdw blurRad="38100" dist="38100" dir="2700000" algn="tl">
                  <a:srgbClr val="000000"/>
                </a:outerShdw>
              </a:effectLst>
              <a:latin typeface="Tahoma" pitchFamily="34" charset="0"/>
              <a:cs typeface="PT Bold Heading" pitchFamily="2" charset="-78"/>
            </a:endParaRPr>
          </a:p>
          <a:p>
            <a:pPr marL="1022350" lvl="2" algn="just" eaLnBrk="0" hangingPunct="0">
              <a:spcBef>
                <a:spcPts val="400"/>
              </a:spcBef>
              <a:buClr>
                <a:schemeClr val="hlink"/>
              </a:buClr>
              <a:buSzPct val="75000"/>
              <a:defRPr/>
            </a:pPr>
            <a:endParaRPr lang="ar-SA" sz="3000" b="1" dirty="0">
              <a:solidFill>
                <a:srgbClr val="CC0000"/>
              </a:solidFill>
              <a:effectLst>
                <a:outerShdw blurRad="38100" dist="38100" dir="2700000" algn="tl">
                  <a:srgbClr val="000000"/>
                </a:outerShdw>
              </a:effectLst>
              <a:latin typeface="Tahoma" pitchFamily="34" charset="0"/>
              <a:cs typeface="PT Bold Heading" pitchFamily="2" charset="-78"/>
            </a:endParaRPr>
          </a:p>
          <a:p>
            <a:pPr marL="1022350" lvl="2" algn="just" eaLnBrk="0" hangingPunct="0">
              <a:spcBef>
                <a:spcPts val="400"/>
              </a:spcBef>
              <a:buClr>
                <a:schemeClr val="hlink"/>
              </a:buClr>
              <a:buSzPct val="75000"/>
              <a:defRPr/>
            </a:pPr>
            <a:endParaRPr lang="ar-SA" sz="3000" b="1" dirty="0">
              <a:solidFill>
                <a:srgbClr val="CC0000"/>
              </a:solidFill>
              <a:effectLst>
                <a:outerShdw blurRad="38100" dist="38100" dir="2700000" algn="tl">
                  <a:srgbClr val="000000"/>
                </a:outerShdw>
              </a:effectLst>
              <a:latin typeface="Tahoma" pitchFamily="34" charset="0"/>
              <a:cs typeface="PT Bold Heading" pitchFamily="2" charset="-78"/>
            </a:endParaRPr>
          </a:p>
          <a:p>
            <a:pPr marL="1022350" lvl="2" algn="just" eaLnBrk="0" hangingPunct="0">
              <a:spcBef>
                <a:spcPts val="400"/>
              </a:spcBef>
              <a:buClr>
                <a:schemeClr val="hlink"/>
              </a:buClr>
              <a:buSzPct val="75000"/>
              <a:defRPr/>
            </a:pPr>
            <a:endParaRPr lang="ar-SA" sz="3000" b="1" dirty="0">
              <a:solidFill>
                <a:srgbClr val="CC0000"/>
              </a:solidFill>
              <a:effectLst>
                <a:outerShdw blurRad="38100" dist="38100" dir="2700000" algn="tl">
                  <a:srgbClr val="000000"/>
                </a:outerShdw>
              </a:effectLst>
              <a:latin typeface="Tahoma" pitchFamily="34" charset="0"/>
              <a:cs typeface="PT Bold Heading" pitchFamily="2" charset="-78"/>
            </a:endParaRPr>
          </a:p>
          <a:p>
            <a:pPr marL="1022350" lvl="2" algn="just" eaLnBrk="0" hangingPunct="0">
              <a:spcBef>
                <a:spcPts val="400"/>
              </a:spcBef>
              <a:buClr>
                <a:schemeClr val="hlink"/>
              </a:buClr>
              <a:buSzPct val="75000"/>
              <a:defRPr/>
            </a:pPr>
            <a:endParaRPr lang="ar-SA" sz="3000" b="1" dirty="0">
              <a:solidFill>
                <a:srgbClr val="CC0000"/>
              </a:solidFill>
              <a:effectLst>
                <a:outerShdw blurRad="38100" dist="38100" dir="2700000" algn="tl">
                  <a:srgbClr val="000000"/>
                </a:outerShdw>
              </a:effectLst>
              <a:latin typeface="Tahoma" pitchFamily="34" charset="0"/>
              <a:cs typeface="PT Bold Heading" pitchFamily="2" charset="-78"/>
            </a:endParaRPr>
          </a:p>
          <a:p>
            <a:pPr marL="1022350" lvl="2" algn="just" eaLnBrk="0" hangingPunct="0">
              <a:spcBef>
                <a:spcPts val="400"/>
              </a:spcBef>
              <a:buClr>
                <a:schemeClr val="hlink"/>
              </a:buClr>
              <a:buSzPct val="75000"/>
              <a:defRPr/>
            </a:pPr>
            <a:endParaRPr lang="ar-SA" sz="3000" b="1" dirty="0">
              <a:solidFill>
                <a:srgbClr val="CC0000"/>
              </a:solidFill>
              <a:effectLst>
                <a:outerShdw blurRad="38100" dist="38100" dir="2700000" algn="tl">
                  <a:srgbClr val="000000"/>
                </a:outerShdw>
              </a:effectLst>
              <a:latin typeface="Tahoma" pitchFamily="34" charset="0"/>
              <a:cs typeface="PT Bold Heading" pitchFamily="2" charset="-78"/>
            </a:endParaRPr>
          </a:p>
          <a:p>
            <a:pPr marL="1022350" lvl="2" algn="just" eaLnBrk="0" hangingPunct="0">
              <a:spcBef>
                <a:spcPts val="400"/>
              </a:spcBef>
              <a:buClr>
                <a:schemeClr val="hlink"/>
              </a:buClr>
              <a:buSzPct val="75000"/>
              <a:defRPr/>
            </a:pPr>
            <a:endParaRPr lang="ar-SA" sz="3000" b="1" dirty="0">
              <a:solidFill>
                <a:srgbClr val="CC0000"/>
              </a:solidFill>
              <a:effectLst>
                <a:outerShdw blurRad="38100" dist="38100" dir="2700000" algn="tl">
                  <a:srgbClr val="000000"/>
                </a:outerShdw>
              </a:effectLst>
              <a:latin typeface="Tahoma" pitchFamily="34" charset="0"/>
              <a:cs typeface="PT Bold Heading" pitchFamily="2" charset="-78"/>
            </a:endParaRPr>
          </a:p>
          <a:p>
            <a:pPr marL="1022350" lvl="2" algn="just" eaLnBrk="0" hangingPunct="0">
              <a:spcBef>
                <a:spcPts val="400"/>
              </a:spcBef>
              <a:buClr>
                <a:schemeClr val="hlink"/>
              </a:buClr>
              <a:buSzPct val="75000"/>
              <a:defRPr/>
            </a:pPr>
            <a:endParaRPr lang="ar-SA" sz="3000" b="1" dirty="0">
              <a:solidFill>
                <a:srgbClr val="CC0000"/>
              </a:solidFill>
              <a:effectLst>
                <a:outerShdw blurRad="38100" dist="38100" dir="2700000" algn="tl">
                  <a:srgbClr val="000000"/>
                </a:outerShdw>
              </a:effectLst>
              <a:latin typeface="Tahoma" pitchFamily="34" charset="0"/>
              <a:cs typeface="PT Bold Heading" pitchFamily="2" charset="-78"/>
            </a:endParaRPr>
          </a:p>
          <a:p>
            <a:pPr marL="1022350" lvl="2" algn="just" eaLnBrk="0" hangingPunct="0">
              <a:spcBef>
                <a:spcPts val="400"/>
              </a:spcBef>
              <a:buClr>
                <a:schemeClr val="hlink"/>
              </a:buClr>
              <a:buSzPct val="75000"/>
              <a:defRPr/>
            </a:pPr>
            <a:endParaRPr lang="ar-SA" sz="3000" b="1" dirty="0">
              <a:solidFill>
                <a:srgbClr val="CC0000"/>
              </a:solidFill>
              <a:effectLst>
                <a:outerShdw blurRad="38100" dist="38100" dir="2700000" algn="tl">
                  <a:srgbClr val="000000"/>
                </a:outerShdw>
              </a:effectLst>
              <a:latin typeface="Tahoma" pitchFamily="34" charset="0"/>
              <a:cs typeface="PT Bold Heading" pitchFamily="2" charset="-78"/>
            </a:endParaRPr>
          </a:p>
          <a:p>
            <a:pPr marL="1022350" lvl="2" algn="just" eaLnBrk="0" hangingPunct="0">
              <a:spcBef>
                <a:spcPts val="400"/>
              </a:spcBef>
              <a:buClr>
                <a:schemeClr val="hlink"/>
              </a:buClr>
              <a:buSzPct val="75000"/>
              <a:defRPr/>
            </a:pPr>
            <a:endParaRPr lang="ar-SA" sz="3000" b="1" dirty="0">
              <a:solidFill>
                <a:srgbClr val="CC0000"/>
              </a:solidFill>
              <a:effectLst>
                <a:outerShdw blurRad="38100" dist="38100" dir="2700000" algn="tl">
                  <a:srgbClr val="000000"/>
                </a:outerShdw>
              </a:effectLst>
              <a:latin typeface="Tahoma" pitchFamily="34" charset="0"/>
              <a:cs typeface="PT Bold Heading" pitchFamily="2" charset="-78"/>
            </a:endParaRPr>
          </a:p>
          <a:p>
            <a:pPr marL="1022350" lvl="2" algn="just" eaLnBrk="0" hangingPunct="0">
              <a:spcBef>
                <a:spcPts val="400"/>
              </a:spcBef>
              <a:buClr>
                <a:schemeClr val="hlink"/>
              </a:buClr>
              <a:buSzPct val="75000"/>
              <a:defRPr/>
            </a:pPr>
            <a:endParaRPr lang="ar-SA" sz="3000" b="1" dirty="0">
              <a:solidFill>
                <a:srgbClr val="CC0000"/>
              </a:solidFill>
              <a:effectLst>
                <a:outerShdw blurRad="38100" dist="38100" dir="2700000" algn="tl">
                  <a:srgbClr val="000000"/>
                </a:outerShdw>
              </a:effectLst>
              <a:latin typeface="Tahoma" pitchFamily="34" charset="0"/>
              <a:cs typeface="PT Bold Heading" pitchFamily="2" charset="-78"/>
            </a:endParaRPr>
          </a:p>
        </p:txBody>
      </p:sp>
      <p:graphicFrame>
        <p:nvGraphicFramePr>
          <p:cNvPr id="299035" name="Group 27"/>
          <p:cNvGraphicFramePr>
            <a:graphicFrameLocks noGrp="1"/>
          </p:cNvGraphicFramePr>
          <p:nvPr>
            <p:extLst>
              <p:ext uri="{D42A27DB-BD31-4B8C-83A1-F6EECF244321}">
                <p14:modId xmlns:p14="http://schemas.microsoft.com/office/powerpoint/2010/main" val="747181562"/>
              </p:ext>
            </p:extLst>
          </p:nvPr>
        </p:nvGraphicFramePr>
        <p:xfrm>
          <a:off x="775854" y="1714212"/>
          <a:ext cx="10571018" cy="4453515"/>
        </p:xfrm>
        <a:graphic>
          <a:graphicData uri="http://schemas.openxmlformats.org/drawingml/2006/table">
            <a:tbl>
              <a:tblPr/>
              <a:tblGrid>
                <a:gridCol w="2641760"/>
                <a:gridCol w="2645740"/>
                <a:gridCol w="2275457"/>
                <a:gridCol w="3008061"/>
              </a:tblGrid>
              <a:tr h="54864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rgbClr val="FFFFFF"/>
                          </a:solidFill>
                          <a:effectLst/>
                          <a:latin typeface="Times New Roman" pitchFamily="18" charset="0"/>
                          <a:cs typeface="Arial" charset="0"/>
                        </a:rPr>
                        <a:t>الربحية</a:t>
                      </a:r>
                      <a:endParaRPr kumimoji="0" lang="en-US" sz="1800" b="1" i="0" u="none" strike="noStrike" cap="none" normalizeH="0" baseline="0" dirty="0" smtClean="0">
                        <a:ln>
                          <a:noFill/>
                        </a:ln>
                        <a:solidFill>
                          <a:srgbClr val="FFFFFF"/>
                        </a:solidFill>
                        <a:effectLst/>
                        <a:latin typeface="Times New Roman" pitchFamily="18" charset="0"/>
                        <a:cs typeface="Arial" charset="0"/>
                      </a:endParaRPr>
                    </a:p>
                  </a:txBody>
                  <a:tcPr marL="91445" marR="91445" marT="45741" marB="457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D3C4A"/>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rgbClr val="FFFFFF"/>
                          </a:solidFill>
                          <a:effectLst/>
                          <a:latin typeface="Times New Roman" pitchFamily="18" charset="0"/>
                          <a:cs typeface="Arial" charset="0"/>
                        </a:rPr>
                        <a:t>المهارات البيعية </a:t>
                      </a:r>
                      <a:endParaRPr kumimoji="0" lang="en-US" sz="1800" b="1" i="0" u="none" strike="noStrike" cap="none" normalizeH="0" baseline="0" smtClean="0">
                        <a:ln>
                          <a:noFill/>
                        </a:ln>
                        <a:solidFill>
                          <a:srgbClr val="FFFFFF"/>
                        </a:solidFill>
                        <a:effectLst/>
                        <a:latin typeface="Times New Roman" pitchFamily="18" charset="0"/>
                        <a:cs typeface="Arial" charset="0"/>
                      </a:endParaRPr>
                    </a:p>
                  </a:txBody>
                  <a:tcPr marL="91445" marR="91445" marT="45741" marB="457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D3C4A"/>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rgbClr val="FFFFFF"/>
                          </a:solidFill>
                          <a:effectLst/>
                          <a:latin typeface="Times New Roman" pitchFamily="18" charset="0"/>
                          <a:cs typeface="Arial" charset="0"/>
                        </a:rPr>
                        <a:t>أنشطة مهنية</a:t>
                      </a:r>
                      <a:endParaRPr kumimoji="0" lang="en-US" sz="1800" b="1" i="0" u="none" strike="noStrike" cap="none" normalizeH="0" baseline="0" smtClean="0">
                        <a:ln>
                          <a:noFill/>
                        </a:ln>
                        <a:solidFill>
                          <a:srgbClr val="FFFFFF"/>
                        </a:solidFill>
                        <a:effectLst/>
                        <a:latin typeface="Times New Roman" pitchFamily="18" charset="0"/>
                        <a:cs typeface="Arial" charset="0"/>
                      </a:endParaRPr>
                    </a:p>
                  </a:txBody>
                  <a:tcPr marL="91445" marR="91445" marT="45741" marB="457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D3C4A"/>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rgbClr val="FFFFFF"/>
                          </a:solidFill>
                          <a:effectLst/>
                          <a:latin typeface="Times New Roman" pitchFamily="18" charset="0"/>
                          <a:cs typeface="Arial" charset="0"/>
                        </a:rPr>
                        <a:t>أنشطة سلوكية</a:t>
                      </a:r>
                      <a:endParaRPr kumimoji="0" lang="en-US" sz="1800" b="1" i="0" u="none" strike="noStrike" cap="none" normalizeH="0" baseline="0" dirty="0" smtClean="0">
                        <a:ln>
                          <a:noFill/>
                        </a:ln>
                        <a:solidFill>
                          <a:srgbClr val="FFFFFF"/>
                        </a:solidFill>
                        <a:effectLst/>
                        <a:latin typeface="Times New Roman" pitchFamily="18" charset="0"/>
                        <a:cs typeface="Arial" charset="0"/>
                      </a:endParaRPr>
                    </a:p>
                  </a:txBody>
                  <a:tcPr marL="91445" marR="91445" marT="45741" marB="457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D3C4A"/>
                    </a:solidFill>
                  </a:tcPr>
                </a:tc>
              </a:tr>
              <a:tr h="3904870">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rgbClr val="000000"/>
                          </a:solidFill>
                          <a:effectLst/>
                          <a:latin typeface="Times New Roman" pitchFamily="18" charset="0"/>
                          <a:cs typeface="Arial" charset="0"/>
                        </a:rPr>
                        <a:t>مقدار الربح الذي يحققه مندوب البيع للمؤسسة من الصفات التجارية التي يعقدها. ويتم ذلك من خلال:</a:t>
                      </a:r>
                    </a:p>
                    <a:p>
                      <a:pPr marL="0" marR="0" lvl="0" indent="0" algn="just" defTabSz="914400" rtl="1" eaLnBrk="1" fontAlgn="base" latinLnBrk="0" hangingPunct="1">
                        <a:lnSpc>
                          <a:spcPct val="100000"/>
                        </a:lnSpc>
                        <a:spcBef>
                          <a:spcPct val="0"/>
                        </a:spcBef>
                        <a:spcAft>
                          <a:spcPct val="0"/>
                        </a:spcAft>
                        <a:buClrTx/>
                        <a:buSzTx/>
                        <a:buFontTx/>
                        <a:buNone/>
                        <a:tabLst/>
                      </a:pPr>
                      <a:endParaRPr kumimoji="0" lang="ar-SA" sz="1800" b="1" i="0" u="none" strike="noStrike" cap="none" normalizeH="0" baseline="0" dirty="0" smtClean="0">
                        <a:ln>
                          <a:noFill/>
                        </a:ln>
                        <a:solidFill>
                          <a:srgbClr val="000000"/>
                        </a:solidFill>
                        <a:effectLst/>
                        <a:latin typeface="Times New Roman" pitchFamily="18"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Char char="-"/>
                        <a:tabLst/>
                      </a:pPr>
                      <a:r>
                        <a:rPr kumimoji="0" lang="ar-SA" sz="1800" b="1" i="0" u="none" strike="noStrike" cap="none" normalizeH="0" baseline="0" dirty="0" smtClean="0">
                          <a:ln>
                            <a:noFill/>
                          </a:ln>
                          <a:solidFill>
                            <a:srgbClr val="000000"/>
                          </a:solidFill>
                          <a:effectLst/>
                          <a:latin typeface="Times New Roman" pitchFamily="18" charset="0"/>
                          <a:cs typeface="Arial" charset="0"/>
                        </a:rPr>
                        <a:t>نسبة مساهمة مندوب البيع في صافي ربح المؤسسة.</a:t>
                      </a:r>
                    </a:p>
                    <a:p>
                      <a:pPr marL="0" marR="0" lvl="0" indent="0" algn="just" defTabSz="914400" rtl="1" eaLnBrk="1" fontAlgn="base" latinLnBrk="0" hangingPunct="1">
                        <a:lnSpc>
                          <a:spcPct val="100000"/>
                        </a:lnSpc>
                        <a:spcBef>
                          <a:spcPct val="0"/>
                        </a:spcBef>
                        <a:spcAft>
                          <a:spcPct val="0"/>
                        </a:spcAft>
                        <a:buClrTx/>
                        <a:buSzTx/>
                        <a:buFontTx/>
                        <a:buChar char="-"/>
                        <a:tabLst/>
                      </a:pPr>
                      <a:r>
                        <a:rPr kumimoji="0" lang="ar-SA" sz="1800" b="1" i="0" u="none" strike="noStrike" cap="none" normalizeH="0" baseline="0" dirty="0" smtClean="0">
                          <a:ln>
                            <a:noFill/>
                          </a:ln>
                          <a:solidFill>
                            <a:srgbClr val="000000"/>
                          </a:solidFill>
                          <a:effectLst/>
                          <a:latin typeface="Times New Roman" pitchFamily="18" charset="0"/>
                          <a:cs typeface="Arial" charset="0"/>
                        </a:rPr>
                        <a:t>نسبة مصاريف البيع لرجل البيع إلى الحصة </a:t>
                      </a:r>
                      <a:r>
                        <a:rPr kumimoji="0" lang="ar-SA" sz="1800" b="1" i="0" u="none" strike="noStrike" cap="none" normalizeH="0" baseline="0" dirty="0" err="1" smtClean="0">
                          <a:ln>
                            <a:noFill/>
                          </a:ln>
                          <a:solidFill>
                            <a:srgbClr val="000000"/>
                          </a:solidFill>
                          <a:effectLst/>
                          <a:latin typeface="Times New Roman" pitchFamily="18" charset="0"/>
                          <a:cs typeface="Arial" charset="0"/>
                        </a:rPr>
                        <a:t>البيعية</a:t>
                      </a:r>
                      <a:endParaRPr kumimoji="0" lang="ar-SA" sz="1800" b="1" i="0" u="none" strike="noStrike" cap="none" normalizeH="0" baseline="0" dirty="0" smtClean="0">
                        <a:ln>
                          <a:noFill/>
                        </a:ln>
                        <a:solidFill>
                          <a:srgbClr val="000000"/>
                        </a:solidFill>
                        <a:effectLst/>
                        <a:latin typeface="Times New Roman" pitchFamily="18"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Char char="-"/>
                        <a:tabLst/>
                      </a:pPr>
                      <a:r>
                        <a:rPr kumimoji="0" lang="ar-SA" sz="1800" b="1" i="0" u="none" strike="noStrike" cap="none" normalizeH="0" baseline="0" dirty="0" smtClean="0">
                          <a:ln>
                            <a:noFill/>
                          </a:ln>
                          <a:solidFill>
                            <a:srgbClr val="000000"/>
                          </a:solidFill>
                          <a:effectLst/>
                          <a:latin typeface="Times New Roman" pitchFamily="18" charset="0"/>
                          <a:cs typeface="Arial" charset="0"/>
                        </a:rPr>
                        <a:t>متوسط تكاليف كل زيارة يقوم بها مندوب البيع.</a:t>
                      </a:r>
                      <a:endParaRPr kumimoji="0" lang="en-US" sz="1800" b="1" i="0" u="none" strike="noStrike" cap="none" normalizeH="0" baseline="0" dirty="0" smtClean="0">
                        <a:ln>
                          <a:noFill/>
                        </a:ln>
                        <a:solidFill>
                          <a:srgbClr val="000000"/>
                        </a:solidFill>
                        <a:effectLst/>
                        <a:latin typeface="Times New Roman" pitchFamily="18" charset="0"/>
                        <a:cs typeface="Arial" charset="0"/>
                      </a:endParaRPr>
                    </a:p>
                  </a:txBody>
                  <a:tcPr marL="91445" marR="91445" marT="45741" marB="457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CED0"/>
                    </a:solid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rgbClr val="000000"/>
                          </a:solidFill>
                          <a:effectLst/>
                          <a:latin typeface="Times New Roman" pitchFamily="18" charset="0"/>
                          <a:cs typeface="Arial" charset="0"/>
                        </a:rPr>
                        <a:t>القدرة على تحقيق المبيعات وكسب عملاء جدد والاحتفاظ بالعملاء الحاليين + القدرة على تحصيل الديون. ويتم ذلك من خلال تقييم:</a:t>
                      </a:r>
                    </a:p>
                    <a:p>
                      <a:pPr marL="0" marR="0" lvl="0" indent="0" algn="just" defTabSz="914400" rtl="1" eaLnBrk="1" fontAlgn="base" latinLnBrk="0" hangingPunct="1">
                        <a:lnSpc>
                          <a:spcPct val="100000"/>
                        </a:lnSpc>
                        <a:spcBef>
                          <a:spcPct val="0"/>
                        </a:spcBef>
                        <a:spcAft>
                          <a:spcPct val="0"/>
                        </a:spcAft>
                        <a:buClrTx/>
                        <a:buSzTx/>
                        <a:buFontTx/>
                        <a:buChar char="-"/>
                        <a:tabLst/>
                      </a:pPr>
                      <a:r>
                        <a:rPr kumimoji="0" lang="ar-SA" sz="1800" b="1" i="0" u="none" strike="noStrike" cap="none" normalizeH="0" baseline="0" dirty="0" smtClean="0">
                          <a:ln>
                            <a:noFill/>
                          </a:ln>
                          <a:solidFill>
                            <a:srgbClr val="000000"/>
                          </a:solidFill>
                          <a:effectLst/>
                          <a:latin typeface="Times New Roman" pitchFamily="18" charset="0"/>
                          <a:cs typeface="Arial" charset="0"/>
                        </a:rPr>
                        <a:t>حجم المبيعات</a:t>
                      </a:r>
                    </a:p>
                    <a:p>
                      <a:pPr marL="0" marR="0" lvl="0" indent="0" algn="just" defTabSz="914400" rtl="1" eaLnBrk="1" fontAlgn="base" latinLnBrk="0" hangingPunct="1">
                        <a:lnSpc>
                          <a:spcPct val="100000"/>
                        </a:lnSpc>
                        <a:spcBef>
                          <a:spcPct val="0"/>
                        </a:spcBef>
                        <a:spcAft>
                          <a:spcPct val="0"/>
                        </a:spcAft>
                        <a:buClrTx/>
                        <a:buSzTx/>
                        <a:buFontTx/>
                        <a:buChar char="-"/>
                        <a:tabLst/>
                      </a:pPr>
                      <a:r>
                        <a:rPr kumimoji="0" lang="ar-SA" sz="1800" b="1" i="0" u="none" strike="noStrike" cap="none" normalizeH="0" baseline="0" dirty="0" smtClean="0">
                          <a:ln>
                            <a:noFill/>
                          </a:ln>
                          <a:solidFill>
                            <a:srgbClr val="000000"/>
                          </a:solidFill>
                          <a:effectLst/>
                          <a:latin typeface="Times New Roman" pitchFamily="18" charset="0"/>
                          <a:cs typeface="Arial" charset="0"/>
                        </a:rPr>
                        <a:t>عدد العملاء الجدد</a:t>
                      </a:r>
                    </a:p>
                    <a:p>
                      <a:pPr marL="0" marR="0" lvl="0" indent="0" algn="just" defTabSz="914400" rtl="1" eaLnBrk="1" fontAlgn="base" latinLnBrk="0" hangingPunct="1">
                        <a:lnSpc>
                          <a:spcPct val="100000"/>
                        </a:lnSpc>
                        <a:spcBef>
                          <a:spcPct val="0"/>
                        </a:spcBef>
                        <a:spcAft>
                          <a:spcPct val="0"/>
                        </a:spcAft>
                        <a:buClrTx/>
                        <a:buSzTx/>
                        <a:buFontTx/>
                        <a:buChar char="-"/>
                        <a:tabLst/>
                      </a:pPr>
                      <a:r>
                        <a:rPr kumimoji="0" lang="ar-SA" sz="1800" b="1" i="0" u="none" strike="noStrike" cap="none" normalizeH="0" baseline="0" dirty="0" smtClean="0">
                          <a:ln>
                            <a:noFill/>
                          </a:ln>
                          <a:solidFill>
                            <a:srgbClr val="000000"/>
                          </a:solidFill>
                          <a:effectLst/>
                          <a:latin typeface="Times New Roman" pitchFamily="18" charset="0"/>
                          <a:cs typeface="Arial" charset="0"/>
                        </a:rPr>
                        <a:t>حجم المبيعات لكل عميل</a:t>
                      </a:r>
                    </a:p>
                    <a:p>
                      <a:pPr marL="0" marR="0" lvl="0" indent="0" algn="just" defTabSz="914400" rtl="1" eaLnBrk="1" fontAlgn="base" latinLnBrk="0" hangingPunct="1">
                        <a:lnSpc>
                          <a:spcPct val="100000"/>
                        </a:lnSpc>
                        <a:spcBef>
                          <a:spcPct val="0"/>
                        </a:spcBef>
                        <a:spcAft>
                          <a:spcPct val="0"/>
                        </a:spcAft>
                        <a:buClrTx/>
                        <a:buSzTx/>
                        <a:buFontTx/>
                        <a:buChar char="-"/>
                        <a:tabLst/>
                      </a:pPr>
                      <a:r>
                        <a:rPr kumimoji="0" lang="ar-SA" sz="1800" b="1" i="0" u="none" strike="noStrike" cap="none" normalizeH="0" baseline="0" dirty="0" smtClean="0">
                          <a:ln>
                            <a:noFill/>
                          </a:ln>
                          <a:solidFill>
                            <a:srgbClr val="000000"/>
                          </a:solidFill>
                          <a:effectLst/>
                          <a:latin typeface="Times New Roman" pitchFamily="18" charset="0"/>
                          <a:cs typeface="Arial" charset="0"/>
                        </a:rPr>
                        <a:t>عدد العملاء الذين خسرهم</a:t>
                      </a:r>
                    </a:p>
                    <a:p>
                      <a:pPr marL="0" marR="0" lvl="0" indent="0" algn="just" defTabSz="914400" rtl="1" eaLnBrk="1" fontAlgn="base" latinLnBrk="0" hangingPunct="1">
                        <a:lnSpc>
                          <a:spcPct val="100000"/>
                        </a:lnSpc>
                        <a:spcBef>
                          <a:spcPct val="0"/>
                        </a:spcBef>
                        <a:spcAft>
                          <a:spcPct val="0"/>
                        </a:spcAft>
                        <a:buClrTx/>
                        <a:buSzTx/>
                        <a:buFontTx/>
                        <a:buChar char="-"/>
                        <a:tabLst/>
                      </a:pPr>
                      <a:r>
                        <a:rPr kumimoji="0" lang="ar-SA" sz="1800" b="1" i="0" u="none" strike="noStrike" cap="none" normalizeH="0" baseline="0" dirty="0" smtClean="0">
                          <a:ln>
                            <a:noFill/>
                          </a:ln>
                          <a:solidFill>
                            <a:srgbClr val="000000"/>
                          </a:solidFill>
                          <a:effectLst/>
                          <a:latin typeface="Times New Roman" pitchFamily="18" charset="0"/>
                          <a:cs typeface="Arial" charset="0"/>
                        </a:rPr>
                        <a:t>عدد العملاء الذين لم يسددوا ديون المؤسسة</a:t>
                      </a:r>
                      <a:endParaRPr kumimoji="0" lang="en-US" sz="1800" b="1" i="0" u="none" strike="noStrike" cap="none" normalizeH="0" baseline="0" dirty="0" smtClean="0">
                        <a:ln>
                          <a:noFill/>
                        </a:ln>
                        <a:solidFill>
                          <a:srgbClr val="000000"/>
                        </a:solidFill>
                        <a:effectLst/>
                        <a:latin typeface="Times New Roman" pitchFamily="18" charset="0"/>
                        <a:cs typeface="Arial" charset="0"/>
                      </a:endParaRPr>
                    </a:p>
                  </a:txBody>
                  <a:tcPr marL="91445" marR="91445" marT="45741" marB="457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CED0"/>
                    </a:solidFill>
                  </a:tcPr>
                </a:tc>
                <a:tc>
                  <a:txBody>
                    <a:bodyPr/>
                    <a:lstStyle/>
                    <a:p>
                      <a:pPr marL="171450" marR="0" lvl="0" indent="-171450" algn="r" defTabSz="914400" rtl="1" eaLnBrk="1" fontAlgn="base" latinLnBrk="0" hangingPunct="1">
                        <a:lnSpc>
                          <a:spcPct val="100000"/>
                        </a:lnSpc>
                        <a:spcBef>
                          <a:spcPct val="0"/>
                        </a:spcBef>
                        <a:spcAft>
                          <a:spcPct val="0"/>
                        </a:spcAft>
                        <a:buClrTx/>
                        <a:buSzTx/>
                        <a:buFontTx/>
                        <a:buChar char="-"/>
                        <a:tabLst/>
                      </a:pPr>
                      <a:r>
                        <a:rPr kumimoji="0" lang="ar-SA" sz="1800" b="1" i="0" u="none" strike="noStrike" cap="none" normalizeH="0" baseline="0" dirty="0" smtClean="0">
                          <a:ln>
                            <a:noFill/>
                          </a:ln>
                          <a:solidFill>
                            <a:srgbClr val="000000"/>
                          </a:solidFill>
                          <a:effectLst/>
                          <a:latin typeface="Times New Roman" pitchFamily="18" charset="0"/>
                          <a:cs typeface="Arial" charset="0"/>
                        </a:rPr>
                        <a:t>مدى إلمامه بالسلع</a:t>
                      </a:r>
                    </a:p>
                    <a:p>
                      <a:pPr marL="171450" marR="0" lvl="0" indent="-171450" algn="r" defTabSz="914400" rtl="1" eaLnBrk="1" fontAlgn="base" latinLnBrk="0" hangingPunct="1">
                        <a:lnSpc>
                          <a:spcPct val="100000"/>
                        </a:lnSpc>
                        <a:spcBef>
                          <a:spcPct val="0"/>
                        </a:spcBef>
                        <a:spcAft>
                          <a:spcPct val="0"/>
                        </a:spcAft>
                        <a:buClrTx/>
                        <a:buSzTx/>
                        <a:buFontTx/>
                        <a:buChar char="-"/>
                        <a:tabLst/>
                      </a:pPr>
                      <a:r>
                        <a:rPr kumimoji="0" lang="ar-SA" sz="1800" b="1" i="0" u="none" strike="noStrike" cap="none" normalizeH="0" baseline="0" dirty="0" smtClean="0">
                          <a:ln>
                            <a:noFill/>
                          </a:ln>
                          <a:solidFill>
                            <a:srgbClr val="000000"/>
                          </a:solidFill>
                          <a:effectLst/>
                          <a:latin typeface="Times New Roman" pitchFamily="18" charset="0"/>
                          <a:cs typeface="Arial" charset="0"/>
                        </a:rPr>
                        <a:t>التخطيط</a:t>
                      </a:r>
                    </a:p>
                    <a:p>
                      <a:pPr marL="171450" marR="0" lvl="0" indent="-171450" algn="r" defTabSz="914400" rtl="1" eaLnBrk="1" fontAlgn="base" latinLnBrk="0" hangingPunct="1">
                        <a:lnSpc>
                          <a:spcPct val="100000"/>
                        </a:lnSpc>
                        <a:spcBef>
                          <a:spcPct val="0"/>
                        </a:spcBef>
                        <a:spcAft>
                          <a:spcPct val="0"/>
                        </a:spcAft>
                        <a:buClrTx/>
                        <a:buSzTx/>
                        <a:buFontTx/>
                        <a:buChar char="-"/>
                        <a:tabLst/>
                      </a:pPr>
                      <a:r>
                        <a:rPr kumimoji="0" lang="ar-SA" sz="1800" b="1" i="0" u="none" strike="noStrike" cap="none" normalizeH="0" baseline="0" dirty="0" smtClean="0">
                          <a:ln>
                            <a:noFill/>
                          </a:ln>
                          <a:solidFill>
                            <a:srgbClr val="000000"/>
                          </a:solidFill>
                          <a:effectLst/>
                          <a:latin typeface="Times New Roman" pitchFamily="18" charset="0"/>
                          <a:cs typeface="Arial" charset="0"/>
                        </a:rPr>
                        <a:t>إدارة الوقت</a:t>
                      </a:r>
                    </a:p>
                    <a:p>
                      <a:pPr marL="171450" marR="0" lvl="0" indent="-171450" algn="r" defTabSz="914400" rtl="1" eaLnBrk="1" fontAlgn="base" latinLnBrk="0" hangingPunct="1">
                        <a:lnSpc>
                          <a:spcPct val="100000"/>
                        </a:lnSpc>
                        <a:spcBef>
                          <a:spcPct val="0"/>
                        </a:spcBef>
                        <a:spcAft>
                          <a:spcPct val="0"/>
                        </a:spcAft>
                        <a:buClrTx/>
                        <a:buSzTx/>
                        <a:buFontTx/>
                        <a:buChar char="-"/>
                        <a:tabLst/>
                      </a:pPr>
                      <a:r>
                        <a:rPr kumimoji="0" lang="ar-SA" sz="1800" b="1" i="0" u="none" strike="noStrike" cap="none" normalizeH="0" baseline="0" dirty="0" smtClean="0">
                          <a:ln>
                            <a:noFill/>
                          </a:ln>
                          <a:solidFill>
                            <a:srgbClr val="000000"/>
                          </a:solidFill>
                          <a:effectLst/>
                          <a:latin typeface="Times New Roman" pitchFamily="18" charset="0"/>
                          <a:cs typeface="Arial" charset="0"/>
                        </a:rPr>
                        <a:t>إعداد التقارير</a:t>
                      </a:r>
                    </a:p>
                    <a:p>
                      <a:pPr marL="171450" marR="0" lvl="0" indent="-171450" algn="r" defTabSz="914400" rtl="1" eaLnBrk="1" fontAlgn="base" latinLnBrk="0" hangingPunct="1">
                        <a:lnSpc>
                          <a:spcPct val="100000"/>
                        </a:lnSpc>
                        <a:spcBef>
                          <a:spcPct val="0"/>
                        </a:spcBef>
                        <a:spcAft>
                          <a:spcPct val="0"/>
                        </a:spcAft>
                        <a:buClrTx/>
                        <a:buSzTx/>
                        <a:buFontTx/>
                        <a:buChar char="-"/>
                        <a:tabLst/>
                      </a:pPr>
                      <a:r>
                        <a:rPr kumimoji="0" lang="ar-SA" sz="1800" b="1" i="0" u="none" strike="noStrike" cap="none" normalizeH="0" baseline="0" dirty="0" smtClean="0">
                          <a:ln>
                            <a:noFill/>
                          </a:ln>
                          <a:solidFill>
                            <a:srgbClr val="000000"/>
                          </a:solidFill>
                          <a:effectLst/>
                          <a:latin typeface="Times New Roman" pitchFamily="18" charset="0"/>
                          <a:cs typeface="Arial" charset="0"/>
                        </a:rPr>
                        <a:t>معرفة سياسات الشركة</a:t>
                      </a:r>
                    </a:p>
                    <a:p>
                      <a:pPr marL="171450" marR="0" lvl="0" indent="-171450" algn="r" defTabSz="914400" rtl="1" eaLnBrk="1" fontAlgn="base" latinLnBrk="0" hangingPunct="1">
                        <a:lnSpc>
                          <a:spcPct val="100000"/>
                        </a:lnSpc>
                        <a:spcBef>
                          <a:spcPct val="0"/>
                        </a:spcBef>
                        <a:spcAft>
                          <a:spcPct val="0"/>
                        </a:spcAft>
                        <a:buClrTx/>
                        <a:buSzTx/>
                        <a:buFontTx/>
                        <a:buChar char="-"/>
                        <a:tabLst/>
                      </a:pPr>
                      <a:r>
                        <a:rPr kumimoji="0" lang="ar-SA" sz="1800" b="1" i="0" u="none" strike="noStrike" cap="none" normalizeH="0" baseline="0" dirty="0" smtClean="0">
                          <a:ln>
                            <a:noFill/>
                          </a:ln>
                          <a:solidFill>
                            <a:srgbClr val="000000"/>
                          </a:solidFill>
                          <a:effectLst/>
                          <a:latin typeface="Times New Roman" pitchFamily="18" charset="0"/>
                          <a:cs typeface="Arial" charset="0"/>
                        </a:rPr>
                        <a:t>مهارات الاتصال  </a:t>
                      </a:r>
                    </a:p>
                    <a:p>
                      <a:pPr marL="171450" marR="0" lvl="0" indent="-171450" algn="r" defTabSz="914400" rtl="1" eaLnBrk="1" fontAlgn="base" latinLnBrk="0" hangingPunct="1">
                        <a:lnSpc>
                          <a:spcPct val="100000"/>
                        </a:lnSpc>
                        <a:spcBef>
                          <a:spcPct val="0"/>
                        </a:spcBef>
                        <a:spcAft>
                          <a:spcPct val="0"/>
                        </a:spcAft>
                        <a:buClrTx/>
                        <a:buSzTx/>
                        <a:buFontTx/>
                        <a:buChar char="-"/>
                        <a:tabLst/>
                      </a:pPr>
                      <a:r>
                        <a:rPr kumimoji="0" lang="ar-SA" sz="1800" b="1" i="0" u="none" strike="noStrike" cap="none" normalizeH="0" baseline="0" dirty="0" smtClean="0">
                          <a:ln>
                            <a:noFill/>
                          </a:ln>
                          <a:solidFill>
                            <a:srgbClr val="000000"/>
                          </a:solidFill>
                          <a:effectLst/>
                          <a:latin typeface="Times New Roman" pitchFamily="18" charset="0"/>
                          <a:cs typeface="Arial" charset="0"/>
                        </a:rPr>
                        <a:t>المبادرة</a:t>
                      </a:r>
                      <a:endParaRPr kumimoji="0" lang="en-US" sz="1800" b="1" i="0" u="none" strike="noStrike" cap="none" normalizeH="0" baseline="0" dirty="0" smtClean="0">
                        <a:ln>
                          <a:noFill/>
                        </a:ln>
                        <a:solidFill>
                          <a:srgbClr val="000000"/>
                        </a:solidFill>
                        <a:effectLst/>
                        <a:latin typeface="Times New Roman" pitchFamily="18" charset="0"/>
                        <a:cs typeface="Arial" charset="0"/>
                      </a:endParaRPr>
                    </a:p>
                  </a:txBody>
                  <a:tcPr marL="91445" marR="91445" marT="45741" marB="457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CED0"/>
                    </a:solidFill>
                  </a:tcPr>
                </a:tc>
                <a:tc>
                  <a:txBody>
                    <a:bodyPr/>
                    <a:lstStyle/>
                    <a:p>
                      <a:pPr marL="171450" marR="0" lvl="0" indent="-171450" algn="r" defTabSz="914400" rtl="1" eaLnBrk="1" fontAlgn="base" latinLnBrk="0" hangingPunct="1">
                        <a:lnSpc>
                          <a:spcPct val="100000"/>
                        </a:lnSpc>
                        <a:spcBef>
                          <a:spcPct val="0"/>
                        </a:spcBef>
                        <a:spcAft>
                          <a:spcPct val="0"/>
                        </a:spcAft>
                        <a:buClrTx/>
                        <a:buSzTx/>
                        <a:buFontTx/>
                        <a:buChar char="-"/>
                        <a:tabLst/>
                      </a:pPr>
                      <a:r>
                        <a:rPr kumimoji="0" lang="ar-SA" sz="1800" b="1" i="0" u="none" strike="noStrike" cap="none" normalizeH="0" baseline="0" dirty="0" smtClean="0">
                          <a:ln>
                            <a:noFill/>
                          </a:ln>
                          <a:solidFill>
                            <a:srgbClr val="000000"/>
                          </a:solidFill>
                          <a:effectLst/>
                          <a:latin typeface="Times New Roman" pitchFamily="18" charset="0"/>
                          <a:cs typeface="Arial" charset="0"/>
                        </a:rPr>
                        <a:t>عدد الزيارات للعملاء</a:t>
                      </a:r>
                    </a:p>
                    <a:p>
                      <a:pPr marL="171450" marR="0" lvl="0" indent="-171450" algn="r" defTabSz="914400" rtl="1" eaLnBrk="1" fontAlgn="base" latinLnBrk="0" hangingPunct="1">
                        <a:lnSpc>
                          <a:spcPct val="100000"/>
                        </a:lnSpc>
                        <a:spcBef>
                          <a:spcPct val="0"/>
                        </a:spcBef>
                        <a:spcAft>
                          <a:spcPct val="0"/>
                        </a:spcAft>
                        <a:buClrTx/>
                        <a:buSzTx/>
                        <a:buFontTx/>
                        <a:buChar char="-"/>
                        <a:tabLst/>
                      </a:pPr>
                      <a:r>
                        <a:rPr kumimoji="0" lang="ar-SA" sz="1800" b="1" i="0" u="none" strike="noStrike" cap="none" normalizeH="0" baseline="0" dirty="0" smtClean="0">
                          <a:ln>
                            <a:noFill/>
                          </a:ln>
                          <a:solidFill>
                            <a:srgbClr val="000000"/>
                          </a:solidFill>
                          <a:effectLst/>
                          <a:latin typeface="Times New Roman" pitchFamily="18" charset="0"/>
                          <a:cs typeface="Arial" charset="0"/>
                        </a:rPr>
                        <a:t>عدد التقارير المقدمة</a:t>
                      </a:r>
                    </a:p>
                    <a:p>
                      <a:pPr marL="171450" marR="0" lvl="0" indent="-171450" algn="r" defTabSz="914400" rtl="1" eaLnBrk="1" fontAlgn="base" latinLnBrk="0" hangingPunct="1">
                        <a:lnSpc>
                          <a:spcPct val="100000"/>
                        </a:lnSpc>
                        <a:spcBef>
                          <a:spcPct val="0"/>
                        </a:spcBef>
                        <a:spcAft>
                          <a:spcPct val="0"/>
                        </a:spcAft>
                        <a:buClrTx/>
                        <a:buSzTx/>
                        <a:buFontTx/>
                        <a:buChar char="-"/>
                        <a:tabLst/>
                      </a:pPr>
                      <a:r>
                        <a:rPr kumimoji="0" lang="ar-SA" sz="1800" b="1" i="0" u="none" strike="noStrike" cap="none" normalizeH="0" baseline="0" dirty="0" smtClean="0">
                          <a:ln>
                            <a:noFill/>
                          </a:ln>
                          <a:solidFill>
                            <a:srgbClr val="000000"/>
                          </a:solidFill>
                          <a:effectLst/>
                          <a:latin typeface="Times New Roman" pitchFamily="18" charset="0"/>
                          <a:cs typeface="Arial" charset="0"/>
                        </a:rPr>
                        <a:t>عدد شكاوى العملاء التي يعالجها</a:t>
                      </a:r>
                    </a:p>
                    <a:p>
                      <a:pPr marL="171450" marR="0" lvl="0" indent="-171450" algn="r" defTabSz="914400" rtl="1" eaLnBrk="1" fontAlgn="base" latinLnBrk="0" hangingPunct="1">
                        <a:lnSpc>
                          <a:spcPct val="100000"/>
                        </a:lnSpc>
                        <a:spcBef>
                          <a:spcPct val="0"/>
                        </a:spcBef>
                        <a:spcAft>
                          <a:spcPct val="0"/>
                        </a:spcAft>
                        <a:buClrTx/>
                        <a:buSzTx/>
                        <a:buFontTx/>
                        <a:buChar char="-"/>
                        <a:tabLst/>
                      </a:pPr>
                      <a:r>
                        <a:rPr kumimoji="0" lang="ar-SA" sz="1800" b="1" i="0" u="none" strike="noStrike" cap="none" normalizeH="0" baseline="0" dirty="0" smtClean="0">
                          <a:ln>
                            <a:noFill/>
                          </a:ln>
                          <a:solidFill>
                            <a:srgbClr val="000000"/>
                          </a:solidFill>
                          <a:effectLst/>
                          <a:latin typeface="Times New Roman" pitchFamily="18" charset="0"/>
                          <a:cs typeface="Arial" charset="0"/>
                        </a:rPr>
                        <a:t>عدد الدورات التدريبية التي يحضرها</a:t>
                      </a:r>
                      <a:endParaRPr kumimoji="0" lang="en-US" sz="1800" b="1" i="0" u="none" strike="noStrike" cap="none" normalizeH="0" baseline="0" dirty="0" smtClean="0">
                        <a:ln>
                          <a:noFill/>
                        </a:ln>
                        <a:solidFill>
                          <a:srgbClr val="000000"/>
                        </a:solidFill>
                        <a:effectLst/>
                        <a:latin typeface="Times New Roman" pitchFamily="18" charset="0"/>
                        <a:cs typeface="Arial" charset="0"/>
                      </a:endParaRPr>
                    </a:p>
                  </a:txBody>
                  <a:tcPr marL="91445" marR="91445" marT="45741" marB="457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CED0"/>
                    </a:solidFill>
                  </a:tcPr>
                </a:tc>
              </a:tr>
            </a:tbl>
          </a:graphicData>
        </a:graphic>
      </p:graphicFrame>
    </p:spTree>
    <p:extLst>
      <p:ext uri="{BB962C8B-B14F-4D97-AF65-F5344CB8AC3E}">
        <p14:creationId xmlns:p14="http://schemas.microsoft.com/office/powerpoint/2010/main" val="3325223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467" name="Group 43"/>
          <p:cNvGraphicFramePr>
            <a:graphicFrameLocks noGrp="1"/>
          </p:cNvGraphicFramePr>
          <p:nvPr>
            <p:extLst>
              <p:ext uri="{D42A27DB-BD31-4B8C-83A1-F6EECF244321}">
                <p14:modId xmlns:p14="http://schemas.microsoft.com/office/powerpoint/2010/main" val="1171148566"/>
              </p:ext>
            </p:extLst>
          </p:nvPr>
        </p:nvGraphicFramePr>
        <p:xfrm>
          <a:off x="0" y="1"/>
          <a:ext cx="12192000" cy="7080504"/>
        </p:xfrm>
        <a:graphic>
          <a:graphicData uri="http://schemas.openxmlformats.org/drawingml/2006/table">
            <a:tbl>
              <a:tblPr rtl="1">
                <a:tableStyleId>{08FB837D-C827-4EFA-A057-4D05807E0F7C}</a:tableStyleId>
              </a:tblPr>
              <a:tblGrid>
                <a:gridCol w="1592384"/>
                <a:gridCol w="4736123"/>
                <a:gridCol w="2231293"/>
                <a:gridCol w="3632200"/>
              </a:tblGrid>
              <a:tr h="378733">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400" b="1" u="none" strike="noStrike" cap="none" normalizeH="0" baseline="0" dirty="0" smtClean="0">
                          <a:ln>
                            <a:noFill/>
                          </a:ln>
                          <a:effectLst/>
                        </a:rPr>
                        <a:t>نوع العميل</a:t>
                      </a:r>
                      <a:endParaRPr kumimoji="0" lang="en-US" sz="2400" b="1" i="0" u="none" strike="noStrike" cap="none" normalizeH="0" baseline="0" dirty="0" smtClean="0">
                        <a:ln>
                          <a:noFill/>
                        </a:ln>
                        <a:solidFill>
                          <a:srgbClr val="CC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400" b="1" u="none" strike="noStrike" cap="none" normalizeH="0" baseline="0" dirty="0" smtClean="0">
                          <a:ln>
                            <a:noFill/>
                          </a:ln>
                          <a:effectLst/>
                        </a:rPr>
                        <a:t>خصائص العميل</a:t>
                      </a:r>
                      <a:endParaRPr kumimoji="0" lang="en-US" sz="2400" b="1" i="0" u="none" strike="noStrike" cap="none" normalizeH="0" baseline="0" dirty="0" smtClean="0">
                        <a:ln>
                          <a:noFill/>
                        </a:ln>
                        <a:solidFill>
                          <a:srgbClr val="CC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400" b="1" u="none" strike="noStrike" cap="none" normalizeH="0" baseline="0" smtClean="0">
                          <a:ln>
                            <a:noFill/>
                          </a:ln>
                          <a:effectLst/>
                        </a:rPr>
                        <a:t>النتيجة</a:t>
                      </a:r>
                      <a:endParaRPr kumimoji="0" lang="en-US" sz="2400" b="1" i="0" u="none" strike="noStrike" cap="none" normalizeH="0" baseline="0" smtClean="0">
                        <a:ln>
                          <a:noFill/>
                        </a:ln>
                        <a:solidFill>
                          <a:srgbClr val="CC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400" b="1" u="none" strike="noStrike" cap="none" normalizeH="0" baseline="0" dirty="0" smtClean="0">
                          <a:ln>
                            <a:noFill/>
                          </a:ln>
                          <a:effectLst/>
                        </a:rPr>
                        <a:t>كيفية التعامل</a:t>
                      </a:r>
                      <a:endParaRPr kumimoji="0" lang="en-US" sz="2400" b="1" i="0" u="none" strike="noStrike" cap="none" normalizeH="0" baseline="0" dirty="0" smtClean="0">
                        <a:ln>
                          <a:noFill/>
                        </a:ln>
                        <a:solidFill>
                          <a:srgbClr val="CC0000"/>
                        </a:solidFill>
                        <a:effectLst/>
                        <a:latin typeface="Calibri" pitchFamily="34" charset="0"/>
                        <a:ea typeface="Calibri" pitchFamily="34" charset="0"/>
                        <a:cs typeface="PT Bold Heading" pitchFamily="2" charset="-78"/>
                      </a:endParaRPr>
                    </a:p>
                  </a:txBody>
                  <a:tcPr marL="68584" marR="68584" marT="0" marB="0" horzOverflow="overflow"/>
                </a:tc>
              </a:tr>
              <a:tr h="1326328">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1169988" algn="l"/>
                        </a:tabLst>
                      </a:pPr>
                      <a:r>
                        <a:rPr kumimoji="0" lang="ar-SA" sz="2000" u="none" strike="noStrike" cap="none" normalizeH="0" baseline="0" smtClean="0">
                          <a:ln>
                            <a:noFill/>
                          </a:ln>
                          <a:effectLst/>
                        </a:rPr>
                        <a:t>الصامت</a:t>
                      </a:r>
                      <a:endParaRPr kumimoji="0" lang="ar-SA" sz="2000" b="1" i="0" u="none" strike="noStrike" cap="none" normalizeH="0" baseline="0" smtClean="0">
                        <a:ln>
                          <a:noFill/>
                        </a:ln>
                        <a:solidFill>
                          <a:srgbClr val="CC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285750" marR="0" lvl="0" indent="-285750" algn="r" defTabSz="914400" rtl="1" eaLnBrk="1" fontAlgn="base" latinLnBrk="0" hangingPunct="1">
                        <a:lnSpc>
                          <a:spcPct val="115000"/>
                        </a:lnSpc>
                        <a:spcBef>
                          <a:spcPct val="0"/>
                        </a:spcBef>
                        <a:spcAft>
                          <a:spcPct val="0"/>
                        </a:spcAft>
                        <a:buClrTx/>
                        <a:buSzTx/>
                        <a:buFontTx/>
                        <a:buChar char="-"/>
                        <a:tabLst>
                          <a:tab pos="111125" algn="l"/>
                        </a:tabLst>
                      </a:pPr>
                      <a:r>
                        <a:rPr kumimoji="0" lang="ar-SA" sz="2000" u="none" strike="noStrike" cap="none" normalizeH="0" baseline="0" dirty="0" smtClean="0">
                          <a:ln>
                            <a:noFill/>
                          </a:ln>
                          <a:effectLst/>
                        </a:rPr>
                        <a:t>أصعب أنواع العملاء</a:t>
                      </a:r>
                    </a:p>
                    <a:p>
                      <a:pPr marL="285750" marR="0" lvl="0" indent="-285750" algn="r" defTabSz="914400" rtl="1" eaLnBrk="1" fontAlgn="base" latinLnBrk="0" hangingPunct="1">
                        <a:lnSpc>
                          <a:spcPct val="115000"/>
                        </a:lnSpc>
                        <a:spcBef>
                          <a:spcPct val="0"/>
                        </a:spcBef>
                        <a:spcAft>
                          <a:spcPct val="0"/>
                        </a:spcAft>
                        <a:buClrTx/>
                        <a:buSzTx/>
                        <a:buFontTx/>
                        <a:buChar char="-"/>
                        <a:tabLst>
                          <a:tab pos="111125" algn="l"/>
                        </a:tabLst>
                      </a:pPr>
                      <a:r>
                        <a:rPr kumimoji="0" lang="ar-SA" sz="2000" u="none" strike="noStrike" cap="none" normalizeH="0" baseline="0" dirty="0" smtClean="0">
                          <a:ln>
                            <a:noFill/>
                          </a:ln>
                          <a:effectLst/>
                        </a:rPr>
                        <a:t>لا يتحدث </a:t>
                      </a:r>
                    </a:p>
                    <a:p>
                      <a:pPr marL="285750" marR="0" lvl="0" indent="-285750" algn="r" defTabSz="914400" rtl="1" eaLnBrk="1" fontAlgn="base" latinLnBrk="0" hangingPunct="1">
                        <a:lnSpc>
                          <a:spcPct val="115000"/>
                        </a:lnSpc>
                        <a:spcBef>
                          <a:spcPct val="0"/>
                        </a:spcBef>
                        <a:spcAft>
                          <a:spcPct val="0"/>
                        </a:spcAft>
                        <a:buClrTx/>
                        <a:buSzTx/>
                        <a:buFontTx/>
                        <a:buChar char="-"/>
                        <a:tabLst>
                          <a:tab pos="111125" algn="l"/>
                        </a:tabLst>
                      </a:pPr>
                      <a:r>
                        <a:rPr kumimoji="0" lang="ar-SA" sz="2000" u="none" strike="noStrike" cap="none" normalizeH="0" baseline="0" dirty="0" smtClean="0">
                          <a:ln>
                            <a:noFill/>
                          </a:ln>
                          <a:effectLst/>
                        </a:rPr>
                        <a:t>لا يظهر انطباعاً عن القبول أو الرفض</a:t>
                      </a:r>
                      <a:endParaRPr kumimoji="0" lang="en-US" sz="2000" b="1" i="0" u="none" strike="noStrike" cap="none" normalizeH="0" baseline="0" dirty="0" smtClean="0">
                        <a:ln>
                          <a:noFill/>
                        </a:ln>
                        <a:solidFill>
                          <a:schemeClr val="accent2"/>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2000" u="none" strike="noStrike" cap="none" normalizeH="0" baseline="0" dirty="0" smtClean="0">
                          <a:ln>
                            <a:noFill/>
                          </a:ln>
                          <a:effectLst/>
                        </a:rPr>
                        <a:t>لا يعرف البائع ماذا يريد</a:t>
                      </a:r>
                      <a:endParaRPr kumimoji="0" lang="en-US" sz="2000" b="1" i="0" u="none" strike="noStrike" cap="none" normalizeH="0" baseline="0" dirty="0" smtClean="0">
                        <a:ln>
                          <a:noFill/>
                        </a:ln>
                        <a:solidFill>
                          <a:schemeClr val="accent2"/>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285750" marR="0" lvl="0" indent="-285750" algn="r" defTabSz="914400" rtl="1" eaLnBrk="1" fontAlgn="base" latinLnBrk="0" hangingPunct="1">
                        <a:lnSpc>
                          <a:spcPct val="115000"/>
                        </a:lnSpc>
                        <a:spcBef>
                          <a:spcPct val="0"/>
                        </a:spcBef>
                        <a:spcAft>
                          <a:spcPct val="0"/>
                        </a:spcAft>
                        <a:buClrTx/>
                        <a:buSzTx/>
                        <a:buFontTx/>
                        <a:buChar char="-"/>
                        <a:tabLst/>
                      </a:pPr>
                      <a:r>
                        <a:rPr kumimoji="0" lang="ar-SA" sz="2000" u="none" strike="noStrike" cap="none" normalizeH="0" baseline="0" dirty="0" smtClean="0">
                          <a:ln>
                            <a:noFill/>
                          </a:ln>
                          <a:effectLst/>
                        </a:rPr>
                        <a:t>الصبر</a:t>
                      </a:r>
                    </a:p>
                    <a:p>
                      <a:pPr marL="285750" marR="0" lvl="0" indent="-285750" algn="r" defTabSz="914400" rtl="1" eaLnBrk="1" fontAlgn="base" latinLnBrk="0" hangingPunct="1">
                        <a:lnSpc>
                          <a:spcPct val="115000"/>
                        </a:lnSpc>
                        <a:spcBef>
                          <a:spcPct val="0"/>
                        </a:spcBef>
                        <a:spcAft>
                          <a:spcPct val="0"/>
                        </a:spcAft>
                        <a:buClrTx/>
                        <a:buSzTx/>
                        <a:buFontTx/>
                        <a:buChar char="-"/>
                        <a:tabLst/>
                      </a:pPr>
                      <a:r>
                        <a:rPr kumimoji="0" lang="ar-SA" sz="2000" u="none" strike="noStrike" cap="none" normalizeH="0" baseline="0" dirty="0" smtClean="0">
                          <a:ln>
                            <a:noFill/>
                          </a:ln>
                          <a:effectLst/>
                        </a:rPr>
                        <a:t>توجيه أسئلة مفتوحة (الإجابة عليها ليست بنعم أو لا للحصول منه على أكبر قدر من المعلومات)</a:t>
                      </a:r>
                      <a:endParaRPr kumimoji="0" lang="en-US" sz="2000" b="1" i="0" u="none" strike="noStrike" cap="none" normalizeH="0" baseline="0" dirty="0" smtClean="0">
                        <a:ln>
                          <a:noFill/>
                        </a:ln>
                        <a:solidFill>
                          <a:schemeClr val="accent2"/>
                        </a:solidFill>
                        <a:effectLst/>
                        <a:latin typeface="Calibri" pitchFamily="34" charset="0"/>
                        <a:ea typeface="Calibri" pitchFamily="34" charset="0"/>
                        <a:cs typeface="PT Bold Heading" pitchFamily="2" charset="-78"/>
                      </a:endParaRPr>
                    </a:p>
                  </a:txBody>
                  <a:tcPr marL="68584" marR="68584" marT="0" marB="0" horzOverflow="overflow"/>
                </a:tc>
              </a:tr>
              <a:tr h="1326328">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1169988" algn="l"/>
                        </a:tabLst>
                      </a:pPr>
                      <a:r>
                        <a:rPr kumimoji="0" lang="ar-SA" sz="2000" u="none" strike="noStrike" cap="none" normalizeH="0" baseline="0" smtClean="0">
                          <a:ln>
                            <a:noFill/>
                          </a:ln>
                          <a:effectLst/>
                        </a:rPr>
                        <a:t>الثرثار</a:t>
                      </a:r>
                      <a:endParaRPr kumimoji="0" lang="en-US" sz="2000" b="1" i="0" u="none" strike="noStrike" cap="none" normalizeH="0" baseline="0" smtClean="0">
                        <a:ln>
                          <a:noFill/>
                        </a:ln>
                        <a:solidFill>
                          <a:srgbClr val="CC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285750" marR="0" lvl="0" indent="-285750" algn="r" defTabSz="914400" rtl="1" eaLnBrk="1" fontAlgn="base" latinLnBrk="0" hangingPunct="1">
                        <a:lnSpc>
                          <a:spcPct val="115000"/>
                        </a:lnSpc>
                        <a:spcBef>
                          <a:spcPct val="0"/>
                        </a:spcBef>
                        <a:spcAft>
                          <a:spcPct val="0"/>
                        </a:spcAft>
                        <a:buClrTx/>
                        <a:buSzTx/>
                        <a:buFontTx/>
                        <a:buChar char="-"/>
                        <a:tabLst>
                          <a:tab pos="111125" algn="l"/>
                        </a:tabLst>
                      </a:pPr>
                      <a:r>
                        <a:rPr kumimoji="0" lang="ar-SA" sz="2000" u="none" strike="noStrike" cap="none" normalizeH="0" baseline="0" smtClean="0">
                          <a:ln>
                            <a:noFill/>
                          </a:ln>
                          <a:effectLst/>
                        </a:rPr>
                        <a:t>يتكلم طول الوقت</a:t>
                      </a:r>
                    </a:p>
                    <a:p>
                      <a:pPr marL="285750" marR="0" lvl="0" indent="-285750" algn="r" defTabSz="914400" rtl="1" eaLnBrk="1" fontAlgn="base" latinLnBrk="0" hangingPunct="1">
                        <a:lnSpc>
                          <a:spcPct val="115000"/>
                        </a:lnSpc>
                        <a:spcBef>
                          <a:spcPct val="0"/>
                        </a:spcBef>
                        <a:spcAft>
                          <a:spcPct val="0"/>
                        </a:spcAft>
                        <a:buClrTx/>
                        <a:buSzTx/>
                        <a:buFontTx/>
                        <a:buChar char="-"/>
                        <a:tabLst>
                          <a:tab pos="111125" algn="l"/>
                        </a:tabLst>
                      </a:pPr>
                      <a:r>
                        <a:rPr kumimoji="0" lang="ar-SA" sz="2000" u="none" strike="noStrike" cap="none" normalizeH="0" baseline="0" smtClean="0">
                          <a:ln>
                            <a:noFill/>
                          </a:ln>
                          <a:effectLst/>
                        </a:rPr>
                        <a:t>اجتماعي</a:t>
                      </a:r>
                    </a:p>
                    <a:p>
                      <a:pPr marL="285750" marR="0" lvl="0" indent="-285750" algn="r" defTabSz="914400" rtl="1" eaLnBrk="1" fontAlgn="base" latinLnBrk="0" hangingPunct="1">
                        <a:lnSpc>
                          <a:spcPct val="115000"/>
                        </a:lnSpc>
                        <a:spcBef>
                          <a:spcPct val="0"/>
                        </a:spcBef>
                        <a:spcAft>
                          <a:spcPct val="0"/>
                        </a:spcAft>
                        <a:buClrTx/>
                        <a:buSzTx/>
                        <a:buFontTx/>
                        <a:buChar char="-"/>
                        <a:tabLst>
                          <a:tab pos="111125" algn="l"/>
                        </a:tabLst>
                      </a:pPr>
                      <a:r>
                        <a:rPr kumimoji="0" lang="ar-SA" sz="2000" u="none" strike="noStrike" cap="none" normalizeH="0" baseline="0" smtClean="0">
                          <a:ln>
                            <a:noFill/>
                          </a:ln>
                          <a:effectLst/>
                        </a:rPr>
                        <a:t>مجادل</a:t>
                      </a:r>
                    </a:p>
                    <a:p>
                      <a:pPr marL="285750" marR="0" lvl="0" indent="-285750" algn="r" defTabSz="914400" rtl="1" eaLnBrk="1" fontAlgn="base" latinLnBrk="0" hangingPunct="1">
                        <a:lnSpc>
                          <a:spcPct val="115000"/>
                        </a:lnSpc>
                        <a:spcBef>
                          <a:spcPct val="0"/>
                        </a:spcBef>
                        <a:spcAft>
                          <a:spcPct val="0"/>
                        </a:spcAft>
                        <a:buClrTx/>
                        <a:buSzTx/>
                        <a:buFontTx/>
                        <a:buChar char="-"/>
                        <a:tabLst>
                          <a:tab pos="111125" algn="l"/>
                        </a:tabLst>
                      </a:pPr>
                      <a:r>
                        <a:rPr kumimoji="0" lang="ar-SA" sz="2000" u="none" strike="noStrike" cap="none" normalizeH="0" baseline="0" smtClean="0">
                          <a:ln>
                            <a:noFill/>
                          </a:ln>
                          <a:effectLst/>
                        </a:rPr>
                        <a:t>غير مرتب</a:t>
                      </a:r>
                      <a:endParaRPr kumimoji="0" lang="en-US" sz="2000" b="1" i="0" u="none" strike="noStrike" cap="none" normalizeH="0" baseline="0" smtClean="0">
                        <a:ln>
                          <a:noFill/>
                        </a:ln>
                        <a:solidFill>
                          <a:schemeClr val="accent2"/>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2000" u="none" strike="noStrike" cap="none" normalizeH="0" baseline="0" smtClean="0">
                          <a:ln>
                            <a:noFill/>
                          </a:ln>
                          <a:effectLst/>
                        </a:rPr>
                        <a:t>كثيراً ما يخرج عن الموضوع</a:t>
                      </a:r>
                      <a:endParaRPr kumimoji="0" lang="en-US" sz="2000" b="1" i="0" u="none" strike="noStrike" cap="none" normalizeH="0" baseline="0" smtClean="0">
                        <a:ln>
                          <a:noFill/>
                        </a:ln>
                        <a:solidFill>
                          <a:schemeClr val="accent2"/>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171450" marR="0" lvl="0" indent="-171450" algn="r" defTabSz="914400" rtl="1" eaLnBrk="1" fontAlgn="base" latinLnBrk="0" hangingPunct="1">
                        <a:lnSpc>
                          <a:spcPct val="115000"/>
                        </a:lnSpc>
                        <a:spcBef>
                          <a:spcPct val="0"/>
                        </a:spcBef>
                        <a:spcAft>
                          <a:spcPct val="0"/>
                        </a:spcAft>
                        <a:buClrTx/>
                        <a:buSzTx/>
                        <a:buFontTx/>
                        <a:buChar char="-"/>
                        <a:tabLst/>
                      </a:pPr>
                      <a:r>
                        <a:rPr kumimoji="0" lang="ar-SA" sz="2000" u="none" strike="noStrike" cap="none" normalizeH="0" baseline="0" smtClean="0">
                          <a:ln>
                            <a:noFill/>
                          </a:ln>
                          <a:effectLst/>
                        </a:rPr>
                        <a:t>الإنصات الجيد</a:t>
                      </a:r>
                    </a:p>
                    <a:p>
                      <a:pPr marL="171450" marR="0" lvl="0" indent="-171450" algn="r" defTabSz="914400" rtl="1" eaLnBrk="1" fontAlgn="base" latinLnBrk="0" hangingPunct="1">
                        <a:lnSpc>
                          <a:spcPct val="115000"/>
                        </a:lnSpc>
                        <a:spcBef>
                          <a:spcPct val="0"/>
                        </a:spcBef>
                        <a:spcAft>
                          <a:spcPct val="0"/>
                        </a:spcAft>
                        <a:buClrTx/>
                        <a:buSzTx/>
                        <a:buFontTx/>
                        <a:buChar char="-"/>
                        <a:tabLst/>
                      </a:pPr>
                      <a:r>
                        <a:rPr kumimoji="0" lang="ar-SA" sz="2000" u="none" strike="noStrike" cap="none" normalizeH="0" baseline="0" smtClean="0">
                          <a:ln>
                            <a:noFill/>
                          </a:ln>
                          <a:effectLst/>
                        </a:rPr>
                        <a:t>إدارة دفة الحديث</a:t>
                      </a:r>
                    </a:p>
                    <a:p>
                      <a:pPr marL="171450" marR="0" lvl="0" indent="-171450" algn="r" defTabSz="914400" rtl="1" eaLnBrk="1" fontAlgn="base" latinLnBrk="0" hangingPunct="1">
                        <a:lnSpc>
                          <a:spcPct val="115000"/>
                        </a:lnSpc>
                        <a:spcBef>
                          <a:spcPct val="0"/>
                        </a:spcBef>
                        <a:spcAft>
                          <a:spcPct val="0"/>
                        </a:spcAft>
                        <a:buClrTx/>
                        <a:buSzTx/>
                        <a:buFontTx/>
                        <a:buChar char="-"/>
                        <a:tabLst/>
                      </a:pPr>
                      <a:r>
                        <a:rPr kumimoji="0" lang="ar-SA" sz="2000" u="none" strike="noStrike" cap="none" normalizeH="0" baseline="0" smtClean="0">
                          <a:ln>
                            <a:noFill/>
                          </a:ln>
                          <a:effectLst/>
                        </a:rPr>
                        <a:t>اجتذابه للموضوع الرئيسي بطريقة ودية</a:t>
                      </a:r>
                      <a:endParaRPr kumimoji="0" lang="en-US" sz="2000" b="1" i="0" u="none" strike="noStrike" cap="none" normalizeH="0" baseline="0" smtClean="0">
                        <a:ln>
                          <a:noFill/>
                        </a:ln>
                        <a:solidFill>
                          <a:schemeClr val="accent2"/>
                        </a:solidFill>
                        <a:effectLst/>
                        <a:latin typeface="Calibri" pitchFamily="34" charset="0"/>
                        <a:ea typeface="Calibri" pitchFamily="34" charset="0"/>
                        <a:cs typeface="PT Bold Heading" pitchFamily="2" charset="-78"/>
                      </a:endParaRPr>
                    </a:p>
                  </a:txBody>
                  <a:tcPr marL="68584" marR="68584" marT="0" marB="0" horzOverflow="overflow"/>
                </a:tc>
              </a:tr>
              <a:tr h="1326328">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1169988" algn="l"/>
                        </a:tabLst>
                      </a:pPr>
                      <a:r>
                        <a:rPr kumimoji="0" lang="ar-SA" sz="2000" u="none" strike="noStrike" cap="none" normalizeH="0" baseline="0" smtClean="0">
                          <a:ln>
                            <a:noFill/>
                          </a:ln>
                          <a:effectLst/>
                        </a:rPr>
                        <a:t>المجادل</a:t>
                      </a:r>
                      <a:endParaRPr kumimoji="0" lang="en-US" sz="2000" b="1" i="0" u="none" strike="noStrike" cap="none" normalizeH="0" baseline="0" smtClean="0">
                        <a:ln>
                          <a:noFill/>
                        </a:ln>
                        <a:solidFill>
                          <a:srgbClr val="CC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171450" marR="0" lvl="0" indent="-171450" algn="r" defTabSz="914400" rtl="1" eaLnBrk="1" fontAlgn="base" latinLnBrk="0" hangingPunct="1">
                        <a:lnSpc>
                          <a:spcPct val="115000"/>
                        </a:lnSpc>
                        <a:spcBef>
                          <a:spcPct val="0"/>
                        </a:spcBef>
                        <a:spcAft>
                          <a:spcPct val="0"/>
                        </a:spcAft>
                        <a:buClrTx/>
                        <a:buSzTx/>
                        <a:buFontTx/>
                        <a:buChar char="-"/>
                        <a:tabLst>
                          <a:tab pos="111125" algn="l"/>
                        </a:tabLst>
                      </a:pPr>
                      <a:r>
                        <a:rPr kumimoji="0" lang="ar-SA" sz="2000" u="none" strike="noStrike" cap="none" normalizeH="0" baseline="0" smtClean="0">
                          <a:ln>
                            <a:noFill/>
                          </a:ln>
                          <a:effectLst/>
                        </a:rPr>
                        <a:t>مناقشة البائع في كل كلمة</a:t>
                      </a:r>
                    </a:p>
                    <a:p>
                      <a:pPr marL="171450" marR="0" lvl="0" indent="-171450" algn="r" defTabSz="914400" rtl="1" eaLnBrk="1" fontAlgn="base" latinLnBrk="0" hangingPunct="1">
                        <a:lnSpc>
                          <a:spcPct val="115000"/>
                        </a:lnSpc>
                        <a:spcBef>
                          <a:spcPct val="0"/>
                        </a:spcBef>
                        <a:spcAft>
                          <a:spcPct val="0"/>
                        </a:spcAft>
                        <a:buClrTx/>
                        <a:buSzTx/>
                        <a:buFontTx/>
                        <a:buChar char="-"/>
                        <a:tabLst>
                          <a:tab pos="111125" algn="l"/>
                        </a:tabLst>
                      </a:pPr>
                      <a:r>
                        <a:rPr kumimoji="0" lang="ar-SA" sz="2000" u="none" strike="noStrike" cap="none" normalizeH="0" baseline="0" smtClean="0">
                          <a:ln>
                            <a:noFill/>
                          </a:ln>
                          <a:effectLst/>
                        </a:rPr>
                        <a:t>عدواني</a:t>
                      </a:r>
                    </a:p>
                    <a:p>
                      <a:pPr marL="171450" marR="0" lvl="0" indent="-171450" algn="r" defTabSz="914400" rtl="1" eaLnBrk="1" fontAlgn="base" latinLnBrk="0" hangingPunct="1">
                        <a:lnSpc>
                          <a:spcPct val="115000"/>
                        </a:lnSpc>
                        <a:spcBef>
                          <a:spcPct val="0"/>
                        </a:spcBef>
                        <a:spcAft>
                          <a:spcPct val="0"/>
                        </a:spcAft>
                        <a:buClrTx/>
                        <a:buSzTx/>
                        <a:buFontTx/>
                        <a:buChar char="-"/>
                        <a:tabLst>
                          <a:tab pos="111125" algn="l"/>
                        </a:tabLst>
                      </a:pPr>
                      <a:r>
                        <a:rPr kumimoji="0" lang="ar-SA" sz="2000" u="none" strike="noStrike" cap="none" normalizeH="0" baseline="0" smtClean="0">
                          <a:ln>
                            <a:noFill/>
                          </a:ln>
                          <a:effectLst/>
                        </a:rPr>
                        <a:t>سهل الغضب</a:t>
                      </a:r>
                    </a:p>
                    <a:p>
                      <a:pPr marL="171450" marR="0" lvl="0" indent="-171450" algn="r" defTabSz="914400" rtl="1" eaLnBrk="1" fontAlgn="base" latinLnBrk="0" hangingPunct="1">
                        <a:lnSpc>
                          <a:spcPct val="115000"/>
                        </a:lnSpc>
                        <a:spcBef>
                          <a:spcPct val="0"/>
                        </a:spcBef>
                        <a:spcAft>
                          <a:spcPct val="0"/>
                        </a:spcAft>
                        <a:buClrTx/>
                        <a:buSzTx/>
                        <a:buFontTx/>
                        <a:buChar char="-"/>
                        <a:tabLst>
                          <a:tab pos="111125" algn="l"/>
                        </a:tabLst>
                      </a:pPr>
                      <a:r>
                        <a:rPr kumimoji="0" lang="ar-SA" sz="2000" u="none" strike="noStrike" cap="none" normalizeH="0" baseline="0" smtClean="0">
                          <a:ln>
                            <a:noFill/>
                          </a:ln>
                          <a:effectLst/>
                        </a:rPr>
                        <a:t>يعتقد دائما في صحة آرائه</a:t>
                      </a:r>
                      <a:endParaRPr kumimoji="0" lang="en-US" sz="2000" b="1" i="0" u="none" strike="noStrike" cap="none" normalizeH="0" baseline="0" smtClean="0">
                        <a:ln>
                          <a:noFill/>
                        </a:ln>
                        <a:solidFill>
                          <a:schemeClr val="accent2"/>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2000" u="none" strike="noStrike" cap="none" normalizeH="0" baseline="0" smtClean="0">
                          <a:ln>
                            <a:noFill/>
                          </a:ln>
                          <a:effectLst/>
                        </a:rPr>
                        <a:t>قد يضع البائع في موقف حرج</a:t>
                      </a:r>
                      <a:endParaRPr kumimoji="0" lang="en-US" sz="2000" b="1" i="0" u="none" strike="noStrike" cap="none" normalizeH="0" baseline="0" smtClean="0">
                        <a:ln>
                          <a:noFill/>
                        </a:ln>
                        <a:solidFill>
                          <a:schemeClr val="accent2"/>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171450" marR="0" lvl="0" indent="-171450" algn="r" defTabSz="914400" rtl="1" eaLnBrk="1" fontAlgn="base" latinLnBrk="0" hangingPunct="1">
                        <a:lnSpc>
                          <a:spcPct val="115000"/>
                        </a:lnSpc>
                        <a:spcBef>
                          <a:spcPct val="0"/>
                        </a:spcBef>
                        <a:spcAft>
                          <a:spcPct val="0"/>
                        </a:spcAft>
                        <a:buClrTx/>
                        <a:buSzTx/>
                        <a:buFontTx/>
                        <a:buChar char="-"/>
                        <a:tabLst/>
                      </a:pPr>
                      <a:r>
                        <a:rPr kumimoji="0" lang="ar-SA" sz="2000" u="none" strike="noStrike" cap="none" normalizeH="0" baseline="0" smtClean="0">
                          <a:ln>
                            <a:noFill/>
                          </a:ln>
                          <a:effectLst/>
                        </a:rPr>
                        <a:t>الصبر </a:t>
                      </a:r>
                    </a:p>
                    <a:p>
                      <a:pPr marL="171450" marR="0" lvl="0" indent="-171450" algn="r" defTabSz="914400" rtl="1" eaLnBrk="1" fontAlgn="base" latinLnBrk="0" hangingPunct="1">
                        <a:lnSpc>
                          <a:spcPct val="115000"/>
                        </a:lnSpc>
                        <a:spcBef>
                          <a:spcPct val="0"/>
                        </a:spcBef>
                        <a:spcAft>
                          <a:spcPct val="0"/>
                        </a:spcAft>
                        <a:buClrTx/>
                        <a:buSzTx/>
                        <a:buFontTx/>
                        <a:buChar char="-"/>
                        <a:tabLst/>
                      </a:pPr>
                      <a:r>
                        <a:rPr kumimoji="0" lang="ar-SA" sz="2000" u="none" strike="noStrike" cap="none" normalizeH="0" baseline="0" smtClean="0">
                          <a:ln>
                            <a:noFill/>
                          </a:ln>
                          <a:effectLst/>
                        </a:rPr>
                        <a:t>توجيه عبارات المجاملة للعميل</a:t>
                      </a:r>
                    </a:p>
                    <a:p>
                      <a:pPr marL="171450" marR="0" lvl="0" indent="-171450" algn="r" defTabSz="914400" rtl="1" eaLnBrk="1" fontAlgn="base" latinLnBrk="0" hangingPunct="1">
                        <a:lnSpc>
                          <a:spcPct val="115000"/>
                        </a:lnSpc>
                        <a:spcBef>
                          <a:spcPct val="0"/>
                        </a:spcBef>
                        <a:spcAft>
                          <a:spcPct val="0"/>
                        </a:spcAft>
                        <a:buClrTx/>
                        <a:buSzTx/>
                        <a:buFontTx/>
                        <a:buChar char="-"/>
                        <a:tabLst/>
                      </a:pPr>
                      <a:r>
                        <a:rPr kumimoji="0" lang="ar-SA" sz="2000" u="none" strike="noStrike" cap="none" normalizeH="0" baseline="0" smtClean="0">
                          <a:ln>
                            <a:noFill/>
                          </a:ln>
                          <a:effectLst/>
                        </a:rPr>
                        <a:t>الصبر على النقد وعدم الانفعال</a:t>
                      </a:r>
                      <a:endParaRPr kumimoji="0" lang="en-US" sz="2000" b="1" i="0" u="none" strike="noStrike" cap="none" normalizeH="0" baseline="0" smtClean="0">
                        <a:ln>
                          <a:noFill/>
                        </a:ln>
                        <a:solidFill>
                          <a:schemeClr val="accent2"/>
                        </a:solidFill>
                        <a:effectLst/>
                        <a:latin typeface="Calibri" pitchFamily="34" charset="0"/>
                        <a:ea typeface="Calibri" pitchFamily="34" charset="0"/>
                        <a:cs typeface="PT Bold Heading" pitchFamily="2" charset="-78"/>
                      </a:endParaRPr>
                    </a:p>
                  </a:txBody>
                  <a:tcPr marL="68584" marR="68584" marT="0" marB="0" horzOverflow="overflow"/>
                </a:tc>
              </a:tr>
              <a:tr h="887502">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1169988" algn="l"/>
                        </a:tabLst>
                      </a:pPr>
                      <a:r>
                        <a:rPr kumimoji="0" lang="ar-SA" sz="2000" u="none" strike="noStrike" cap="none" normalizeH="0" baseline="0" smtClean="0">
                          <a:ln>
                            <a:noFill/>
                          </a:ln>
                          <a:effectLst/>
                        </a:rPr>
                        <a:t>المتشكك</a:t>
                      </a:r>
                      <a:endParaRPr kumimoji="0" lang="en-US" sz="2000" b="1" i="0" u="none" strike="noStrike" cap="none" normalizeH="0" baseline="0" smtClean="0">
                        <a:ln>
                          <a:noFill/>
                        </a:ln>
                        <a:solidFill>
                          <a:srgbClr val="CC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171450" marR="0" lvl="0" indent="-171450" algn="r" defTabSz="914400" rtl="1" eaLnBrk="1" fontAlgn="base" latinLnBrk="0" hangingPunct="1">
                        <a:lnSpc>
                          <a:spcPct val="115000"/>
                        </a:lnSpc>
                        <a:spcBef>
                          <a:spcPct val="0"/>
                        </a:spcBef>
                        <a:spcAft>
                          <a:spcPct val="0"/>
                        </a:spcAft>
                        <a:buClrTx/>
                        <a:buSzTx/>
                        <a:buFontTx/>
                        <a:buChar char="-"/>
                        <a:tabLst>
                          <a:tab pos="111125" algn="l"/>
                        </a:tabLst>
                      </a:pPr>
                      <a:r>
                        <a:rPr kumimoji="0" lang="ar-SA" sz="2000" u="none" strike="noStrike" cap="none" normalizeH="0" baseline="0" smtClean="0">
                          <a:ln>
                            <a:noFill/>
                          </a:ln>
                          <a:effectLst/>
                        </a:rPr>
                        <a:t>لا يصدق ما يقوله البائع بسهولة</a:t>
                      </a:r>
                    </a:p>
                    <a:p>
                      <a:pPr marL="171450" marR="0" lvl="0" indent="-171450" algn="r" defTabSz="914400" rtl="1" eaLnBrk="1" fontAlgn="base" latinLnBrk="0" hangingPunct="1">
                        <a:lnSpc>
                          <a:spcPct val="115000"/>
                        </a:lnSpc>
                        <a:spcBef>
                          <a:spcPct val="0"/>
                        </a:spcBef>
                        <a:spcAft>
                          <a:spcPct val="0"/>
                        </a:spcAft>
                        <a:buClrTx/>
                        <a:buSzTx/>
                        <a:buFontTx/>
                        <a:buChar char="-"/>
                        <a:tabLst>
                          <a:tab pos="111125" algn="l"/>
                        </a:tabLst>
                      </a:pPr>
                      <a:r>
                        <a:rPr kumimoji="0" lang="ar-SA" sz="2000" u="none" strike="noStrike" cap="none" normalizeH="0" baseline="0" smtClean="0">
                          <a:ln>
                            <a:noFill/>
                          </a:ln>
                          <a:effectLst/>
                        </a:rPr>
                        <a:t>انتقادي </a:t>
                      </a:r>
                    </a:p>
                    <a:p>
                      <a:pPr marL="171450" marR="0" lvl="0" indent="-171450" algn="r" defTabSz="914400" rtl="1" eaLnBrk="1" fontAlgn="base" latinLnBrk="0" hangingPunct="1">
                        <a:lnSpc>
                          <a:spcPct val="115000"/>
                        </a:lnSpc>
                        <a:spcBef>
                          <a:spcPct val="0"/>
                        </a:spcBef>
                        <a:spcAft>
                          <a:spcPct val="0"/>
                        </a:spcAft>
                        <a:buClrTx/>
                        <a:buSzTx/>
                        <a:buFontTx/>
                        <a:buChar char="-"/>
                        <a:tabLst>
                          <a:tab pos="111125" algn="l"/>
                        </a:tabLst>
                      </a:pPr>
                      <a:r>
                        <a:rPr kumimoji="0" lang="ar-SA" sz="2000" u="none" strike="noStrike" cap="none" normalizeH="0" baseline="0" smtClean="0">
                          <a:ln>
                            <a:noFill/>
                          </a:ln>
                          <a:effectLst/>
                        </a:rPr>
                        <a:t>غير لبق</a:t>
                      </a:r>
                      <a:endParaRPr kumimoji="0" lang="en-US" sz="2000" b="1" i="0" u="none" strike="noStrike" cap="none" normalizeH="0" baseline="0" smtClean="0">
                        <a:ln>
                          <a:noFill/>
                        </a:ln>
                        <a:solidFill>
                          <a:schemeClr val="accent2"/>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2000" u="none" strike="noStrike" cap="none" normalizeH="0" baseline="0" smtClean="0">
                          <a:ln>
                            <a:noFill/>
                          </a:ln>
                          <a:effectLst/>
                        </a:rPr>
                        <a:t>إزالة الشك هو الطريق لإقناعه</a:t>
                      </a:r>
                      <a:endParaRPr kumimoji="0" lang="en-US" sz="2000" b="1" i="0" u="none" strike="noStrike" cap="none" normalizeH="0" baseline="0" smtClean="0">
                        <a:ln>
                          <a:noFill/>
                        </a:ln>
                        <a:solidFill>
                          <a:schemeClr val="accent2"/>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171450" marR="0" lvl="0" indent="-171450" algn="r" defTabSz="914400" rtl="1" eaLnBrk="1" fontAlgn="base" latinLnBrk="0" hangingPunct="1">
                        <a:lnSpc>
                          <a:spcPct val="115000"/>
                        </a:lnSpc>
                        <a:spcBef>
                          <a:spcPct val="0"/>
                        </a:spcBef>
                        <a:spcAft>
                          <a:spcPct val="0"/>
                        </a:spcAft>
                        <a:buClrTx/>
                        <a:buSzTx/>
                        <a:buFontTx/>
                        <a:buChar char="-"/>
                        <a:tabLst/>
                      </a:pPr>
                      <a:r>
                        <a:rPr kumimoji="0" lang="ar-SA" sz="2000" u="none" strike="noStrike" cap="none" normalizeH="0" baseline="0" smtClean="0">
                          <a:ln>
                            <a:noFill/>
                          </a:ln>
                          <a:effectLst/>
                        </a:rPr>
                        <a:t>تقدم البائع أدلة على صدقه</a:t>
                      </a:r>
                    </a:p>
                    <a:p>
                      <a:pPr marL="171450" marR="0" lvl="0" indent="-171450" algn="r" defTabSz="914400" rtl="1" eaLnBrk="1" fontAlgn="base" latinLnBrk="0" hangingPunct="1">
                        <a:lnSpc>
                          <a:spcPct val="115000"/>
                        </a:lnSpc>
                        <a:spcBef>
                          <a:spcPct val="0"/>
                        </a:spcBef>
                        <a:spcAft>
                          <a:spcPct val="0"/>
                        </a:spcAft>
                        <a:buClrTx/>
                        <a:buSzTx/>
                        <a:buFontTx/>
                        <a:buChar char="-"/>
                        <a:tabLst/>
                      </a:pPr>
                      <a:r>
                        <a:rPr kumimoji="0" lang="ar-SA" sz="2000" u="none" strike="noStrike" cap="none" normalizeH="0" baseline="0" smtClean="0">
                          <a:ln>
                            <a:noFill/>
                          </a:ln>
                          <a:effectLst/>
                        </a:rPr>
                        <a:t>الصبر على النقد وعدم الانفعال</a:t>
                      </a:r>
                      <a:endParaRPr kumimoji="0" lang="en-US" sz="2000" b="1" i="0" u="none" strike="noStrike" cap="none" normalizeH="0" baseline="0" smtClean="0">
                        <a:ln>
                          <a:noFill/>
                        </a:ln>
                        <a:solidFill>
                          <a:schemeClr val="accent2"/>
                        </a:solidFill>
                        <a:effectLst/>
                        <a:latin typeface="Calibri" pitchFamily="34" charset="0"/>
                        <a:ea typeface="Calibri" pitchFamily="34" charset="0"/>
                        <a:cs typeface="PT Bold Heading" pitchFamily="2" charset="-78"/>
                      </a:endParaRPr>
                    </a:p>
                  </a:txBody>
                  <a:tcPr marL="68584" marR="68584" marT="0" marB="0" horzOverflow="overflow"/>
                </a:tc>
              </a:tr>
              <a:tr h="1336704">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1169988" algn="l"/>
                        </a:tabLst>
                      </a:pPr>
                      <a:r>
                        <a:rPr kumimoji="0" lang="ar-SA" sz="2000" u="none" strike="noStrike" cap="none" normalizeH="0" baseline="0" smtClean="0">
                          <a:ln>
                            <a:noFill/>
                          </a:ln>
                          <a:effectLst/>
                        </a:rPr>
                        <a:t>المتردد</a:t>
                      </a:r>
                      <a:endParaRPr kumimoji="0" lang="en-US" sz="2000" b="1" i="0" u="none" strike="noStrike" cap="none" normalizeH="0" baseline="0" smtClean="0">
                        <a:ln>
                          <a:noFill/>
                        </a:ln>
                        <a:solidFill>
                          <a:srgbClr val="CC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171450" marR="0" lvl="0" indent="-171450" algn="r" defTabSz="914400" rtl="1" eaLnBrk="1" fontAlgn="base" latinLnBrk="0" hangingPunct="1">
                        <a:lnSpc>
                          <a:spcPct val="115000"/>
                        </a:lnSpc>
                        <a:spcBef>
                          <a:spcPct val="0"/>
                        </a:spcBef>
                        <a:spcAft>
                          <a:spcPct val="0"/>
                        </a:spcAft>
                        <a:buClrTx/>
                        <a:buSzTx/>
                        <a:buFontTx/>
                        <a:buChar char="-"/>
                        <a:tabLst>
                          <a:tab pos="111125" algn="l"/>
                        </a:tabLst>
                      </a:pPr>
                      <a:r>
                        <a:rPr kumimoji="0" lang="ar-SA" sz="2000" u="none" strike="noStrike" cap="none" normalizeH="0" baseline="0" dirty="0" smtClean="0">
                          <a:ln>
                            <a:noFill/>
                          </a:ln>
                          <a:effectLst/>
                        </a:rPr>
                        <a:t>متخوف ومتحفظ</a:t>
                      </a:r>
                    </a:p>
                    <a:p>
                      <a:pPr marL="171450" marR="0" lvl="0" indent="-171450" algn="r" defTabSz="914400" rtl="1" eaLnBrk="1" fontAlgn="base" latinLnBrk="0" hangingPunct="1">
                        <a:lnSpc>
                          <a:spcPct val="115000"/>
                        </a:lnSpc>
                        <a:spcBef>
                          <a:spcPct val="0"/>
                        </a:spcBef>
                        <a:spcAft>
                          <a:spcPct val="0"/>
                        </a:spcAft>
                        <a:buClrTx/>
                        <a:buSzTx/>
                        <a:buFontTx/>
                        <a:buChar char="-"/>
                        <a:tabLst>
                          <a:tab pos="111125" algn="l"/>
                        </a:tabLst>
                      </a:pPr>
                      <a:r>
                        <a:rPr kumimoji="0" lang="ar-SA" sz="2000" u="none" strike="noStrike" cap="none" normalizeH="0" baseline="0" dirty="0" smtClean="0">
                          <a:ln>
                            <a:noFill/>
                          </a:ln>
                          <a:effectLst/>
                        </a:rPr>
                        <a:t>لا يستطيع اتخاذ القرار</a:t>
                      </a:r>
                    </a:p>
                    <a:p>
                      <a:pPr marL="171450" marR="0" lvl="0" indent="-171450" algn="r" defTabSz="914400" rtl="1" eaLnBrk="1" fontAlgn="base" latinLnBrk="0" hangingPunct="1">
                        <a:lnSpc>
                          <a:spcPct val="115000"/>
                        </a:lnSpc>
                        <a:spcBef>
                          <a:spcPct val="0"/>
                        </a:spcBef>
                        <a:spcAft>
                          <a:spcPct val="0"/>
                        </a:spcAft>
                        <a:buClrTx/>
                        <a:buSzTx/>
                        <a:buFontTx/>
                        <a:buChar char="-"/>
                        <a:tabLst>
                          <a:tab pos="111125" algn="l"/>
                        </a:tabLst>
                      </a:pPr>
                      <a:r>
                        <a:rPr kumimoji="0" lang="ar-SA" sz="2000" u="none" strike="noStrike" cap="none" normalizeH="0" baseline="0" dirty="0" smtClean="0">
                          <a:ln>
                            <a:noFill/>
                          </a:ln>
                          <a:effectLst/>
                        </a:rPr>
                        <a:t>يفتقر إلى الثقة بالنفس</a:t>
                      </a:r>
                    </a:p>
                    <a:p>
                      <a:pPr marL="171450" marR="0" lvl="0" indent="-171450" algn="r" defTabSz="914400" rtl="1" eaLnBrk="1" fontAlgn="base" latinLnBrk="0" hangingPunct="1">
                        <a:lnSpc>
                          <a:spcPct val="115000"/>
                        </a:lnSpc>
                        <a:spcBef>
                          <a:spcPct val="0"/>
                        </a:spcBef>
                        <a:spcAft>
                          <a:spcPct val="0"/>
                        </a:spcAft>
                        <a:buClrTx/>
                        <a:buSzTx/>
                        <a:buFontTx/>
                        <a:buChar char="-"/>
                        <a:tabLst>
                          <a:tab pos="111125" algn="l"/>
                        </a:tabLst>
                      </a:pPr>
                      <a:r>
                        <a:rPr kumimoji="0" lang="ar-SA" sz="2000" u="none" strike="noStrike" cap="none" normalizeH="0" baseline="0" dirty="0" smtClean="0">
                          <a:ln>
                            <a:noFill/>
                          </a:ln>
                          <a:effectLst/>
                        </a:rPr>
                        <a:t>خجول شديد القلق</a:t>
                      </a:r>
                      <a:endParaRPr kumimoji="0" lang="ar-SA" sz="2000" b="1" i="0" u="none" strike="noStrike" cap="none" normalizeH="0" baseline="0" dirty="0" smtClean="0">
                        <a:ln>
                          <a:noFill/>
                        </a:ln>
                        <a:solidFill>
                          <a:schemeClr val="accent2"/>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2000" u="none" strike="noStrike" cap="none" normalizeH="0" baseline="0" smtClean="0">
                          <a:ln>
                            <a:noFill/>
                          </a:ln>
                          <a:effectLst/>
                        </a:rPr>
                        <a:t>صعوبة اتخاذ قرار الشراء</a:t>
                      </a:r>
                      <a:endParaRPr kumimoji="0" lang="ar-SA" sz="2000" b="1" i="0" u="none" strike="noStrike" cap="none" normalizeH="0" baseline="0" smtClean="0">
                        <a:ln>
                          <a:noFill/>
                        </a:ln>
                        <a:solidFill>
                          <a:schemeClr val="accent2"/>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171450" marR="0" lvl="0" indent="-171450" algn="r" defTabSz="914400" rtl="1" eaLnBrk="1" fontAlgn="base" latinLnBrk="0" hangingPunct="1">
                        <a:lnSpc>
                          <a:spcPct val="115000"/>
                        </a:lnSpc>
                        <a:spcBef>
                          <a:spcPct val="0"/>
                        </a:spcBef>
                        <a:spcAft>
                          <a:spcPct val="0"/>
                        </a:spcAft>
                        <a:buClrTx/>
                        <a:buSzTx/>
                        <a:buFontTx/>
                        <a:buChar char="-"/>
                        <a:tabLst/>
                      </a:pPr>
                      <a:r>
                        <a:rPr kumimoji="0" lang="ar-SA" sz="2000" u="none" strike="noStrike" cap="none" normalizeH="0" baseline="0" dirty="0" smtClean="0">
                          <a:ln>
                            <a:noFill/>
                          </a:ln>
                          <a:effectLst/>
                        </a:rPr>
                        <a:t>إشعار العميل بالثقة بالنفس</a:t>
                      </a:r>
                    </a:p>
                    <a:p>
                      <a:pPr marL="171450" marR="0" lvl="0" indent="-171450" algn="r" defTabSz="914400" rtl="1" eaLnBrk="1" fontAlgn="base" latinLnBrk="0" hangingPunct="1">
                        <a:lnSpc>
                          <a:spcPct val="115000"/>
                        </a:lnSpc>
                        <a:spcBef>
                          <a:spcPct val="0"/>
                        </a:spcBef>
                        <a:spcAft>
                          <a:spcPct val="0"/>
                        </a:spcAft>
                        <a:buClrTx/>
                        <a:buSzTx/>
                        <a:buFontTx/>
                        <a:buChar char="-"/>
                        <a:tabLst/>
                      </a:pPr>
                      <a:r>
                        <a:rPr kumimoji="0" lang="ar-SA" sz="2000" u="none" strike="noStrike" cap="none" normalizeH="0" baseline="0" dirty="0" smtClean="0">
                          <a:ln>
                            <a:noFill/>
                          </a:ln>
                          <a:effectLst/>
                        </a:rPr>
                        <a:t>عدم الضغط على العميل</a:t>
                      </a:r>
                    </a:p>
                    <a:p>
                      <a:pPr marL="171450" marR="0" lvl="0" indent="-171450" algn="r" defTabSz="914400" rtl="1" eaLnBrk="1" fontAlgn="base" latinLnBrk="0" hangingPunct="1">
                        <a:lnSpc>
                          <a:spcPct val="115000"/>
                        </a:lnSpc>
                        <a:spcBef>
                          <a:spcPct val="0"/>
                        </a:spcBef>
                        <a:spcAft>
                          <a:spcPct val="0"/>
                        </a:spcAft>
                        <a:buClrTx/>
                        <a:buSzTx/>
                        <a:buFontTx/>
                        <a:buChar char="-"/>
                        <a:tabLst/>
                      </a:pPr>
                      <a:r>
                        <a:rPr kumimoji="0" lang="ar-SA" sz="2000" u="none" strike="noStrike" cap="none" normalizeH="0" baseline="0" dirty="0" smtClean="0">
                          <a:ln>
                            <a:noFill/>
                          </a:ln>
                          <a:effectLst/>
                        </a:rPr>
                        <a:t>بذل جهد ووقت لإقناعه الشراء</a:t>
                      </a:r>
                      <a:endParaRPr kumimoji="0" lang="en-US" sz="2000" b="1" i="0" u="none" strike="noStrike" cap="none" normalizeH="0" baseline="0" dirty="0" smtClean="0">
                        <a:ln>
                          <a:noFill/>
                        </a:ln>
                        <a:solidFill>
                          <a:schemeClr val="accent2"/>
                        </a:solidFill>
                        <a:effectLst/>
                        <a:latin typeface="Calibri" pitchFamily="34" charset="0"/>
                        <a:ea typeface="Calibri" pitchFamily="34" charset="0"/>
                        <a:cs typeface="PT Bold Heading" pitchFamily="2" charset="-78"/>
                      </a:endParaRPr>
                    </a:p>
                  </a:txBody>
                  <a:tcPr marL="68584" marR="68584" marT="0" marB="0" horzOverflow="overflow"/>
                </a:tc>
              </a:tr>
            </a:tbl>
          </a:graphicData>
        </a:graphic>
      </p:graphicFrame>
    </p:spTree>
    <p:extLst>
      <p:ext uri="{BB962C8B-B14F-4D97-AF65-F5344CB8AC3E}">
        <p14:creationId xmlns:p14="http://schemas.microsoft.com/office/powerpoint/2010/main" val="1383870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0492" name="Group 44"/>
          <p:cNvGraphicFramePr>
            <a:graphicFrameLocks noGrp="1"/>
          </p:cNvGraphicFramePr>
          <p:nvPr>
            <p:extLst>
              <p:ext uri="{D42A27DB-BD31-4B8C-83A1-F6EECF244321}">
                <p14:modId xmlns:p14="http://schemas.microsoft.com/office/powerpoint/2010/main" val="2834185711"/>
              </p:ext>
            </p:extLst>
          </p:nvPr>
        </p:nvGraphicFramePr>
        <p:xfrm>
          <a:off x="-1" y="0"/>
          <a:ext cx="12192001" cy="6857999"/>
        </p:xfrm>
        <a:graphic>
          <a:graphicData uri="http://schemas.openxmlformats.org/drawingml/2006/table">
            <a:tbl>
              <a:tblPr rtl="1">
                <a:tableStyleId>{08FB837D-C827-4EFA-A057-4D05807E0F7C}</a:tableStyleId>
              </a:tblPr>
              <a:tblGrid>
                <a:gridCol w="1529227"/>
                <a:gridCol w="4766887"/>
                <a:gridCol w="2244061"/>
                <a:gridCol w="3651826"/>
              </a:tblGrid>
              <a:tr h="760432">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u="none" strike="noStrike" cap="none" normalizeH="0" baseline="0" dirty="0" smtClean="0">
                          <a:ln>
                            <a:noFill/>
                          </a:ln>
                          <a:effectLst/>
                        </a:rPr>
                        <a:t>نوع العميل</a:t>
                      </a:r>
                      <a:endParaRPr kumimoji="0" lang="en-US" sz="2800" b="1" i="0" u="none" strike="noStrike" cap="none" normalizeH="0" baseline="0" dirty="0" smtClean="0">
                        <a:ln>
                          <a:noFill/>
                        </a:ln>
                        <a:solidFill>
                          <a:srgbClr val="CC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u="none" strike="noStrike" cap="none" normalizeH="0" baseline="0" dirty="0" smtClean="0">
                          <a:ln>
                            <a:noFill/>
                          </a:ln>
                          <a:effectLst/>
                        </a:rPr>
                        <a:t>خصائص العميل</a:t>
                      </a:r>
                      <a:endParaRPr kumimoji="0" lang="en-US" sz="2800" b="1" i="0" u="none" strike="noStrike" cap="none" normalizeH="0" baseline="0" dirty="0" smtClean="0">
                        <a:ln>
                          <a:noFill/>
                        </a:ln>
                        <a:solidFill>
                          <a:srgbClr val="CC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u="none" strike="noStrike" cap="none" normalizeH="0" baseline="0" dirty="0" smtClean="0">
                          <a:ln>
                            <a:noFill/>
                          </a:ln>
                          <a:effectLst/>
                        </a:rPr>
                        <a:t>النتيجة</a:t>
                      </a:r>
                      <a:endParaRPr kumimoji="0" lang="en-US" sz="2800" b="1" i="0" u="none" strike="noStrike" cap="none" normalizeH="0" baseline="0" dirty="0" smtClean="0">
                        <a:ln>
                          <a:noFill/>
                        </a:ln>
                        <a:solidFill>
                          <a:srgbClr val="CC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u="none" strike="noStrike" cap="none" normalizeH="0" baseline="0" dirty="0" smtClean="0">
                          <a:ln>
                            <a:noFill/>
                          </a:ln>
                          <a:effectLst/>
                        </a:rPr>
                        <a:t>كيفية التعامل</a:t>
                      </a:r>
                      <a:endParaRPr kumimoji="0" lang="en-US" sz="2800" b="1" i="0" u="none" strike="noStrike" cap="none" normalizeH="0" baseline="0" dirty="0" smtClean="0">
                        <a:ln>
                          <a:noFill/>
                        </a:ln>
                        <a:solidFill>
                          <a:srgbClr val="CC0000"/>
                        </a:solidFill>
                        <a:effectLst/>
                        <a:latin typeface="Calibri" pitchFamily="34" charset="0"/>
                        <a:ea typeface="Calibri" pitchFamily="34" charset="0"/>
                        <a:cs typeface="PT Bold Heading" pitchFamily="2" charset="-78"/>
                      </a:endParaRPr>
                    </a:p>
                  </a:txBody>
                  <a:tcPr marL="68584" marR="68584" marT="0" marB="0" horzOverflow="overflow"/>
                </a:tc>
              </a:tr>
              <a:tr h="1017128">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1169988" algn="l"/>
                        </a:tabLst>
                      </a:pPr>
                      <a:r>
                        <a:rPr kumimoji="0" lang="ar-SA" sz="2000" u="none" strike="noStrike" cap="none" normalizeH="0" baseline="0" smtClean="0">
                          <a:ln>
                            <a:noFill/>
                          </a:ln>
                          <a:effectLst/>
                        </a:rPr>
                        <a:t>المماطل</a:t>
                      </a:r>
                      <a:endParaRPr kumimoji="0" lang="ar-SA" sz="2000" b="1" i="0" u="none" strike="noStrike" cap="none" normalizeH="0" baseline="0" smtClean="0">
                        <a:ln>
                          <a:noFill/>
                        </a:ln>
                        <a:solidFill>
                          <a:srgbClr val="CC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285750" marR="0" lvl="0" indent="-285750" algn="r" defTabSz="914400" rtl="1" eaLnBrk="1" fontAlgn="base" latinLnBrk="0" hangingPunct="1">
                        <a:lnSpc>
                          <a:spcPct val="115000"/>
                        </a:lnSpc>
                        <a:spcBef>
                          <a:spcPct val="0"/>
                        </a:spcBef>
                        <a:spcAft>
                          <a:spcPct val="0"/>
                        </a:spcAft>
                        <a:buClrTx/>
                        <a:buSzTx/>
                        <a:buFontTx/>
                        <a:buChar char="-"/>
                        <a:tabLst>
                          <a:tab pos="111125" algn="l"/>
                        </a:tabLst>
                      </a:pPr>
                      <a:r>
                        <a:rPr kumimoji="0" lang="ar-SA" sz="1600" u="none" strike="noStrike" cap="none" normalizeH="0" baseline="0" dirty="0" smtClean="0">
                          <a:ln>
                            <a:noFill/>
                          </a:ln>
                          <a:effectLst/>
                        </a:rPr>
                        <a:t>قد لا تكون لديه معلومات</a:t>
                      </a:r>
                    </a:p>
                    <a:p>
                      <a:pPr marL="285750" marR="0" lvl="0" indent="-285750" algn="r" defTabSz="914400" rtl="1" eaLnBrk="1" fontAlgn="base" latinLnBrk="0" hangingPunct="1">
                        <a:lnSpc>
                          <a:spcPct val="115000"/>
                        </a:lnSpc>
                        <a:spcBef>
                          <a:spcPct val="0"/>
                        </a:spcBef>
                        <a:spcAft>
                          <a:spcPct val="0"/>
                        </a:spcAft>
                        <a:buClrTx/>
                        <a:buSzTx/>
                        <a:buFontTx/>
                        <a:buChar char="-"/>
                        <a:tabLst>
                          <a:tab pos="111125" algn="l"/>
                        </a:tabLst>
                      </a:pPr>
                      <a:r>
                        <a:rPr kumimoji="0" lang="ar-SA" sz="1600" u="none" strike="noStrike" cap="none" normalizeH="0" baseline="0" dirty="0" smtClean="0">
                          <a:ln>
                            <a:noFill/>
                          </a:ln>
                          <a:effectLst/>
                        </a:rPr>
                        <a:t>أو ليست لديه قدرة على اتخاذ القرار</a:t>
                      </a:r>
                      <a:endParaRPr kumimoji="0" lang="ar-SA" sz="1600" b="1" i="0" u="none" strike="noStrike" cap="none" normalizeH="0" baseline="0" dirty="0" smtClean="0">
                        <a:ln>
                          <a:noFill/>
                        </a:ln>
                        <a:solidFill>
                          <a:srgbClr val="00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600" u="none" strike="noStrike" cap="none" normalizeH="0" baseline="0" smtClean="0">
                          <a:ln>
                            <a:noFill/>
                          </a:ln>
                          <a:effectLst/>
                        </a:rPr>
                        <a:t>صعوبة اتخاذ قرار الشراء والمماطلة</a:t>
                      </a:r>
                      <a:endParaRPr kumimoji="0" lang="en-US" sz="1600" b="1" i="0" u="none" strike="noStrike" cap="none" normalizeH="0" baseline="0" smtClean="0">
                        <a:ln>
                          <a:noFill/>
                        </a:ln>
                        <a:solidFill>
                          <a:srgbClr val="00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285750" marR="0" lvl="0" indent="-285750" algn="r" defTabSz="914400" rtl="1" eaLnBrk="1" fontAlgn="base" latinLnBrk="0" hangingPunct="1">
                        <a:lnSpc>
                          <a:spcPct val="115000"/>
                        </a:lnSpc>
                        <a:spcBef>
                          <a:spcPct val="0"/>
                        </a:spcBef>
                        <a:spcAft>
                          <a:spcPct val="0"/>
                        </a:spcAft>
                        <a:buClrTx/>
                        <a:buSzTx/>
                        <a:buFontTx/>
                        <a:buChar char="-"/>
                        <a:tabLst/>
                      </a:pPr>
                      <a:r>
                        <a:rPr kumimoji="0" lang="ar-SA" sz="1600" u="none" strike="noStrike" cap="none" normalizeH="0" baseline="0" smtClean="0">
                          <a:ln>
                            <a:noFill/>
                          </a:ln>
                          <a:effectLst/>
                        </a:rPr>
                        <a:t>تحفيز العميل على التعامل الفوري</a:t>
                      </a:r>
                    </a:p>
                    <a:p>
                      <a:pPr marL="285750" marR="0" lvl="0" indent="-285750" algn="r" defTabSz="914400" rtl="1" eaLnBrk="1" fontAlgn="base" latinLnBrk="0" hangingPunct="1">
                        <a:lnSpc>
                          <a:spcPct val="115000"/>
                        </a:lnSpc>
                        <a:spcBef>
                          <a:spcPct val="0"/>
                        </a:spcBef>
                        <a:spcAft>
                          <a:spcPct val="0"/>
                        </a:spcAft>
                        <a:buClrTx/>
                        <a:buSzTx/>
                        <a:buFontTx/>
                        <a:buNone/>
                        <a:tabLst/>
                      </a:pPr>
                      <a:endParaRPr kumimoji="0" lang="en-US" sz="1600" b="1" i="0" u="none" strike="noStrike" cap="none" normalizeH="0" baseline="0" smtClean="0">
                        <a:ln>
                          <a:noFill/>
                        </a:ln>
                        <a:solidFill>
                          <a:srgbClr val="000000"/>
                        </a:solidFill>
                        <a:effectLst/>
                        <a:latin typeface="Calibri" pitchFamily="34" charset="0"/>
                        <a:ea typeface="Calibri" pitchFamily="34" charset="0"/>
                        <a:cs typeface="PT Bold Heading" pitchFamily="2" charset="-78"/>
                      </a:endParaRPr>
                    </a:p>
                  </a:txBody>
                  <a:tcPr marL="68584" marR="68584" marT="0" marB="0" horzOverflow="overflow"/>
                </a:tc>
              </a:tr>
              <a:tr h="1155748">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1169988" algn="l"/>
                        </a:tabLst>
                      </a:pPr>
                      <a:r>
                        <a:rPr kumimoji="0" lang="ar-SA" sz="2000" u="none" strike="noStrike" cap="none" normalizeH="0" baseline="0" smtClean="0">
                          <a:ln>
                            <a:noFill/>
                          </a:ln>
                          <a:effectLst/>
                        </a:rPr>
                        <a:t>العصبي</a:t>
                      </a:r>
                      <a:endParaRPr kumimoji="0" lang="en-US" sz="2000" b="1" i="0" u="none" strike="noStrike" cap="none" normalizeH="0" baseline="0" smtClean="0">
                        <a:ln>
                          <a:noFill/>
                        </a:ln>
                        <a:solidFill>
                          <a:srgbClr val="CC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285750" marR="0" lvl="0" indent="-285750" algn="r" defTabSz="914400" rtl="1" eaLnBrk="1" fontAlgn="base" latinLnBrk="0" hangingPunct="1">
                        <a:lnSpc>
                          <a:spcPct val="115000"/>
                        </a:lnSpc>
                        <a:spcBef>
                          <a:spcPct val="0"/>
                        </a:spcBef>
                        <a:spcAft>
                          <a:spcPct val="0"/>
                        </a:spcAft>
                        <a:buClrTx/>
                        <a:buSzTx/>
                        <a:buFontTx/>
                        <a:buChar char="-"/>
                        <a:tabLst>
                          <a:tab pos="111125" algn="l"/>
                        </a:tabLst>
                      </a:pPr>
                      <a:r>
                        <a:rPr kumimoji="0" lang="ar-SA" sz="1600" u="none" strike="noStrike" cap="none" normalizeH="0" baseline="0" smtClean="0">
                          <a:ln>
                            <a:noFill/>
                          </a:ln>
                          <a:effectLst/>
                        </a:rPr>
                        <a:t>يقاطع البائع في الحديث</a:t>
                      </a:r>
                    </a:p>
                    <a:p>
                      <a:pPr marL="285750" marR="0" lvl="0" indent="-285750" algn="r" defTabSz="914400" rtl="1" eaLnBrk="1" fontAlgn="base" latinLnBrk="0" hangingPunct="1">
                        <a:lnSpc>
                          <a:spcPct val="115000"/>
                        </a:lnSpc>
                        <a:spcBef>
                          <a:spcPct val="0"/>
                        </a:spcBef>
                        <a:spcAft>
                          <a:spcPct val="0"/>
                        </a:spcAft>
                        <a:buClrTx/>
                        <a:buSzTx/>
                        <a:buFontTx/>
                        <a:buChar char="-"/>
                        <a:tabLst>
                          <a:tab pos="111125" algn="l"/>
                        </a:tabLst>
                      </a:pPr>
                      <a:r>
                        <a:rPr kumimoji="0" lang="ar-SA" sz="1600" u="none" strike="noStrike" cap="none" normalizeH="0" baseline="0" smtClean="0">
                          <a:ln>
                            <a:noFill/>
                          </a:ln>
                          <a:effectLst/>
                        </a:rPr>
                        <a:t>ملول ومتذمر لا يحب التفاصيل</a:t>
                      </a:r>
                    </a:p>
                    <a:p>
                      <a:pPr marL="285750" marR="0" lvl="0" indent="-285750" algn="r" defTabSz="914400" rtl="1" eaLnBrk="1" fontAlgn="base" latinLnBrk="0" hangingPunct="1">
                        <a:lnSpc>
                          <a:spcPct val="115000"/>
                        </a:lnSpc>
                        <a:spcBef>
                          <a:spcPct val="0"/>
                        </a:spcBef>
                        <a:spcAft>
                          <a:spcPct val="0"/>
                        </a:spcAft>
                        <a:buClrTx/>
                        <a:buSzTx/>
                        <a:buFontTx/>
                        <a:buChar char="-"/>
                        <a:tabLst>
                          <a:tab pos="111125" algn="l"/>
                        </a:tabLst>
                      </a:pPr>
                      <a:r>
                        <a:rPr kumimoji="0" lang="ar-SA" sz="1600" u="none" strike="noStrike" cap="none" normalizeH="0" baseline="0" smtClean="0">
                          <a:ln>
                            <a:noFill/>
                          </a:ln>
                          <a:effectLst/>
                        </a:rPr>
                        <a:t>سرعة الانتقال من موضوع لآخر</a:t>
                      </a:r>
                      <a:endParaRPr kumimoji="0" lang="ar-SA" sz="1600" b="1" i="0" u="none" strike="noStrike" cap="none" normalizeH="0" baseline="0" smtClean="0">
                        <a:ln>
                          <a:noFill/>
                        </a:ln>
                        <a:solidFill>
                          <a:srgbClr val="00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600" u="none" strike="noStrike" cap="none" normalizeH="0" baseline="0" smtClean="0">
                          <a:ln>
                            <a:noFill/>
                          </a:ln>
                          <a:effectLst/>
                        </a:rPr>
                        <a:t>الوقت ليس في صالح البائع</a:t>
                      </a:r>
                      <a:endParaRPr kumimoji="0" lang="en-US" sz="1600" b="1" i="0" u="none" strike="noStrike" cap="none" normalizeH="0" baseline="0" smtClean="0">
                        <a:ln>
                          <a:noFill/>
                        </a:ln>
                        <a:solidFill>
                          <a:srgbClr val="00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171450" marR="0" lvl="0" indent="-171450" algn="r" defTabSz="914400" rtl="1" eaLnBrk="1" fontAlgn="base" latinLnBrk="0" hangingPunct="1">
                        <a:lnSpc>
                          <a:spcPct val="115000"/>
                        </a:lnSpc>
                        <a:spcBef>
                          <a:spcPct val="0"/>
                        </a:spcBef>
                        <a:spcAft>
                          <a:spcPct val="0"/>
                        </a:spcAft>
                        <a:buClrTx/>
                        <a:buSzTx/>
                        <a:buFontTx/>
                        <a:buChar char="-"/>
                        <a:tabLst/>
                      </a:pPr>
                      <a:r>
                        <a:rPr kumimoji="0" lang="ar-SA" sz="1600" u="none" strike="noStrike" cap="none" normalizeH="0" baseline="0" smtClean="0">
                          <a:ln>
                            <a:noFill/>
                          </a:ln>
                          <a:effectLst/>
                        </a:rPr>
                        <a:t>البعد عن التفصيلات قدر الإمكان</a:t>
                      </a:r>
                    </a:p>
                    <a:p>
                      <a:pPr marL="171450" marR="0" lvl="0" indent="-171450" algn="r" defTabSz="914400" rtl="1" eaLnBrk="1" fontAlgn="base" latinLnBrk="0" hangingPunct="1">
                        <a:lnSpc>
                          <a:spcPct val="115000"/>
                        </a:lnSpc>
                        <a:spcBef>
                          <a:spcPct val="0"/>
                        </a:spcBef>
                        <a:spcAft>
                          <a:spcPct val="0"/>
                        </a:spcAft>
                        <a:buClrTx/>
                        <a:buSzTx/>
                        <a:buFontTx/>
                        <a:buChar char="-"/>
                        <a:tabLst/>
                      </a:pPr>
                      <a:r>
                        <a:rPr kumimoji="0" lang="ar-SA" sz="1600" u="none" strike="noStrike" cap="none" normalizeH="0" baseline="0" smtClean="0">
                          <a:ln>
                            <a:noFill/>
                          </a:ln>
                          <a:effectLst/>
                        </a:rPr>
                        <a:t>التركيز في لب الموضوع</a:t>
                      </a:r>
                    </a:p>
                    <a:p>
                      <a:pPr marL="171450" marR="0" lvl="0" indent="-171450" algn="r" defTabSz="914400" rtl="1" eaLnBrk="1" fontAlgn="base" latinLnBrk="0" hangingPunct="1">
                        <a:lnSpc>
                          <a:spcPct val="115000"/>
                        </a:lnSpc>
                        <a:spcBef>
                          <a:spcPct val="0"/>
                        </a:spcBef>
                        <a:spcAft>
                          <a:spcPct val="0"/>
                        </a:spcAft>
                        <a:buClrTx/>
                        <a:buSzTx/>
                        <a:buFontTx/>
                        <a:buNone/>
                        <a:tabLst/>
                      </a:pPr>
                      <a:endParaRPr kumimoji="0" lang="en-US" sz="1600" b="1" i="0" u="none" strike="noStrike" cap="none" normalizeH="0" baseline="0" smtClean="0">
                        <a:ln>
                          <a:noFill/>
                        </a:ln>
                        <a:solidFill>
                          <a:srgbClr val="000000"/>
                        </a:solidFill>
                        <a:effectLst/>
                        <a:latin typeface="Calibri" pitchFamily="34" charset="0"/>
                        <a:ea typeface="Calibri" pitchFamily="34" charset="0"/>
                        <a:cs typeface="PT Bold Heading" pitchFamily="2" charset="-78"/>
                      </a:endParaRPr>
                    </a:p>
                  </a:txBody>
                  <a:tcPr marL="68584" marR="68584" marT="0" marB="0" horzOverflow="overflow"/>
                </a:tc>
              </a:tr>
              <a:tr h="1186938">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1169988" algn="l"/>
                        </a:tabLst>
                      </a:pPr>
                      <a:r>
                        <a:rPr kumimoji="0" lang="ar-SA" sz="2000" u="none" strike="noStrike" cap="none" normalizeH="0" baseline="0" smtClean="0">
                          <a:ln>
                            <a:noFill/>
                          </a:ln>
                          <a:effectLst/>
                        </a:rPr>
                        <a:t>المندفع</a:t>
                      </a:r>
                      <a:endParaRPr kumimoji="0" lang="en-US" sz="2000" b="1" i="0" u="none" strike="noStrike" cap="none" normalizeH="0" baseline="0" smtClean="0">
                        <a:ln>
                          <a:noFill/>
                        </a:ln>
                        <a:solidFill>
                          <a:srgbClr val="CC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171450" marR="0" lvl="0" indent="-171450" algn="r" defTabSz="914400" rtl="1" eaLnBrk="1" fontAlgn="base" latinLnBrk="0" hangingPunct="1">
                        <a:lnSpc>
                          <a:spcPct val="115000"/>
                        </a:lnSpc>
                        <a:spcBef>
                          <a:spcPct val="0"/>
                        </a:spcBef>
                        <a:spcAft>
                          <a:spcPct val="0"/>
                        </a:spcAft>
                        <a:buClrTx/>
                        <a:buSzTx/>
                        <a:buFontTx/>
                        <a:buChar char="-"/>
                        <a:tabLst>
                          <a:tab pos="111125" algn="l"/>
                        </a:tabLst>
                      </a:pPr>
                      <a:r>
                        <a:rPr kumimoji="0" lang="ar-SA" sz="1600" u="none" strike="noStrike" cap="none" normalizeH="0" baseline="0" smtClean="0">
                          <a:ln>
                            <a:noFill/>
                          </a:ln>
                          <a:effectLst/>
                        </a:rPr>
                        <a:t>متسرع في القبول أو الرفض</a:t>
                      </a:r>
                    </a:p>
                    <a:p>
                      <a:pPr marL="171450" marR="0" lvl="0" indent="-171450" algn="r" defTabSz="914400" rtl="1" eaLnBrk="1" fontAlgn="base" latinLnBrk="0" hangingPunct="1">
                        <a:lnSpc>
                          <a:spcPct val="115000"/>
                        </a:lnSpc>
                        <a:spcBef>
                          <a:spcPct val="0"/>
                        </a:spcBef>
                        <a:spcAft>
                          <a:spcPct val="0"/>
                        </a:spcAft>
                        <a:buClrTx/>
                        <a:buSzTx/>
                        <a:buFontTx/>
                        <a:buChar char="-"/>
                        <a:tabLst>
                          <a:tab pos="111125" algn="l"/>
                        </a:tabLst>
                      </a:pPr>
                      <a:r>
                        <a:rPr kumimoji="0" lang="ar-SA" sz="1600" u="none" strike="noStrike" cap="none" normalizeH="0" baseline="0" smtClean="0">
                          <a:ln>
                            <a:noFill/>
                          </a:ln>
                          <a:effectLst/>
                        </a:rPr>
                        <a:t>تلقائي يتعامل بأسلوب رد الفعل</a:t>
                      </a:r>
                    </a:p>
                    <a:p>
                      <a:pPr marL="171450" marR="0" lvl="0" indent="-171450" algn="r" defTabSz="914400" rtl="1" eaLnBrk="1" fontAlgn="base" latinLnBrk="0" hangingPunct="1">
                        <a:lnSpc>
                          <a:spcPct val="115000"/>
                        </a:lnSpc>
                        <a:spcBef>
                          <a:spcPct val="0"/>
                        </a:spcBef>
                        <a:spcAft>
                          <a:spcPct val="0"/>
                        </a:spcAft>
                        <a:buClrTx/>
                        <a:buSzTx/>
                        <a:buFontTx/>
                        <a:buChar char="-"/>
                        <a:tabLst>
                          <a:tab pos="111125" algn="l"/>
                        </a:tabLst>
                      </a:pPr>
                      <a:r>
                        <a:rPr kumimoji="0" lang="ar-SA" sz="1600" u="none" strike="noStrike" cap="none" normalizeH="0" baseline="0" smtClean="0">
                          <a:ln>
                            <a:noFill/>
                          </a:ln>
                          <a:effectLst/>
                        </a:rPr>
                        <a:t>سريع الضجر</a:t>
                      </a:r>
                      <a:endParaRPr kumimoji="0" lang="ar-SA" sz="1600" b="1" i="0" u="none" strike="noStrike" cap="none" normalizeH="0" baseline="0" smtClean="0">
                        <a:ln>
                          <a:noFill/>
                        </a:ln>
                        <a:solidFill>
                          <a:srgbClr val="00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600" u="none" strike="noStrike" cap="none" normalizeH="0" baseline="0" smtClean="0">
                          <a:ln>
                            <a:noFill/>
                          </a:ln>
                          <a:effectLst/>
                        </a:rPr>
                        <a:t>إطالة الوقت قد تجعل العميل يغير رأيه</a:t>
                      </a:r>
                      <a:endParaRPr kumimoji="0" lang="en-US" sz="1600" b="1" i="0" u="none" strike="noStrike" cap="none" normalizeH="0" baseline="0" smtClean="0">
                        <a:ln>
                          <a:noFill/>
                        </a:ln>
                        <a:solidFill>
                          <a:srgbClr val="00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171450" marR="0" lvl="0" indent="-171450" algn="r" defTabSz="914400" rtl="1" eaLnBrk="1" fontAlgn="base" latinLnBrk="0" hangingPunct="1">
                        <a:lnSpc>
                          <a:spcPct val="115000"/>
                        </a:lnSpc>
                        <a:spcBef>
                          <a:spcPct val="0"/>
                        </a:spcBef>
                        <a:spcAft>
                          <a:spcPct val="0"/>
                        </a:spcAft>
                        <a:buClrTx/>
                        <a:buSzTx/>
                        <a:buFontTx/>
                        <a:buChar char="-"/>
                        <a:tabLst/>
                      </a:pPr>
                      <a:r>
                        <a:rPr kumimoji="0" lang="ar-SA" sz="1600" u="none" strike="noStrike" cap="none" normalizeH="0" baseline="0" smtClean="0">
                          <a:ln>
                            <a:noFill/>
                          </a:ln>
                          <a:effectLst/>
                        </a:rPr>
                        <a:t>اجعل رد الفعل السريع في صالحك</a:t>
                      </a:r>
                    </a:p>
                    <a:p>
                      <a:pPr marL="171450" marR="0" lvl="0" indent="-171450" algn="r" defTabSz="914400" rtl="1" eaLnBrk="1" fontAlgn="base" latinLnBrk="0" hangingPunct="1">
                        <a:lnSpc>
                          <a:spcPct val="115000"/>
                        </a:lnSpc>
                        <a:spcBef>
                          <a:spcPct val="0"/>
                        </a:spcBef>
                        <a:spcAft>
                          <a:spcPct val="0"/>
                        </a:spcAft>
                        <a:buClrTx/>
                        <a:buSzTx/>
                        <a:buFontTx/>
                        <a:buChar char="-"/>
                        <a:tabLst/>
                      </a:pPr>
                      <a:r>
                        <a:rPr kumimoji="0" lang="ar-SA" sz="1600" u="none" strike="noStrike" cap="none" normalizeH="0" baseline="0" smtClean="0">
                          <a:ln>
                            <a:noFill/>
                          </a:ln>
                          <a:effectLst/>
                        </a:rPr>
                        <a:t>برهن على ما تقول بمستنداتك وأوراقك وأدواتك</a:t>
                      </a:r>
                      <a:endParaRPr kumimoji="0" lang="en-US" sz="1600" b="1" i="0" u="none" strike="noStrike" cap="none" normalizeH="0" baseline="0" smtClean="0">
                        <a:ln>
                          <a:noFill/>
                        </a:ln>
                        <a:solidFill>
                          <a:srgbClr val="000000"/>
                        </a:solidFill>
                        <a:effectLst/>
                        <a:latin typeface="Calibri" pitchFamily="34" charset="0"/>
                        <a:ea typeface="Calibri" pitchFamily="34" charset="0"/>
                        <a:cs typeface="PT Bold Heading" pitchFamily="2" charset="-78"/>
                      </a:endParaRPr>
                    </a:p>
                  </a:txBody>
                  <a:tcPr marL="68584" marR="68584" marT="0" marB="0" horzOverflow="overflow"/>
                </a:tc>
              </a:tr>
              <a:tr h="1289170">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1169988" algn="l"/>
                        </a:tabLst>
                      </a:pPr>
                      <a:r>
                        <a:rPr kumimoji="0" lang="ar-SA" sz="2000" u="none" strike="noStrike" cap="none" normalizeH="0" baseline="0" smtClean="0">
                          <a:ln>
                            <a:noFill/>
                          </a:ln>
                          <a:effectLst/>
                        </a:rPr>
                        <a:t>المعوق</a:t>
                      </a:r>
                      <a:endParaRPr kumimoji="0" lang="en-US" sz="2000" b="1" i="0" u="none" strike="noStrike" cap="none" normalizeH="0" baseline="0" smtClean="0">
                        <a:ln>
                          <a:noFill/>
                        </a:ln>
                        <a:solidFill>
                          <a:srgbClr val="CC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171450" marR="0" lvl="0" indent="-171450" algn="r" defTabSz="914400" rtl="1" eaLnBrk="1" fontAlgn="base" latinLnBrk="0" hangingPunct="1">
                        <a:lnSpc>
                          <a:spcPct val="115000"/>
                        </a:lnSpc>
                        <a:spcBef>
                          <a:spcPct val="0"/>
                        </a:spcBef>
                        <a:spcAft>
                          <a:spcPct val="0"/>
                        </a:spcAft>
                        <a:buClrTx/>
                        <a:buSzTx/>
                        <a:buFontTx/>
                        <a:buChar char="-"/>
                        <a:tabLst>
                          <a:tab pos="111125" algn="l"/>
                        </a:tabLst>
                      </a:pPr>
                      <a:r>
                        <a:rPr kumimoji="0" lang="ar-SA" sz="1600" u="none" strike="noStrike" cap="none" normalizeH="0" baseline="0" smtClean="0">
                          <a:ln>
                            <a:noFill/>
                          </a:ln>
                          <a:effectLst/>
                        </a:rPr>
                        <a:t>ذو عاهة ( فاقد لأحد الحواس أو الأعضاء)</a:t>
                      </a:r>
                    </a:p>
                    <a:p>
                      <a:pPr marL="171450" marR="0" lvl="0" indent="-171450" algn="r" defTabSz="914400" rtl="1" eaLnBrk="1" fontAlgn="base" latinLnBrk="0" hangingPunct="1">
                        <a:lnSpc>
                          <a:spcPct val="115000"/>
                        </a:lnSpc>
                        <a:spcBef>
                          <a:spcPct val="0"/>
                        </a:spcBef>
                        <a:spcAft>
                          <a:spcPct val="0"/>
                        </a:spcAft>
                        <a:buClrTx/>
                        <a:buSzTx/>
                        <a:buFontTx/>
                        <a:buChar char="-"/>
                        <a:tabLst>
                          <a:tab pos="111125" algn="l"/>
                        </a:tabLst>
                      </a:pPr>
                      <a:endParaRPr kumimoji="0" lang="en-US" sz="1600" b="1" i="0" u="none" strike="noStrike" cap="none" normalizeH="0" baseline="0" smtClean="0">
                        <a:ln>
                          <a:noFill/>
                        </a:ln>
                        <a:solidFill>
                          <a:srgbClr val="00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600" u="none" strike="noStrike" cap="none" normalizeH="0" baseline="0" smtClean="0">
                          <a:ln>
                            <a:noFill/>
                          </a:ln>
                          <a:effectLst/>
                        </a:rPr>
                        <a:t>حساسية الموقف الشرائي</a:t>
                      </a:r>
                      <a:endParaRPr kumimoji="0" lang="en-US" sz="1600" b="1" i="0" u="none" strike="noStrike" cap="none" normalizeH="0" baseline="0" smtClean="0">
                        <a:ln>
                          <a:noFill/>
                        </a:ln>
                        <a:solidFill>
                          <a:srgbClr val="00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171450" marR="0" lvl="0" indent="-171450" algn="r" defTabSz="914400" rtl="1" eaLnBrk="1" fontAlgn="base" latinLnBrk="0" hangingPunct="1">
                        <a:lnSpc>
                          <a:spcPct val="115000"/>
                        </a:lnSpc>
                        <a:spcBef>
                          <a:spcPct val="0"/>
                        </a:spcBef>
                        <a:spcAft>
                          <a:spcPct val="0"/>
                        </a:spcAft>
                        <a:buClrTx/>
                        <a:buSzTx/>
                        <a:buFontTx/>
                        <a:buChar char="-"/>
                        <a:tabLst/>
                      </a:pPr>
                      <a:r>
                        <a:rPr kumimoji="0" lang="ar-SA" sz="1600" u="none" strike="noStrike" cap="none" normalizeH="0" baseline="0" smtClean="0">
                          <a:ln>
                            <a:noFill/>
                          </a:ln>
                          <a:effectLst/>
                        </a:rPr>
                        <a:t>مراعاة ظروف العميل في حديث البائع</a:t>
                      </a:r>
                      <a:endParaRPr kumimoji="0" lang="ar-SA" sz="1600" b="1" i="0" u="none" strike="noStrike" cap="none" normalizeH="0" baseline="0" smtClean="0">
                        <a:ln>
                          <a:noFill/>
                        </a:ln>
                        <a:solidFill>
                          <a:srgbClr val="000000"/>
                        </a:solidFill>
                        <a:effectLst/>
                        <a:latin typeface="Calibri" pitchFamily="34" charset="0"/>
                        <a:ea typeface="Calibri" pitchFamily="34" charset="0"/>
                        <a:cs typeface="PT Bold Heading" pitchFamily="2" charset="-78"/>
                      </a:endParaRPr>
                    </a:p>
                  </a:txBody>
                  <a:tcPr marL="68584" marR="68584" marT="0" marB="0" horzOverflow="overflow"/>
                </a:tc>
              </a:tr>
              <a:tr h="1448583">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1169988" algn="l"/>
                        </a:tabLst>
                      </a:pPr>
                      <a:r>
                        <a:rPr kumimoji="0" lang="ar-SA" sz="2000" u="none" strike="noStrike" cap="none" normalizeH="0" baseline="0" smtClean="0">
                          <a:ln>
                            <a:noFill/>
                          </a:ln>
                          <a:effectLst/>
                        </a:rPr>
                        <a:t>الاستثنائي</a:t>
                      </a:r>
                      <a:endParaRPr kumimoji="0" lang="en-US" sz="2000" b="1" i="0" u="none" strike="noStrike" cap="none" normalizeH="0" baseline="0" smtClean="0">
                        <a:ln>
                          <a:noFill/>
                        </a:ln>
                        <a:solidFill>
                          <a:srgbClr val="CC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171450" marR="0" lvl="0" indent="-171450" algn="r" defTabSz="914400" rtl="1" eaLnBrk="1" fontAlgn="base" latinLnBrk="0" hangingPunct="1">
                        <a:lnSpc>
                          <a:spcPct val="115000"/>
                        </a:lnSpc>
                        <a:spcBef>
                          <a:spcPct val="0"/>
                        </a:spcBef>
                        <a:spcAft>
                          <a:spcPct val="0"/>
                        </a:spcAft>
                        <a:buClrTx/>
                        <a:buSzTx/>
                        <a:buFontTx/>
                        <a:buChar char="-"/>
                        <a:tabLst>
                          <a:tab pos="111125" algn="l"/>
                        </a:tabLst>
                      </a:pPr>
                      <a:r>
                        <a:rPr kumimoji="0" lang="ar-SA" sz="1600" u="none" strike="noStrike" cap="none" normalizeH="0" baseline="0" smtClean="0">
                          <a:ln>
                            <a:noFill/>
                          </a:ln>
                          <a:effectLst/>
                        </a:rPr>
                        <a:t>الذي يرغب في معاملة خاصة</a:t>
                      </a:r>
                    </a:p>
                    <a:p>
                      <a:pPr marL="171450" marR="0" lvl="0" indent="-171450" algn="r" defTabSz="914400" rtl="1" eaLnBrk="1" fontAlgn="base" latinLnBrk="0" hangingPunct="1">
                        <a:lnSpc>
                          <a:spcPct val="115000"/>
                        </a:lnSpc>
                        <a:spcBef>
                          <a:spcPct val="0"/>
                        </a:spcBef>
                        <a:spcAft>
                          <a:spcPct val="0"/>
                        </a:spcAft>
                        <a:buClrTx/>
                        <a:buSzTx/>
                        <a:buFontTx/>
                        <a:buChar char="-"/>
                        <a:tabLst>
                          <a:tab pos="111125" algn="l"/>
                        </a:tabLst>
                      </a:pPr>
                      <a:r>
                        <a:rPr kumimoji="0" lang="ar-SA" sz="1600" u="none" strike="noStrike" cap="none" normalizeH="0" baseline="0" smtClean="0">
                          <a:ln>
                            <a:noFill/>
                          </a:ln>
                          <a:effectLst/>
                        </a:rPr>
                        <a:t>يعتبر أنه جدير بالحصول على مزايا خاصة (السعر – الائتمان .....)</a:t>
                      </a:r>
                      <a:endParaRPr kumimoji="0" lang="ar-SA" sz="1600" b="1" i="0" u="none" strike="noStrike" cap="none" normalizeH="0" baseline="0" smtClean="0">
                        <a:ln>
                          <a:noFill/>
                        </a:ln>
                        <a:solidFill>
                          <a:srgbClr val="00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600" u="none" strike="noStrike" cap="none" normalizeH="0" baseline="0" smtClean="0">
                          <a:ln>
                            <a:noFill/>
                          </a:ln>
                          <a:effectLst/>
                        </a:rPr>
                        <a:t>شراء العميل يعتمد على شعوره بأنه يحصل على معاملة استثنائية</a:t>
                      </a:r>
                      <a:endParaRPr kumimoji="0" lang="ar-SA" sz="1600" b="1" i="0" u="none" strike="noStrike" cap="none" normalizeH="0" baseline="0" smtClean="0">
                        <a:ln>
                          <a:noFill/>
                        </a:ln>
                        <a:solidFill>
                          <a:srgbClr val="00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171450" marR="0" lvl="0" indent="-171450" algn="r" defTabSz="914400" rtl="1" eaLnBrk="1" fontAlgn="base" latinLnBrk="0" hangingPunct="1">
                        <a:lnSpc>
                          <a:spcPct val="115000"/>
                        </a:lnSpc>
                        <a:spcBef>
                          <a:spcPct val="0"/>
                        </a:spcBef>
                        <a:spcAft>
                          <a:spcPct val="0"/>
                        </a:spcAft>
                        <a:buClrTx/>
                        <a:buSzTx/>
                        <a:buFontTx/>
                        <a:buChar char="-"/>
                        <a:tabLst/>
                      </a:pPr>
                      <a:r>
                        <a:rPr kumimoji="0" lang="ar-SA" sz="1600" u="none" strike="noStrike" cap="none" normalizeH="0" baseline="0" dirty="0" smtClean="0">
                          <a:ln>
                            <a:noFill/>
                          </a:ln>
                          <a:effectLst/>
                        </a:rPr>
                        <a:t>منحه استثناءات مقابل الحصول منه على شروط أفضل في صفقة البيع</a:t>
                      </a:r>
                      <a:endParaRPr kumimoji="0" lang="en-US" sz="1600" b="1" i="0" u="none" strike="noStrike" cap="none" normalizeH="0" baseline="0" dirty="0" smtClean="0">
                        <a:ln>
                          <a:noFill/>
                        </a:ln>
                        <a:solidFill>
                          <a:srgbClr val="000000"/>
                        </a:solidFill>
                        <a:effectLst/>
                        <a:latin typeface="Calibri" pitchFamily="34" charset="0"/>
                        <a:ea typeface="Calibri" pitchFamily="34" charset="0"/>
                        <a:cs typeface="PT Bold Heading" pitchFamily="2" charset="-78"/>
                      </a:endParaRPr>
                    </a:p>
                  </a:txBody>
                  <a:tcPr marL="68584" marR="68584" marT="0" marB="0" horzOverflow="overflow"/>
                </a:tc>
              </a:tr>
            </a:tbl>
          </a:graphicData>
        </a:graphic>
      </p:graphicFrame>
    </p:spTree>
    <p:extLst>
      <p:ext uri="{BB962C8B-B14F-4D97-AF65-F5344CB8AC3E}">
        <p14:creationId xmlns:p14="http://schemas.microsoft.com/office/powerpoint/2010/main" val="2500464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2532" name="Group 36"/>
          <p:cNvGraphicFramePr>
            <a:graphicFrameLocks noGrp="1"/>
          </p:cNvGraphicFramePr>
          <p:nvPr>
            <p:extLst>
              <p:ext uri="{D42A27DB-BD31-4B8C-83A1-F6EECF244321}">
                <p14:modId xmlns:p14="http://schemas.microsoft.com/office/powerpoint/2010/main" val="2045735747"/>
              </p:ext>
            </p:extLst>
          </p:nvPr>
        </p:nvGraphicFramePr>
        <p:xfrm>
          <a:off x="0" y="0"/>
          <a:ext cx="12192000" cy="6857999"/>
        </p:xfrm>
        <a:graphic>
          <a:graphicData uri="http://schemas.openxmlformats.org/drawingml/2006/table">
            <a:tbl>
              <a:tblPr rtl="1">
                <a:tableStyleId>{08FB837D-C827-4EFA-A057-4D05807E0F7C}</a:tableStyleId>
              </a:tblPr>
              <a:tblGrid>
                <a:gridCol w="1592308"/>
                <a:gridCol w="4738036"/>
                <a:gridCol w="2228820"/>
                <a:gridCol w="3632836"/>
              </a:tblGrid>
              <a:tr h="945581">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u="none" strike="noStrike" cap="none" normalizeH="0" baseline="0" dirty="0" smtClean="0">
                          <a:ln>
                            <a:noFill/>
                          </a:ln>
                          <a:effectLst/>
                        </a:rPr>
                        <a:t>نوع العميل</a:t>
                      </a:r>
                      <a:endParaRPr kumimoji="0" lang="en-US" sz="2800" b="1" i="0" u="none" strike="noStrike" cap="none" normalizeH="0" baseline="0" dirty="0" smtClean="0">
                        <a:ln>
                          <a:noFill/>
                        </a:ln>
                        <a:solidFill>
                          <a:srgbClr val="CC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u="none" strike="noStrike" cap="none" normalizeH="0" baseline="0" dirty="0" smtClean="0">
                          <a:ln>
                            <a:noFill/>
                          </a:ln>
                          <a:effectLst/>
                        </a:rPr>
                        <a:t>خصائص العميل</a:t>
                      </a:r>
                      <a:endParaRPr kumimoji="0" lang="en-US" sz="2800" b="1" i="0" u="none" strike="noStrike" cap="none" normalizeH="0" baseline="0" dirty="0" smtClean="0">
                        <a:ln>
                          <a:noFill/>
                        </a:ln>
                        <a:solidFill>
                          <a:srgbClr val="CC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u="none" strike="noStrike" cap="none" normalizeH="0" baseline="0" smtClean="0">
                          <a:ln>
                            <a:noFill/>
                          </a:ln>
                          <a:effectLst/>
                        </a:rPr>
                        <a:t>النتيجة</a:t>
                      </a:r>
                      <a:endParaRPr kumimoji="0" lang="en-US" sz="2800" b="1" i="0" u="none" strike="noStrike" cap="none" normalizeH="0" baseline="0" smtClean="0">
                        <a:ln>
                          <a:noFill/>
                        </a:ln>
                        <a:solidFill>
                          <a:srgbClr val="CC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2800" b="1" u="none" strike="noStrike" cap="none" normalizeH="0" baseline="0" dirty="0" smtClean="0">
                          <a:ln>
                            <a:noFill/>
                          </a:ln>
                          <a:effectLst/>
                        </a:rPr>
                        <a:t>كيفية التعامل</a:t>
                      </a:r>
                      <a:endParaRPr kumimoji="0" lang="en-US" sz="2800" b="1" i="0" u="none" strike="noStrike" cap="none" normalizeH="0" baseline="0" dirty="0" smtClean="0">
                        <a:ln>
                          <a:noFill/>
                        </a:ln>
                        <a:solidFill>
                          <a:srgbClr val="CC0000"/>
                        </a:solidFill>
                        <a:effectLst/>
                        <a:latin typeface="Calibri" pitchFamily="34" charset="0"/>
                        <a:ea typeface="Calibri" pitchFamily="34" charset="0"/>
                        <a:cs typeface="PT Bold Heading" pitchFamily="2" charset="-78"/>
                      </a:endParaRPr>
                    </a:p>
                  </a:txBody>
                  <a:tcPr marL="68584" marR="68584" marT="0" marB="0" horzOverflow="overflow"/>
                </a:tc>
              </a:tr>
              <a:tr h="2725916">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1169988" algn="l"/>
                        </a:tabLst>
                      </a:pPr>
                      <a:r>
                        <a:rPr kumimoji="0" lang="ar-SA" sz="2000" u="none" strike="noStrike" cap="none" normalizeH="0" baseline="0" dirty="0" smtClean="0">
                          <a:ln>
                            <a:noFill/>
                          </a:ln>
                          <a:effectLst/>
                        </a:rPr>
                        <a:t>المتعالم</a:t>
                      </a:r>
                      <a:endParaRPr kumimoji="0" lang="ar-SA" sz="2000" b="1" i="0" u="none" strike="noStrike" cap="none" normalizeH="0" baseline="0" dirty="0" smtClean="0">
                        <a:ln>
                          <a:noFill/>
                        </a:ln>
                        <a:solidFill>
                          <a:srgbClr val="CC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285750" marR="0" lvl="0" indent="-285750" algn="r" defTabSz="914400" rtl="1" eaLnBrk="1" fontAlgn="base" latinLnBrk="0" hangingPunct="1">
                        <a:lnSpc>
                          <a:spcPct val="115000"/>
                        </a:lnSpc>
                        <a:spcBef>
                          <a:spcPct val="0"/>
                        </a:spcBef>
                        <a:spcAft>
                          <a:spcPct val="0"/>
                        </a:spcAft>
                        <a:buClrTx/>
                        <a:buSzTx/>
                        <a:buFontTx/>
                        <a:buChar char="-"/>
                        <a:tabLst>
                          <a:tab pos="111125" algn="l"/>
                        </a:tabLst>
                      </a:pPr>
                      <a:r>
                        <a:rPr kumimoji="0" lang="ar-SA" sz="2000" u="none" strike="noStrike" cap="none" normalizeH="0" baseline="0" smtClean="0">
                          <a:ln>
                            <a:noFill/>
                          </a:ln>
                          <a:effectLst/>
                        </a:rPr>
                        <a:t>يظهر معلوماته بشكل متعالي</a:t>
                      </a:r>
                    </a:p>
                    <a:p>
                      <a:pPr marL="285750" marR="0" lvl="0" indent="-285750" algn="r" defTabSz="914400" rtl="1" eaLnBrk="1" fontAlgn="base" latinLnBrk="0" hangingPunct="1">
                        <a:lnSpc>
                          <a:spcPct val="115000"/>
                        </a:lnSpc>
                        <a:spcBef>
                          <a:spcPct val="0"/>
                        </a:spcBef>
                        <a:spcAft>
                          <a:spcPct val="0"/>
                        </a:spcAft>
                        <a:buClrTx/>
                        <a:buSzTx/>
                        <a:buFontTx/>
                        <a:buChar char="-"/>
                        <a:tabLst>
                          <a:tab pos="111125" algn="l"/>
                        </a:tabLst>
                      </a:pPr>
                      <a:r>
                        <a:rPr kumimoji="0" lang="ar-SA" sz="2000" u="none" strike="noStrike" cap="none" normalizeH="0" baseline="0" smtClean="0">
                          <a:ln>
                            <a:noFill/>
                          </a:ln>
                          <a:effectLst/>
                        </a:rPr>
                        <a:t>يحاول أن يعطي نصائحه للبائع مفتخراً بقدراته على ذلك.</a:t>
                      </a:r>
                    </a:p>
                    <a:p>
                      <a:pPr marL="285750" marR="0" lvl="0" indent="-285750" algn="r" defTabSz="914400" rtl="1" eaLnBrk="1" fontAlgn="base" latinLnBrk="0" hangingPunct="1">
                        <a:lnSpc>
                          <a:spcPct val="115000"/>
                        </a:lnSpc>
                        <a:spcBef>
                          <a:spcPct val="0"/>
                        </a:spcBef>
                        <a:spcAft>
                          <a:spcPct val="0"/>
                        </a:spcAft>
                        <a:buClrTx/>
                        <a:buSzTx/>
                        <a:buFontTx/>
                        <a:buChar char="-"/>
                        <a:tabLst>
                          <a:tab pos="111125" algn="l"/>
                        </a:tabLst>
                      </a:pPr>
                      <a:r>
                        <a:rPr kumimoji="0" lang="ar-SA" sz="2000" u="none" strike="noStrike" cap="none" normalizeH="0" baseline="0" smtClean="0">
                          <a:ln>
                            <a:noFill/>
                          </a:ln>
                          <a:effectLst/>
                        </a:rPr>
                        <a:t>يرفض مناقشة البائع ويهدد باللجوء إلى المستويات الأعلى</a:t>
                      </a:r>
                    </a:p>
                    <a:p>
                      <a:pPr marL="285750" marR="0" lvl="0" indent="-285750" algn="r" defTabSz="914400" rtl="1" eaLnBrk="1" fontAlgn="base" latinLnBrk="0" hangingPunct="1">
                        <a:lnSpc>
                          <a:spcPct val="115000"/>
                        </a:lnSpc>
                        <a:spcBef>
                          <a:spcPct val="0"/>
                        </a:spcBef>
                        <a:spcAft>
                          <a:spcPct val="0"/>
                        </a:spcAft>
                        <a:buClrTx/>
                        <a:buSzTx/>
                        <a:buFontTx/>
                        <a:buChar char="-"/>
                        <a:tabLst>
                          <a:tab pos="111125" algn="l"/>
                        </a:tabLst>
                      </a:pPr>
                      <a:endParaRPr kumimoji="0" lang="ar-SA" sz="2000" b="1" i="0" u="none" strike="noStrike" cap="none" normalizeH="0" baseline="0" smtClean="0">
                        <a:ln>
                          <a:noFill/>
                        </a:ln>
                        <a:solidFill>
                          <a:schemeClr val="accent2"/>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2000" u="none" strike="noStrike" cap="none" normalizeH="0" baseline="0" smtClean="0">
                          <a:ln>
                            <a:noFill/>
                          </a:ln>
                          <a:effectLst/>
                        </a:rPr>
                        <a:t>قد تضيع الصفقة وتخسر الشركة العميل في حالة المواجهة</a:t>
                      </a:r>
                      <a:endParaRPr kumimoji="0" lang="en-US" sz="2000" b="1" i="0" u="none" strike="noStrike" cap="none" normalizeH="0" baseline="0" smtClean="0">
                        <a:ln>
                          <a:noFill/>
                        </a:ln>
                        <a:solidFill>
                          <a:schemeClr val="accent2"/>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285750" marR="0" lvl="0" indent="-285750" algn="r" defTabSz="914400" rtl="1" eaLnBrk="1" fontAlgn="base" latinLnBrk="0" hangingPunct="1">
                        <a:lnSpc>
                          <a:spcPct val="115000"/>
                        </a:lnSpc>
                        <a:spcBef>
                          <a:spcPct val="0"/>
                        </a:spcBef>
                        <a:spcAft>
                          <a:spcPct val="0"/>
                        </a:spcAft>
                        <a:buClrTx/>
                        <a:buSzTx/>
                        <a:buFontTx/>
                        <a:buChar char="-"/>
                        <a:tabLst/>
                      </a:pPr>
                      <a:r>
                        <a:rPr kumimoji="0" lang="ar-SA" sz="2000" u="none" strike="noStrike" cap="none" normalizeH="0" baseline="0" smtClean="0">
                          <a:ln>
                            <a:noFill/>
                          </a:ln>
                          <a:effectLst/>
                        </a:rPr>
                        <a:t>الصبر</a:t>
                      </a:r>
                    </a:p>
                    <a:p>
                      <a:pPr marL="285750" marR="0" lvl="0" indent="-285750" algn="r" defTabSz="914400" rtl="1" eaLnBrk="1" fontAlgn="base" latinLnBrk="0" hangingPunct="1">
                        <a:lnSpc>
                          <a:spcPct val="115000"/>
                        </a:lnSpc>
                        <a:spcBef>
                          <a:spcPct val="0"/>
                        </a:spcBef>
                        <a:spcAft>
                          <a:spcPct val="0"/>
                        </a:spcAft>
                        <a:buClrTx/>
                        <a:buSzTx/>
                        <a:buFontTx/>
                        <a:buChar char="-"/>
                        <a:tabLst/>
                      </a:pPr>
                      <a:r>
                        <a:rPr kumimoji="0" lang="ar-SA" sz="2000" u="none" strike="noStrike" cap="none" normalizeH="0" baseline="0" smtClean="0">
                          <a:ln>
                            <a:noFill/>
                          </a:ln>
                          <a:effectLst/>
                        </a:rPr>
                        <a:t>المثابرة في العرض</a:t>
                      </a:r>
                    </a:p>
                    <a:p>
                      <a:pPr marL="285750" marR="0" lvl="0" indent="-285750" algn="r" defTabSz="914400" rtl="1" eaLnBrk="1" fontAlgn="base" latinLnBrk="0" hangingPunct="1">
                        <a:lnSpc>
                          <a:spcPct val="115000"/>
                        </a:lnSpc>
                        <a:spcBef>
                          <a:spcPct val="0"/>
                        </a:spcBef>
                        <a:spcAft>
                          <a:spcPct val="0"/>
                        </a:spcAft>
                        <a:buClrTx/>
                        <a:buSzTx/>
                        <a:buFontTx/>
                        <a:buNone/>
                        <a:tabLst/>
                      </a:pPr>
                      <a:endParaRPr kumimoji="0" lang="en-US" sz="2000" b="1" i="0" u="none" strike="noStrike" cap="none" normalizeH="0" baseline="0" smtClean="0">
                        <a:ln>
                          <a:noFill/>
                        </a:ln>
                        <a:solidFill>
                          <a:schemeClr val="accent2"/>
                        </a:solidFill>
                        <a:effectLst/>
                        <a:latin typeface="Calibri" pitchFamily="34" charset="0"/>
                        <a:ea typeface="Calibri" pitchFamily="34" charset="0"/>
                        <a:cs typeface="PT Bold Heading" pitchFamily="2" charset="-78"/>
                      </a:endParaRPr>
                    </a:p>
                  </a:txBody>
                  <a:tcPr marL="68584" marR="68584" marT="0" marB="0" horzOverflow="overflow"/>
                </a:tc>
              </a:tr>
              <a:tr h="1387397">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1169988" algn="l"/>
                        </a:tabLst>
                      </a:pPr>
                      <a:r>
                        <a:rPr kumimoji="0" lang="ar-SA" sz="2000" u="none" strike="noStrike" cap="none" normalizeH="0" baseline="0" smtClean="0">
                          <a:ln>
                            <a:noFill/>
                          </a:ln>
                          <a:effectLst/>
                        </a:rPr>
                        <a:t>الودود</a:t>
                      </a:r>
                      <a:endParaRPr kumimoji="0" lang="en-US" sz="2000" b="1" i="0" u="none" strike="noStrike" cap="none" normalizeH="0" baseline="0" smtClean="0">
                        <a:ln>
                          <a:noFill/>
                        </a:ln>
                        <a:solidFill>
                          <a:srgbClr val="CC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285750" marR="0" lvl="0" indent="-285750" algn="r" defTabSz="914400" rtl="1" eaLnBrk="1" fontAlgn="base" latinLnBrk="0" hangingPunct="1">
                        <a:lnSpc>
                          <a:spcPct val="115000"/>
                        </a:lnSpc>
                        <a:spcBef>
                          <a:spcPct val="0"/>
                        </a:spcBef>
                        <a:spcAft>
                          <a:spcPct val="0"/>
                        </a:spcAft>
                        <a:buClrTx/>
                        <a:buSzTx/>
                        <a:buFontTx/>
                        <a:buChar char="-"/>
                        <a:tabLst>
                          <a:tab pos="111125" algn="l"/>
                        </a:tabLst>
                      </a:pPr>
                      <a:r>
                        <a:rPr kumimoji="0" lang="ar-SA" sz="2000" u="none" strike="noStrike" cap="none" normalizeH="0" baseline="0" smtClean="0">
                          <a:ln>
                            <a:noFill/>
                          </a:ln>
                          <a:effectLst/>
                        </a:rPr>
                        <a:t>مرحب</a:t>
                      </a:r>
                    </a:p>
                    <a:p>
                      <a:pPr marL="285750" marR="0" lvl="0" indent="-285750" algn="r" defTabSz="914400" rtl="1" eaLnBrk="1" fontAlgn="base" latinLnBrk="0" hangingPunct="1">
                        <a:lnSpc>
                          <a:spcPct val="115000"/>
                        </a:lnSpc>
                        <a:spcBef>
                          <a:spcPct val="0"/>
                        </a:spcBef>
                        <a:spcAft>
                          <a:spcPct val="0"/>
                        </a:spcAft>
                        <a:buClrTx/>
                        <a:buSzTx/>
                        <a:buFontTx/>
                        <a:buChar char="-"/>
                        <a:tabLst>
                          <a:tab pos="111125" algn="l"/>
                        </a:tabLst>
                      </a:pPr>
                      <a:r>
                        <a:rPr kumimoji="0" lang="ar-SA" sz="2000" u="none" strike="noStrike" cap="none" normalizeH="0" baseline="0" smtClean="0">
                          <a:ln>
                            <a:noFill/>
                          </a:ln>
                          <a:effectLst/>
                        </a:rPr>
                        <a:t>كثير الكلام في أشياء خارج العمل</a:t>
                      </a:r>
                    </a:p>
                    <a:p>
                      <a:pPr marL="285750" marR="0" lvl="0" indent="-285750" algn="r" defTabSz="914400" rtl="1" eaLnBrk="1" fontAlgn="base" latinLnBrk="0" hangingPunct="1">
                        <a:lnSpc>
                          <a:spcPct val="115000"/>
                        </a:lnSpc>
                        <a:spcBef>
                          <a:spcPct val="0"/>
                        </a:spcBef>
                        <a:spcAft>
                          <a:spcPct val="0"/>
                        </a:spcAft>
                        <a:buClrTx/>
                        <a:buSzTx/>
                        <a:buFontTx/>
                        <a:buChar char="-"/>
                        <a:tabLst>
                          <a:tab pos="111125" algn="l"/>
                        </a:tabLst>
                      </a:pPr>
                      <a:r>
                        <a:rPr kumimoji="0" lang="ar-SA" sz="2000" u="none" strike="noStrike" cap="none" normalizeH="0" baseline="0" smtClean="0">
                          <a:ln>
                            <a:noFill/>
                          </a:ln>
                          <a:effectLst/>
                        </a:rPr>
                        <a:t>لا يبدي أهمية للوقت</a:t>
                      </a:r>
                      <a:endParaRPr kumimoji="0" lang="ar-SA" sz="2000" b="1" i="0" u="none" strike="noStrike" cap="none" normalizeH="0" baseline="0" smtClean="0">
                        <a:ln>
                          <a:noFill/>
                        </a:ln>
                        <a:solidFill>
                          <a:schemeClr val="accent2"/>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2000" u="none" strike="noStrike" cap="none" normalizeH="0" baseline="0" smtClean="0">
                          <a:ln>
                            <a:noFill/>
                          </a:ln>
                          <a:effectLst/>
                        </a:rPr>
                        <a:t>قد يضيع وقت البائع فيما لا يفيد</a:t>
                      </a:r>
                      <a:endParaRPr kumimoji="0" lang="en-US" sz="2000" b="1" i="0" u="none" strike="noStrike" cap="none" normalizeH="0" baseline="0" smtClean="0">
                        <a:ln>
                          <a:noFill/>
                        </a:ln>
                        <a:solidFill>
                          <a:schemeClr val="accent2"/>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171450" marR="0" lvl="0" indent="-171450" algn="r" defTabSz="914400" rtl="1" eaLnBrk="1" fontAlgn="base" latinLnBrk="0" hangingPunct="1">
                        <a:lnSpc>
                          <a:spcPct val="115000"/>
                        </a:lnSpc>
                        <a:spcBef>
                          <a:spcPct val="0"/>
                        </a:spcBef>
                        <a:spcAft>
                          <a:spcPct val="0"/>
                        </a:spcAft>
                        <a:buClrTx/>
                        <a:buSzTx/>
                        <a:buFontTx/>
                        <a:buChar char="-"/>
                        <a:tabLst/>
                      </a:pPr>
                      <a:r>
                        <a:rPr kumimoji="0" lang="ar-SA" sz="2000" u="none" strike="noStrike" cap="none" normalizeH="0" baseline="0" smtClean="0">
                          <a:ln>
                            <a:noFill/>
                          </a:ln>
                          <a:effectLst/>
                        </a:rPr>
                        <a:t>العمل على تعويده على سلوكيات رجال الأعمال</a:t>
                      </a:r>
                    </a:p>
                    <a:p>
                      <a:pPr marL="171450" marR="0" lvl="0" indent="-171450" algn="r" defTabSz="914400" rtl="1" eaLnBrk="1" fontAlgn="base" latinLnBrk="0" hangingPunct="1">
                        <a:lnSpc>
                          <a:spcPct val="115000"/>
                        </a:lnSpc>
                        <a:spcBef>
                          <a:spcPct val="0"/>
                        </a:spcBef>
                        <a:spcAft>
                          <a:spcPct val="0"/>
                        </a:spcAft>
                        <a:buClrTx/>
                        <a:buSzTx/>
                        <a:buFontTx/>
                        <a:buNone/>
                        <a:tabLst/>
                      </a:pPr>
                      <a:endParaRPr kumimoji="0" lang="en-US" sz="2000" b="1" i="0" u="none" strike="noStrike" cap="none" normalizeH="0" baseline="0" smtClean="0">
                        <a:ln>
                          <a:noFill/>
                        </a:ln>
                        <a:solidFill>
                          <a:schemeClr val="accent2"/>
                        </a:solidFill>
                        <a:effectLst/>
                        <a:latin typeface="Calibri" pitchFamily="34" charset="0"/>
                        <a:ea typeface="Calibri" pitchFamily="34" charset="0"/>
                        <a:cs typeface="PT Bold Heading" pitchFamily="2" charset="-78"/>
                      </a:endParaRPr>
                    </a:p>
                  </a:txBody>
                  <a:tcPr marL="68584" marR="68584" marT="0" marB="0" horzOverflow="overflow"/>
                </a:tc>
              </a:tr>
              <a:tr h="1799105">
                <a:tc>
                  <a:txBody>
                    <a:bodyPr/>
                    <a:lstStyle/>
                    <a:p>
                      <a:pPr marL="0" marR="0" lvl="0" indent="0" algn="ctr" defTabSz="914400" rtl="1" eaLnBrk="1" fontAlgn="base" latinLnBrk="0" hangingPunct="1">
                        <a:lnSpc>
                          <a:spcPct val="115000"/>
                        </a:lnSpc>
                        <a:spcBef>
                          <a:spcPct val="0"/>
                        </a:spcBef>
                        <a:spcAft>
                          <a:spcPct val="0"/>
                        </a:spcAft>
                        <a:buClrTx/>
                        <a:buSzTx/>
                        <a:buFontTx/>
                        <a:buNone/>
                        <a:tabLst>
                          <a:tab pos="1169988" algn="l"/>
                        </a:tabLst>
                      </a:pPr>
                      <a:r>
                        <a:rPr kumimoji="0" lang="ar-SA" sz="2000" u="none" strike="noStrike" cap="none" normalizeH="0" baseline="0" smtClean="0">
                          <a:ln>
                            <a:noFill/>
                          </a:ln>
                          <a:effectLst/>
                        </a:rPr>
                        <a:t>العارف</a:t>
                      </a:r>
                      <a:endParaRPr kumimoji="0" lang="en-US" sz="2000" b="1" i="0" u="none" strike="noStrike" cap="none" normalizeH="0" baseline="0" smtClean="0">
                        <a:ln>
                          <a:noFill/>
                        </a:ln>
                        <a:solidFill>
                          <a:srgbClr val="CC0000"/>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171450" marR="0" lvl="0" indent="-171450" algn="r" defTabSz="914400" rtl="1" eaLnBrk="1" fontAlgn="base" latinLnBrk="0" hangingPunct="1">
                        <a:lnSpc>
                          <a:spcPct val="115000"/>
                        </a:lnSpc>
                        <a:spcBef>
                          <a:spcPct val="0"/>
                        </a:spcBef>
                        <a:spcAft>
                          <a:spcPct val="0"/>
                        </a:spcAft>
                        <a:buClrTx/>
                        <a:buSzTx/>
                        <a:buFontTx/>
                        <a:buChar char="-"/>
                        <a:tabLst>
                          <a:tab pos="111125" algn="l"/>
                        </a:tabLst>
                      </a:pPr>
                      <a:r>
                        <a:rPr kumimoji="0" lang="ar-SA" sz="2000" u="none" strike="noStrike" cap="none" normalizeH="0" baseline="0" dirty="0" smtClean="0">
                          <a:ln>
                            <a:noFill/>
                          </a:ln>
                          <a:effectLst/>
                        </a:rPr>
                        <a:t>يعرف ماذا يريد</a:t>
                      </a:r>
                    </a:p>
                    <a:p>
                      <a:pPr marL="171450" marR="0" lvl="0" indent="-171450" algn="r" defTabSz="914400" rtl="1" eaLnBrk="1" fontAlgn="base" latinLnBrk="0" hangingPunct="1">
                        <a:lnSpc>
                          <a:spcPct val="115000"/>
                        </a:lnSpc>
                        <a:spcBef>
                          <a:spcPct val="0"/>
                        </a:spcBef>
                        <a:spcAft>
                          <a:spcPct val="0"/>
                        </a:spcAft>
                        <a:buClrTx/>
                        <a:buSzTx/>
                        <a:buFontTx/>
                        <a:buChar char="-"/>
                        <a:tabLst>
                          <a:tab pos="111125" algn="l"/>
                        </a:tabLst>
                      </a:pPr>
                      <a:r>
                        <a:rPr kumimoji="0" lang="ar-SA" sz="2000" u="none" strike="noStrike" cap="none" normalizeH="0" baseline="0" dirty="0" smtClean="0">
                          <a:ln>
                            <a:noFill/>
                          </a:ln>
                          <a:effectLst/>
                        </a:rPr>
                        <a:t>يوجه أسئلة صعبة قد لا يستطيع البائع الإجابة عليها</a:t>
                      </a:r>
                      <a:endParaRPr kumimoji="0" lang="ar-SA" sz="2000" b="1" i="0" u="none" strike="noStrike" cap="none" normalizeH="0" baseline="0" dirty="0" smtClean="0">
                        <a:ln>
                          <a:noFill/>
                        </a:ln>
                        <a:solidFill>
                          <a:schemeClr val="accent2"/>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2000" u="none" strike="noStrike" cap="none" normalizeH="0" baseline="0" dirty="0" smtClean="0">
                          <a:ln>
                            <a:noFill/>
                          </a:ln>
                          <a:effectLst/>
                        </a:rPr>
                        <a:t>معارف البائع هي وسيلته للإقناع </a:t>
                      </a:r>
                      <a:endParaRPr kumimoji="0" lang="en-US" sz="2000" b="1" i="0" u="none" strike="noStrike" cap="none" normalizeH="0" baseline="0" dirty="0" smtClean="0">
                        <a:ln>
                          <a:noFill/>
                        </a:ln>
                        <a:solidFill>
                          <a:schemeClr val="accent2"/>
                        </a:solidFill>
                        <a:effectLst/>
                        <a:latin typeface="Calibri" pitchFamily="34" charset="0"/>
                        <a:ea typeface="Calibri" pitchFamily="34" charset="0"/>
                        <a:cs typeface="PT Bold Heading" pitchFamily="2" charset="-78"/>
                      </a:endParaRPr>
                    </a:p>
                  </a:txBody>
                  <a:tcPr marL="68584" marR="68584" marT="0" marB="0" horzOverflow="overflow"/>
                </a:tc>
                <a:tc>
                  <a:txBody>
                    <a:bodyPr/>
                    <a:lstStyle/>
                    <a:p>
                      <a:pPr marL="171450" marR="0" lvl="0" indent="-171450" algn="r" defTabSz="914400" rtl="1" eaLnBrk="1" fontAlgn="base" latinLnBrk="0" hangingPunct="1">
                        <a:lnSpc>
                          <a:spcPct val="115000"/>
                        </a:lnSpc>
                        <a:spcBef>
                          <a:spcPct val="0"/>
                        </a:spcBef>
                        <a:spcAft>
                          <a:spcPct val="0"/>
                        </a:spcAft>
                        <a:buClrTx/>
                        <a:buSzTx/>
                        <a:buFontTx/>
                        <a:buChar char="-"/>
                        <a:tabLst/>
                      </a:pPr>
                      <a:r>
                        <a:rPr kumimoji="0" lang="ar-SA" sz="2000" u="none" strike="noStrike" cap="none" normalizeH="0" baseline="0" dirty="0" smtClean="0">
                          <a:ln>
                            <a:noFill/>
                          </a:ln>
                          <a:effectLst/>
                        </a:rPr>
                        <a:t>المعرفة المهنية الجيدة للبائع</a:t>
                      </a:r>
                      <a:endParaRPr kumimoji="0" lang="en-US" sz="2000" b="1" i="0" u="none" strike="noStrike" cap="none" normalizeH="0" baseline="0" dirty="0" smtClean="0">
                        <a:ln>
                          <a:noFill/>
                        </a:ln>
                        <a:solidFill>
                          <a:schemeClr val="accent2"/>
                        </a:solidFill>
                        <a:effectLst/>
                        <a:latin typeface="Calibri" pitchFamily="34" charset="0"/>
                        <a:ea typeface="Calibri" pitchFamily="34" charset="0"/>
                        <a:cs typeface="PT Bold Heading" pitchFamily="2" charset="-78"/>
                      </a:endParaRPr>
                    </a:p>
                  </a:txBody>
                  <a:tcPr marL="68584" marR="68584" marT="0" marB="0" horzOverflow="overflow"/>
                </a:tc>
              </a:tr>
            </a:tbl>
          </a:graphicData>
        </a:graphic>
      </p:graphicFrame>
    </p:spTree>
    <p:extLst>
      <p:ext uri="{BB962C8B-B14F-4D97-AF65-F5344CB8AC3E}">
        <p14:creationId xmlns:p14="http://schemas.microsoft.com/office/powerpoint/2010/main" val="4005930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dk1"/>
          </a:fillRef>
          <a:effectRef idx="1">
            <a:schemeClr val="dk1"/>
          </a:effectRef>
          <a:fontRef idx="minor">
            <a:schemeClr val="lt1"/>
          </a:fontRef>
        </p:style>
        <p:txBody>
          <a:bodyPr>
            <a:normAutofit fontScale="90000"/>
          </a:bodyPr>
          <a:lstStyle/>
          <a:p>
            <a:pPr rtl="1"/>
            <a:r>
              <a:rPr lang="ar-DZ" dirty="0">
                <a:solidFill>
                  <a:srgbClr val="FFFF00"/>
                </a:solidFill>
                <a:latin typeface="Arial" charset="0"/>
                <a:cs typeface="Andalus" pitchFamily="2" charset="-78"/>
              </a:rPr>
              <a:t>تنشيط</a:t>
            </a:r>
            <a:r>
              <a:rPr lang="fr-FR" dirty="0">
                <a:solidFill>
                  <a:srgbClr val="FFFF00"/>
                </a:solidFill>
                <a:latin typeface="Arial" charset="0"/>
                <a:cs typeface="Andalus" pitchFamily="2" charset="-78"/>
              </a:rPr>
              <a:t> </a:t>
            </a:r>
            <a:r>
              <a:rPr lang="ar-DZ" dirty="0">
                <a:solidFill>
                  <a:srgbClr val="FFFF00"/>
                </a:solidFill>
                <a:latin typeface="Arial" charset="0"/>
                <a:cs typeface="Andalus" pitchFamily="2" charset="-78"/>
              </a:rPr>
              <a:t>(ترقية) المبيعات </a:t>
            </a:r>
            <a:r>
              <a:rPr lang="en-US" dirty="0">
                <a:solidFill>
                  <a:srgbClr val="FFFF00"/>
                </a:solidFill>
                <a:latin typeface="Arial" charset="0"/>
                <a:cs typeface="Andalus" pitchFamily="2" charset="-78"/>
              </a:rPr>
              <a:t/>
            </a:r>
            <a:br>
              <a:rPr lang="en-US" dirty="0">
                <a:solidFill>
                  <a:srgbClr val="FFFF00"/>
                </a:solidFill>
                <a:latin typeface="Arial" charset="0"/>
                <a:cs typeface="Andalus" pitchFamily="2" charset="-78"/>
              </a:rPr>
            </a:br>
            <a:endParaRPr lang="en-US" dirty="0"/>
          </a:p>
        </p:txBody>
      </p:sp>
      <p:sp>
        <p:nvSpPr>
          <p:cNvPr id="3" name="Espace réservé du contenu 2"/>
          <p:cNvSpPr>
            <a:spLocks noGrp="1"/>
          </p:cNvSpPr>
          <p:nvPr>
            <p:ph idx="1"/>
          </p:nvPr>
        </p:nvSpPr>
        <p:spPr/>
        <p:txBody>
          <a:bodyPr>
            <a:normAutofit fontScale="92500" lnSpcReduction="20000"/>
          </a:bodyPr>
          <a:lstStyle/>
          <a:p>
            <a:pPr algn="ctr" rtl="1">
              <a:lnSpc>
                <a:spcPct val="150000"/>
              </a:lnSpc>
              <a:defRPr/>
            </a:pPr>
            <a:r>
              <a:rPr lang="ar-SA" b="1" u="sng" dirty="0"/>
              <a:t>تعريف الجمعية الأمريكية للتسويق </a:t>
            </a:r>
            <a:r>
              <a:rPr lang="ar-SA" dirty="0"/>
              <a:t>: </a:t>
            </a:r>
            <a:endParaRPr lang="ar-DZ" dirty="0"/>
          </a:p>
          <a:p>
            <a:pPr algn="ctr" rtl="1">
              <a:buFont typeface="Wingdings" panose="05000000000000000000" pitchFamily="2" charset="2"/>
              <a:buNone/>
              <a:defRPr/>
            </a:pPr>
            <a:r>
              <a:rPr lang="fr-FR" dirty="0">
                <a:solidFill>
                  <a:schemeClr val="tx1"/>
                </a:solidFill>
              </a:rPr>
              <a:t>    </a:t>
            </a:r>
            <a:r>
              <a:rPr lang="ar-DZ" dirty="0">
                <a:solidFill>
                  <a:schemeClr val="tx1"/>
                </a:solidFill>
              </a:rPr>
              <a:t>مجموعة من الأنشطة التسويقية، غير البيع الشخصي والإعلان</a:t>
            </a:r>
            <a:r>
              <a:rPr lang="ar-DZ" dirty="0" smtClean="0">
                <a:solidFill>
                  <a:schemeClr val="tx1"/>
                </a:solidFill>
              </a:rPr>
              <a:t>، والتي </a:t>
            </a:r>
            <a:r>
              <a:rPr lang="ar-DZ" dirty="0">
                <a:solidFill>
                  <a:schemeClr val="tx1"/>
                </a:solidFill>
              </a:rPr>
              <a:t>تستميل السلوك </a:t>
            </a:r>
            <a:r>
              <a:rPr lang="ar-DZ" dirty="0" err="1">
                <a:solidFill>
                  <a:schemeClr val="tx1"/>
                </a:solidFill>
              </a:rPr>
              <a:t>الشرائي</a:t>
            </a:r>
            <a:r>
              <a:rPr lang="ar-DZ" dirty="0">
                <a:solidFill>
                  <a:schemeClr val="tx1"/>
                </a:solidFill>
              </a:rPr>
              <a:t> </a:t>
            </a:r>
          </a:p>
          <a:p>
            <a:pPr algn="ctr" rtl="1">
              <a:buFont typeface="Wingdings" panose="05000000000000000000" pitchFamily="2" charset="2"/>
              <a:buNone/>
              <a:defRPr/>
            </a:pPr>
            <a:r>
              <a:rPr lang="ar-DZ" dirty="0">
                <a:solidFill>
                  <a:schemeClr val="tx1"/>
                </a:solidFill>
              </a:rPr>
              <a:t>وتتضمن طرق العرض المختلفة مثل واجهات </a:t>
            </a:r>
            <a:r>
              <a:rPr lang="ar-DZ" dirty="0" smtClean="0">
                <a:solidFill>
                  <a:schemeClr val="tx1"/>
                </a:solidFill>
              </a:rPr>
              <a:t>العرض، الصالونات </a:t>
            </a:r>
            <a:r>
              <a:rPr lang="ar-DZ" dirty="0">
                <a:solidFill>
                  <a:schemeClr val="tx1"/>
                </a:solidFill>
              </a:rPr>
              <a:t>و المعارض وغيرها من الجهود والانشطة </a:t>
            </a:r>
            <a:r>
              <a:rPr lang="ar-DZ" dirty="0" err="1">
                <a:solidFill>
                  <a:schemeClr val="tx1"/>
                </a:solidFill>
              </a:rPr>
              <a:t>البيعية</a:t>
            </a:r>
            <a:r>
              <a:rPr lang="ar-DZ" dirty="0">
                <a:solidFill>
                  <a:schemeClr val="tx1"/>
                </a:solidFill>
              </a:rPr>
              <a:t> التي تخرج عن الروتين العادي"</a:t>
            </a:r>
            <a:r>
              <a:rPr lang="en-US" dirty="0">
                <a:solidFill>
                  <a:schemeClr val="tx1"/>
                </a:solidFill>
              </a:rPr>
              <a:t> </a:t>
            </a:r>
            <a:endParaRPr lang="ar-DZ" dirty="0" smtClean="0">
              <a:solidFill>
                <a:schemeClr val="tx1"/>
              </a:solidFill>
            </a:endParaRPr>
          </a:p>
          <a:p>
            <a:pPr algn="ctr" rtl="1">
              <a:lnSpc>
                <a:spcPct val="150000"/>
              </a:lnSpc>
              <a:buNone/>
              <a:defRPr/>
            </a:pPr>
            <a:r>
              <a:rPr lang="ar-DZ" b="1" u="sng" dirty="0"/>
              <a:t>تعريف </a:t>
            </a:r>
            <a:r>
              <a:rPr lang="ar-DZ" b="1" u="sng" dirty="0" err="1"/>
              <a:t>كوتلر</a:t>
            </a:r>
            <a:r>
              <a:rPr lang="ar-DZ" b="1" u="sng" dirty="0"/>
              <a:t> </a:t>
            </a:r>
            <a:r>
              <a:rPr lang="ar-DZ" b="1" dirty="0" smtClean="0"/>
              <a:t>:</a:t>
            </a:r>
            <a:endParaRPr lang="ar-DZ" b="1" dirty="0"/>
          </a:p>
          <a:p>
            <a:pPr algn="ctr" rtl="1">
              <a:lnSpc>
                <a:spcPct val="150000"/>
              </a:lnSpc>
              <a:buNone/>
              <a:defRPr/>
            </a:pPr>
            <a:r>
              <a:rPr lang="ar-DZ" dirty="0">
                <a:solidFill>
                  <a:schemeClr val="tx1"/>
                </a:solidFill>
              </a:rPr>
              <a:t>مجموعة من التقنيات الموجهة  </a:t>
            </a:r>
            <a:r>
              <a:rPr lang="ar-DZ" u="sng" dirty="0">
                <a:solidFill>
                  <a:schemeClr val="tx1"/>
                </a:solidFill>
              </a:rPr>
              <a:t>لدفع  و تحفيز الطلب </a:t>
            </a:r>
            <a:r>
              <a:rPr lang="ar-DZ" dirty="0">
                <a:solidFill>
                  <a:schemeClr val="tx1"/>
                </a:solidFill>
              </a:rPr>
              <a:t>في </a:t>
            </a:r>
            <a:r>
              <a:rPr lang="ar-DZ" u="sng" dirty="0">
                <a:solidFill>
                  <a:schemeClr val="tx1"/>
                </a:solidFill>
              </a:rPr>
              <a:t>المدى القصير</a:t>
            </a:r>
            <a:r>
              <a:rPr lang="ar-DZ" dirty="0">
                <a:solidFill>
                  <a:schemeClr val="tx1"/>
                </a:solidFill>
              </a:rPr>
              <a:t>، وذلك برفع مستوى شراء السلعة أو الخدمة من طرف المستهلكين أو الوسطاء التجار</a:t>
            </a:r>
            <a:r>
              <a:rPr lang="en-US" dirty="0">
                <a:solidFill>
                  <a:schemeClr val="tx1"/>
                </a:solidFill>
              </a:rPr>
              <a:t> </a:t>
            </a:r>
            <a:r>
              <a:rPr lang="ar-DZ" dirty="0">
                <a:solidFill>
                  <a:schemeClr val="tx1"/>
                </a:solidFill>
              </a:rPr>
              <a:t>.</a:t>
            </a:r>
          </a:p>
          <a:p>
            <a:pPr algn="ctr" rtl="1">
              <a:buFont typeface="Wingdings" panose="05000000000000000000" pitchFamily="2" charset="2"/>
              <a:buNone/>
              <a:defRPr/>
            </a:pPr>
            <a:endParaRPr lang="ar-DZ" b="1" u="sng" dirty="0">
              <a:solidFill>
                <a:schemeClr val="tx1"/>
              </a:solidFill>
            </a:endParaRPr>
          </a:p>
          <a:p>
            <a:endParaRPr lang="en-US" dirty="0"/>
          </a:p>
        </p:txBody>
      </p:sp>
    </p:spTree>
    <p:extLst>
      <p:ext uri="{BB962C8B-B14F-4D97-AF65-F5344CB8AC3E}">
        <p14:creationId xmlns:p14="http://schemas.microsoft.com/office/powerpoint/2010/main" val="3253751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63041" y="1219200"/>
            <a:ext cx="9677398" cy="883919"/>
          </a:xfrm>
        </p:spPr>
        <p:txBody>
          <a:bodyPr>
            <a:normAutofit fontScale="90000"/>
          </a:bodyPr>
          <a:lstStyle/>
          <a:p>
            <a:pPr rtl="1"/>
            <a:r>
              <a:rPr lang="ar-DZ" altLang="en-US" sz="2700" b="1" dirty="0">
                <a:solidFill>
                  <a:schemeClr val="tx1"/>
                </a:solidFill>
              </a:rPr>
              <a:t>عملية ترقية المبيعات تعمل على إعطاء المنتج قيمة إضافية مؤقتة موجهة لتسهيل أو الحث على استعماله أو شراءه أو توزيعه، وإذا كان العرض موجها للمستهلكين نتحدث هنا على ترقية المبيعات للمستهلكين، وإذا كان العرض موجها للموزعين نقول هنا ترقية المبيعات للموزعين"</a:t>
            </a:r>
            <a:r>
              <a:rPr lang="en-US" altLang="en-US" sz="2700" b="1" dirty="0">
                <a:solidFill>
                  <a:schemeClr val="tx1"/>
                </a:solidFill>
              </a:rPr>
              <a:t> </a:t>
            </a:r>
            <a:r>
              <a:rPr lang="ar-DZ" altLang="en-US" sz="2700" b="1" dirty="0" smtClean="0">
                <a:solidFill>
                  <a:schemeClr val="tx1"/>
                </a:solidFill>
              </a:rPr>
              <a:t/>
            </a:r>
            <a:br>
              <a:rPr lang="ar-DZ" altLang="en-US" sz="2700" b="1" dirty="0" smtClean="0">
                <a:solidFill>
                  <a:schemeClr val="tx1"/>
                </a:solidFill>
              </a:rPr>
            </a:br>
            <a:r>
              <a:rPr lang="ar-DZ" altLang="en-US" sz="2700" b="1" i="1" u="sng" dirty="0" smtClean="0">
                <a:solidFill>
                  <a:srgbClr val="C00000"/>
                </a:solidFill>
              </a:rPr>
              <a:t>يمكن القول أن تنشيط المبيعات:</a:t>
            </a:r>
            <a:r>
              <a:rPr lang="en-US" altLang="en-US" sz="2700" b="1" dirty="0">
                <a:solidFill>
                  <a:schemeClr val="tx1"/>
                </a:solidFill>
              </a:rPr>
              <a:t/>
            </a:r>
            <a:br>
              <a:rPr lang="en-US" altLang="en-US" sz="2700" b="1" dirty="0">
                <a:solidFill>
                  <a:schemeClr val="tx1"/>
                </a:solidFill>
              </a:rPr>
            </a:br>
            <a:endParaRPr lang="en-US" dirty="0"/>
          </a:p>
        </p:txBody>
      </p:sp>
      <p:sp>
        <p:nvSpPr>
          <p:cNvPr id="3" name="Espace réservé du contenu 2"/>
          <p:cNvSpPr>
            <a:spLocks noGrp="1"/>
          </p:cNvSpPr>
          <p:nvPr>
            <p:ph idx="1"/>
          </p:nvPr>
        </p:nvSpPr>
        <p:spPr>
          <a:xfrm>
            <a:off x="731520" y="2285998"/>
            <a:ext cx="10408919" cy="4023361"/>
          </a:xfr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a:normAutofit fontScale="92500"/>
          </a:bodyPr>
          <a:lstStyle/>
          <a:p>
            <a:pPr algn="just" rtl="1"/>
            <a:r>
              <a:rPr lang="ar-DZ" altLang="en-US" sz="2600" dirty="0"/>
              <a:t>يمكن توجيهها إلى ثلاثة أطراف مختلفة: المستهلكون، الوسطاء، رجال البيع بالمؤسسة</a:t>
            </a:r>
            <a:r>
              <a:rPr lang="ar-DZ" altLang="en-US" sz="2600" dirty="0" smtClean="0"/>
              <a:t>.</a:t>
            </a:r>
            <a:endParaRPr lang="ar-DZ" altLang="en-US" sz="2600" dirty="0"/>
          </a:p>
          <a:p>
            <a:pPr algn="just" rtl="1"/>
            <a:r>
              <a:rPr lang="ar-DZ" altLang="en-US" sz="2600" dirty="0"/>
              <a:t>تهدف إلى تحقيق تأثير مباشر وقصير الأجل على عكس الأنشطة الترويجية الأخرى. ( ظرفية و محدودة في الزمن)</a:t>
            </a:r>
          </a:p>
          <a:p>
            <a:pPr algn="just" rtl="1"/>
            <a:r>
              <a:rPr lang="ar-DZ" altLang="en-US" sz="2600" dirty="0"/>
              <a:t>تستخدم هذه التقنية عند انخفاض مبيعات المؤسسات، أو عندما يتوافر لديها حجم كبير من المخزون</a:t>
            </a:r>
            <a:r>
              <a:rPr lang="ar-DZ" altLang="en-US" sz="2600" dirty="0" smtClean="0"/>
              <a:t>.</a:t>
            </a:r>
            <a:endParaRPr lang="ar-DZ" altLang="en-US" sz="2600" dirty="0"/>
          </a:p>
          <a:p>
            <a:pPr algn="just" rtl="1"/>
            <a:r>
              <a:rPr lang="ar-DZ" altLang="en-US" sz="2600" dirty="0"/>
              <a:t>تستخدم كذلك عندما ترغب المؤسسة استمالة بعض المستهلكين لتجربة أو شراء منتج أو خدمة جديدة تقدم للسوق لأول مرة</a:t>
            </a:r>
            <a:r>
              <a:rPr lang="ar-DZ" altLang="en-US" sz="2600" dirty="0" smtClean="0"/>
              <a:t>.</a:t>
            </a:r>
            <a:endParaRPr lang="ar-DZ" altLang="en-US" sz="2600" dirty="0"/>
          </a:p>
          <a:p>
            <a:pPr algn="just" rtl="1"/>
            <a:r>
              <a:rPr lang="ar-DZ" altLang="en-US" sz="2600" dirty="0"/>
              <a:t>تستخدم بغرض زيادة موسمية في المبيعات</a:t>
            </a:r>
            <a:r>
              <a:rPr lang="ar-DZ" altLang="en-US" sz="2600" dirty="0" smtClean="0"/>
              <a:t>.</a:t>
            </a:r>
            <a:endParaRPr lang="ar-DZ" altLang="en-US" sz="2600" dirty="0"/>
          </a:p>
          <a:p>
            <a:pPr algn="just" rtl="1"/>
            <a:r>
              <a:rPr lang="ar-DZ" altLang="en-US" sz="2600" dirty="0"/>
              <a:t>يعد نشاطا مكملا لكل من البيع الشخصي والإعلان. </a:t>
            </a:r>
            <a:endParaRPr lang="fr-FR" altLang="en-US" sz="2600" dirty="0"/>
          </a:p>
          <a:p>
            <a:pPr algn="r" rtl="1"/>
            <a:endParaRPr lang="en-US" dirty="0"/>
          </a:p>
        </p:txBody>
      </p:sp>
    </p:spTree>
    <p:extLst>
      <p:ext uri="{BB962C8B-B14F-4D97-AF65-F5344CB8AC3E}">
        <p14:creationId xmlns:p14="http://schemas.microsoft.com/office/powerpoint/2010/main" val="1697272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441" y="597205"/>
            <a:ext cx="9613861" cy="1080938"/>
          </a:xfrm>
        </p:spPr>
        <p:txBody>
          <a:bodyPr/>
          <a:lstStyle/>
          <a:p>
            <a:r>
              <a:rPr lang="ar-DZ" b="1" dirty="0"/>
              <a:t>مفهوم </a:t>
            </a:r>
            <a:r>
              <a:rPr lang="ar-DZ" b="1" dirty="0" smtClean="0"/>
              <a:t>الترويج</a:t>
            </a:r>
            <a:endParaRPr lang="en-US" b="1" dirty="0"/>
          </a:p>
        </p:txBody>
      </p:sp>
      <p:sp>
        <p:nvSpPr>
          <p:cNvPr id="3" name="Espace réservé du contenu 2"/>
          <p:cNvSpPr>
            <a:spLocks noGrp="1"/>
          </p:cNvSpPr>
          <p:nvPr>
            <p:ph idx="1"/>
          </p:nvPr>
        </p:nvSpPr>
        <p:spPr>
          <a:xfrm>
            <a:off x="878441" y="2534692"/>
            <a:ext cx="10493492" cy="1072462"/>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ctr" rtl="1">
              <a:buNone/>
            </a:pPr>
            <a:r>
              <a:rPr lang="ar-DZ" sz="2800" b="1" dirty="0"/>
              <a:t>عرفه </a:t>
            </a:r>
            <a:r>
              <a:rPr lang="fr-FR" sz="2800" b="1" dirty="0" err="1"/>
              <a:t>kotler</a:t>
            </a:r>
            <a:r>
              <a:rPr lang="fr-FR" sz="2800" b="1" dirty="0"/>
              <a:t> </a:t>
            </a:r>
            <a:r>
              <a:rPr lang="ar-DZ" sz="2800" b="1" dirty="0"/>
              <a:t> على أنه: النشاط الذي يتم ضمن أي جهد تسويقي وينطوي على عملية اتصال إقناعي .</a:t>
            </a:r>
          </a:p>
          <a:p>
            <a:pPr lvl="0" algn="ctr" rtl="1">
              <a:buFont typeface="Wingdings" panose="05000000000000000000" pitchFamily="2" charset="2"/>
              <a:buChar char="q"/>
            </a:pPr>
            <a:endParaRPr lang="ar-DZ" sz="2800" b="1" dirty="0" smtClean="0"/>
          </a:p>
        </p:txBody>
      </p:sp>
      <p:sp>
        <p:nvSpPr>
          <p:cNvPr id="5" name="Flèche vers le bas 4"/>
          <p:cNvSpPr/>
          <p:nvPr/>
        </p:nvSpPr>
        <p:spPr>
          <a:xfrm>
            <a:off x="4038600" y="1453754"/>
            <a:ext cx="3642132" cy="5095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07:</a:t>
            </a:r>
            <a:endParaRPr lang="en-US" sz="2400" b="1" dirty="0">
              <a:solidFill>
                <a:schemeClr val="bg1"/>
              </a:solidFill>
            </a:endParaRPr>
          </a:p>
        </p:txBody>
      </p:sp>
      <p:sp>
        <p:nvSpPr>
          <p:cNvPr id="4" name="ZoneTexte 3"/>
          <p:cNvSpPr txBox="1"/>
          <p:nvPr/>
        </p:nvSpPr>
        <p:spPr>
          <a:xfrm>
            <a:off x="878441" y="3858768"/>
            <a:ext cx="9404761" cy="2677656"/>
          </a:xfrm>
          <a:prstGeom prst="rect">
            <a:avLst/>
          </a:prstGeom>
          <a:noFill/>
        </p:spPr>
        <p:txBody>
          <a:bodyPr wrap="square" rtlCol="0">
            <a:spAutoFit/>
          </a:bodyPr>
          <a:lstStyle/>
          <a:p>
            <a:pPr algn="ctr" rtl="1"/>
            <a:r>
              <a:rPr lang="ar-DZ" sz="2400" dirty="0" smtClean="0"/>
              <a:t>كما يعرف </a:t>
            </a:r>
            <a:r>
              <a:rPr lang="ar-DZ" sz="2400" dirty="0"/>
              <a:t>الترويج في التسويق بأنه </a:t>
            </a:r>
            <a:r>
              <a:rPr lang="ar-DZ" sz="2400" u="sng" dirty="0"/>
              <a:t>مجموعة من الأنشطة </a:t>
            </a:r>
            <a:r>
              <a:rPr lang="ar-DZ" sz="2400" dirty="0"/>
              <a:t>التي تهدف إلى </a:t>
            </a:r>
            <a:r>
              <a:rPr lang="ar-DZ" sz="2400" u="sng" dirty="0"/>
              <a:t>إيصال</a:t>
            </a:r>
            <a:r>
              <a:rPr lang="ar-DZ" sz="2400" dirty="0"/>
              <a:t> رسالة الشركة التسويقية </a:t>
            </a:r>
            <a:r>
              <a:rPr lang="ar-DZ" sz="2400" u="sng" dirty="0"/>
              <a:t>للعملاء المستهدفين </a:t>
            </a:r>
            <a:r>
              <a:rPr lang="ar-DZ" sz="2400" dirty="0"/>
              <a:t>من خلال إعلام العملاء </a:t>
            </a:r>
            <a:r>
              <a:rPr lang="ar-DZ" sz="2400" u="sng" dirty="0"/>
              <a:t>بمزايا وعروض </a:t>
            </a:r>
            <a:r>
              <a:rPr lang="ar-DZ" sz="2400" dirty="0"/>
              <a:t>المنتجات والخدمات، وذلك بهدف </a:t>
            </a:r>
            <a:r>
              <a:rPr lang="ar-DZ" sz="2400" u="sng" dirty="0"/>
              <a:t>خلق الوعي </a:t>
            </a:r>
            <a:r>
              <a:rPr lang="ar-DZ" sz="2400" dirty="0"/>
              <a:t>حول الشركة ومنتجاتها، إضافة إلى </a:t>
            </a:r>
            <a:r>
              <a:rPr lang="ar-DZ" sz="2400" u="sng" dirty="0"/>
              <a:t>تحقيق زيادة في المبيعات</a:t>
            </a:r>
            <a:r>
              <a:rPr lang="ar-DZ" sz="2400" dirty="0"/>
              <a:t>، ويمكن أن يتخذ الترويج التسويقي عدة أشكال </a:t>
            </a:r>
            <a:r>
              <a:rPr lang="ar-DZ" sz="2400" dirty="0" smtClean="0"/>
              <a:t>منها:  </a:t>
            </a:r>
            <a:r>
              <a:rPr lang="ar-DZ" sz="2400" dirty="0"/>
              <a:t>التسويق المدفوع بالبيع الشخصي والإعلانات التقليدية والإعلانات الإلكترونية كما يعد الترويج نشاطاً تجارياً مهماً؛ لأنه يؤدي إلى </a:t>
            </a:r>
            <a:r>
              <a:rPr lang="ar-DZ" sz="2400" u="sng" dirty="0"/>
              <a:t>تعزيز فوائد </a:t>
            </a:r>
            <a:r>
              <a:rPr lang="ar-DZ" sz="2400" dirty="0"/>
              <a:t>المنتجات، </a:t>
            </a:r>
            <a:r>
              <a:rPr lang="ar-DZ" sz="2400" u="sng" dirty="0"/>
              <a:t>ويجذب العملاء </a:t>
            </a:r>
            <a:r>
              <a:rPr lang="ar-DZ" sz="2400" dirty="0"/>
              <a:t>كما يزيد من </a:t>
            </a:r>
            <a:r>
              <a:rPr lang="ar-DZ" sz="2400" u="sng" dirty="0"/>
              <a:t>إيرادات العمل</a:t>
            </a:r>
            <a:r>
              <a:rPr lang="ar-DZ" sz="2400" dirty="0"/>
              <a:t/>
            </a:r>
            <a:br>
              <a:rPr lang="ar-DZ" sz="2400" dirty="0"/>
            </a:br>
            <a:endParaRPr lang="en-US" sz="2400" b="1" dirty="0"/>
          </a:p>
        </p:txBody>
      </p:sp>
      <p:sp>
        <p:nvSpPr>
          <p:cNvPr id="7" name="Flèche gauche 6"/>
          <p:cNvSpPr/>
          <p:nvPr/>
        </p:nvSpPr>
        <p:spPr>
          <a:xfrm>
            <a:off x="10131552" y="3858768"/>
            <a:ext cx="1240381" cy="1627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أهم خطوات الترويج لمنتج - فاستركابيتا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70" y="597205"/>
            <a:ext cx="3604899" cy="177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030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4294967295"/>
          </p:nvPr>
        </p:nvSpPr>
        <p:spPr>
          <a:xfrm>
            <a:off x="1127760" y="0"/>
            <a:ext cx="9540240" cy="6187440"/>
          </a:xfrm>
        </p:spPr>
        <p:txBody>
          <a:bodyPr>
            <a:normAutofit lnSpcReduction="10000"/>
          </a:bodyPr>
          <a:lstStyle/>
          <a:p>
            <a:pPr marL="609600" indent="-609600" algn="ctr" rtl="1">
              <a:lnSpc>
                <a:spcPct val="150000"/>
              </a:lnSpc>
              <a:buNone/>
              <a:defRPr/>
            </a:pPr>
            <a:endParaRPr lang="ar-DZ" b="1" u="sng" dirty="0" smtClean="0">
              <a:cs typeface="Traditional Arabic" pitchFamily="2" charset="-78"/>
            </a:endParaRPr>
          </a:p>
          <a:p>
            <a:pPr marL="0" indent="0" algn="ctr" rtl="1">
              <a:lnSpc>
                <a:spcPct val="150000"/>
              </a:lnSpc>
              <a:buNone/>
              <a:defRPr/>
            </a:pPr>
            <a:r>
              <a:rPr lang="ar-DZ" b="1" u="sng" dirty="0" smtClean="0">
                <a:solidFill>
                  <a:schemeClr val="tx1"/>
                </a:solidFill>
              </a:rPr>
              <a:t>أ- بالنسبة للمستهلك</a:t>
            </a:r>
            <a:endParaRPr lang="ar-DZ" b="1" u="sng" dirty="0" smtClean="0">
              <a:solidFill>
                <a:schemeClr val="tx1"/>
              </a:solidFill>
              <a:cs typeface="Traditional Arabic" pitchFamily="2" charset="-78"/>
            </a:endParaRPr>
          </a:p>
          <a:p>
            <a:pPr marL="609600" indent="-609600" algn="just" rtl="1">
              <a:defRPr/>
            </a:pPr>
            <a:r>
              <a:rPr lang="ar-DZ" b="1" dirty="0" smtClean="0">
                <a:solidFill>
                  <a:schemeClr val="tx1"/>
                </a:solidFill>
              </a:rPr>
              <a:t> </a:t>
            </a:r>
            <a:r>
              <a:rPr lang="ar-DZ" dirty="0" smtClean="0">
                <a:solidFill>
                  <a:schemeClr val="tx1"/>
                </a:solidFill>
                <a:effectLst/>
              </a:rPr>
              <a:t> إقناع المستهلكين وتشجيعهم وتحفيزهم على الشراء خاصة المترددين منهم في اتخاذ قرار الشراء.</a:t>
            </a:r>
          </a:p>
          <a:p>
            <a:pPr marL="609600" indent="-609600" algn="just" rtl="1">
              <a:defRPr/>
            </a:pPr>
            <a:r>
              <a:rPr lang="ar-DZ" dirty="0" smtClean="0">
                <a:solidFill>
                  <a:schemeClr val="tx1"/>
                </a:solidFill>
                <a:effectLst/>
              </a:rPr>
              <a:t> يستخدم هذا النشاط عندما ترغب المؤسسة في استمالة المستهلكين لتجربة وشراء منتج أو خدمة جديدة تقدم في الأسواق لأول مرة. </a:t>
            </a:r>
          </a:p>
          <a:p>
            <a:pPr marL="609600" indent="-609600" algn="just" rtl="1">
              <a:defRPr/>
            </a:pPr>
            <a:r>
              <a:rPr lang="ar-DZ" dirty="0" smtClean="0">
                <a:solidFill>
                  <a:schemeClr val="tx1"/>
                </a:solidFill>
                <a:effectLst/>
              </a:rPr>
              <a:t> المحافظة على الزبائن الحاليين والعمل على استقرار الطلب وحجم المبيعات.</a:t>
            </a:r>
          </a:p>
          <a:p>
            <a:pPr marL="609600" indent="-609600" algn="r" rtl="1">
              <a:defRPr/>
            </a:pPr>
            <a:r>
              <a:rPr lang="ar-DZ" dirty="0" smtClean="0">
                <a:solidFill>
                  <a:schemeClr val="tx1"/>
                </a:solidFill>
              </a:rPr>
              <a:t>خلق </a:t>
            </a:r>
            <a:r>
              <a:rPr lang="ar-DZ" dirty="0">
                <a:solidFill>
                  <a:schemeClr val="tx1"/>
                </a:solidFill>
              </a:rPr>
              <a:t>ولاء للمنتج وجذب المستهلك نحو العلامة.</a:t>
            </a:r>
          </a:p>
          <a:p>
            <a:pPr marL="609600" indent="-609600" algn="r" rtl="1">
              <a:defRPr/>
            </a:pPr>
            <a:r>
              <a:rPr lang="ar-DZ" dirty="0">
                <a:solidFill>
                  <a:schemeClr val="tx1"/>
                </a:solidFill>
              </a:rPr>
              <a:t>تشجيع المستهلك للحصول على معلومات عن السلعة أو الخدمة.   </a:t>
            </a:r>
          </a:p>
          <a:p>
            <a:pPr marL="609600" indent="-609600" algn="r" rtl="1">
              <a:defRPr/>
            </a:pPr>
            <a:r>
              <a:rPr lang="ar-DZ" dirty="0">
                <a:solidFill>
                  <a:schemeClr val="tx1"/>
                </a:solidFill>
              </a:rPr>
              <a:t> جدب مستهلكين جدد وتحول المستهلكين من منتجات المؤسسات المنافسة إلى منتجات المؤسسة.</a:t>
            </a:r>
          </a:p>
          <a:p>
            <a:pPr marL="609600" indent="-609600" algn="r" rtl="1">
              <a:defRPr/>
            </a:pPr>
            <a:r>
              <a:rPr lang="ar-DZ" dirty="0">
                <a:solidFill>
                  <a:schemeClr val="tx1"/>
                </a:solidFill>
              </a:rPr>
              <a:t> تشجيع المستهلك على الشراء في غير مواسم الاستهلاك.</a:t>
            </a:r>
          </a:p>
          <a:p>
            <a:pPr marL="609600" indent="-609600" algn="r" rtl="1">
              <a:defRPr/>
            </a:pPr>
            <a:r>
              <a:rPr lang="ar-DZ" dirty="0">
                <a:solidFill>
                  <a:schemeClr val="tx1"/>
                </a:solidFill>
              </a:rPr>
              <a:t>حث المستهلكين على شراء كميات اكبر.</a:t>
            </a:r>
            <a:endParaRPr lang="fr-FR" dirty="0">
              <a:solidFill>
                <a:schemeClr val="tx1"/>
              </a:solidFill>
            </a:endParaRPr>
          </a:p>
          <a:p>
            <a:pPr marL="609600" indent="-609600" algn="just" rtl="1">
              <a:defRPr/>
            </a:pPr>
            <a:endParaRPr lang="ar-DZ" dirty="0" smtClean="0">
              <a:effectLst/>
            </a:endParaRPr>
          </a:p>
        </p:txBody>
      </p:sp>
      <p:sp>
        <p:nvSpPr>
          <p:cNvPr id="5" name="Rectangle 7"/>
          <p:cNvSpPr>
            <a:spLocks noGrp="1" noChangeArrowheads="1"/>
          </p:cNvSpPr>
          <p:nvPr>
            <p:ph type="title" idx="4294967295"/>
          </p:nvPr>
        </p:nvSpPr>
        <p:spPr>
          <a:xfrm>
            <a:off x="1751649" y="0"/>
            <a:ext cx="8353425" cy="720725"/>
          </a:xfrm>
          <a:gradFill flip="none" rotWithShape="1">
            <a:gsLst>
              <a:gs pos="0">
                <a:srgbClr val="FF66CC">
                  <a:tint val="66000"/>
                  <a:satMod val="160000"/>
                  <a:shade val="30000"/>
                  <a:satMod val="115000"/>
                </a:srgbClr>
              </a:gs>
              <a:gs pos="50000">
                <a:srgbClr val="FF66CC">
                  <a:tint val="66000"/>
                  <a:satMod val="160000"/>
                  <a:shade val="67500"/>
                  <a:satMod val="115000"/>
                </a:srgbClr>
              </a:gs>
              <a:gs pos="100000">
                <a:srgbClr val="FF66CC">
                  <a:tint val="66000"/>
                  <a:satMod val="160000"/>
                  <a:shade val="100000"/>
                  <a:satMod val="115000"/>
                </a:srgbClr>
              </a:gs>
            </a:gsLst>
            <a:lin ang="0" scaled="1"/>
            <a:tileRect/>
          </a:gradFill>
        </p:spPr>
        <p:txBody>
          <a:bodyPr>
            <a:normAutofit fontScale="90000"/>
          </a:bodyPr>
          <a:lstStyle/>
          <a:p>
            <a:pPr rtl="1" eaLnBrk="1" hangingPunct="1">
              <a:defRPr/>
            </a:pPr>
            <a:r>
              <a:rPr lang="ar-DZ" b="1" dirty="0" smtClean="0">
                <a:solidFill>
                  <a:srgbClr val="FFFF00"/>
                </a:solidFill>
              </a:rPr>
              <a:t>أهداف ترقية المبيعات</a:t>
            </a:r>
            <a:r>
              <a:rPr lang="en-US" dirty="0" smtClean="0">
                <a:effectLst/>
              </a:rPr>
              <a:t> </a:t>
            </a:r>
            <a:endParaRPr lang="fr-FR" dirty="0" smtClean="0">
              <a:effectLst/>
            </a:endParaRPr>
          </a:p>
        </p:txBody>
      </p:sp>
    </p:spTree>
    <p:extLst>
      <p:ext uri="{BB962C8B-B14F-4D97-AF65-F5344CB8AC3E}">
        <p14:creationId xmlns:p14="http://schemas.microsoft.com/office/powerpoint/2010/main" val="4006364236"/>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4450">
                                            <p:txEl>
                                              <p:pRg st="1" end="1"/>
                                            </p:txEl>
                                          </p:spTgt>
                                        </p:tgtEl>
                                        <p:attrNameLst>
                                          <p:attrName>style.visibility</p:attrName>
                                        </p:attrNameLst>
                                      </p:cBhvr>
                                      <p:to>
                                        <p:strVal val="visible"/>
                                      </p:to>
                                    </p:set>
                                    <p:animEffect transition="in" filter="wipe(down)">
                                      <p:cBhvr>
                                        <p:cTn id="12" dur="500"/>
                                        <p:tgtEl>
                                          <p:spTgt spid="1044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4450">
                                            <p:txEl>
                                              <p:pRg st="2" end="2"/>
                                            </p:txEl>
                                          </p:spTgt>
                                        </p:tgtEl>
                                        <p:attrNameLst>
                                          <p:attrName>style.visibility</p:attrName>
                                        </p:attrNameLst>
                                      </p:cBhvr>
                                      <p:to>
                                        <p:strVal val="visible"/>
                                      </p:to>
                                    </p:set>
                                    <p:animEffect transition="in" filter="wipe(down)">
                                      <p:cBhvr>
                                        <p:cTn id="17" dur="500"/>
                                        <p:tgtEl>
                                          <p:spTgt spid="10445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4450">
                                            <p:txEl>
                                              <p:pRg st="3" end="3"/>
                                            </p:txEl>
                                          </p:spTgt>
                                        </p:tgtEl>
                                        <p:attrNameLst>
                                          <p:attrName>style.visibility</p:attrName>
                                        </p:attrNameLst>
                                      </p:cBhvr>
                                      <p:to>
                                        <p:strVal val="visible"/>
                                      </p:to>
                                    </p:set>
                                    <p:animEffect transition="in" filter="wipe(down)">
                                      <p:cBhvr>
                                        <p:cTn id="22" dur="500"/>
                                        <p:tgtEl>
                                          <p:spTgt spid="10445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4450">
                                            <p:txEl>
                                              <p:pRg st="4" end="4"/>
                                            </p:txEl>
                                          </p:spTgt>
                                        </p:tgtEl>
                                        <p:attrNameLst>
                                          <p:attrName>style.visibility</p:attrName>
                                        </p:attrNameLst>
                                      </p:cBhvr>
                                      <p:to>
                                        <p:strVal val="visible"/>
                                      </p:to>
                                    </p:set>
                                    <p:animEffect transition="in" filter="wipe(down)">
                                      <p:cBhvr>
                                        <p:cTn id="27" dur="500"/>
                                        <p:tgtEl>
                                          <p:spTgt spid="10445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4450">
                                            <p:txEl>
                                              <p:pRg st="5" end="5"/>
                                            </p:txEl>
                                          </p:spTgt>
                                        </p:tgtEl>
                                        <p:attrNameLst>
                                          <p:attrName>style.visibility</p:attrName>
                                        </p:attrNameLst>
                                      </p:cBhvr>
                                      <p:to>
                                        <p:strVal val="visible"/>
                                      </p:to>
                                    </p:set>
                                    <p:animEffect transition="in" filter="wipe(down)">
                                      <p:cBhvr>
                                        <p:cTn id="32" dur="500"/>
                                        <p:tgtEl>
                                          <p:spTgt spid="10445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4450">
                                            <p:txEl>
                                              <p:pRg st="6" end="6"/>
                                            </p:txEl>
                                          </p:spTgt>
                                        </p:tgtEl>
                                        <p:attrNameLst>
                                          <p:attrName>style.visibility</p:attrName>
                                        </p:attrNameLst>
                                      </p:cBhvr>
                                      <p:to>
                                        <p:strVal val="visible"/>
                                      </p:to>
                                    </p:set>
                                    <p:animEffect transition="in" filter="wipe(down)">
                                      <p:cBhvr>
                                        <p:cTn id="37" dur="500"/>
                                        <p:tgtEl>
                                          <p:spTgt spid="10445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4450">
                                            <p:txEl>
                                              <p:pRg st="7" end="7"/>
                                            </p:txEl>
                                          </p:spTgt>
                                        </p:tgtEl>
                                        <p:attrNameLst>
                                          <p:attrName>style.visibility</p:attrName>
                                        </p:attrNameLst>
                                      </p:cBhvr>
                                      <p:to>
                                        <p:strVal val="visible"/>
                                      </p:to>
                                    </p:set>
                                    <p:animEffect transition="in" filter="wipe(down)">
                                      <p:cBhvr>
                                        <p:cTn id="42" dur="500"/>
                                        <p:tgtEl>
                                          <p:spTgt spid="10445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4450">
                                            <p:txEl>
                                              <p:pRg st="8" end="8"/>
                                            </p:txEl>
                                          </p:spTgt>
                                        </p:tgtEl>
                                        <p:attrNameLst>
                                          <p:attrName>style.visibility</p:attrName>
                                        </p:attrNameLst>
                                      </p:cBhvr>
                                      <p:to>
                                        <p:strVal val="visible"/>
                                      </p:to>
                                    </p:set>
                                    <p:animEffect transition="in" filter="wipe(down)">
                                      <p:cBhvr>
                                        <p:cTn id="47" dur="500"/>
                                        <p:tgtEl>
                                          <p:spTgt spid="10445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4450">
                                            <p:txEl>
                                              <p:pRg st="9" end="9"/>
                                            </p:txEl>
                                          </p:spTgt>
                                        </p:tgtEl>
                                        <p:attrNameLst>
                                          <p:attrName>style.visibility</p:attrName>
                                        </p:attrNameLst>
                                      </p:cBhvr>
                                      <p:to>
                                        <p:strVal val="visible"/>
                                      </p:to>
                                    </p:set>
                                    <p:animEffect transition="in" filter="wipe(down)">
                                      <p:cBhvr>
                                        <p:cTn id="52" dur="500"/>
                                        <p:tgtEl>
                                          <p:spTgt spid="10445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build="p"/>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4294967295"/>
          </p:nvPr>
        </p:nvSpPr>
        <p:spPr>
          <a:xfrm>
            <a:off x="1524000" y="0"/>
            <a:ext cx="9144000" cy="6597650"/>
          </a:xfrm>
        </p:spPr>
        <p:txBody>
          <a:bodyPr>
            <a:normAutofit fontScale="92500" lnSpcReduction="20000"/>
          </a:bodyPr>
          <a:lstStyle/>
          <a:p>
            <a:pPr marL="609600" indent="-609600" algn="ctr" rtl="1">
              <a:lnSpc>
                <a:spcPct val="150000"/>
              </a:lnSpc>
              <a:buNone/>
              <a:defRPr/>
            </a:pPr>
            <a:endParaRPr lang="ar-DZ" b="1" u="sng" dirty="0" smtClean="0">
              <a:cs typeface="Traditional Arabic" pitchFamily="2" charset="-78"/>
            </a:endParaRPr>
          </a:p>
          <a:p>
            <a:pPr marL="609600" indent="-609600" algn="ctr" rtl="1">
              <a:lnSpc>
                <a:spcPct val="150000"/>
              </a:lnSpc>
              <a:buNone/>
              <a:defRPr/>
            </a:pPr>
            <a:r>
              <a:rPr lang="ar-DZ" b="1" dirty="0" smtClean="0">
                <a:solidFill>
                  <a:schemeClr val="tx1"/>
                </a:solidFill>
              </a:rPr>
              <a:t>ب - </a:t>
            </a:r>
            <a:r>
              <a:rPr lang="ar-DZ" b="1" u="sng" dirty="0" smtClean="0">
                <a:solidFill>
                  <a:schemeClr val="tx1"/>
                </a:solidFill>
              </a:rPr>
              <a:t>بالنسبة للموزعين والوسطاء ورجال البيع </a:t>
            </a:r>
            <a:r>
              <a:rPr lang="ar-DZ" dirty="0" smtClean="0">
                <a:solidFill>
                  <a:schemeClr val="tx1"/>
                </a:solidFill>
                <a:effectLst/>
              </a:rPr>
              <a:t> </a:t>
            </a:r>
            <a:endParaRPr lang="ar-DZ" b="1" u="sng" dirty="0" smtClean="0">
              <a:solidFill>
                <a:schemeClr val="tx1"/>
              </a:solidFill>
              <a:cs typeface="Traditional Arabic" pitchFamily="2" charset="-78"/>
            </a:endParaRPr>
          </a:p>
          <a:p>
            <a:pPr marL="609600" indent="-609600" algn="r" rtl="1">
              <a:defRPr/>
            </a:pPr>
            <a:r>
              <a:rPr lang="ar-DZ" b="1" dirty="0" smtClean="0">
                <a:solidFill>
                  <a:schemeClr val="tx1"/>
                </a:solidFill>
              </a:rPr>
              <a:t> </a:t>
            </a:r>
            <a:r>
              <a:rPr lang="ar-DZ" dirty="0" smtClean="0">
                <a:solidFill>
                  <a:schemeClr val="tx1"/>
                </a:solidFill>
                <a:effectLst/>
              </a:rPr>
              <a:t> مساعدة رجال البيع لزيادة مبيعاتهم.</a:t>
            </a:r>
            <a:endParaRPr lang="fr-FR" dirty="0" smtClean="0">
              <a:solidFill>
                <a:schemeClr val="tx1"/>
              </a:solidFill>
              <a:effectLst/>
            </a:endParaRPr>
          </a:p>
          <a:p>
            <a:pPr marL="609600" indent="-609600" algn="r" rtl="1">
              <a:defRPr/>
            </a:pPr>
            <a:r>
              <a:rPr lang="fr-FR" dirty="0" smtClean="0">
                <a:solidFill>
                  <a:schemeClr val="tx1"/>
                </a:solidFill>
                <a:effectLst/>
              </a:rPr>
              <a:t>  </a:t>
            </a:r>
            <a:r>
              <a:rPr lang="ar-DZ" dirty="0" smtClean="0">
                <a:solidFill>
                  <a:schemeClr val="tx1"/>
                </a:solidFill>
                <a:effectLst/>
              </a:rPr>
              <a:t>توجيه ومساعدة الموزعين والوسطاء.</a:t>
            </a:r>
            <a:endParaRPr lang="fr-FR" dirty="0" smtClean="0">
              <a:solidFill>
                <a:schemeClr val="tx1"/>
              </a:solidFill>
              <a:effectLst/>
            </a:endParaRPr>
          </a:p>
          <a:p>
            <a:pPr marL="609600" indent="-609600" algn="r" rtl="1">
              <a:defRPr/>
            </a:pPr>
            <a:r>
              <a:rPr lang="fr-FR" dirty="0" smtClean="0">
                <a:solidFill>
                  <a:schemeClr val="tx1"/>
                </a:solidFill>
                <a:effectLst/>
              </a:rPr>
              <a:t>  </a:t>
            </a:r>
            <a:r>
              <a:rPr lang="ar-DZ" dirty="0" smtClean="0">
                <a:solidFill>
                  <a:schemeClr val="tx1"/>
                </a:solidFill>
                <a:effectLst/>
              </a:rPr>
              <a:t>جذب عدد اكبر من المستهلكين إلى متاجر التجزئة.</a:t>
            </a:r>
            <a:endParaRPr lang="fr-FR" dirty="0" smtClean="0">
              <a:solidFill>
                <a:schemeClr val="tx1"/>
              </a:solidFill>
              <a:effectLst/>
            </a:endParaRPr>
          </a:p>
          <a:p>
            <a:pPr marL="609600" indent="-609600" algn="r" rtl="1">
              <a:defRPr/>
            </a:pPr>
            <a:r>
              <a:rPr lang="fr-FR" dirty="0" smtClean="0">
                <a:solidFill>
                  <a:schemeClr val="tx1"/>
                </a:solidFill>
                <a:effectLst/>
              </a:rPr>
              <a:t>  </a:t>
            </a:r>
            <a:r>
              <a:rPr lang="ar-DZ" dirty="0" smtClean="0">
                <a:solidFill>
                  <a:schemeClr val="tx1"/>
                </a:solidFill>
                <a:effectLst/>
              </a:rPr>
              <a:t>تحفيز الوسطاء وإثارة حماسهم لزيادة طلبياتهم من السلعة. </a:t>
            </a:r>
          </a:p>
          <a:p>
            <a:pPr marL="609600" indent="-609600" algn="r" rtl="1">
              <a:defRPr/>
            </a:pPr>
            <a:r>
              <a:rPr lang="ar-DZ" dirty="0">
                <a:solidFill>
                  <a:schemeClr val="tx1"/>
                </a:solidFill>
              </a:rPr>
              <a:t>حث رجال البيع على زيادة جهودهم خلال فترات معينة.</a:t>
            </a:r>
            <a:endParaRPr lang="fr-FR" dirty="0">
              <a:solidFill>
                <a:schemeClr val="tx1"/>
              </a:solidFill>
            </a:endParaRPr>
          </a:p>
          <a:p>
            <a:pPr marL="609600" indent="-609600" algn="r" rtl="1">
              <a:defRPr/>
            </a:pPr>
            <a:r>
              <a:rPr lang="fr-FR" dirty="0">
                <a:solidFill>
                  <a:schemeClr val="tx1"/>
                </a:solidFill>
              </a:rPr>
              <a:t> </a:t>
            </a:r>
            <a:r>
              <a:rPr lang="ar-DZ" dirty="0">
                <a:solidFill>
                  <a:schemeClr val="tx1"/>
                </a:solidFill>
              </a:rPr>
              <a:t>الحصول على مواقع أفضل على </a:t>
            </a:r>
            <a:r>
              <a:rPr lang="ar-DZ" dirty="0" err="1">
                <a:solidFill>
                  <a:schemeClr val="tx1"/>
                </a:solidFill>
              </a:rPr>
              <a:t>الأرفف</a:t>
            </a:r>
            <a:r>
              <a:rPr lang="ar-DZ" dirty="0">
                <a:solidFill>
                  <a:schemeClr val="tx1"/>
                </a:solidFill>
              </a:rPr>
              <a:t> ونوافذ العرض. </a:t>
            </a:r>
            <a:endParaRPr lang="fr-FR" dirty="0">
              <a:solidFill>
                <a:schemeClr val="tx1"/>
              </a:solidFill>
            </a:endParaRPr>
          </a:p>
          <a:p>
            <a:pPr marL="609600" indent="-609600" algn="r" rtl="1">
              <a:defRPr/>
            </a:pPr>
            <a:r>
              <a:rPr lang="fr-FR" dirty="0">
                <a:solidFill>
                  <a:schemeClr val="tx1"/>
                </a:solidFill>
              </a:rPr>
              <a:t> </a:t>
            </a:r>
            <a:r>
              <a:rPr lang="ar-DZ" dirty="0">
                <a:solidFill>
                  <a:schemeClr val="tx1"/>
                </a:solidFill>
              </a:rPr>
              <a:t>تحسين صورة المنتج، حيث يعمل الوسطاء على خلق وتطوير الصورة الحسنة في نظر المستهلك وتطوير الاتصالات بفضل تقديم المعلومات</a:t>
            </a:r>
            <a:r>
              <a:rPr lang="ar-DZ" dirty="0" smtClean="0">
                <a:solidFill>
                  <a:schemeClr val="tx1"/>
                </a:solidFill>
              </a:rPr>
              <a:t>.</a:t>
            </a:r>
          </a:p>
          <a:p>
            <a:pPr marL="609600" indent="-609600" algn="r" rtl="1">
              <a:defRPr/>
            </a:pPr>
            <a:r>
              <a:rPr lang="ar-DZ" dirty="0">
                <a:solidFill>
                  <a:schemeClr val="tx1"/>
                </a:solidFill>
              </a:rPr>
              <a:t>حث الموزعين على تقديم خدمات وتوجيهها لتسهيل اختيارات المشتري والاستعمال الجيد للمنتج من خلال انتهاج سياسات فعالة.</a:t>
            </a:r>
          </a:p>
          <a:p>
            <a:pPr marL="609600" indent="-609600" algn="r" rtl="1">
              <a:defRPr/>
            </a:pPr>
            <a:r>
              <a:rPr lang="ar-DZ" dirty="0">
                <a:solidFill>
                  <a:schemeClr val="tx1"/>
                </a:solidFill>
              </a:rPr>
              <a:t>زيادة مستوى المخزون لدى الموزعين.</a:t>
            </a:r>
          </a:p>
          <a:p>
            <a:pPr marL="609600" indent="-609600" algn="r" rtl="1">
              <a:defRPr/>
            </a:pPr>
            <a:r>
              <a:rPr lang="ar-DZ" dirty="0">
                <a:solidFill>
                  <a:schemeClr val="tx1"/>
                </a:solidFill>
              </a:rPr>
              <a:t>تشجيع الموزعين على التعامل في التشكيلات المتعددة من السلع.</a:t>
            </a:r>
          </a:p>
          <a:p>
            <a:pPr marL="609600" indent="-609600" algn="r" rtl="1">
              <a:defRPr/>
            </a:pPr>
            <a:r>
              <a:rPr lang="ar-DZ" dirty="0">
                <a:solidFill>
                  <a:schemeClr val="tx1"/>
                </a:solidFill>
              </a:rPr>
              <a:t> زيادة ولاء الموزعين للاسم التجاري للسلعة.</a:t>
            </a:r>
          </a:p>
          <a:p>
            <a:pPr marL="609600" indent="-609600" algn="r" rtl="1">
              <a:defRPr/>
            </a:pPr>
            <a:endParaRPr lang="ar-DZ" dirty="0"/>
          </a:p>
          <a:p>
            <a:pPr marL="609600" indent="-609600" algn="r" rtl="1">
              <a:defRPr/>
            </a:pPr>
            <a:endParaRPr lang="ar-DZ" dirty="0" smtClean="0">
              <a:effectLst/>
            </a:endParaRPr>
          </a:p>
        </p:txBody>
      </p:sp>
      <p:sp>
        <p:nvSpPr>
          <p:cNvPr id="5" name="Rectangle 7"/>
          <p:cNvSpPr>
            <a:spLocks noGrp="1" noChangeArrowheads="1"/>
          </p:cNvSpPr>
          <p:nvPr>
            <p:ph type="title" idx="4294967295"/>
          </p:nvPr>
        </p:nvSpPr>
        <p:spPr>
          <a:xfrm>
            <a:off x="1919287" y="1"/>
            <a:ext cx="8353425" cy="502920"/>
          </a:xfrm>
          <a:gradFill flip="none" rotWithShape="1">
            <a:gsLst>
              <a:gs pos="0">
                <a:srgbClr val="FF66CC">
                  <a:tint val="66000"/>
                  <a:satMod val="160000"/>
                  <a:shade val="30000"/>
                  <a:satMod val="115000"/>
                </a:srgbClr>
              </a:gs>
              <a:gs pos="50000">
                <a:srgbClr val="FF66CC">
                  <a:tint val="66000"/>
                  <a:satMod val="160000"/>
                  <a:shade val="67500"/>
                  <a:satMod val="115000"/>
                </a:srgbClr>
              </a:gs>
              <a:gs pos="100000">
                <a:srgbClr val="FF66CC">
                  <a:tint val="66000"/>
                  <a:satMod val="160000"/>
                  <a:shade val="100000"/>
                  <a:satMod val="115000"/>
                </a:srgbClr>
              </a:gs>
            </a:gsLst>
            <a:lin ang="0" scaled="1"/>
            <a:tileRect/>
          </a:gradFill>
        </p:spPr>
        <p:txBody>
          <a:bodyPr>
            <a:normAutofit fontScale="90000"/>
          </a:bodyPr>
          <a:lstStyle/>
          <a:p>
            <a:pPr rtl="1" eaLnBrk="1" hangingPunct="1">
              <a:defRPr/>
            </a:pPr>
            <a:r>
              <a:rPr lang="ar-DZ" b="1" dirty="0" smtClean="0">
                <a:solidFill>
                  <a:srgbClr val="FFFF00"/>
                </a:solidFill>
              </a:rPr>
              <a:t>أهداف ترقية المبيعات</a:t>
            </a:r>
            <a:r>
              <a:rPr lang="en-US" dirty="0" smtClean="0">
                <a:effectLst/>
              </a:rPr>
              <a:t> </a:t>
            </a:r>
            <a:endParaRPr lang="fr-FR" dirty="0" smtClean="0">
              <a:effectLst/>
            </a:endParaRPr>
          </a:p>
        </p:txBody>
      </p:sp>
    </p:spTree>
    <p:extLst>
      <p:ext uri="{BB962C8B-B14F-4D97-AF65-F5344CB8AC3E}">
        <p14:creationId xmlns:p14="http://schemas.microsoft.com/office/powerpoint/2010/main" val="3910564374"/>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4450">
                                            <p:txEl>
                                              <p:pRg st="1" end="1"/>
                                            </p:txEl>
                                          </p:spTgt>
                                        </p:tgtEl>
                                        <p:attrNameLst>
                                          <p:attrName>style.visibility</p:attrName>
                                        </p:attrNameLst>
                                      </p:cBhvr>
                                      <p:to>
                                        <p:strVal val="visible"/>
                                      </p:to>
                                    </p:set>
                                    <p:animEffect transition="in" filter="wipe(down)">
                                      <p:cBhvr>
                                        <p:cTn id="12" dur="500"/>
                                        <p:tgtEl>
                                          <p:spTgt spid="1044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4450">
                                            <p:txEl>
                                              <p:pRg st="2" end="2"/>
                                            </p:txEl>
                                          </p:spTgt>
                                        </p:tgtEl>
                                        <p:attrNameLst>
                                          <p:attrName>style.visibility</p:attrName>
                                        </p:attrNameLst>
                                      </p:cBhvr>
                                      <p:to>
                                        <p:strVal val="visible"/>
                                      </p:to>
                                    </p:set>
                                    <p:animEffect transition="in" filter="wipe(down)">
                                      <p:cBhvr>
                                        <p:cTn id="17" dur="500"/>
                                        <p:tgtEl>
                                          <p:spTgt spid="10445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4450">
                                            <p:txEl>
                                              <p:pRg st="3" end="3"/>
                                            </p:txEl>
                                          </p:spTgt>
                                        </p:tgtEl>
                                        <p:attrNameLst>
                                          <p:attrName>style.visibility</p:attrName>
                                        </p:attrNameLst>
                                      </p:cBhvr>
                                      <p:to>
                                        <p:strVal val="visible"/>
                                      </p:to>
                                    </p:set>
                                    <p:animEffect transition="in" filter="wipe(down)">
                                      <p:cBhvr>
                                        <p:cTn id="22" dur="500"/>
                                        <p:tgtEl>
                                          <p:spTgt spid="10445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4450">
                                            <p:txEl>
                                              <p:pRg st="4" end="4"/>
                                            </p:txEl>
                                          </p:spTgt>
                                        </p:tgtEl>
                                        <p:attrNameLst>
                                          <p:attrName>style.visibility</p:attrName>
                                        </p:attrNameLst>
                                      </p:cBhvr>
                                      <p:to>
                                        <p:strVal val="visible"/>
                                      </p:to>
                                    </p:set>
                                    <p:animEffect transition="in" filter="wipe(down)">
                                      <p:cBhvr>
                                        <p:cTn id="27" dur="500"/>
                                        <p:tgtEl>
                                          <p:spTgt spid="10445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4450">
                                            <p:txEl>
                                              <p:pRg st="5" end="5"/>
                                            </p:txEl>
                                          </p:spTgt>
                                        </p:tgtEl>
                                        <p:attrNameLst>
                                          <p:attrName>style.visibility</p:attrName>
                                        </p:attrNameLst>
                                      </p:cBhvr>
                                      <p:to>
                                        <p:strVal val="visible"/>
                                      </p:to>
                                    </p:set>
                                    <p:animEffect transition="in" filter="wipe(down)">
                                      <p:cBhvr>
                                        <p:cTn id="32" dur="500"/>
                                        <p:tgtEl>
                                          <p:spTgt spid="10445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4450">
                                            <p:txEl>
                                              <p:pRg st="6" end="6"/>
                                            </p:txEl>
                                          </p:spTgt>
                                        </p:tgtEl>
                                        <p:attrNameLst>
                                          <p:attrName>style.visibility</p:attrName>
                                        </p:attrNameLst>
                                      </p:cBhvr>
                                      <p:to>
                                        <p:strVal val="visible"/>
                                      </p:to>
                                    </p:set>
                                    <p:animEffect transition="in" filter="wipe(down)">
                                      <p:cBhvr>
                                        <p:cTn id="37" dur="500"/>
                                        <p:tgtEl>
                                          <p:spTgt spid="10445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4450">
                                            <p:txEl>
                                              <p:pRg st="7" end="7"/>
                                            </p:txEl>
                                          </p:spTgt>
                                        </p:tgtEl>
                                        <p:attrNameLst>
                                          <p:attrName>style.visibility</p:attrName>
                                        </p:attrNameLst>
                                      </p:cBhvr>
                                      <p:to>
                                        <p:strVal val="visible"/>
                                      </p:to>
                                    </p:set>
                                    <p:animEffect transition="in" filter="wipe(down)">
                                      <p:cBhvr>
                                        <p:cTn id="42" dur="500"/>
                                        <p:tgtEl>
                                          <p:spTgt spid="10445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4450">
                                            <p:txEl>
                                              <p:pRg st="8" end="8"/>
                                            </p:txEl>
                                          </p:spTgt>
                                        </p:tgtEl>
                                        <p:attrNameLst>
                                          <p:attrName>style.visibility</p:attrName>
                                        </p:attrNameLst>
                                      </p:cBhvr>
                                      <p:to>
                                        <p:strVal val="visible"/>
                                      </p:to>
                                    </p:set>
                                    <p:animEffect transition="in" filter="wipe(down)">
                                      <p:cBhvr>
                                        <p:cTn id="47" dur="500"/>
                                        <p:tgtEl>
                                          <p:spTgt spid="10445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4450">
                                            <p:txEl>
                                              <p:pRg st="9" end="9"/>
                                            </p:txEl>
                                          </p:spTgt>
                                        </p:tgtEl>
                                        <p:attrNameLst>
                                          <p:attrName>style.visibility</p:attrName>
                                        </p:attrNameLst>
                                      </p:cBhvr>
                                      <p:to>
                                        <p:strVal val="visible"/>
                                      </p:to>
                                    </p:set>
                                    <p:animEffect transition="in" filter="wipe(down)">
                                      <p:cBhvr>
                                        <p:cTn id="52" dur="500"/>
                                        <p:tgtEl>
                                          <p:spTgt spid="10445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04450">
                                            <p:txEl>
                                              <p:pRg st="10" end="10"/>
                                            </p:txEl>
                                          </p:spTgt>
                                        </p:tgtEl>
                                        <p:attrNameLst>
                                          <p:attrName>style.visibility</p:attrName>
                                        </p:attrNameLst>
                                      </p:cBhvr>
                                      <p:to>
                                        <p:strVal val="visible"/>
                                      </p:to>
                                    </p:set>
                                    <p:animEffect transition="in" filter="wipe(down)">
                                      <p:cBhvr>
                                        <p:cTn id="57" dur="500"/>
                                        <p:tgtEl>
                                          <p:spTgt spid="10445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04450">
                                            <p:txEl>
                                              <p:pRg st="11" end="11"/>
                                            </p:txEl>
                                          </p:spTgt>
                                        </p:tgtEl>
                                        <p:attrNameLst>
                                          <p:attrName>style.visibility</p:attrName>
                                        </p:attrNameLst>
                                      </p:cBhvr>
                                      <p:to>
                                        <p:strVal val="visible"/>
                                      </p:to>
                                    </p:set>
                                    <p:animEffect transition="in" filter="wipe(down)">
                                      <p:cBhvr>
                                        <p:cTn id="62" dur="500"/>
                                        <p:tgtEl>
                                          <p:spTgt spid="104450">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04450">
                                            <p:txEl>
                                              <p:pRg st="12" end="12"/>
                                            </p:txEl>
                                          </p:spTgt>
                                        </p:tgtEl>
                                        <p:attrNameLst>
                                          <p:attrName>style.visibility</p:attrName>
                                        </p:attrNameLst>
                                      </p:cBhvr>
                                      <p:to>
                                        <p:strVal val="visible"/>
                                      </p:to>
                                    </p:set>
                                    <p:animEffect transition="in" filter="wipe(down)">
                                      <p:cBhvr>
                                        <p:cTn id="67" dur="500"/>
                                        <p:tgtEl>
                                          <p:spTgt spid="10445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build="p"/>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4294967295"/>
          </p:nvPr>
        </p:nvSpPr>
        <p:spPr>
          <a:xfrm>
            <a:off x="1341120" y="720725"/>
            <a:ext cx="9144000" cy="4861560"/>
          </a:xfrm>
        </p:spPr>
        <p:txBody>
          <a:bodyPr/>
          <a:lstStyle/>
          <a:p>
            <a:pPr marL="609600" indent="-609600" algn="ctr" rtl="1">
              <a:lnSpc>
                <a:spcPct val="150000"/>
              </a:lnSpc>
              <a:buNone/>
              <a:defRPr/>
            </a:pPr>
            <a:endParaRPr lang="ar-DZ" b="1" u="sng" dirty="0" smtClean="0">
              <a:cs typeface="Traditional Arabic" pitchFamily="2" charset="-78"/>
            </a:endParaRPr>
          </a:p>
          <a:p>
            <a:pPr marL="609600" indent="-609600" algn="ctr" rtl="1">
              <a:lnSpc>
                <a:spcPct val="150000"/>
              </a:lnSpc>
              <a:buNone/>
              <a:defRPr/>
            </a:pPr>
            <a:r>
              <a:rPr lang="ar-DZ" b="1" dirty="0" smtClean="0">
                <a:solidFill>
                  <a:schemeClr val="tx1"/>
                </a:solidFill>
              </a:rPr>
              <a:t>ب - </a:t>
            </a:r>
            <a:r>
              <a:rPr lang="ar-DZ" b="1" u="sng" dirty="0" smtClean="0">
                <a:solidFill>
                  <a:schemeClr val="tx1"/>
                </a:solidFill>
              </a:rPr>
              <a:t> بالنسبة للمبيعات</a:t>
            </a:r>
            <a:r>
              <a:rPr lang="en-US" dirty="0" smtClean="0">
                <a:solidFill>
                  <a:schemeClr val="tx1"/>
                </a:solidFill>
                <a:effectLst/>
              </a:rPr>
              <a:t> </a:t>
            </a:r>
            <a:r>
              <a:rPr lang="ar-DZ" b="1" u="sng" dirty="0" smtClean="0">
                <a:solidFill>
                  <a:schemeClr val="tx1"/>
                </a:solidFill>
              </a:rPr>
              <a:t> </a:t>
            </a:r>
            <a:r>
              <a:rPr lang="ar-DZ" dirty="0" smtClean="0">
                <a:solidFill>
                  <a:schemeClr val="tx1"/>
                </a:solidFill>
                <a:effectLst/>
              </a:rPr>
              <a:t> </a:t>
            </a:r>
            <a:endParaRPr lang="ar-DZ" b="1" u="sng" dirty="0" smtClean="0">
              <a:solidFill>
                <a:schemeClr val="tx1"/>
              </a:solidFill>
              <a:cs typeface="Traditional Arabic" pitchFamily="2" charset="-78"/>
            </a:endParaRPr>
          </a:p>
          <a:p>
            <a:pPr marL="609600" indent="-609600" algn="r" rtl="1">
              <a:defRPr/>
            </a:pPr>
            <a:r>
              <a:rPr lang="ar-DZ" dirty="0" smtClean="0">
                <a:solidFill>
                  <a:schemeClr val="tx1"/>
                </a:solidFill>
                <a:effectLst/>
              </a:rPr>
              <a:t>زيادة حجم المبيعات في الأجل القصير، من خلال زيادة الطلب على المنتجات وذلك في الحالات التالية:</a:t>
            </a:r>
            <a:endParaRPr lang="fr-FR" dirty="0" smtClean="0">
              <a:solidFill>
                <a:schemeClr val="tx1"/>
              </a:solidFill>
              <a:effectLst/>
            </a:endParaRPr>
          </a:p>
          <a:p>
            <a:pPr marL="609600" indent="-609600" algn="r" rtl="1">
              <a:buNone/>
              <a:defRPr/>
            </a:pPr>
            <a:r>
              <a:rPr lang="fr-FR" dirty="0" smtClean="0">
                <a:solidFill>
                  <a:schemeClr val="tx1"/>
                </a:solidFill>
                <a:effectLst/>
              </a:rPr>
              <a:t> - </a:t>
            </a:r>
            <a:r>
              <a:rPr lang="ar-DZ" dirty="0" smtClean="0">
                <a:solidFill>
                  <a:schemeClr val="tx1"/>
                </a:solidFill>
                <a:effectLst/>
              </a:rPr>
              <a:t>الدخول في منافذ توزيع جديدة</a:t>
            </a:r>
            <a:endParaRPr lang="fr-FR" dirty="0" smtClean="0">
              <a:solidFill>
                <a:schemeClr val="tx1"/>
              </a:solidFill>
              <a:effectLst/>
            </a:endParaRPr>
          </a:p>
          <a:p>
            <a:pPr marL="609600" indent="-609600" algn="r" rtl="1">
              <a:buNone/>
              <a:defRPr/>
            </a:pPr>
            <a:r>
              <a:rPr lang="fr-FR" dirty="0" smtClean="0">
                <a:solidFill>
                  <a:schemeClr val="tx1"/>
                </a:solidFill>
                <a:effectLst/>
              </a:rPr>
              <a:t>- </a:t>
            </a:r>
            <a:r>
              <a:rPr lang="ar-DZ" dirty="0" smtClean="0">
                <a:solidFill>
                  <a:schemeClr val="tx1"/>
                </a:solidFill>
                <a:effectLst/>
              </a:rPr>
              <a:t> زيادة حصة المؤسسة في السوق في الأجل القصير.</a:t>
            </a:r>
            <a:endParaRPr lang="fr-FR" dirty="0" smtClean="0">
              <a:solidFill>
                <a:schemeClr val="tx1"/>
              </a:solidFill>
              <a:effectLst/>
            </a:endParaRPr>
          </a:p>
          <a:p>
            <a:pPr marL="609600" indent="-609600" algn="r" rtl="1">
              <a:buNone/>
              <a:defRPr/>
            </a:pPr>
            <a:r>
              <a:rPr lang="fr-FR" dirty="0" smtClean="0">
                <a:solidFill>
                  <a:schemeClr val="tx1"/>
                </a:solidFill>
                <a:effectLst/>
              </a:rPr>
              <a:t> - </a:t>
            </a:r>
            <a:r>
              <a:rPr lang="ar-DZ" dirty="0" smtClean="0">
                <a:solidFill>
                  <a:schemeClr val="tx1"/>
                </a:solidFill>
                <a:effectLst/>
              </a:rPr>
              <a:t>مواجهة المنافسة في الأسواق</a:t>
            </a:r>
            <a:r>
              <a:rPr lang="en-US" dirty="0" smtClean="0">
                <a:solidFill>
                  <a:schemeClr val="tx1"/>
                </a:solidFill>
                <a:effectLst/>
              </a:rPr>
              <a:t> </a:t>
            </a:r>
            <a:endParaRPr lang="ar-DZ" dirty="0" smtClean="0">
              <a:solidFill>
                <a:schemeClr val="tx1"/>
              </a:solidFill>
              <a:effectLst/>
            </a:endParaRPr>
          </a:p>
        </p:txBody>
      </p:sp>
      <p:sp>
        <p:nvSpPr>
          <p:cNvPr id="5" name="Rectangle 7"/>
          <p:cNvSpPr>
            <a:spLocks noGrp="1" noChangeArrowheads="1"/>
          </p:cNvSpPr>
          <p:nvPr>
            <p:ph type="title" idx="4294967295"/>
          </p:nvPr>
        </p:nvSpPr>
        <p:spPr>
          <a:xfrm>
            <a:off x="1873567" y="533400"/>
            <a:ext cx="8353425" cy="720725"/>
          </a:xfrm>
          <a:gradFill flip="none" rotWithShape="1">
            <a:gsLst>
              <a:gs pos="0">
                <a:srgbClr val="FF66CC">
                  <a:tint val="66000"/>
                  <a:satMod val="160000"/>
                  <a:shade val="30000"/>
                  <a:satMod val="115000"/>
                </a:srgbClr>
              </a:gs>
              <a:gs pos="50000">
                <a:srgbClr val="FF66CC">
                  <a:tint val="66000"/>
                  <a:satMod val="160000"/>
                  <a:shade val="67500"/>
                  <a:satMod val="115000"/>
                </a:srgbClr>
              </a:gs>
              <a:gs pos="100000">
                <a:srgbClr val="FF66CC">
                  <a:tint val="66000"/>
                  <a:satMod val="160000"/>
                  <a:shade val="100000"/>
                  <a:satMod val="115000"/>
                </a:srgbClr>
              </a:gs>
            </a:gsLst>
            <a:lin ang="0" scaled="1"/>
            <a:tileRect/>
          </a:gradFill>
        </p:spPr>
        <p:txBody>
          <a:bodyPr>
            <a:normAutofit fontScale="90000"/>
          </a:bodyPr>
          <a:lstStyle/>
          <a:p>
            <a:pPr rtl="1" eaLnBrk="1" hangingPunct="1">
              <a:defRPr/>
            </a:pPr>
            <a:r>
              <a:rPr lang="ar-DZ" b="1" dirty="0" smtClean="0">
                <a:solidFill>
                  <a:srgbClr val="FFFF00"/>
                </a:solidFill>
              </a:rPr>
              <a:t>أهداف ترقية المبيعات</a:t>
            </a:r>
            <a:r>
              <a:rPr lang="en-US" dirty="0" smtClean="0">
                <a:effectLst/>
              </a:rPr>
              <a:t> </a:t>
            </a:r>
            <a:endParaRPr lang="fr-FR" dirty="0" smtClean="0">
              <a:effectLst/>
            </a:endParaRPr>
          </a:p>
        </p:txBody>
      </p:sp>
    </p:spTree>
    <p:extLst>
      <p:ext uri="{BB962C8B-B14F-4D97-AF65-F5344CB8AC3E}">
        <p14:creationId xmlns:p14="http://schemas.microsoft.com/office/powerpoint/2010/main" val="1115775534"/>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4450">
                                            <p:txEl>
                                              <p:pRg st="1" end="1"/>
                                            </p:txEl>
                                          </p:spTgt>
                                        </p:tgtEl>
                                        <p:attrNameLst>
                                          <p:attrName>style.visibility</p:attrName>
                                        </p:attrNameLst>
                                      </p:cBhvr>
                                      <p:to>
                                        <p:strVal val="visible"/>
                                      </p:to>
                                    </p:set>
                                    <p:animEffect transition="in" filter="wipe(down)">
                                      <p:cBhvr>
                                        <p:cTn id="12" dur="500"/>
                                        <p:tgtEl>
                                          <p:spTgt spid="1044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4450">
                                            <p:txEl>
                                              <p:pRg st="2" end="2"/>
                                            </p:txEl>
                                          </p:spTgt>
                                        </p:tgtEl>
                                        <p:attrNameLst>
                                          <p:attrName>style.visibility</p:attrName>
                                        </p:attrNameLst>
                                      </p:cBhvr>
                                      <p:to>
                                        <p:strVal val="visible"/>
                                      </p:to>
                                    </p:set>
                                    <p:animEffect transition="in" filter="wipe(down)">
                                      <p:cBhvr>
                                        <p:cTn id="17" dur="500"/>
                                        <p:tgtEl>
                                          <p:spTgt spid="10445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4450">
                                            <p:txEl>
                                              <p:pRg st="3" end="3"/>
                                            </p:txEl>
                                          </p:spTgt>
                                        </p:tgtEl>
                                        <p:attrNameLst>
                                          <p:attrName>style.visibility</p:attrName>
                                        </p:attrNameLst>
                                      </p:cBhvr>
                                      <p:to>
                                        <p:strVal val="visible"/>
                                      </p:to>
                                    </p:set>
                                    <p:animEffect transition="in" filter="wipe(down)">
                                      <p:cBhvr>
                                        <p:cTn id="22" dur="500"/>
                                        <p:tgtEl>
                                          <p:spTgt spid="10445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4450">
                                            <p:txEl>
                                              <p:pRg st="4" end="4"/>
                                            </p:txEl>
                                          </p:spTgt>
                                        </p:tgtEl>
                                        <p:attrNameLst>
                                          <p:attrName>style.visibility</p:attrName>
                                        </p:attrNameLst>
                                      </p:cBhvr>
                                      <p:to>
                                        <p:strVal val="visible"/>
                                      </p:to>
                                    </p:set>
                                    <p:animEffect transition="in" filter="wipe(down)">
                                      <p:cBhvr>
                                        <p:cTn id="27" dur="500"/>
                                        <p:tgtEl>
                                          <p:spTgt spid="10445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4450">
                                            <p:txEl>
                                              <p:pRg st="5" end="5"/>
                                            </p:txEl>
                                          </p:spTgt>
                                        </p:tgtEl>
                                        <p:attrNameLst>
                                          <p:attrName>style.visibility</p:attrName>
                                        </p:attrNameLst>
                                      </p:cBhvr>
                                      <p:to>
                                        <p:strVal val="visible"/>
                                      </p:to>
                                    </p:set>
                                    <p:animEffect transition="in" filter="wipe(down)">
                                      <p:cBhvr>
                                        <p:cTn id="32" dur="500"/>
                                        <p:tgtEl>
                                          <p:spTgt spid="1044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build="p"/>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716280" y="1219200"/>
            <a:ext cx="10347960" cy="4693920"/>
          </a:xfrm>
        </p:spPr>
        <p:style>
          <a:lnRef idx="2">
            <a:schemeClr val="dk1"/>
          </a:lnRef>
          <a:fillRef idx="1">
            <a:schemeClr val="lt1"/>
          </a:fillRef>
          <a:effectRef idx="0">
            <a:schemeClr val="dk1"/>
          </a:effectRef>
          <a:fontRef idx="minor">
            <a:schemeClr val="dk1"/>
          </a:fontRef>
        </p:style>
        <p:txBody>
          <a:bodyPr>
            <a:normAutofit lnSpcReduction="10000"/>
          </a:bodyPr>
          <a:lstStyle/>
          <a:p>
            <a:pPr marL="609600" indent="-609600" algn="r" rtl="1">
              <a:buFont typeface="+mj-lt"/>
              <a:buAutoNum type="arabicParenR"/>
              <a:defRPr/>
            </a:pPr>
            <a:r>
              <a:rPr lang="ar-DZ" dirty="0" smtClean="0">
                <a:effectLst/>
              </a:rPr>
              <a:t>يجب أن يحدد </a:t>
            </a:r>
            <a:r>
              <a:rPr lang="ar-DZ" b="1" dirty="0" smtClean="0">
                <a:effectLst/>
              </a:rPr>
              <a:t>حجم التحفيز المطلوب </a:t>
            </a:r>
            <a:r>
              <a:rPr lang="ar-DZ" dirty="0" smtClean="0">
                <a:effectLst/>
              </a:rPr>
              <a:t>تحقيقه، إذ أن التحفيز القليل يحقق نجاحات معينة للبرنامج الترويجي، ولكن إذا ما كان كبير </a:t>
            </a:r>
            <a:r>
              <a:rPr lang="ar-DZ" dirty="0" err="1" smtClean="0">
                <a:effectLst/>
              </a:rPr>
              <a:t>فأنة</a:t>
            </a:r>
            <a:r>
              <a:rPr lang="ar-DZ" dirty="0" smtClean="0">
                <a:effectLst/>
              </a:rPr>
              <a:t> يتطلب أن يقابله تحقيق مزيد من المبيعات.</a:t>
            </a:r>
          </a:p>
          <a:p>
            <a:pPr marL="609600" indent="-609600" algn="r" rtl="1">
              <a:buFont typeface="+mj-lt"/>
              <a:buAutoNum type="arabicParenR"/>
              <a:defRPr/>
            </a:pPr>
            <a:r>
              <a:rPr lang="ar-DZ" dirty="0" smtClean="0">
                <a:effectLst/>
              </a:rPr>
              <a:t>تقدير مدراء التسويق </a:t>
            </a:r>
            <a:r>
              <a:rPr lang="ar-DZ" b="1" dirty="0" smtClean="0">
                <a:effectLst/>
              </a:rPr>
              <a:t>لمستوى المشاركة </a:t>
            </a:r>
            <a:r>
              <a:rPr lang="ar-DZ" dirty="0" smtClean="0">
                <a:effectLst/>
              </a:rPr>
              <a:t>التي ستحقق من الأطراف التي يتم التعامل معها سواء كانوا مستهلكين أو وسطاء، </a:t>
            </a:r>
            <a:r>
              <a:rPr lang="ar-DZ" u="sng" dirty="0" smtClean="0">
                <a:effectLst/>
              </a:rPr>
              <a:t>ومدى استجابتهم </a:t>
            </a:r>
            <a:r>
              <a:rPr lang="ar-DZ" dirty="0" smtClean="0">
                <a:effectLst/>
              </a:rPr>
              <a:t>لعناصر ترقية المبيعات المستخدمة معهم.</a:t>
            </a:r>
          </a:p>
          <a:p>
            <a:pPr marL="609600" indent="-609600" algn="r" rtl="1">
              <a:buFont typeface="+mj-lt"/>
              <a:buAutoNum type="arabicParenR"/>
              <a:defRPr/>
            </a:pPr>
            <a:r>
              <a:rPr lang="ar-DZ" b="1" dirty="0" smtClean="0">
                <a:effectLst/>
              </a:rPr>
              <a:t>تحديد الفترة الزمنية التي تستغرقها </a:t>
            </a:r>
            <a:r>
              <a:rPr lang="ar-DZ" dirty="0" smtClean="0">
                <a:effectLst/>
              </a:rPr>
              <a:t>عملية الترويج، حيث أن إطالة الفترة تحمل لشركة الكثير من النفقات والتي قد لا تقابل مستوى المبيعات المتحققة، والعكس.</a:t>
            </a:r>
          </a:p>
          <a:p>
            <a:pPr marL="609600" indent="-609600" algn="r" rtl="1">
              <a:buFont typeface="+mj-lt"/>
              <a:buAutoNum type="arabicParenR"/>
              <a:defRPr/>
            </a:pPr>
            <a:r>
              <a:rPr lang="ar-SA" dirty="0" smtClean="0"/>
              <a:t>الاختيار </a:t>
            </a:r>
            <a:r>
              <a:rPr lang="ar-SA" dirty="0"/>
              <a:t>الدقيق </a:t>
            </a:r>
            <a:r>
              <a:rPr lang="ar-SA" b="1" dirty="0"/>
              <a:t>للأسلوب المستخدم </a:t>
            </a:r>
            <a:r>
              <a:rPr lang="ar-SA" dirty="0"/>
              <a:t>في الترويج للمبيعات، لان كل أسلوب ووسيلة</a:t>
            </a:r>
            <a:r>
              <a:rPr lang="ar-DZ" dirty="0"/>
              <a:t> </a:t>
            </a:r>
            <a:r>
              <a:rPr lang="ar-SA" dirty="0"/>
              <a:t>تترتب علية تكلفة معينة وتأثير محدد في الأهداف المستهدفة.</a:t>
            </a:r>
          </a:p>
          <a:p>
            <a:pPr marL="609600" indent="-609600" algn="r" rtl="1">
              <a:buFont typeface="+mj-lt"/>
              <a:buAutoNum type="arabicParenR"/>
              <a:defRPr/>
            </a:pPr>
            <a:r>
              <a:rPr lang="ar-SA" b="1" dirty="0" smtClean="0"/>
              <a:t>تقدير </a:t>
            </a:r>
            <a:r>
              <a:rPr lang="ar-SA" b="1" dirty="0"/>
              <a:t>الفترة الزمنية </a:t>
            </a:r>
            <a:r>
              <a:rPr lang="ar-SA" dirty="0"/>
              <a:t>المناسبة لتنفيذ البرنامج الترويجي</a:t>
            </a:r>
            <a:r>
              <a:rPr lang="ar-SA" dirty="0" smtClean="0"/>
              <a:t>.</a:t>
            </a:r>
            <a:endParaRPr lang="ar-DZ" dirty="0" smtClean="0"/>
          </a:p>
          <a:p>
            <a:pPr marL="609600" indent="-609600" algn="r" rtl="1">
              <a:buFont typeface="+mj-lt"/>
              <a:buAutoNum type="arabicParenR"/>
              <a:defRPr/>
            </a:pPr>
            <a:r>
              <a:rPr lang="ar-SA" dirty="0" smtClean="0"/>
              <a:t>يجب </a:t>
            </a:r>
            <a:r>
              <a:rPr lang="ar-SA" b="1" dirty="0"/>
              <a:t>تقدير الميزانية </a:t>
            </a:r>
            <a:r>
              <a:rPr lang="ar-SA" dirty="0"/>
              <a:t>المناسبة لتكاليف ترويج المبيعات وبما لا يؤدي إلى القصور في</a:t>
            </a:r>
            <a:r>
              <a:rPr lang="ar-DZ" dirty="0"/>
              <a:t> </a:t>
            </a:r>
            <a:r>
              <a:rPr lang="ar-SA" dirty="0"/>
              <a:t>تنفيذ البرنامج الترويجي، أو العكس تبديد في الأموال المرصودة لها.</a:t>
            </a:r>
            <a:endParaRPr lang="fr-FR" dirty="0"/>
          </a:p>
          <a:p>
            <a:pPr marL="609600" indent="-609600" algn="r" rtl="1">
              <a:buNone/>
              <a:defRPr/>
            </a:pPr>
            <a:endParaRPr lang="ar-DZ" b="1" dirty="0" smtClean="0"/>
          </a:p>
          <a:p>
            <a:pPr marL="609600" indent="-609600" algn="r" rtl="1">
              <a:buNone/>
              <a:defRPr/>
            </a:pPr>
            <a:endParaRPr lang="fr-FR" b="1" dirty="0" smtClean="0"/>
          </a:p>
        </p:txBody>
      </p:sp>
      <p:sp>
        <p:nvSpPr>
          <p:cNvPr id="5" name="Rectangle 7"/>
          <p:cNvSpPr>
            <a:spLocks noGrp="1" noChangeArrowheads="1"/>
          </p:cNvSpPr>
          <p:nvPr>
            <p:ph type="title"/>
          </p:nvPr>
        </p:nvSpPr>
        <p:spPr>
          <a:xfrm>
            <a:off x="1957389" y="225108"/>
            <a:ext cx="8391525" cy="525462"/>
          </a:xfrm>
          <a:gradFill flip="none" rotWithShape="1">
            <a:gsLst>
              <a:gs pos="0">
                <a:srgbClr val="FF66CC">
                  <a:tint val="66000"/>
                  <a:satMod val="160000"/>
                  <a:shade val="30000"/>
                  <a:satMod val="115000"/>
                </a:srgbClr>
              </a:gs>
              <a:gs pos="50000">
                <a:srgbClr val="FF66CC">
                  <a:tint val="66000"/>
                  <a:satMod val="160000"/>
                  <a:shade val="67500"/>
                  <a:satMod val="115000"/>
                </a:srgbClr>
              </a:gs>
              <a:gs pos="100000">
                <a:srgbClr val="FF66CC">
                  <a:tint val="66000"/>
                  <a:satMod val="160000"/>
                  <a:shade val="100000"/>
                  <a:satMod val="115000"/>
                </a:srgbClr>
              </a:gs>
            </a:gsLst>
            <a:lin ang="0" scaled="1"/>
            <a:tileRect/>
          </a:gradFill>
        </p:spPr>
        <p:txBody>
          <a:bodyPr>
            <a:normAutofit fontScale="90000"/>
          </a:bodyPr>
          <a:lstStyle/>
          <a:p>
            <a:pPr rtl="1" eaLnBrk="1" hangingPunct="1">
              <a:defRPr/>
            </a:pPr>
            <a:r>
              <a:rPr lang="ar-DZ" sz="4000" b="1">
                <a:solidFill>
                  <a:srgbClr val="FFFF00"/>
                </a:solidFill>
              </a:rPr>
              <a:t> </a:t>
            </a:r>
            <a:r>
              <a:rPr lang="ar-DZ" b="1" smtClean="0">
                <a:solidFill>
                  <a:srgbClr val="FFFF00"/>
                </a:solidFill>
                <a:effectLst/>
              </a:rPr>
              <a:t>تصميم وتطوير برنامج ترقية المبيعات:</a:t>
            </a:r>
            <a:endParaRPr lang="fr-FR" b="1" smtClean="0">
              <a:solidFill>
                <a:srgbClr val="FFFF00"/>
              </a:solidFill>
              <a:effectLst/>
            </a:endParaRPr>
          </a:p>
        </p:txBody>
      </p:sp>
    </p:spTree>
    <p:extLst>
      <p:ext uri="{BB962C8B-B14F-4D97-AF65-F5344CB8AC3E}">
        <p14:creationId xmlns:p14="http://schemas.microsoft.com/office/powerpoint/2010/main" val="2122926701"/>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4450">
                                            <p:bg/>
                                          </p:spTgt>
                                        </p:tgtEl>
                                        <p:attrNameLst>
                                          <p:attrName>style.visibility</p:attrName>
                                        </p:attrNameLst>
                                      </p:cBhvr>
                                      <p:to>
                                        <p:strVal val="visible"/>
                                      </p:to>
                                    </p:set>
                                    <p:animEffect transition="in" filter="wipe(down)">
                                      <p:cBhvr>
                                        <p:cTn id="12" dur="500"/>
                                        <p:tgtEl>
                                          <p:spTgt spid="104450">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4450">
                                            <p:txEl>
                                              <p:pRg st="0" end="0"/>
                                            </p:txEl>
                                          </p:spTgt>
                                        </p:tgtEl>
                                        <p:attrNameLst>
                                          <p:attrName>style.visibility</p:attrName>
                                        </p:attrNameLst>
                                      </p:cBhvr>
                                      <p:to>
                                        <p:strVal val="visible"/>
                                      </p:to>
                                    </p:set>
                                    <p:animEffect transition="in" filter="wipe(down)">
                                      <p:cBhvr>
                                        <p:cTn id="17" dur="500"/>
                                        <p:tgtEl>
                                          <p:spTgt spid="10445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4450">
                                            <p:txEl>
                                              <p:pRg st="1" end="1"/>
                                            </p:txEl>
                                          </p:spTgt>
                                        </p:tgtEl>
                                        <p:attrNameLst>
                                          <p:attrName>style.visibility</p:attrName>
                                        </p:attrNameLst>
                                      </p:cBhvr>
                                      <p:to>
                                        <p:strVal val="visible"/>
                                      </p:to>
                                    </p:set>
                                    <p:animEffect transition="in" filter="wipe(down)">
                                      <p:cBhvr>
                                        <p:cTn id="22" dur="500"/>
                                        <p:tgtEl>
                                          <p:spTgt spid="104450">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4450">
                                            <p:txEl>
                                              <p:pRg st="2" end="2"/>
                                            </p:txEl>
                                          </p:spTgt>
                                        </p:tgtEl>
                                        <p:attrNameLst>
                                          <p:attrName>style.visibility</p:attrName>
                                        </p:attrNameLst>
                                      </p:cBhvr>
                                      <p:to>
                                        <p:strVal val="visible"/>
                                      </p:to>
                                    </p:set>
                                    <p:animEffect transition="in" filter="wipe(down)">
                                      <p:cBhvr>
                                        <p:cTn id="27" dur="500"/>
                                        <p:tgtEl>
                                          <p:spTgt spid="10445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4450">
                                            <p:txEl>
                                              <p:pRg st="3" end="3"/>
                                            </p:txEl>
                                          </p:spTgt>
                                        </p:tgtEl>
                                        <p:attrNameLst>
                                          <p:attrName>style.visibility</p:attrName>
                                        </p:attrNameLst>
                                      </p:cBhvr>
                                      <p:to>
                                        <p:strVal val="visible"/>
                                      </p:to>
                                    </p:set>
                                    <p:animEffect transition="in" filter="wipe(down)">
                                      <p:cBhvr>
                                        <p:cTn id="32" dur="500"/>
                                        <p:tgtEl>
                                          <p:spTgt spid="10445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4450">
                                            <p:txEl>
                                              <p:pRg st="4" end="4"/>
                                            </p:txEl>
                                          </p:spTgt>
                                        </p:tgtEl>
                                        <p:attrNameLst>
                                          <p:attrName>style.visibility</p:attrName>
                                        </p:attrNameLst>
                                      </p:cBhvr>
                                      <p:to>
                                        <p:strVal val="visible"/>
                                      </p:to>
                                    </p:set>
                                    <p:animEffect transition="in" filter="wipe(down)">
                                      <p:cBhvr>
                                        <p:cTn id="37" dur="500"/>
                                        <p:tgtEl>
                                          <p:spTgt spid="10445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4450">
                                            <p:txEl>
                                              <p:pRg st="5" end="5"/>
                                            </p:txEl>
                                          </p:spTgt>
                                        </p:tgtEl>
                                        <p:attrNameLst>
                                          <p:attrName>style.visibility</p:attrName>
                                        </p:attrNameLst>
                                      </p:cBhvr>
                                      <p:to>
                                        <p:strVal val="visible"/>
                                      </p:to>
                                    </p:set>
                                    <p:animEffect transition="in" filter="wipe(down)">
                                      <p:cBhvr>
                                        <p:cTn id="42" dur="500"/>
                                        <p:tgtEl>
                                          <p:spTgt spid="1044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build="p"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4294967295"/>
          </p:nvPr>
        </p:nvSpPr>
        <p:spPr>
          <a:xfrm>
            <a:off x="1524000" y="0"/>
            <a:ext cx="9144000" cy="6597650"/>
          </a:xfrm>
        </p:spPr>
        <p:txBody>
          <a:bodyPr/>
          <a:lstStyle/>
          <a:p>
            <a:pPr marL="609600" indent="-609600" algn="ctr" rtl="1">
              <a:lnSpc>
                <a:spcPct val="150000"/>
              </a:lnSpc>
              <a:buNone/>
              <a:defRPr/>
            </a:pPr>
            <a:endParaRPr lang="ar-DZ" b="1" u="sng" dirty="0" smtClean="0">
              <a:cs typeface="Traditional Arabic" pitchFamily="2" charset="-78"/>
            </a:endParaRPr>
          </a:p>
          <a:p>
            <a:pPr marL="609600" indent="-609600" algn="ctr" rtl="1">
              <a:lnSpc>
                <a:spcPct val="150000"/>
              </a:lnSpc>
              <a:buNone/>
              <a:defRPr/>
            </a:pPr>
            <a:endParaRPr lang="ar-DZ" b="1" u="sng" dirty="0" smtClean="0">
              <a:cs typeface="Traditional Arabic" pitchFamily="2" charset="-78"/>
            </a:endParaRPr>
          </a:p>
          <a:p>
            <a:pPr marL="609600" indent="-609600" algn="r" rtl="1">
              <a:buFont typeface="+mj-lt"/>
              <a:buAutoNum type="arabicParenR" startAt="7"/>
              <a:defRPr/>
            </a:pPr>
            <a:r>
              <a:rPr lang="ar-SA" dirty="0" smtClean="0">
                <a:solidFill>
                  <a:schemeClr val="tx1"/>
                </a:solidFill>
                <a:effectLst/>
              </a:rPr>
              <a:t>الاختيار الدقيق للأسلوب المستخدم في الترويج للمبيعات، لان كل أسلوب ووسيلة</a:t>
            </a:r>
            <a:r>
              <a:rPr lang="ar-DZ" dirty="0" smtClean="0">
                <a:solidFill>
                  <a:schemeClr val="tx1"/>
                </a:solidFill>
                <a:effectLst/>
              </a:rPr>
              <a:t> </a:t>
            </a:r>
            <a:r>
              <a:rPr lang="ar-SA" dirty="0" smtClean="0">
                <a:solidFill>
                  <a:schemeClr val="tx1"/>
                </a:solidFill>
                <a:effectLst/>
              </a:rPr>
              <a:t>تترتب علية تكلفة معينة وتأثير محدد في الأهداف المستهدفة.</a:t>
            </a:r>
          </a:p>
          <a:p>
            <a:pPr marL="609600" indent="-609600" algn="r" rtl="1">
              <a:buFont typeface="+mj-lt"/>
              <a:buAutoNum type="arabicParenR" startAt="7"/>
              <a:defRPr/>
            </a:pPr>
            <a:r>
              <a:rPr lang="ar-SA" dirty="0" smtClean="0">
                <a:solidFill>
                  <a:schemeClr val="tx1"/>
                </a:solidFill>
                <a:effectLst/>
              </a:rPr>
              <a:t> تقدير الفترة الزمنية المناسبة لتنفيذ البرنامج الترويجي.</a:t>
            </a:r>
          </a:p>
          <a:p>
            <a:pPr marL="609600" indent="-609600" algn="r" rtl="1">
              <a:buFont typeface="+mj-lt"/>
              <a:buAutoNum type="arabicParenR" startAt="7"/>
              <a:defRPr/>
            </a:pPr>
            <a:r>
              <a:rPr lang="ar-SA" dirty="0" smtClean="0">
                <a:solidFill>
                  <a:schemeClr val="tx1"/>
                </a:solidFill>
                <a:effectLst/>
              </a:rPr>
              <a:t>يجب تقدير الميزانية المناسبة لتكاليف ترويج المبيعات وبما لا يؤدي إلى القصور في</a:t>
            </a:r>
            <a:r>
              <a:rPr lang="ar-DZ" dirty="0" smtClean="0">
                <a:solidFill>
                  <a:schemeClr val="tx1"/>
                </a:solidFill>
                <a:effectLst/>
              </a:rPr>
              <a:t> </a:t>
            </a:r>
            <a:r>
              <a:rPr lang="ar-SA" dirty="0" smtClean="0">
                <a:solidFill>
                  <a:schemeClr val="tx1"/>
                </a:solidFill>
                <a:effectLst/>
              </a:rPr>
              <a:t>تنفيذ البرنامج الترويجي، أو العكس تبديد في الأموال المرصودة لها.</a:t>
            </a:r>
            <a:endParaRPr lang="fr-FR" dirty="0" smtClean="0">
              <a:solidFill>
                <a:schemeClr val="tx1"/>
              </a:solidFill>
              <a:effectLst/>
            </a:endParaRPr>
          </a:p>
        </p:txBody>
      </p:sp>
      <p:sp>
        <p:nvSpPr>
          <p:cNvPr id="5" name="Rectangle 7"/>
          <p:cNvSpPr>
            <a:spLocks noGrp="1" noChangeArrowheads="1"/>
          </p:cNvSpPr>
          <p:nvPr>
            <p:ph type="title" idx="4294967295"/>
          </p:nvPr>
        </p:nvSpPr>
        <p:spPr>
          <a:xfrm>
            <a:off x="1881189" y="331788"/>
            <a:ext cx="8391525" cy="525462"/>
          </a:xfrm>
          <a:gradFill flip="none" rotWithShape="1">
            <a:gsLst>
              <a:gs pos="0">
                <a:srgbClr val="FF66CC">
                  <a:tint val="66000"/>
                  <a:satMod val="160000"/>
                  <a:shade val="30000"/>
                  <a:satMod val="115000"/>
                </a:srgbClr>
              </a:gs>
              <a:gs pos="50000">
                <a:srgbClr val="FF66CC">
                  <a:tint val="66000"/>
                  <a:satMod val="160000"/>
                  <a:shade val="67500"/>
                  <a:satMod val="115000"/>
                </a:srgbClr>
              </a:gs>
              <a:gs pos="100000">
                <a:srgbClr val="FF66CC">
                  <a:tint val="66000"/>
                  <a:satMod val="160000"/>
                  <a:shade val="100000"/>
                  <a:satMod val="115000"/>
                </a:srgbClr>
              </a:gs>
            </a:gsLst>
            <a:lin ang="0" scaled="1"/>
            <a:tileRect/>
          </a:gradFill>
        </p:spPr>
        <p:txBody>
          <a:bodyPr>
            <a:normAutofit fontScale="90000"/>
          </a:bodyPr>
          <a:lstStyle/>
          <a:p>
            <a:pPr rtl="1" eaLnBrk="1" hangingPunct="1">
              <a:defRPr/>
            </a:pPr>
            <a:r>
              <a:rPr lang="ar-DZ" sz="4000" b="1">
                <a:solidFill>
                  <a:srgbClr val="FFFF00"/>
                </a:solidFill>
              </a:rPr>
              <a:t> </a:t>
            </a:r>
            <a:r>
              <a:rPr lang="ar-DZ" b="1" smtClean="0">
                <a:solidFill>
                  <a:srgbClr val="FFFF00"/>
                </a:solidFill>
                <a:effectLst/>
              </a:rPr>
              <a:t>تصميم وتطوير برنامج ترقية المبيعات:</a:t>
            </a:r>
            <a:endParaRPr lang="fr-FR" b="1" smtClean="0">
              <a:solidFill>
                <a:srgbClr val="FFFF00"/>
              </a:solidFill>
              <a:effectLst/>
            </a:endParaRPr>
          </a:p>
        </p:txBody>
      </p:sp>
    </p:spTree>
    <p:extLst>
      <p:ext uri="{BB962C8B-B14F-4D97-AF65-F5344CB8AC3E}">
        <p14:creationId xmlns:p14="http://schemas.microsoft.com/office/powerpoint/2010/main" val="3903389463"/>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381000" y="525462"/>
            <a:ext cx="11567160" cy="6332538"/>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609600" indent="-609600" algn="r" rtl="1">
              <a:buNone/>
              <a:defRPr/>
            </a:pPr>
            <a:endParaRPr lang="ar-DZ" b="1" dirty="0" smtClean="0"/>
          </a:p>
          <a:p>
            <a:pPr marL="609600" indent="-609600" algn="ctr" rtl="1">
              <a:buClr>
                <a:srgbClr val="FFC000"/>
              </a:buClr>
              <a:buFont typeface="Wingdings" panose="05000000000000000000" pitchFamily="2" charset="2"/>
              <a:buChar char="q"/>
              <a:defRPr/>
            </a:pPr>
            <a:r>
              <a:rPr lang="ar-DZ" sz="2800" b="1" u="sng" dirty="0" smtClean="0">
                <a:effectLst/>
              </a:rPr>
              <a:t>أولا- تنشيط المبيعات موجهة للمستهلكين :</a:t>
            </a:r>
            <a:endParaRPr lang="ar-DZ" sz="2800" b="1" u="sng" dirty="0"/>
          </a:p>
          <a:p>
            <a:pPr marL="0" indent="0" algn="r" rtl="1">
              <a:buClr>
                <a:srgbClr val="FFC000"/>
              </a:buClr>
              <a:buNone/>
              <a:defRPr/>
            </a:pPr>
            <a:r>
              <a:rPr lang="ar-DZ" sz="3200" b="1" dirty="0">
                <a:solidFill>
                  <a:srgbClr val="C00000"/>
                </a:solidFill>
              </a:rPr>
              <a:t>*</a:t>
            </a:r>
            <a:r>
              <a:rPr lang="fr-FR" sz="3000" b="1" dirty="0" smtClean="0">
                <a:solidFill>
                  <a:schemeClr val="tx1"/>
                </a:solidFill>
                <a:effectLst/>
              </a:rPr>
              <a:t>    </a:t>
            </a:r>
            <a:r>
              <a:rPr lang="ar-DZ" sz="3000" b="1" dirty="0" smtClean="0">
                <a:solidFill>
                  <a:srgbClr val="C00000"/>
                </a:solidFill>
                <a:effectLst/>
              </a:rPr>
              <a:t>العينات : </a:t>
            </a:r>
            <a:r>
              <a:rPr lang="ar-DZ" dirty="0" smtClean="0">
                <a:solidFill>
                  <a:schemeClr val="tx1"/>
                </a:solidFill>
                <a:effectLst/>
              </a:rPr>
              <a:t>عندما يتم إدخال منتج جديد للسوق فان استخدام أسلوب العينات أو النماذج يعد من أكثر الوسائل الترويجية تأثيرا على المستهلك،</a:t>
            </a:r>
            <a:r>
              <a:rPr lang="ar-DZ" dirty="0">
                <a:solidFill>
                  <a:schemeClr val="tx1"/>
                </a:solidFill>
              </a:rPr>
              <a:t> ومن أساليب ترويج العينات</a:t>
            </a:r>
            <a:r>
              <a:rPr lang="ar-DZ" dirty="0" smtClean="0">
                <a:solidFill>
                  <a:schemeClr val="tx1"/>
                </a:solidFill>
              </a:rPr>
              <a:t>. </a:t>
            </a:r>
            <a:r>
              <a:rPr lang="ar-DZ" u="sng" dirty="0">
                <a:solidFill>
                  <a:schemeClr val="tx1"/>
                </a:solidFill>
              </a:rPr>
              <a:t>طرق </a:t>
            </a:r>
            <a:r>
              <a:rPr lang="ar-DZ" u="sng" dirty="0" smtClean="0">
                <a:solidFill>
                  <a:schemeClr val="tx1"/>
                </a:solidFill>
              </a:rPr>
              <a:t>الأبواب</a:t>
            </a:r>
            <a:r>
              <a:rPr lang="ar-DZ" dirty="0" smtClean="0">
                <a:solidFill>
                  <a:schemeClr val="tx1"/>
                </a:solidFill>
              </a:rPr>
              <a:t>. </a:t>
            </a:r>
            <a:r>
              <a:rPr lang="ar-DZ" u="sng" dirty="0" smtClean="0">
                <a:solidFill>
                  <a:schemeClr val="tx1"/>
                </a:solidFill>
              </a:rPr>
              <a:t>البريد المباشر،</a:t>
            </a:r>
            <a:r>
              <a:rPr lang="ar-DZ" u="sng" dirty="0">
                <a:solidFill>
                  <a:schemeClr val="tx1"/>
                </a:solidFill>
              </a:rPr>
              <a:t> منافذ توزيع الصحف.</a:t>
            </a:r>
          </a:p>
          <a:p>
            <a:pPr marL="609600" indent="-609600" algn="r" rtl="1">
              <a:buNone/>
              <a:defRPr/>
            </a:pPr>
            <a:r>
              <a:rPr lang="ar-DZ" sz="2800" b="1" dirty="0" smtClean="0">
                <a:solidFill>
                  <a:srgbClr val="C00000"/>
                </a:solidFill>
              </a:rPr>
              <a:t>التخفيضات </a:t>
            </a:r>
            <a:r>
              <a:rPr lang="ar-DZ" sz="2800" b="1" dirty="0">
                <a:solidFill>
                  <a:srgbClr val="C00000"/>
                </a:solidFill>
              </a:rPr>
              <a:t>في السعر</a:t>
            </a:r>
            <a:r>
              <a:rPr lang="ar-DZ" b="1" dirty="0">
                <a:solidFill>
                  <a:srgbClr val="C00000"/>
                </a:solidFill>
              </a:rPr>
              <a:t>:  </a:t>
            </a:r>
            <a:r>
              <a:rPr lang="ar-DZ" dirty="0">
                <a:solidFill>
                  <a:schemeClr val="tx1"/>
                </a:solidFill>
              </a:rPr>
              <a:t>التخفيض هنا يخص المنتج الذي نريد تنشيط مبيعاته، وهو يأخذ عدة إشكال </a:t>
            </a:r>
            <a:r>
              <a:rPr lang="ar-DZ" dirty="0" smtClean="0">
                <a:solidFill>
                  <a:schemeClr val="tx1"/>
                </a:solidFill>
              </a:rPr>
              <a:t>: العرض </a:t>
            </a:r>
            <a:r>
              <a:rPr lang="ar-DZ" dirty="0">
                <a:solidFill>
                  <a:schemeClr val="tx1"/>
                </a:solidFill>
              </a:rPr>
              <a:t>الخاص</a:t>
            </a:r>
            <a:r>
              <a:rPr lang="fr-FR" dirty="0">
                <a:solidFill>
                  <a:schemeClr val="tx1"/>
                </a:solidFill>
              </a:rPr>
              <a:t> « L’offre spécial » </a:t>
            </a:r>
            <a:r>
              <a:rPr lang="ar-DZ" dirty="0" smtClean="0">
                <a:solidFill>
                  <a:schemeClr val="tx1"/>
                </a:solidFill>
              </a:rPr>
              <a:t>،</a:t>
            </a:r>
            <a:r>
              <a:rPr lang="ar-DZ" dirty="0">
                <a:solidFill>
                  <a:schemeClr val="tx1"/>
                </a:solidFill>
              </a:rPr>
              <a:t> السعر المشطوب </a:t>
            </a:r>
            <a:r>
              <a:rPr lang="fr-FR" dirty="0" smtClean="0">
                <a:solidFill>
                  <a:schemeClr val="tx1"/>
                </a:solidFill>
              </a:rPr>
              <a:t> </a:t>
            </a:r>
            <a:r>
              <a:rPr lang="fr-FR" dirty="0">
                <a:solidFill>
                  <a:schemeClr val="tx1"/>
                </a:solidFill>
              </a:rPr>
              <a:t>« Prix barré </a:t>
            </a:r>
            <a:r>
              <a:rPr lang="fr-FR" dirty="0" smtClean="0">
                <a:solidFill>
                  <a:schemeClr val="tx1"/>
                </a:solidFill>
              </a:rPr>
              <a:t>»</a:t>
            </a:r>
            <a:r>
              <a:rPr lang="ar-DZ" dirty="0" smtClean="0">
                <a:solidFill>
                  <a:schemeClr val="tx1"/>
                </a:solidFill>
              </a:rPr>
              <a:t>،</a:t>
            </a:r>
            <a:r>
              <a:rPr lang="ar-DZ" dirty="0">
                <a:solidFill>
                  <a:schemeClr val="tx1"/>
                </a:solidFill>
              </a:rPr>
              <a:t> </a:t>
            </a:r>
            <a:r>
              <a:rPr lang="ar-DZ" dirty="0" smtClean="0">
                <a:solidFill>
                  <a:schemeClr val="tx1"/>
                </a:solidFill>
              </a:rPr>
              <a:t>العرض المجاني</a:t>
            </a:r>
            <a:r>
              <a:rPr lang="fr-FR" dirty="0">
                <a:solidFill>
                  <a:schemeClr val="tx1"/>
                </a:solidFill>
              </a:rPr>
              <a:t> «  L’offre gratuite </a:t>
            </a:r>
            <a:endParaRPr lang="ar-DZ" dirty="0" smtClean="0">
              <a:solidFill>
                <a:schemeClr val="tx1"/>
              </a:solidFill>
            </a:endParaRPr>
          </a:p>
          <a:p>
            <a:pPr marL="609600" indent="-609600" algn="r" rtl="1">
              <a:buFont typeface="Wingdings" panose="05000000000000000000" pitchFamily="2" charset="2"/>
              <a:buNone/>
              <a:defRPr/>
            </a:pPr>
            <a:r>
              <a:rPr lang="ar-DZ" b="1" dirty="0">
                <a:solidFill>
                  <a:srgbClr val="C00000"/>
                </a:solidFill>
              </a:rPr>
              <a:t>* </a:t>
            </a:r>
            <a:r>
              <a:rPr lang="ar-DZ" sz="2800" b="1" dirty="0">
                <a:solidFill>
                  <a:srgbClr val="C00000"/>
                </a:solidFill>
              </a:rPr>
              <a:t>المكافآت </a:t>
            </a:r>
            <a:r>
              <a:rPr lang="fr-FR" sz="2800" b="1" dirty="0">
                <a:solidFill>
                  <a:srgbClr val="C00000"/>
                </a:solidFill>
              </a:rPr>
              <a:t>« Les primes »</a:t>
            </a:r>
            <a:r>
              <a:rPr lang="ar-DZ" sz="2800" b="1" dirty="0">
                <a:solidFill>
                  <a:srgbClr val="C00000"/>
                </a:solidFill>
              </a:rPr>
              <a:t>: </a:t>
            </a:r>
          </a:p>
          <a:p>
            <a:pPr marL="609600" indent="-609600" algn="r" rtl="1">
              <a:buFont typeface="Wingdings" panose="05000000000000000000" pitchFamily="2" charset="2"/>
              <a:buNone/>
              <a:defRPr/>
            </a:pPr>
            <a:r>
              <a:rPr lang="ar-DZ" b="1" dirty="0"/>
              <a:t>    </a:t>
            </a:r>
            <a:r>
              <a:rPr lang="ar-DZ" dirty="0"/>
              <a:t>وهي عبارة عن أشياء صغيرة كالهدايا تقدم للمشتري عند شراء السلعة وقد لا تكون لها علاقة بالسلعة (الهدية لا تشبه السلعة)، فهو عرض مجاني مع المنتج يقدم عند الشراء أو يرسل مقابل عدة دلائل على الشراء، لها هدف تحويل المستهلك من شراء سلعة عن سلعة أخرى</a:t>
            </a:r>
            <a:r>
              <a:rPr lang="ar-DZ" dirty="0" smtClean="0"/>
              <a:t>.</a:t>
            </a:r>
          </a:p>
          <a:p>
            <a:pPr marL="609600" indent="-609600" algn="r" rtl="1">
              <a:buFont typeface="Wingdings" panose="05000000000000000000" pitchFamily="2" charset="2"/>
              <a:buNone/>
              <a:defRPr/>
            </a:pPr>
            <a:r>
              <a:rPr lang="ar-DZ" b="1" dirty="0">
                <a:solidFill>
                  <a:srgbClr val="C00000"/>
                </a:solidFill>
              </a:rPr>
              <a:t>* </a:t>
            </a:r>
            <a:r>
              <a:rPr lang="ar-DZ" b="1" dirty="0" err="1">
                <a:solidFill>
                  <a:srgbClr val="C00000"/>
                </a:solidFill>
              </a:rPr>
              <a:t>الكوبونات</a:t>
            </a:r>
            <a:r>
              <a:rPr lang="ar-DZ" b="1" dirty="0">
                <a:solidFill>
                  <a:srgbClr val="C00000"/>
                </a:solidFill>
              </a:rPr>
              <a:t> وطوابع التخفيض</a:t>
            </a:r>
            <a:r>
              <a:rPr lang="ar-DZ" sz="2800" b="1" dirty="0">
                <a:solidFill>
                  <a:srgbClr val="C00000"/>
                </a:solidFill>
              </a:rPr>
              <a:t> </a:t>
            </a:r>
            <a:r>
              <a:rPr lang="fr-FR" sz="2800" b="1" dirty="0">
                <a:solidFill>
                  <a:srgbClr val="C00000"/>
                </a:solidFill>
              </a:rPr>
              <a:t>: « </a:t>
            </a:r>
            <a:r>
              <a:rPr lang="fr-FR" sz="2000" b="1" dirty="0">
                <a:solidFill>
                  <a:srgbClr val="C00000"/>
                </a:solidFill>
              </a:rPr>
              <a:t>Les campons et bon de réduction »</a:t>
            </a:r>
            <a:r>
              <a:rPr lang="en-US" dirty="0">
                <a:solidFill>
                  <a:srgbClr val="C00000"/>
                </a:solidFill>
              </a:rPr>
              <a:t> </a:t>
            </a:r>
            <a:endParaRPr lang="ar-DZ" b="1" dirty="0">
              <a:solidFill>
                <a:srgbClr val="C00000"/>
              </a:solidFill>
            </a:endParaRPr>
          </a:p>
          <a:p>
            <a:pPr marL="609600" indent="-609600" algn="r" rtl="1">
              <a:buFont typeface="Wingdings" panose="05000000000000000000" pitchFamily="2" charset="2"/>
              <a:buNone/>
              <a:defRPr/>
            </a:pPr>
            <a:r>
              <a:rPr lang="ar-DZ" b="1" dirty="0">
                <a:solidFill>
                  <a:schemeClr val="tx1"/>
                </a:solidFill>
              </a:rPr>
              <a:t>  </a:t>
            </a:r>
            <a:r>
              <a:rPr lang="ar-DZ" dirty="0">
                <a:solidFill>
                  <a:schemeClr val="tx1"/>
                </a:solidFill>
              </a:rPr>
              <a:t>وهي عبارة عن قسائم أو طوابع تجارية يحق لمن يحملها أن يحصل على خصم معين للسلعة بالتخفيض في سعر البيع المعتاد، وهي من الأساليب الواسعة الانتشار والفعالة في ترقية </a:t>
            </a:r>
            <a:r>
              <a:rPr lang="ar-DZ" dirty="0" smtClean="0">
                <a:solidFill>
                  <a:schemeClr val="tx1"/>
                </a:solidFill>
              </a:rPr>
              <a:t>المبيعات. </a:t>
            </a:r>
            <a:r>
              <a:rPr lang="ar-DZ" dirty="0"/>
              <a:t>وتستعمل هذه الطريقة في الحالات التالية:</a:t>
            </a:r>
            <a:endParaRPr lang="fr-FR" dirty="0"/>
          </a:p>
          <a:p>
            <a:pPr marL="609600" indent="-609600" algn="r" rtl="1">
              <a:buFont typeface="Wingdings" panose="05000000000000000000" pitchFamily="2" charset="2"/>
              <a:buNone/>
              <a:defRPr/>
            </a:pPr>
            <a:r>
              <a:rPr lang="fr-FR" dirty="0"/>
              <a:t>-</a:t>
            </a:r>
            <a:r>
              <a:rPr lang="ar-DZ" dirty="0"/>
              <a:t>عند بعث منتج جديد في السوق لحث المستهلك على تجربته.</a:t>
            </a:r>
            <a:endParaRPr lang="fr-FR" dirty="0"/>
          </a:p>
          <a:p>
            <a:pPr marL="609600" indent="-609600" algn="r" rtl="1">
              <a:buFont typeface="Wingdings" panose="05000000000000000000" pitchFamily="2" charset="2"/>
              <a:buNone/>
              <a:defRPr/>
            </a:pPr>
            <a:r>
              <a:rPr lang="fr-FR" dirty="0"/>
              <a:t>-</a:t>
            </a:r>
            <a:r>
              <a:rPr lang="ar-DZ" dirty="0"/>
              <a:t>عند مرحلة النمو لزيادة وفاء الزبون.</a:t>
            </a:r>
            <a:endParaRPr lang="fr-FR" dirty="0"/>
          </a:p>
          <a:p>
            <a:pPr marL="609600" indent="-609600" algn="r" rtl="1">
              <a:buFont typeface="Wingdings" panose="05000000000000000000" pitchFamily="2" charset="2"/>
              <a:buNone/>
              <a:defRPr/>
            </a:pPr>
            <a:r>
              <a:rPr lang="fr-FR" dirty="0"/>
              <a:t>-</a:t>
            </a:r>
            <a:r>
              <a:rPr lang="ar-DZ" dirty="0"/>
              <a:t>في مرحلة تدهور المبيعات لإعادة بعث الاستهلاك</a:t>
            </a:r>
            <a:r>
              <a:rPr lang="en-US" dirty="0"/>
              <a:t> </a:t>
            </a:r>
            <a:endParaRPr lang="ar-DZ" dirty="0"/>
          </a:p>
          <a:p>
            <a:pPr marL="609600" indent="-609600" algn="r" rtl="1">
              <a:buFont typeface="Wingdings" panose="05000000000000000000" pitchFamily="2" charset="2"/>
              <a:buNone/>
              <a:defRPr/>
            </a:pPr>
            <a:endParaRPr lang="ar-DZ" dirty="0">
              <a:solidFill>
                <a:schemeClr val="tx1"/>
              </a:solidFill>
            </a:endParaRPr>
          </a:p>
          <a:p>
            <a:pPr marL="609600" indent="-609600" algn="r" rtl="1">
              <a:buFont typeface="Wingdings" panose="05000000000000000000" pitchFamily="2" charset="2"/>
              <a:buNone/>
              <a:defRPr/>
            </a:pPr>
            <a:endParaRPr lang="ar-DZ" b="1" dirty="0" smtClean="0">
              <a:effectLst/>
            </a:endParaRPr>
          </a:p>
        </p:txBody>
      </p:sp>
      <p:sp>
        <p:nvSpPr>
          <p:cNvPr id="5" name="Rectangle 7"/>
          <p:cNvSpPr>
            <a:spLocks noGrp="1" noChangeArrowheads="1"/>
          </p:cNvSpPr>
          <p:nvPr>
            <p:ph type="title"/>
          </p:nvPr>
        </p:nvSpPr>
        <p:spPr>
          <a:xfrm>
            <a:off x="1759269" y="0"/>
            <a:ext cx="8391525" cy="525462"/>
          </a:xfrm>
          <a:solidFill>
            <a:schemeClr val="accent3"/>
          </a:solidFill>
        </p:spPr>
        <p:txBody>
          <a:bodyPr>
            <a:normAutofit fontScale="90000"/>
          </a:bodyPr>
          <a:lstStyle/>
          <a:p>
            <a:pPr rtl="1" eaLnBrk="1" hangingPunct="1">
              <a:defRPr/>
            </a:pPr>
            <a:r>
              <a:rPr lang="ar-DZ" b="1" dirty="0" smtClean="0">
                <a:solidFill>
                  <a:srgbClr val="FFFF00"/>
                </a:solidFill>
              </a:rPr>
              <a:t>تقنيات ترقية المبيعات</a:t>
            </a:r>
            <a:r>
              <a:rPr lang="en-US" dirty="0" smtClean="0">
                <a:solidFill>
                  <a:srgbClr val="FFFF00"/>
                </a:solidFill>
                <a:effectLst/>
              </a:rPr>
              <a:t> </a:t>
            </a:r>
            <a:endParaRPr lang="fr-FR" dirty="0" smtClean="0">
              <a:solidFill>
                <a:srgbClr val="FFFF00"/>
              </a:solidFill>
              <a:effectLst/>
            </a:endParaRPr>
          </a:p>
        </p:txBody>
      </p:sp>
    </p:spTree>
    <p:extLst>
      <p:ext uri="{BB962C8B-B14F-4D97-AF65-F5344CB8AC3E}">
        <p14:creationId xmlns:p14="http://schemas.microsoft.com/office/powerpoint/2010/main" val="1115281602"/>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381000" y="525462"/>
            <a:ext cx="11567160" cy="6332538"/>
          </a:xfrm>
        </p:spPr>
        <p:style>
          <a:lnRef idx="2">
            <a:schemeClr val="dk1"/>
          </a:lnRef>
          <a:fillRef idx="1">
            <a:schemeClr val="lt1"/>
          </a:fillRef>
          <a:effectRef idx="0">
            <a:schemeClr val="dk1"/>
          </a:effectRef>
          <a:fontRef idx="minor">
            <a:schemeClr val="dk1"/>
          </a:fontRef>
        </p:style>
        <p:txBody>
          <a:bodyPr>
            <a:normAutofit/>
          </a:bodyPr>
          <a:lstStyle/>
          <a:p>
            <a:pPr marL="0" indent="0" algn="r" rtl="1">
              <a:buClr>
                <a:srgbClr val="FFC000"/>
              </a:buClr>
              <a:buNone/>
              <a:defRPr/>
            </a:pPr>
            <a:r>
              <a:rPr lang="ar-DZ" sz="2800" b="1" dirty="0">
                <a:solidFill>
                  <a:srgbClr val="C00000"/>
                </a:solidFill>
              </a:rPr>
              <a:t>* </a:t>
            </a:r>
            <a:r>
              <a:rPr lang="ar-DZ" sz="2800" b="1" dirty="0" smtClean="0">
                <a:solidFill>
                  <a:srgbClr val="C00000"/>
                </a:solidFill>
              </a:rPr>
              <a:t>الصفقات</a:t>
            </a:r>
            <a:r>
              <a:rPr lang="ar-DZ" sz="1800" b="1" dirty="0" smtClean="0">
                <a:solidFill>
                  <a:srgbClr val="C00000"/>
                </a:solidFill>
              </a:rPr>
              <a:t> </a:t>
            </a:r>
            <a:r>
              <a:rPr lang="ar-DZ" sz="2000" b="1" dirty="0" smtClean="0">
                <a:solidFill>
                  <a:srgbClr val="C00000"/>
                </a:solidFill>
              </a:rPr>
              <a:t>:</a:t>
            </a:r>
            <a:r>
              <a:rPr lang="ar-DZ" sz="2000" dirty="0" smtClean="0"/>
              <a:t>    </a:t>
            </a:r>
            <a:r>
              <a:rPr lang="ar-DZ" sz="2000" b="1" dirty="0"/>
              <a:t>هي اتفاقات لتخفيض الأسعار لفترة معينة لتشجيع المستهلكين المحتملين على تجريب المنتج وزيادة أعدادهم، عبر رفع شعار احصل على قطعتين بسعر قطعة واحدة</a:t>
            </a:r>
            <a:r>
              <a:rPr lang="ar-DZ" sz="2000" b="1" dirty="0" smtClean="0"/>
              <a:t>.</a:t>
            </a:r>
          </a:p>
          <a:p>
            <a:pPr marL="0" indent="0" algn="r" rtl="1">
              <a:buClr>
                <a:srgbClr val="FFC000"/>
              </a:buClr>
              <a:buNone/>
              <a:defRPr/>
            </a:pPr>
            <a:r>
              <a:rPr lang="ar-DZ" sz="2800" b="1" dirty="0">
                <a:solidFill>
                  <a:srgbClr val="C00000"/>
                </a:solidFill>
              </a:rPr>
              <a:t>* </a:t>
            </a:r>
            <a:r>
              <a:rPr lang="ar-DZ" sz="2800" b="1" dirty="0" smtClean="0">
                <a:solidFill>
                  <a:srgbClr val="C00000"/>
                </a:solidFill>
              </a:rPr>
              <a:t>الجوائز </a:t>
            </a:r>
            <a:r>
              <a:rPr lang="ar-DZ" sz="2800" b="1" dirty="0">
                <a:solidFill>
                  <a:srgbClr val="C00000"/>
                </a:solidFill>
              </a:rPr>
              <a:t>التشجيعية </a:t>
            </a:r>
            <a:r>
              <a:rPr lang="ar-DZ" sz="2800" b="1" dirty="0" smtClean="0">
                <a:solidFill>
                  <a:srgbClr val="C00000"/>
                </a:solidFill>
              </a:rPr>
              <a:t>: </a:t>
            </a:r>
            <a:r>
              <a:rPr lang="ar-DZ" sz="2000" b="1" dirty="0" smtClean="0"/>
              <a:t>هي </a:t>
            </a:r>
            <a:r>
              <a:rPr lang="ar-DZ" sz="2000" b="1" dirty="0" err="1"/>
              <a:t>إكسسوارات</a:t>
            </a:r>
            <a:r>
              <a:rPr lang="ar-DZ" sz="2000" b="1" dirty="0"/>
              <a:t> أو خدمات مختلفة عن السلعة، بحيث تمنح مجانا للزبون الذي يشتري السلعة </a:t>
            </a:r>
            <a:r>
              <a:rPr lang="ar-DZ" sz="2000" b="1" dirty="0" smtClean="0"/>
              <a:t>الأصلية. </a:t>
            </a:r>
            <a:r>
              <a:rPr lang="ar-DZ" sz="2000" b="1" dirty="0"/>
              <a:t>كالجوائز والمكافآت </a:t>
            </a:r>
            <a:r>
              <a:rPr lang="ar-DZ" sz="2000" b="1" dirty="0" smtClean="0"/>
              <a:t>المباشرة</a:t>
            </a:r>
            <a:r>
              <a:rPr lang="ar-DZ" sz="2000" b="1" dirty="0"/>
              <a:t>، </a:t>
            </a:r>
            <a:r>
              <a:rPr lang="ar-DZ" sz="2000" b="1" dirty="0" smtClean="0"/>
              <a:t>الجوائز </a:t>
            </a:r>
            <a:r>
              <a:rPr lang="ar-DZ" sz="2000" b="1" dirty="0"/>
              <a:t>والمكافآت المؤجلة:</a:t>
            </a:r>
          </a:p>
          <a:p>
            <a:pPr marL="609600" indent="-609600" algn="just" rtl="1">
              <a:buNone/>
              <a:defRPr/>
            </a:pPr>
            <a:r>
              <a:rPr lang="ar-DZ" b="1" dirty="0" smtClean="0"/>
              <a:t> </a:t>
            </a:r>
            <a:r>
              <a:rPr lang="ar-DZ" b="1" dirty="0">
                <a:solidFill>
                  <a:srgbClr val="C00000"/>
                </a:solidFill>
              </a:rPr>
              <a:t>* </a:t>
            </a:r>
            <a:r>
              <a:rPr lang="ar-DZ" b="1" dirty="0" smtClean="0">
                <a:solidFill>
                  <a:srgbClr val="C00000"/>
                </a:solidFill>
              </a:rPr>
              <a:t>المسابقات : </a:t>
            </a:r>
            <a:r>
              <a:rPr lang="ar-DZ" sz="2000" b="1" dirty="0" smtClean="0"/>
              <a:t>وتهدف </a:t>
            </a:r>
            <a:r>
              <a:rPr lang="ar-DZ" sz="2000" b="1" dirty="0"/>
              <a:t>هذه المسابقات إلى زيادة عدد المشترين أو زيادة عدد مشترياتهم من السلعة، أو جذب مشترين جدد، أو دفع المشترين إلى تجريب السلع الجديدة. وكثيرا ما تستخدم تلك المسابقات في مواسم انخفاض الطلب على السلعة، أو عندما يواجه المنتج منافسة قوية</a:t>
            </a:r>
            <a:r>
              <a:rPr lang="ar-DZ" sz="2000" b="1" dirty="0" smtClean="0"/>
              <a:t>، أو </a:t>
            </a:r>
            <a:r>
              <a:rPr lang="ar-DZ" sz="2000" b="1" dirty="0"/>
              <a:t>عندما يكون لفت نظر أكبر عدد ممكن من المستهلكين المرتقبين نحو المؤسسة ومنتجاتها أمرا مطلوبا.. </a:t>
            </a:r>
            <a:endParaRPr lang="ar-DZ" sz="2000" b="1" dirty="0" smtClean="0"/>
          </a:p>
          <a:p>
            <a:pPr marL="609600" indent="-609600" algn="r" rtl="1">
              <a:buNone/>
              <a:defRPr/>
            </a:pPr>
            <a:r>
              <a:rPr lang="ar-DZ" b="1" dirty="0">
                <a:solidFill>
                  <a:srgbClr val="C00000"/>
                </a:solidFill>
              </a:rPr>
              <a:t>* </a:t>
            </a:r>
            <a:r>
              <a:rPr lang="ar-DZ" b="1" dirty="0" smtClean="0">
                <a:solidFill>
                  <a:srgbClr val="C00000"/>
                </a:solidFill>
              </a:rPr>
              <a:t>الهدايا : </a:t>
            </a:r>
            <a:r>
              <a:rPr lang="ar-DZ" sz="2000" b="1" dirty="0" smtClean="0"/>
              <a:t>عبارة </a:t>
            </a:r>
            <a:r>
              <a:rPr lang="ar-DZ" sz="2000" b="1" dirty="0"/>
              <a:t>عن هدايا تقدمها الشركة أو المتجر إلى العملاء، والهدف منها بناء علاقة ودية طيبة معهم، وتقدم وفق نمازج معينة غالبا ما تحمل اسم الشركة أو المتجر، ويشترط أن تكون الهدية ذات فائدة شخصية، وان تخدم المستفيد فترة طويلة مثل ساعة حائط، حقيبة، أقلام</a:t>
            </a:r>
            <a:r>
              <a:rPr lang="ar-DZ" sz="2000" b="1" dirty="0" smtClean="0"/>
              <a:t>.</a:t>
            </a:r>
          </a:p>
          <a:p>
            <a:pPr marL="609600" indent="-609600" algn="r" rtl="1">
              <a:buNone/>
              <a:defRPr/>
            </a:pPr>
            <a:r>
              <a:rPr lang="ar-DZ" b="1" dirty="0">
                <a:solidFill>
                  <a:srgbClr val="C00000"/>
                </a:solidFill>
              </a:rPr>
              <a:t>* </a:t>
            </a:r>
            <a:r>
              <a:rPr lang="ar-DZ" b="1" dirty="0" smtClean="0">
                <a:solidFill>
                  <a:srgbClr val="C00000"/>
                </a:solidFill>
              </a:rPr>
              <a:t>تقنيات </a:t>
            </a:r>
            <a:r>
              <a:rPr lang="ar-DZ" b="1" dirty="0">
                <a:solidFill>
                  <a:srgbClr val="C00000"/>
                </a:solidFill>
              </a:rPr>
              <a:t>الجمع </a:t>
            </a:r>
            <a:r>
              <a:rPr lang="ar-DZ" b="1" dirty="0" smtClean="0">
                <a:solidFill>
                  <a:srgbClr val="C00000"/>
                </a:solidFill>
              </a:rPr>
              <a:t>: </a:t>
            </a:r>
            <a:r>
              <a:rPr lang="ar-DZ" sz="2000" b="1" dirty="0"/>
              <a:t>في هذه الطريقة إمكانية الربح فيها تعود إلى جمع بطاقات شراء المنتج (أجزاء من الغلاف مثلا) وبعثها </a:t>
            </a:r>
            <a:r>
              <a:rPr lang="ar-DZ" sz="2000" b="1" dirty="0" smtClean="0"/>
              <a:t>للمؤسسة.</a:t>
            </a:r>
          </a:p>
          <a:p>
            <a:pPr marL="609600" indent="-609600" algn="r" rtl="1">
              <a:buNone/>
              <a:defRPr/>
            </a:pPr>
            <a:r>
              <a:rPr lang="ar-DZ" sz="2000" b="1" dirty="0" smtClean="0"/>
              <a:t> </a:t>
            </a:r>
            <a:r>
              <a:rPr lang="ar-DZ" b="1" dirty="0">
                <a:solidFill>
                  <a:srgbClr val="C00000"/>
                </a:solidFill>
              </a:rPr>
              <a:t>* </a:t>
            </a:r>
            <a:r>
              <a:rPr lang="ar-DZ" b="1" dirty="0" smtClean="0">
                <a:solidFill>
                  <a:srgbClr val="C00000"/>
                </a:solidFill>
              </a:rPr>
              <a:t>المعارض </a:t>
            </a:r>
            <a:r>
              <a:rPr lang="ar-DZ" b="1" dirty="0">
                <a:solidFill>
                  <a:srgbClr val="C00000"/>
                </a:solidFill>
              </a:rPr>
              <a:t>التجارية </a:t>
            </a:r>
            <a:r>
              <a:rPr lang="ar-DZ" b="1" dirty="0" smtClean="0">
                <a:solidFill>
                  <a:srgbClr val="C00000"/>
                </a:solidFill>
              </a:rPr>
              <a:t>: </a:t>
            </a:r>
            <a:r>
              <a:rPr lang="ar-DZ" sz="2000" b="1" dirty="0" smtClean="0"/>
              <a:t>الغرض </a:t>
            </a:r>
            <a:r>
              <a:rPr lang="ar-DZ" sz="2000" b="1" dirty="0"/>
              <a:t>الأساسي من المعارض هي إتاحة الفرصة للمستهلكين لمشاهدة السلع والخدمات المنتجة ومعرفة خصائصها ومواصفاتها والمكاسب التي تحققها لهم</a:t>
            </a:r>
            <a:r>
              <a:rPr lang="ar-DZ" sz="2000" b="1" dirty="0" smtClean="0"/>
              <a:t>.</a:t>
            </a:r>
          </a:p>
          <a:p>
            <a:pPr marL="609600" indent="-609600" algn="r" rtl="1">
              <a:buNone/>
              <a:defRPr/>
            </a:pPr>
            <a:r>
              <a:rPr lang="ar-DZ" b="1" dirty="0">
                <a:solidFill>
                  <a:srgbClr val="C00000"/>
                </a:solidFill>
              </a:rPr>
              <a:t>* </a:t>
            </a:r>
            <a:r>
              <a:rPr lang="ar-DZ" b="1" dirty="0" smtClean="0">
                <a:solidFill>
                  <a:srgbClr val="C00000"/>
                </a:solidFill>
              </a:rPr>
              <a:t>العرض </a:t>
            </a:r>
            <a:r>
              <a:rPr lang="ar-DZ" b="1" dirty="0">
                <a:solidFill>
                  <a:srgbClr val="C00000"/>
                </a:solidFill>
              </a:rPr>
              <a:t>عند نقطة الشراء </a:t>
            </a:r>
            <a:r>
              <a:rPr lang="ar-DZ" b="1" dirty="0" smtClean="0">
                <a:solidFill>
                  <a:srgbClr val="C00000"/>
                </a:solidFill>
              </a:rPr>
              <a:t>:</a:t>
            </a:r>
            <a:r>
              <a:rPr lang="ar-DZ" b="1" dirty="0">
                <a:solidFill>
                  <a:srgbClr val="C00000"/>
                </a:solidFill>
              </a:rPr>
              <a:t> </a:t>
            </a:r>
            <a:r>
              <a:rPr lang="ar-DZ" sz="2000" b="1" dirty="0" smtClean="0"/>
              <a:t>تقوم </a:t>
            </a:r>
            <a:r>
              <a:rPr lang="ar-DZ" sz="2000" b="1" dirty="0"/>
              <a:t>المتاجر بعرض بعض المنتجات بشكل مميز وفي جوانب مختلفة من المتجر وإعلامهم بوجودها، فضلا عن وضعها قرب نقطة تسديد فاتورة الحساب والتي تكون في متناول يد المستهلك.</a:t>
            </a:r>
          </a:p>
          <a:p>
            <a:pPr marL="609600" indent="-609600" algn="r" rtl="1">
              <a:buNone/>
              <a:defRPr/>
            </a:pPr>
            <a:endParaRPr lang="ar-DZ" sz="2000" b="1" dirty="0"/>
          </a:p>
          <a:p>
            <a:pPr marL="609600" indent="-609600" algn="r" rtl="1">
              <a:buNone/>
              <a:defRPr/>
            </a:pPr>
            <a:endParaRPr lang="ar-DZ" sz="2000" b="1" dirty="0"/>
          </a:p>
          <a:p>
            <a:pPr marL="609600" indent="-609600" algn="r" rtl="1">
              <a:buNone/>
              <a:defRPr/>
            </a:pPr>
            <a:endParaRPr lang="ar-DZ" sz="2000" b="1" dirty="0"/>
          </a:p>
          <a:p>
            <a:pPr marL="609600" indent="-609600" algn="just" rtl="1">
              <a:buNone/>
              <a:defRPr/>
            </a:pPr>
            <a:endParaRPr lang="ar-DZ" sz="2000" b="1" dirty="0"/>
          </a:p>
          <a:p>
            <a:pPr marL="609600" indent="-609600" algn="just" rtl="1">
              <a:buFont typeface="Wingdings" panose="05000000000000000000" pitchFamily="2" charset="2"/>
              <a:buNone/>
              <a:defRPr/>
            </a:pPr>
            <a:endParaRPr lang="ar-DZ" dirty="0">
              <a:solidFill>
                <a:schemeClr val="tx1"/>
              </a:solidFill>
            </a:endParaRPr>
          </a:p>
          <a:p>
            <a:pPr marL="609600" indent="-609600" algn="r" rtl="1">
              <a:buFont typeface="Wingdings" panose="05000000000000000000" pitchFamily="2" charset="2"/>
              <a:buNone/>
              <a:defRPr/>
            </a:pPr>
            <a:endParaRPr lang="ar-DZ" b="1" dirty="0" smtClean="0">
              <a:effectLst/>
            </a:endParaRPr>
          </a:p>
        </p:txBody>
      </p:sp>
      <p:sp>
        <p:nvSpPr>
          <p:cNvPr id="5" name="Rectangle 7"/>
          <p:cNvSpPr>
            <a:spLocks noGrp="1" noChangeArrowheads="1"/>
          </p:cNvSpPr>
          <p:nvPr>
            <p:ph type="title"/>
          </p:nvPr>
        </p:nvSpPr>
        <p:spPr>
          <a:xfrm>
            <a:off x="1759269" y="0"/>
            <a:ext cx="8391525" cy="525462"/>
          </a:xfrm>
          <a:solidFill>
            <a:schemeClr val="accent3"/>
          </a:solidFill>
        </p:spPr>
        <p:txBody>
          <a:bodyPr>
            <a:normAutofit fontScale="90000"/>
          </a:bodyPr>
          <a:lstStyle/>
          <a:p>
            <a:pPr rtl="1" eaLnBrk="1" hangingPunct="1">
              <a:defRPr/>
            </a:pPr>
            <a:r>
              <a:rPr lang="ar-DZ" b="1" dirty="0" smtClean="0">
                <a:solidFill>
                  <a:srgbClr val="FFFF00"/>
                </a:solidFill>
              </a:rPr>
              <a:t>تقنيات ترقية المبيعات</a:t>
            </a:r>
            <a:r>
              <a:rPr lang="en-US" dirty="0" smtClean="0">
                <a:solidFill>
                  <a:srgbClr val="FFFF00"/>
                </a:solidFill>
                <a:effectLst/>
              </a:rPr>
              <a:t> </a:t>
            </a:r>
            <a:endParaRPr lang="fr-FR" dirty="0" smtClean="0">
              <a:solidFill>
                <a:srgbClr val="FFFF00"/>
              </a:solidFill>
              <a:effectLst/>
            </a:endParaRPr>
          </a:p>
        </p:txBody>
      </p:sp>
    </p:spTree>
    <p:extLst>
      <p:ext uri="{BB962C8B-B14F-4D97-AF65-F5344CB8AC3E}">
        <p14:creationId xmlns:p14="http://schemas.microsoft.com/office/powerpoint/2010/main" val="2978111042"/>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4294967295"/>
          </p:nvPr>
        </p:nvSpPr>
        <p:spPr>
          <a:xfrm>
            <a:off x="228600" y="525462"/>
            <a:ext cx="11551920" cy="6180138"/>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ctr" rtl="1">
              <a:buClr>
                <a:srgbClr val="FFC000"/>
              </a:buClr>
              <a:buNone/>
              <a:defRPr/>
            </a:pPr>
            <a:r>
              <a:rPr lang="ar-DZ" b="1" u="sng" dirty="0" smtClean="0">
                <a:solidFill>
                  <a:schemeClr val="tx1"/>
                </a:solidFill>
                <a:effectLst/>
              </a:rPr>
              <a:t>ثانيا : أدوات موجهة نحو التجار :</a:t>
            </a:r>
            <a:endParaRPr lang="ar-DZ" b="1" dirty="0" smtClean="0"/>
          </a:p>
          <a:p>
            <a:pPr marL="609600" indent="-609600" algn="ctr" rtl="1">
              <a:buNone/>
              <a:defRPr/>
            </a:pPr>
            <a:r>
              <a:rPr lang="ar-DZ" b="1" dirty="0" smtClean="0">
                <a:effectLst/>
              </a:rPr>
              <a:t>إن الأدوات المستخدمة في ترويج المبيعات والموجهة نحو التجار هي لدعم أنشطة الإعلان والبيع الشخصي في المنظمة، وهي موجهة إلى تجار الجملة، تجار التجزئة أو الموزعين، ومنها :</a:t>
            </a:r>
          </a:p>
          <a:p>
            <a:pPr marL="609600" indent="-609600" algn="r" rtl="1">
              <a:buNone/>
              <a:defRPr/>
            </a:pPr>
            <a:r>
              <a:rPr lang="ar-DZ" dirty="0"/>
              <a:t>*  </a:t>
            </a:r>
            <a:r>
              <a:rPr lang="ar-DZ" b="1" dirty="0">
                <a:solidFill>
                  <a:srgbClr val="C00000"/>
                </a:solidFill>
              </a:rPr>
              <a:t>الخصومات </a:t>
            </a:r>
            <a:r>
              <a:rPr lang="ar-DZ" b="1" dirty="0" smtClean="0">
                <a:solidFill>
                  <a:srgbClr val="C00000"/>
                </a:solidFill>
              </a:rPr>
              <a:t>: </a:t>
            </a:r>
            <a:r>
              <a:rPr lang="ar-DZ" dirty="0" smtClean="0"/>
              <a:t> </a:t>
            </a:r>
            <a:r>
              <a:rPr lang="ar-DZ" dirty="0"/>
              <a:t>ينصب بشكل أساسي نحو زيادة مستوى التخزين لدى القنوات التوزيعية لغرض التخلص من مشكلات التخزين والتكاليف المترتبة على ذلك، والخصومات في الغالب تنحصر في خصم الكمية والخصم </a:t>
            </a:r>
            <a:r>
              <a:rPr lang="ar-DZ" dirty="0" smtClean="0"/>
              <a:t>التجاري</a:t>
            </a:r>
          </a:p>
          <a:p>
            <a:pPr marL="609600" indent="-609600" algn="r" rtl="1">
              <a:buNone/>
              <a:defRPr/>
            </a:pPr>
            <a:r>
              <a:rPr lang="ar-DZ" dirty="0">
                <a:solidFill>
                  <a:srgbClr val="C00000"/>
                </a:solidFill>
              </a:rPr>
              <a:t> * </a:t>
            </a:r>
            <a:r>
              <a:rPr lang="ar-DZ" b="1" dirty="0">
                <a:solidFill>
                  <a:srgbClr val="C00000"/>
                </a:solidFill>
              </a:rPr>
              <a:t>الإعلان المتعاون(المشترك</a:t>
            </a:r>
            <a:r>
              <a:rPr lang="ar-DZ" b="1" dirty="0" smtClean="0">
                <a:solidFill>
                  <a:srgbClr val="C00000"/>
                </a:solidFill>
              </a:rPr>
              <a:t>). </a:t>
            </a:r>
            <a:r>
              <a:rPr lang="ar-DZ" dirty="0" smtClean="0"/>
              <a:t>في </a:t>
            </a:r>
            <a:r>
              <a:rPr lang="ar-DZ" dirty="0"/>
              <a:t>الشركات ذات النشاط التسويقي المنتشر جغرافيا إلى مناطق واسعة الانتشار، فأن الاختلافات بين المناطق تكون واضحة وبخاصة في الجوانب الاجتماعية والثقافية فتتعاون الشركة مع التاجر أو الوسيط على تحمل كل أو جزء من تكاليف الحملة الترويجية التي يقوم بها نظرا لمعرفته الدقيقة بخصائص وسمات الإفراد الذين يتعامل معهم، وبالتالي يحفز التجار لتعاملهم مع هذه الشركة دون غيرها لأنها ستسهم في دعم موقفة التجاري وتعزيز موقعة التنافسي من خلال الحملات الترويجية التي سيقوم بها</a:t>
            </a:r>
            <a:r>
              <a:rPr lang="ar-DZ" dirty="0" smtClean="0"/>
              <a:t>.</a:t>
            </a:r>
          </a:p>
          <a:p>
            <a:pPr marL="609600" indent="-609600" algn="r" rtl="1">
              <a:buNone/>
              <a:defRPr/>
            </a:pPr>
            <a:r>
              <a:rPr lang="ar-DZ" b="1" dirty="0">
                <a:solidFill>
                  <a:srgbClr val="C00000"/>
                </a:solidFill>
              </a:rPr>
              <a:t>* تدريب القوة </a:t>
            </a:r>
            <a:r>
              <a:rPr lang="ar-DZ" b="1" dirty="0" err="1">
                <a:solidFill>
                  <a:srgbClr val="C00000"/>
                </a:solidFill>
              </a:rPr>
              <a:t>البيعية</a:t>
            </a:r>
            <a:r>
              <a:rPr lang="ar-DZ" b="1" dirty="0">
                <a:solidFill>
                  <a:srgbClr val="C00000"/>
                </a:solidFill>
              </a:rPr>
              <a:t> للموزعين :</a:t>
            </a:r>
          </a:p>
          <a:p>
            <a:pPr marL="609600" indent="-609600" algn="just" rtl="1">
              <a:buNone/>
              <a:defRPr/>
            </a:pPr>
            <a:r>
              <a:rPr lang="ar-DZ" dirty="0"/>
              <a:t>يرتبط المصنع في العادة بالكثير من الموزعين والتجار سواء في الجملة أو المفرد، والذين بدورهم لديهم قوة </a:t>
            </a:r>
            <a:r>
              <a:rPr lang="ar-DZ" dirty="0" err="1"/>
              <a:t>بيعية</a:t>
            </a:r>
            <a:r>
              <a:rPr lang="ar-DZ" dirty="0"/>
              <a:t> من الأفراد وفي مجالات مختلفة، وعلية فان الشركة سوف تسهم في عملية تدريب القوة </a:t>
            </a:r>
            <a:r>
              <a:rPr lang="ar-DZ" dirty="0" err="1"/>
              <a:t>البيعية</a:t>
            </a:r>
            <a:r>
              <a:rPr lang="ar-DZ" dirty="0"/>
              <a:t> التابعة لدى الموزعين وبما يزيد من كفاءتهم ومعرفتهم بتفاصيل ومواصفات المنتج المباع، وهذا يصب في مصلحة الوسطاء والموزعين </a:t>
            </a:r>
            <a:r>
              <a:rPr lang="ar-DZ" dirty="0" err="1"/>
              <a:t>لأنة</a:t>
            </a:r>
            <a:r>
              <a:rPr lang="ar-DZ" dirty="0"/>
              <a:t> يعني رفع القدرات الفنية والتسويقية للقوة </a:t>
            </a:r>
            <a:r>
              <a:rPr lang="ar-DZ" dirty="0" err="1"/>
              <a:t>البيعية</a:t>
            </a:r>
            <a:r>
              <a:rPr lang="ar-DZ" dirty="0"/>
              <a:t> العاملة لديهم دون أن يتحملوا أي تكاليف.</a:t>
            </a:r>
          </a:p>
          <a:p>
            <a:pPr marL="609600" indent="-609600" algn="r" rtl="1">
              <a:buNone/>
              <a:defRPr/>
            </a:pPr>
            <a:endParaRPr lang="ar-DZ" dirty="0"/>
          </a:p>
          <a:p>
            <a:pPr marL="609600" indent="-609600" algn="r" rtl="1">
              <a:buNone/>
              <a:defRPr/>
            </a:pPr>
            <a:endParaRPr lang="ar-DZ" dirty="0"/>
          </a:p>
          <a:p>
            <a:pPr marL="609600" indent="-609600" algn="r" rtl="1">
              <a:buNone/>
              <a:defRPr/>
            </a:pPr>
            <a:endParaRPr lang="ar-DZ" b="1" dirty="0"/>
          </a:p>
          <a:p>
            <a:pPr marL="609600" indent="-609600" algn="ctr" rtl="1">
              <a:buNone/>
              <a:defRPr/>
            </a:pPr>
            <a:endParaRPr lang="ar-DZ" b="1" dirty="0" smtClean="0">
              <a:effectLst/>
            </a:endParaRPr>
          </a:p>
        </p:txBody>
      </p:sp>
      <p:sp>
        <p:nvSpPr>
          <p:cNvPr id="5" name="Rectangle 7"/>
          <p:cNvSpPr>
            <a:spLocks noGrp="1" noChangeArrowheads="1"/>
          </p:cNvSpPr>
          <p:nvPr>
            <p:ph type="title" idx="4294967295"/>
          </p:nvPr>
        </p:nvSpPr>
        <p:spPr>
          <a:xfrm>
            <a:off x="1793557" y="0"/>
            <a:ext cx="8391525" cy="525462"/>
          </a:xfrm>
          <a:gradFill flip="none" rotWithShape="1">
            <a:gsLst>
              <a:gs pos="0">
                <a:srgbClr val="FF66CC">
                  <a:tint val="66000"/>
                  <a:satMod val="160000"/>
                  <a:shade val="30000"/>
                  <a:satMod val="115000"/>
                </a:srgbClr>
              </a:gs>
              <a:gs pos="50000">
                <a:srgbClr val="FF66CC">
                  <a:tint val="66000"/>
                  <a:satMod val="160000"/>
                  <a:shade val="67500"/>
                  <a:satMod val="115000"/>
                </a:srgbClr>
              </a:gs>
              <a:gs pos="100000">
                <a:srgbClr val="FF66CC">
                  <a:tint val="66000"/>
                  <a:satMod val="160000"/>
                  <a:shade val="100000"/>
                  <a:satMod val="115000"/>
                </a:srgbClr>
              </a:gs>
            </a:gsLst>
            <a:lin ang="0" scaled="1"/>
            <a:tileRect/>
          </a:gradFill>
        </p:spPr>
        <p:txBody>
          <a:bodyPr>
            <a:normAutofit fontScale="90000"/>
          </a:bodyPr>
          <a:lstStyle/>
          <a:p>
            <a:pPr rtl="1" eaLnBrk="1" hangingPunct="1">
              <a:defRPr/>
            </a:pPr>
            <a:r>
              <a:rPr lang="ar-DZ" b="1" smtClean="0">
                <a:solidFill>
                  <a:srgbClr val="FFFF00"/>
                </a:solidFill>
              </a:rPr>
              <a:t>تقنيات ترقية المبيعات</a:t>
            </a:r>
            <a:r>
              <a:rPr lang="en-US" smtClean="0">
                <a:solidFill>
                  <a:srgbClr val="FFFF00"/>
                </a:solidFill>
                <a:effectLst/>
              </a:rPr>
              <a:t> </a:t>
            </a:r>
            <a:endParaRPr lang="fr-FR" smtClean="0">
              <a:solidFill>
                <a:srgbClr val="FFFF00"/>
              </a:solidFill>
              <a:effectLst/>
            </a:endParaRPr>
          </a:p>
        </p:txBody>
      </p:sp>
    </p:spTree>
    <p:extLst>
      <p:ext uri="{BB962C8B-B14F-4D97-AF65-F5344CB8AC3E}">
        <p14:creationId xmlns:p14="http://schemas.microsoft.com/office/powerpoint/2010/main" val="2693976805"/>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4294967295"/>
          </p:nvPr>
        </p:nvSpPr>
        <p:spPr>
          <a:xfrm>
            <a:off x="228600" y="525462"/>
            <a:ext cx="11521440" cy="6180138"/>
          </a:xfrm>
        </p:spPr>
        <p:style>
          <a:lnRef idx="2">
            <a:schemeClr val="dk1"/>
          </a:lnRef>
          <a:fillRef idx="1">
            <a:schemeClr val="lt1"/>
          </a:fillRef>
          <a:effectRef idx="0">
            <a:schemeClr val="dk1"/>
          </a:effectRef>
          <a:fontRef idx="minor">
            <a:schemeClr val="dk1"/>
          </a:fontRef>
        </p:style>
        <p:txBody>
          <a:bodyPr>
            <a:normAutofit/>
          </a:bodyPr>
          <a:lstStyle/>
          <a:p>
            <a:pPr marL="0" indent="0" algn="ctr" rtl="1">
              <a:buClr>
                <a:srgbClr val="FFC000"/>
              </a:buClr>
              <a:buNone/>
              <a:defRPr/>
            </a:pPr>
            <a:r>
              <a:rPr lang="ar-DZ" b="1" u="sng" dirty="0" smtClean="0">
                <a:solidFill>
                  <a:schemeClr val="tx1"/>
                </a:solidFill>
                <a:effectLst/>
              </a:rPr>
              <a:t>ثانيا : أدوات موجهة نحو التجار :</a:t>
            </a:r>
            <a:endParaRPr lang="ar-DZ" b="1" dirty="0" smtClean="0"/>
          </a:p>
          <a:p>
            <a:pPr marL="609600" indent="-609600" algn="r" rtl="1">
              <a:buFontTx/>
              <a:buChar char="•"/>
              <a:defRPr/>
            </a:pPr>
            <a:r>
              <a:rPr lang="ar-DZ" dirty="0" smtClean="0">
                <a:solidFill>
                  <a:srgbClr val="C00000"/>
                </a:solidFill>
              </a:rPr>
              <a:t>.</a:t>
            </a:r>
            <a:r>
              <a:rPr lang="ar-DZ" b="1" dirty="0">
                <a:solidFill>
                  <a:srgbClr val="C00000"/>
                </a:solidFill>
              </a:rPr>
              <a:t>الحوافز</a:t>
            </a:r>
            <a:r>
              <a:rPr lang="ar-DZ" dirty="0">
                <a:solidFill>
                  <a:srgbClr val="C00000"/>
                </a:solidFill>
              </a:rPr>
              <a:t> </a:t>
            </a:r>
            <a:r>
              <a:rPr lang="ar-DZ" dirty="0"/>
              <a:t>: وهي جوائز مادية تقدم للموزعين لتحريك دافعيتهم لتوزيع أكبر قدر ممكن من منتجات المنظمة.</a:t>
            </a:r>
          </a:p>
          <a:p>
            <a:pPr marL="609600" indent="-609600" algn="r" rtl="1">
              <a:buFontTx/>
              <a:buChar char="•"/>
              <a:defRPr/>
            </a:pPr>
            <a:r>
              <a:rPr lang="ar-DZ" dirty="0">
                <a:solidFill>
                  <a:srgbClr val="C00000"/>
                </a:solidFill>
              </a:rPr>
              <a:t> </a:t>
            </a:r>
            <a:r>
              <a:rPr lang="ar-DZ" b="1" dirty="0">
                <a:solidFill>
                  <a:srgbClr val="C00000"/>
                </a:solidFill>
              </a:rPr>
              <a:t>الخصومات :</a:t>
            </a:r>
            <a:r>
              <a:rPr lang="ar-DZ" dirty="0">
                <a:solidFill>
                  <a:srgbClr val="C00000"/>
                </a:solidFill>
              </a:rPr>
              <a:t> </a:t>
            </a:r>
            <a:r>
              <a:rPr lang="ar-DZ" dirty="0"/>
              <a:t>وهي خصم مباشر يحصل عليه الوسطاء على الكميات </a:t>
            </a:r>
            <a:r>
              <a:rPr lang="ar-DZ" dirty="0" err="1"/>
              <a:t>المشتراة</a:t>
            </a:r>
            <a:r>
              <a:rPr lang="ar-DZ" dirty="0"/>
              <a:t> خلال فترة زمنية محددة.</a:t>
            </a:r>
          </a:p>
          <a:p>
            <a:pPr marL="609600" indent="-609600" algn="r" rtl="1">
              <a:buFontTx/>
              <a:buChar char="•"/>
              <a:defRPr/>
            </a:pPr>
            <a:r>
              <a:rPr lang="ar-DZ" b="1" dirty="0">
                <a:solidFill>
                  <a:srgbClr val="C00000"/>
                </a:solidFill>
              </a:rPr>
              <a:t>مسموحات</a:t>
            </a:r>
            <a:r>
              <a:rPr lang="ar-DZ" b="1" dirty="0">
                <a:solidFill>
                  <a:srgbClr val="FFFF00"/>
                </a:solidFill>
              </a:rPr>
              <a:t> </a:t>
            </a:r>
            <a:r>
              <a:rPr lang="ar-DZ" dirty="0"/>
              <a:t>: وهي عبارة عن كمية أموال تقدم من المنتجين الى تجار التجزئة ،نظير قيامهم بترتيبات إضافية لخدمة منتجات هؤلاء المنتجين</a:t>
            </a:r>
            <a:r>
              <a:rPr lang="ar-DZ" dirty="0" smtClean="0"/>
              <a:t>.</a:t>
            </a:r>
          </a:p>
          <a:p>
            <a:pPr marL="609600" indent="-609600" algn="r" rtl="1">
              <a:buFontTx/>
              <a:buChar char="•"/>
              <a:defRPr/>
            </a:pPr>
            <a:r>
              <a:rPr lang="ar-DZ" b="1" dirty="0">
                <a:solidFill>
                  <a:srgbClr val="C00000"/>
                </a:solidFill>
              </a:rPr>
              <a:t>مؤتمرات :</a:t>
            </a:r>
            <a:r>
              <a:rPr lang="ar-DZ" dirty="0">
                <a:solidFill>
                  <a:srgbClr val="C00000"/>
                </a:solidFill>
              </a:rPr>
              <a:t> </a:t>
            </a:r>
            <a:r>
              <a:rPr lang="ar-DZ" dirty="0"/>
              <a:t>وتعقدها المنظمات المنتجة مع الوسطاء من صناعيين وكبار </a:t>
            </a:r>
            <a:r>
              <a:rPr lang="ar-DZ"/>
              <a:t>الموزعين </a:t>
            </a:r>
            <a:r>
              <a:rPr lang="ar-DZ" smtClean="0"/>
              <a:t>بهدف </a:t>
            </a:r>
            <a:r>
              <a:rPr lang="ar-DZ" dirty="0"/>
              <a:t>شرح المنتجات الجديدة وطرق استخدامها</a:t>
            </a:r>
            <a:r>
              <a:rPr lang="ar-DZ" dirty="0" smtClean="0"/>
              <a:t>.</a:t>
            </a:r>
            <a:endParaRPr lang="ar-DZ" dirty="0"/>
          </a:p>
          <a:p>
            <a:pPr marL="609600" indent="-609600" algn="r" rtl="1">
              <a:buFontTx/>
              <a:buChar char="•"/>
              <a:defRPr/>
            </a:pPr>
            <a:r>
              <a:rPr lang="ar-DZ" b="1" dirty="0">
                <a:solidFill>
                  <a:srgbClr val="C00000"/>
                </a:solidFill>
              </a:rPr>
              <a:t>معارض تجارية :</a:t>
            </a:r>
            <a:r>
              <a:rPr lang="ar-DZ" dirty="0">
                <a:solidFill>
                  <a:srgbClr val="C00000"/>
                </a:solidFill>
              </a:rPr>
              <a:t> </a:t>
            </a:r>
            <a:r>
              <a:rPr lang="ar-DZ" dirty="0"/>
              <a:t>حيث تعرض عينات من منتجات المنظمة ويتم شرحها من قبل مسؤولي البيع الشخصي بالمنظمة للمشترين الصناعيين</a:t>
            </a:r>
            <a:r>
              <a:rPr lang="ar-DZ" dirty="0" smtClean="0"/>
              <a:t>.</a:t>
            </a:r>
            <a:endParaRPr lang="ar-DZ" dirty="0"/>
          </a:p>
          <a:p>
            <a:pPr marL="609600" indent="-609600" algn="r" rtl="1">
              <a:buNone/>
              <a:defRPr/>
            </a:pPr>
            <a:endParaRPr lang="ar-DZ" b="1" dirty="0"/>
          </a:p>
          <a:p>
            <a:pPr marL="609600" indent="-609600" algn="ctr" rtl="1">
              <a:buNone/>
              <a:defRPr/>
            </a:pPr>
            <a:endParaRPr lang="ar-DZ" b="1" dirty="0" smtClean="0">
              <a:effectLst/>
            </a:endParaRPr>
          </a:p>
        </p:txBody>
      </p:sp>
      <p:sp>
        <p:nvSpPr>
          <p:cNvPr id="5" name="Rectangle 7"/>
          <p:cNvSpPr>
            <a:spLocks noGrp="1" noChangeArrowheads="1"/>
          </p:cNvSpPr>
          <p:nvPr>
            <p:ph type="title" idx="4294967295"/>
          </p:nvPr>
        </p:nvSpPr>
        <p:spPr>
          <a:xfrm>
            <a:off x="1793557" y="0"/>
            <a:ext cx="8391525" cy="525462"/>
          </a:xfrm>
          <a:gradFill flip="none" rotWithShape="1">
            <a:gsLst>
              <a:gs pos="0">
                <a:srgbClr val="FF66CC">
                  <a:tint val="66000"/>
                  <a:satMod val="160000"/>
                  <a:shade val="30000"/>
                  <a:satMod val="115000"/>
                </a:srgbClr>
              </a:gs>
              <a:gs pos="50000">
                <a:srgbClr val="FF66CC">
                  <a:tint val="66000"/>
                  <a:satMod val="160000"/>
                  <a:shade val="67500"/>
                  <a:satMod val="115000"/>
                </a:srgbClr>
              </a:gs>
              <a:gs pos="100000">
                <a:srgbClr val="FF66CC">
                  <a:tint val="66000"/>
                  <a:satMod val="160000"/>
                  <a:shade val="100000"/>
                  <a:satMod val="115000"/>
                </a:srgbClr>
              </a:gs>
            </a:gsLst>
            <a:lin ang="0" scaled="1"/>
            <a:tileRect/>
          </a:gradFill>
        </p:spPr>
        <p:txBody>
          <a:bodyPr>
            <a:normAutofit fontScale="90000"/>
          </a:bodyPr>
          <a:lstStyle/>
          <a:p>
            <a:pPr rtl="1" eaLnBrk="1" hangingPunct="1">
              <a:defRPr/>
            </a:pPr>
            <a:r>
              <a:rPr lang="ar-DZ" b="1" smtClean="0">
                <a:solidFill>
                  <a:srgbClr val="FFFF00"/>
                </a:solidFill>
              </a:rPr>
              <a:t>تقنيات ترقية المبيعات</a:t>
            </a:r>
            <a:r>
              <a:rPr lang="en-US" smtClean="0">
                <a:solidFill>
                  <a:srgbClr val="FFFF00"/>
                </a:solidFill>
                <a:effectLst/>
              </a:rPr>
              <a:t> </a:t>
            </a:r>
            <a:endParaRPr lang="fr-FR" smtClean="0">
              <a:solidFill>
                <a:srgbClr val="FFFF00"/>
              </a:solidFill>
              <a:effectLst/>
            </a:endParaRPr>
          </a:p>
        </p:txBody>
      </p:sp>
    </p:spTree>
    <p:extLst>
      <p:ext uri="{BB962C8B-B14F-4D97-AF65-F5344CB8AC3E}">
        <p14:creationId xmlns:p14="http://schemas.microsoft.com/office/powerpoint/2010/main" val="3933086229"/>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3"/>
            <a:ext cx="9601196" cy="831428"/>
          </a:xfrm>
        </p:spPr>
        <p:style>
          <a:lnRef idx="2">
            <a:schemeClr val="dk1">
              <a:shade val="50000"/>
            </a:schemeClr>
          </a:lnRef>
          <a:fillRef idx="1">
            <a:schemeClr val="dk1"/>
          </a:fillRef>
          <a:effectRef idx="0">
            <a:schemeClr val="dk1"/>
          </a:effectRef>
          <a:fontRef idx="minor">
            <a:schemeClr val="lt1"/>
          </a:fontRef>
        </p:style>
        <p:txBody>
          <a:bodyPr/>
          <a:lstStyle/>
          <a:p>
            <a:r>
              <a:rPr lang="ar-DZ" dirty="0" smtClean="0"/>
              <a:t>العلاقات العامة</a:t>
            </a:r>
            <a:endParaRPr lang="en-US" dirty="0"/>
          </a:p>
        </p:txBody>
      </p:sp>
      <p:sp>
        <p:nvSpPr>
          <p:cNvPr id="3" name="Espace réservé du contenu 2"/>
          <p:cNvSpPr>
            <a:spLocks noGrp="1"/>
          </p:cNvSpPr>
          <p:nvPr>
            <p:ph idx="1"/>
          </p:nvPr>
        </p:nvSpPr>
        <p:spPr>
          <a:xfrm>
            <a:off x="990600" y="2087880"/>
            <a:ext cx="10088880" cy="4099560"/>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ctr" rtl="1"/>
            <a:endParaRPr lang="ar-DZ" dirty="0" smtClean="0"/>
          </a:p>
          <a:p>
            <a:pPr algn="ctr" rtl="1">
              <a:lnSpc>
                <a:spcPct val="160000"/>
              </a:lnSpc>
            </a:pPr>
            <a:r>
              <a:rPr lang="ar-DZ" dirty="0" smtClean="0"/>
              <a:t>عرفها معهد </a:t>
            </a:r>
            <a:r>
              <a:rPr lang="ar-DZ" dirty="0"/>
              <a:t>العلاقات العامة البريطاني </a:t>
            </a:r>
            <a:r>
              <a:rPr lang="ar-DZ" b="1" dirty="0" smtClean="0"/>
              <a:t>« بأنها </a:t>
            </a:r>
            <a:r>
              <a:rPr lang="ar-DZ" b="1" dirty="0"/>
              <a:t>الجهود الإدارية المرسومة و المستمرة </a:t>
            </a:r>
            <a:r>
              <a:rPr lang="ar-DZ" b="1" dirty="0" smtClean="0"/>
              <a:t>التي </a:t>
            </a:r>
            <a:r>
              <a:rPr lang="ar-DZ" b="1" dirty="0"/>
              <a:t>تهدف إلى إقامة و تدعيم تفاهم متبادل بين هيئة و </a:t>
            </a:r>
            <a:r>
              <a:rPr lang="ar-DZ" b="1" dirty="0" smtClean="0"/>
              <a:t>جمهورها»</a:t>
            </a:r>
          </a:p>
          <a:p>
            <a:pPr algn="r" rtl="1">
              <a:lnSpc>
                <a:spcPct val="160000"/>
              </a:lnSpc>
            </a:pPr>
            <a:r>
              <a:rPr lang="ar-DZ" dirty="0" smtClean="0"/>
              <a:t>مع </a:t>
            </a:r>
            <a:r>
              <a:rPr lang="ar-DZ" dirty="0"/>
              <a:t>نهاية القرن العشرين ودخول القرن الحادي والعشرين بدأ النظر إلى التسويق والعلاقات العامة باعتبارهما مفهومين مترابطين ومتكاملين من الناحية الأكاديمية والعلمية، ودعم هذا الارتباط والتكامل ظهور ما يسمى </a:t>
            </a:r>
            <a:r>
              <a:rPr lang="ar-DZ" b="1" dirty="0"/>
              <a:t>بالعلاقات العامة التسويقية </a:t>
            </a:r>
            <a:r>
              <a:rPr lang="en-US" b="1" dirty="0"/>
              <a:t>Relations public Marketing </a:t>
            </a:r>
            <a:r>
              <a:rPr lang="ar-DZ" b="1" dirty="0" smtClean="0"/>
              <a:t>، </a:t>
            </a:r>
            <a:r>
              <a:rPr lang="ar-DZ" dirty="0" smtClean="0"/>
              <a:t>حيث </a:t>
            </a:r>
            <a:r>
              <a:rPr lang="ar-DZ" dirty="0"/>
              <a:t>تعرف على أنها</a:t>
            </a:r>
            <a:r>
              <a:rPr lang="ar-DZ" b="1" dirty="0"/>
              <a:t>:" عملية تخطيط وتنفيذ وتقويم البرامج التي تشجع على الشراء، وإرضاء المستهلكين من خلال الاتصالات الصادقة والمعلومات والانطباعات التي توجد بين المنظمة </a:t>
            </a:r>
            <a:r>
              <a:rPr lang="ar-DZ" b="1" dirty="0" smtClean="0"/>
              <a:t>ومنتجاتها </a:t>
            </a:r>
            <a:r>
              <a:rPr lang="ar-DZ" b="1" dirty="0"/>
              <a:t>من جانب واحتياجات ورغبات واهتمامات ومصالح المستهلكين من جانب آخر"</a:t>
            </a:r>
            <a:endParaRPr lang="en-US" b="1" dirty="0"/>
          </a:p>
        </p:txBody>
      </p:sp>
    </p:spTree>
    <p:extLst>
      <p:ext uri="{BB962C8B-B14F-4D97-AF65-F5344CB8AC3E}">
        <p14:creationId xmlns:p14="http://schemas.microsoft.com/office/powerpoint/2010/main" val="1506640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sées 1"/>
          <p:cNvSpPr/>
          <p:nvPr/>
        </p:nvSpPr>
        <p:spPr>
          <a:xfrm>
            <a:off x="1859280" y="685800"/>
            <a:ext cx="8823960" cy="5090160"/>
          </a:xfrm>
          <a:prstGeom prst="cloud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cap="all" dirty="0" smtClean="0">
                <a:solidFill>
                  <a:schemeClr val="tx1"/>
                </a:solidFill>
              </a:rPr>
              <a:t>إن</a:t>
            </a:r>
            <a:r>
              <a:rPr lang="ar-DZ" sz="2000" cap="all" dirty="0" smtClean="0">
                <a:solidFill>
                  <a:schemeClr val="tx1"/>
                </a:solidFill>
              </a:rPr>
              <a:t> </a:t>
            </a:r>
            <a:r>
              <a:rPr lang="ar-SA" sz="2000" b="1" dirty="0" smtClean="0">
                <a:solidFill>
                  <a:schemeClr val="tx1"/>
                </a:solidFill>
              </a:rPr>
              <a:t>التسمية </a:t>
            </a:r>
            <a:r>
              <a:rPr lang="ar-SA" sz="2000" b="1" dirty="0">
                <a:solidFill>
                  <a:schemeClr val="tx1"/>
                </a:solidFill>
              </a:rPr>
              <a:t>الحديثة الأكثر تناسبًا لعنصر المزيج </a:t>
            </a:r>
            <a:r>
              <a:rPr lang="ar-DZ" sz="2000" b="1" dirty="0" smtClean="0">
                <a:solidFill>
                  <a:schemeClr val="tx1"/>
                </a:solidFill>
              </a:rPr>
              <a:t>هي ا</a:t>
            </a:r>
            <a:r>
              <a:rPr lang="ar-SA" sz="2000" b="1" dirty="0" smtClean="0">
                <a:solidFill>
                  <a:schemeClr val="tx1"/>
                </a:solidFill>
              </a:rPr>
              <a:t>لاتصالات</a:t>
            </a:r>
            <a:r>
              <a:rPr lang="ar-DZ" sz="2000" b="1" dirty="0" smtClean="0">
                <a:solidFill>
                  <a:schemeClr val="tx1"/>
                </a:solidFill>
              </a:rPr>
              <a:t> التسويقية</a:t>
            </a:r>
            <a:r>
              <a:rPr lang="ar-SA" sz="2000" b="1" dirty="0" smtClean="0">
                <a:solidFill>
                  <a:schemeClr val="tx1"/>
                </a:solidFill>
              </a:rPr>
              <a:t> </a:t>
            </a:r>
            <a:r>
              <a:rPr lang="fr-FR" sz="2000" b="1" dirty="0" smtClean="0">
                <a:solidFill>
                  <a:schemeClr val="tx1"/>
                </a:solidFill>
              </a:rPr>
              <a:t> </a:t>
            </a:r>
            <a:r>
              <a:rPr lang="ar-DZ" sz="2000" b="1" dirty="0" smtClean="0">
                <a:solidFill>
                  <a:schemeClr val="tx1"/>
                </a:solidFill>
              </a:rPr>
              <a:t> </a:t>
            </a:r>
            <a:r>
              <a:rPr lang="ar-SA" sz="2000" b="1" dirty="0" smtClean="0">
                <a:solidFill>
                  <a:schemeClr val="tx1"/>
                </a:solidFill>
              </a:rPr>
              <a:t>بما يتوافق مع الاتجاهات </a:t>
            </a:r>
            <a:r>
              <a:rPr lang="ar-SA" sz="2000" b="1" dirty="0">
                <a:solidFill>
                  <a:schemeClr val="tx1"/>
                </a:solidFill>
              </a:rPr>
              <a:t>الحديثة للتسويق</a:t>
            </a:r>
            <a:r>
              <a:rPr lang="ar-DZ" sz="2000" b="1" dirty="0">
                <a:solidFill>
                  <a:schemeClr val="tx1"/>
                </a:solidFill>
              </a:rPr>
              <a:t/>
            </a:r>
            <a:br>
              <a:rPr lang="ar-DZ" sz="2000" b="1" dirty="0">
                <a:solidFill>
                  <a:schemeClr val="tx1"/>
                </a:solidFill>
              </a:rPr>
            </a:br>
            <a:r>
              <a:rPr lang="fr-FR" sz="2000" b="1" dirty="0">
                <a:solidFill>
                  <a:schemeClr val="tx1"/>
                </a:solidFill>
              </a:rPr>
              <a:t/>
            </a:r>
            <a:br>
              <a:rPr lang="fr-FR" sz="2000" b="1" dirty="0">
                <a:solidFill>
                  <a:schemeClr val="tx1"/>
                </a:solidFill>
              </a:rPr>
            </a:br>
            <a:r>
              <a:rPr lang="ar-DZ" sz="2000" cap="all" dirty="0" smtClean="0">
                <a:solidFill>
                  <a:schemeClr val="tx1"/>
                </a:solidFill>
              </a:rPr>
              <a:t>فيمكن القول أن </a:t>
            </a:r>
            <a:r>
              <a:rPr lang="ar-SA" sz="2000" cap="all" dirty="0" smtClean="0">
                <a:solidFill>
                  <a:schemeClr val="tx1"/>
                </a:solidFill>
              </a:rPr>
              <a:t>الهدف </a:t>
            </a:r>
            <a:r>
              <a:rPr lang="ar-SA" sz="2000" cap="all" dirty="0">
                <a:solidFill>
                  <a:schemeClr val="tx1"/>
                </a:solidFill>
              </a:rPr>
              <a:t>من </a:t>
            </a:r>
            <a:r>
              <a:rPr lang="ar-SA" sz="2000" cap="all" dirty="0" err="1">
                <a:solidFill>
                  <a:schemeClr val="tx1"/>
                </a:solidFill>
              </a:rPr>
              <a:t>الإتصال</a:t>
            </a:r>
            <a:r>
              <a:rPr lang="ar-SA" sz="2000" cap="all" dirty="0">
                <a:solidFill>
                  <a:schemeClr val="tx1"/>
                </a:solidFill>
              </a:rPr>
              <a:t> هو </a:t>
            </a:r>
            <a:r>
              <a:rPr lang="ar-SA" sz="2000" b="1" u="sng" cap="all" dirty="0">
                <a:solidFill>
                  <a:schemeClr val="tx1"/>
                </a:solidFill>
              </a:rPr>
              <a:t>تغيير سلوك المستقبل </a:t>
            </a:r>
            <a:r>
              <a:rPr lang="ar-SA" sz="2000" cap="all" dirty="0">
                <a:solidFill>
                  <a:schemeClr val="tx1"/>
                </a:solidFill>
              </a:rPr>
              <a:t>، </a:t>
            </a:r>
            <a:r>
              <a:rPr lang="ar-DZ" sz="2000" cap="all" dirty="0">
                <a:solidFill>
                  <a:schemeClr val="tx1"/>
                </a:solidFill>
              </a:rPr>
              <a:t>و</a:t>
            </a:r>
            <a:r>
              <a:rPr lang="ar-SA" sz="2000" dirty="0">
                <a:solidFill>
                  <a:schemeClr val="tx1"/>
                </a:solidFill>
              </a:rPr>
              <a:t>يؤكد &lt;&lt; </a:t>
            </a:r>
            <a:r>
              <a:rPr lang="fr-FR" sz="2000" dirty="0">
                <a:solidFill>
                  <a:schemeClr val="tx1"/>
                </a:solidFill>
              </a:rPr>
              <a:t>Simon</a:t>
            </a:r>
            <a:r>
              <a:rPr lang="ar-SA" sz="2000" dirty="0">
                <a:solidFill>
                  <a:schemeClr val="tx1"/>
                </a:solidFill>
              </a:rPr>
              <a:t> &gt;&gt; في قوله &lt;&lt; </a:t>
            </a:r>
            <a:r>
              <a:rPr lang="ar-SA" sz="2000" b="1" dirty="0">
                <a:solidFill>
                  <a:schemeClr val="tx1"/>
                </a:solidFill>
              </a:rPr>
              <a:t>دون </a:t>
            </a:r>
            <a:r>
              <a:rPr lang="ar-SA" sz="2000" b="1" dirty="0" err="1">
                <a:solidFill>
                  <a:schemeClr val="tx1"/>
                </a:solidFill>
              </a:rPr>
              <a:t>إتصال</a:t>
            </a:r>
            <a:r>
              <a:rPr lang="ar-SA" sz="2000" b="1" dirty="0">
                <a:solidFill>
                  <a:schemeClr val="tx1"/>
                </a:solidFill>
              </a:rPr>
              <a:t> لا تكون هناك منظمة </a:t>
            </a:r>
            <a:r>
              <a:rPr lang="ar-SA" sz="2000" dirty="0">
                <a:solidFill>
                  <a:schemeClr val="tx1"/>
                </a:solidFill>
              </a:rPr>
              <a:t>&gt;&gt; .</a:t>
            </a:r>
            <a:r>
              <a:rPr lang="ar-SA" sz="2000" cap="all" dirty="0">
                <a:solidFill>
                  <a:schemeClr val="tx1"/>
                </a:solidFill>
              </a:rPr>
              <a:t>   </a:t>
            </a:r>
            <a:r>
              <a:rPr lang="ar-SA" sz="2000" b="1" cap="all" dirty="0">
                <a:solidFill>
                  <a:schemeClr val="tx1"/>
                </a:solidFill>
              </a:rPr>
              <a:t>فهدف </a:t>
            </a:r>
            <a:r>
              <a:rPr lang="ar-SA" sz="2000" b="1" cap="all" dirty="0" err="1">
                <a:solidFill>
                  <a:schemeClr val="tx1"/>
                </a:solidFill>
              </a:rPr>
              <a:t>الإتصال</a:t>
            </a:r>
            <a:r>
              <a:rPr lang="ar-SA" sz="2000" b="1" cap="all" dirty="0">
                <a:solidFill>
                  <a:schemeClr val="tx1"/>
                </a:solidFill>
              </a:rPr>
              <a:t> هو الحصول على شكل معين من استجابة الجهة المرسل إليها </a:t>
            </a:r>
            <a:r>
              <a:rPr lang="ar-SA" sz="2000" cap="all" dirty="0">
                <a:solidFill>
                  <a:schemeClr val="tx1"/>
                </a:solidFill>
              </a:rPr>
              <a:t>، حيث تكون هذه </a:t>
            </a:r>
            <a:r>
              <a:rPr lang="ar-SA" sz="2000" cap="all" dirty="0" err="1">
                <a:solidFill>
                  <a:schemeClr val="tx1"/>
                </a:solidFill>
              </a:rPr>
              <a:t>الإستجابة</a:t>
            </a:r>
            <a:r>
              <a:rPr lang="ar-SA" sz="2000" cap="all" dirty="0">
                <a:solidFill>
                  <a:schemeClr val="tx1"/>
                </a:solidFill>
              </a:rPr>
              <a:t> في شكل </a:t>
            </a:r>
            <a:r>
              <a:rPr lang="ar-SA" sz="2000" b="1" cap="all" dirty="0">
                <a:solidFill>
                  <a:schemeClr val="tx1"/>
                </a:solidFill>
              </a:rPr>
              <a:t>معرفة أو إحساس أو سلوك </a:t>
            </a:r>
            <a:r>
              <a:rPr lang="ar-SA" sz="2000" cap="all" dirty="0">
                <a:solidFill>
                  <a:schemeClr val="tx1"/>
                </a:solidFill>
              </a:rPr>
              <a:t>، و منه فإن مضمون الاتصالات في المؤسسة هو إحداث التغيير ، و ذلك بالمساهمة في توجيه الجهود في </a:t>
            </a:r>
            <a:r>
              <a:rPr lang="ar-SA" sz="2000" cap="all" dirty="0" err="1">
                <a:solidFill>
                  <a:schemeClr val="tx1"/>
                </a:solidFill>
              </a:rPr>
              <a:t>الإتجاه</a:t>
            </a:r>
            <a:r>
              <a:rPr lang="ar-SA" sz="2000" cap="all" dirty="0">
                <a:solidFill>
                  <a:schemeClr val="tx1"/>
                </a:solidFill>
              </a:rPr>
              <a:t> المراد الوصول إليه ،</a:t>
            </a:r>
            <a:r>
              <a:rPr lang="fr-FR" sz="2000" cap="all" dirty="0">
                <a:solidFill>
                  <a:schemeClr val="tx1"/>
                </a:solidFill>
              </a:rPr>
              <a:t/>
            </a:r>
            <a:br>
              <a:rPr lang="fr-FR" sz="2000" cap="all" dirty="0">
                <a:solidFill>
                  <a:schemeClr val="tx1"/>
                </a:solidFill>
              </a:rPr>
            </a:br>
            <a:endParaRPr lang="en-US" sz="2000" dirty="0">
              <a:solidFill>
                <a:schemeClr val="tx1"/>
              </a:solidFill>
            </a:endParaRPr>
          </a:p>
        </p:txBody>
      </p:sp>
    </p:spTree>
    <p:extLst>
      <p:ext uri="{BB962C8B-B14F-4D97-AF65-F5344CB8AC3E}">
        <p14:creationId xmlns:p14="http://schemas.microsoft.com/office/powerpoint/2010/main" val="16524599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a:xfrm>
            <a:off x="1295402" y="875452"/>
            <a:ext cx="9669778" cy="4878496"/>
          </a:xfr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lstStyle/>
          <a:p>
            <a:pPr algn="r" rtl="1">
              <a:lnSpc>
                <a:spcPct val="150000"/>
              </a:lnSpc>
            </a:pPr>
            <a:r>
              <a:rPr lang="ar-DZ" b="1" dirty="0">
                <a:solidFill>
                  <a:schemeClr val="tx1"/>
                </a:solidFill>
              </a:rPr>
              <a:t>طبقا </a:t>
            </a:r>
            <a:r>
              <a:rPr lang="ar-DZ" b="1" dirty="0" err="1" smtClean="0">
                <a:solidFill>
                  <a:schemeClr val="tx1"/>
                </a:solidFill>
              </a:rPr>
              <a:t>لكوتلر</a:t>
            </a:r>
            <a:r>
              <a:rPr lang="en-US" b="1" dirty="0" err="1" smtClean="0">
                <a:solidFill>
                  <a:schemeClr val="tx1"/>
                </a:solidFill>
              </a:rPr>
              <a:t>kotler</a:t>
            </a:r>
            <a:r>
              <a:rPr lang="en-US" b="1" dirty="0" smtClean="0">
                <a:solidFill>
                  <a:schemeClr val="tx1"/>
                </a:solidFill>
              </a:rPr>
              <a:t> </a:t>
            </a:r>
            <a:r>
              <a:rPr lang="ar-DZ" b="1" dirty="0" smtClean="0">
                <a:solidFill>
                  <a:schemeClr val="tx1"/>
                </a:solidFill>
              </a:rPr>
              <a:t>، يمكن للعلاقات </a:t>
            </a:r>
            <a:r>
              <a:rPr lang="ar-DZ" b="1" dirty="0">
                <a:solidFill>
                  <a:schemeClr val="tx1"/>
                </a:solidFill>
              </a:rPr>
              <a:t>العامة التسويقية أن تسهم في أداء المهام التالية : </a:t>
            </a:r>
            <a:endParaRPr lang="ar-DZ" b="1" dirty="0" smtClean="0">
              <a:solidFill>
                <a:schemeClr val="tx1"/>
              </a:solidFill>
            </a:endParaRPr>
          </a:p>
          <a:p>
            <a:pPr algn="r" rtl="1">
              <a:lnSpc>
                <a:spcPct val="150000"/>
              </a:lnSpc>
            </a:pPr>
            <a:r>
              <a:rPr lang="ar-DZ" dirty="0" smtClean="0">
                <a:solidFill>
                  <a:schemeClr val="tx1"/>
                </a:solidFill>
              </a:rPr>
              <a:t>المساعدة </a:t>
            </a:r>
            <a:r>
              <a:rPr lang="ar-DZ" dirty="0">
                <a:solidFill>
                  <a:schemeClr val="tx1"/>
                </a:solidFill>
              </a:rPr>
              <a:t>في إطلاق سلعة أو خدمة جديدة </a:t>
            </a:r>
            <a:endParaRPr lang="ar-DZ" dirty="0" smtClean="0">
              <a:solidFill>
                <a:schemeClr val="tx1"/>
              </a:solidFill>
            </a:endParaRPr>
          </a:p>
          <a:p>
            <a:pPr algn="r" rtl="1">
              <a:lnSpc>
                <a:spcPct val="150000"/>
              </a:lnSpc>
            </a:pPr>
            <a:r>
              <a:rPr lang="ar-DZ" dirty="0" smtClean="0">
                <a:solidFill>
                  <a:schemeClr val="tx1"/>
                </a:solidFill>
              </a:rPr>
              <a:t> </a:t>
            </a:r>
            <a:r>
              <a:rPr lang="ar-DZ" dirty="0">
                <a:solidFill>
                  <a:schemeClr val="tx1"/>
                </a:solidFill>
              </a:rPr>
              <a:t>المساهمة في إعادة بناء الصورة الذهنية لسلعة راسخة في السوق أو خدمة معينة. </a:t>
            </a:r>
            <a:endParaRPr lang="ar-DZ" dirty="0" smtClean="0">
              <a:solidFill>
                <a:schemeClr val="tx1"/>
              </a:solidFill>
            </a:endParaRPr>
          </a:p>
          <a:p>
            <a:pPr algn="r" rtl="1">
              <a:lnSpc>
                <a:spcPct val="150000"/>
              </a:lnSpc>
            </a:pPr>
            <a:r>
              <a:rPr lang="ar-DZ" dirty="0" smtClean="0">
                <a:solidFill>
                  <a:schemeClr val="tx1"/>
                </a:solidFill>
              </a:rPr>
              <a:t> </a:t>
            </a:r>
            <a:r>
              <a:rPr lang="ar-DZ" dirty="0">
                <a:solidFill>
                  <a:schemeClr val="tx1"/>
                </a:solidFill>
              </a:rPr>
              <a:t>التأثير في مجموعات معينة ومستهدفة من الأفراد (من خلال تمويل بعض الأنشطة في المجتمع</a:t>
            </a:r>
            <a:r>
              <a:rPr lang="ar-DZ" dirty="0" smtClean="0">
                <a:solidFill>
                  <a:schemeClr val="tx1"/>
                </a:solidFill>
              </a:rPr>
              <a:t>).</a:t>
            </a:r>
          </a:p>
          <a:p>
            <a:pPr algn="r" rtl="1">
              <a:lnSpc>
                <a:spcPct val="150000"/>
              </a:lnSpc>
            </a:pPr>
            <a:r>
              <a:rPr lang="ar-DZ" dirty="0" smtClean="0">
                <a:solidFill>
                  <a:schemeClr val="tx1"/>
                </a:solidFill>
              </a:rPr>
              <a:t>الدفاع </a:t>
            </a:r>
            <a:r>
              <a:rPr lang="ar-DZ" dirty="0">
                <a:solidFill>
                  <a:schemeClr val="tx1"/>
                </a:solidFill>
              </a:rPr>
              <a:t>عن السلع أو الخدمات التي تواجه مشكلات عامة. </a:t>
            </a:r>
            <a:endParaRPr lang="ar-DZ" dirty="0" smtClean="0">
              <a:solidFill>
                <a:schemeClr val="tx1"/>
              </a:solidFill>
            </a:endParaRPr>
          </a:p>
          <a:p>
            <a:pPr algn="r" rtl="1">
              <a:lnSpc>
                <a:spcPct val="150000"/>
              </a:lnSpc>
            </a:pPr>
            <a:r>
              <a:rPr lang="ar-DZ" dirty="0" smtClean="0">
                <a:solidFill>
                  <a:schemeClr val="tx1"/>
                </a:solidFill>
              </a:rPr>
              <a:t> </a:t>
            </a:r>
            <a:r>
              <a:rPr lang="ar-DZ" dirty="0">
                <a:solidFill>
                  <a:schemeClr val="tx1"/>
                </a:solidFill>
              </a:rPr>
              <a:t>بناء الصورة الذهنية والسمعة الطيبة للمنظمة والتي تنعكس بشكل جيد على منتجاتها. </a:t>
            </a:r>
            <a:endParaRPr lang="en-US" dirty="0">
              <a:solidFill>
                <a:schemeClr val="tx1"/>
              </a:solidFill>
            </a:endParaRPr>
          </a:p>
        </p:txBody>
      </p:sp>
    </p:spTree>
    <p:extLst>
      <p:ext uri="{BB962C8B-B14F-4D97-AF65-F5344CB8AC3E}">
        <p14:creationId xmlns:p14="http://schemas.microsoft.com/office/powerpoint/2010/main" val="3639426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lstStyle/>
          <a:p>
            <a:r>
              <a:rPr lang="ar-DZ" dirty="0"/>
              <a:t>الأهداف التي ترتكز عليها العلاقات العامة </a:t>
            </a:r>
            <a:endParaRPr lang="en-US" dirty="0"/>
          </a:p>
        </p:txBody>
      </p:sp>
      <p:sp>
        <p:nvSpPr>
          <p:cNvPr id="3" name="Espace réservé du contenu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gn="r" rtl="1"/>
            <a:r>
              <a:rPr lang="ar-DZ" dirty="0" smtClean="0"/>
              <a:t> </a:t>
            </a:r>
            <a:r>
              <a:rPr lang="ar-DZ" dirty="0"/>
              <a:t>تحقيق السمعة الطيبة بالمنظمة و تدعيم </a:t>
            </a:r>
            <a:r>
              <a:rPr lang="ar-DZ" dirty="0" smtClean="0"/>
              <a:t>صورتها </a:t>
            </a:r>
            <a:r>
              <a:rPr lang="ar-DZ" dirty="0"/>
              <a:t>الذهنية . </a:t>
            </a:r>
          </a:p>
          <a:p>
            <a:pPr algn="r" rtl="1"/>
            <a:r>
              <a:rPr lang="ar-DZ" dirty="0" smtClean="0"/>
              <a:t> </a:t>
            </a:r>
            <a:r>
              <a:rPr lang="ar-DZ" dirty="0"/>
              <a:t>المساعدة على ترويج المبيعات . </a:t>
            </a:r>
            <a:endParaRPr lang="ar-DZ" dirty="0" smtClean="0"/>
          </a:p>
          <a:p>
            <a:pPr algn="r" rtl="1"/>
            <a:r>
              <a:rPr lang="ar-DZ" dirty="0" smtClean="0"/>
              <a:t>كسب </a:t>
            </a:r>
            <a:r>
              <a:rPr lang="ar-DZ" dirty="0"/>
              <a:t>تأييد الجمهور الداخلي – العمال -. </a:t>
            </a:r>
            <a:endParaRPr lang="ar-DZ" dirty="0" smtClean="0"/>
          </a:p>
          <a:p>
            <a:pPr algn="r" rtl="1"/>
            <a:r>
              <a:rPr lang="ar-DZ" dirty="0" smtClean="0"/>
              <a:t> </a:t>
            </a:r>
            <a:r>
              <a:rPr lang="ar-DZ" dirty="0"/>
              <a:t>كسب تأييد الجمهور الخارجي . </a:t>
            </a:r>
            <a:endParaRPr lang="ar-DZ" dirty="0" smtClean="0"/>
          </a:p>
          <a:p>
            <a:pPr algn="r" rtl="1"/>
            <a:r>
              <a:rPr lang="ar-DZ" dirty="0" smtClean="0"/>
              <a:t>تحقيق </a:t>
            </a:r>
            <a:r>
              <a:rPr lang="ar-DZ" dirty="0"/>
              <a:t>التوازن و التوافق و </a:t>
            </a:r>
            <a:r>
              <a:rPr lang="ar-DZ" dirty="0" err="1"/>
              <a:t>الإنسجام</a:t>
            </a:r>
            <a:r>
              <a:rPr lang="ar-DZ" dirty="0"/>
              <a:t> بين المنظمات و الجمهور </a:t>
            </a:r>
            <a:endParaRPr lang="en-US" dirty="0"/>
          </a:p>
        </p:txBody>
      </p:sp>
    </p:spTree>
    <p:extLst>
      <p:ext uri="{BB962C8B-B14F-4D97-AF65-F5344CB8AC3E}">
        <p14:creationId xmlns:p14="http://schemas.microsoft.com/office/powerpoint/2010/main" val="10368357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5842" y="113453"/>
            <a:ext cx="9601196" cy="770468"/>
          </a:xfrm>
        </p:spPr>
        <p:style>
          <a:lnRef idx="0">
            <a:schemeClr val="accent4"/>
          </a:lnRef>
          <a:fillRef idx="3">
            <a:schemeClr val="accent4"/>
          </a:fillRef>
          <a:effectRef idx="3">
            <a:schemeClr val="accent4"/>
          </a:effectRef>
          <a:fontRef idx="minor">
            <a:schemeClr val="lt1"/>
          </a:fontRef>
        </p:style>
        <p:txBody>
          <a:bodyPr>
            <a:normAutofit/>
          </a:bodyPr>
          <a:lstStyle/>
          <a:p>
            <a:pPr rtl="1"/>
            <a:r>
              <a:rPr lang="ar-DZ" sz="3600" dirty="0"/>
              <a:t>أدوات العلاقات العامة في المجال التسويقي</a:t>
            </a:r>
            <a:endParaRPr lang="en-US" sz="3600" dirty="0"/>
          </a:p>
        </p:txBody>
      </p:sp>
      <p:sp>
        <p:nvSpPr>
          <p:cNvPr id="3" name="Espace réservé du contenu 2"/>
          <p:cNvSpPr>
            <a:spLocks noGrp="1"/>
          </p:cNvSpPr>
          <p:nvPr>
            <p:ph idx="1"/>
          </p:nvPr>
        </p:nvSpPr>
        <p:spPr>
          <a:xfrm>
            <a:off x="624840" y="1097280"/>
            <a:ext cx="11033760" cy="5562600"/>
          </a:xfrm>
        </p:spPr>
        <p:style>
          <a:lnRef idx="2">
            <a:schemeClr val="accent2"/>
          </a:lnRef>
          <a:fillRef idx="1">
            <a:schemeClr val="lt1"/>
          </a:fillRef>
          <a:effectRef idx="0">
            <a:schemeClr val="accent2"/>
          </a:effectRef>
          <a:fontRef idx="minor">
            <a:schemeClr val="dk1"/>
          </a:fontRef>
        </p:style>
        <p:txBody>
          <a:bodyPr>
            <a:normAutofit fontScale="92500"/>
          </a:bodyPr>
          <a:lstStyle/>
          <a:p>
            <a:pPr algn="ctr" rtl="1"/>
            <a:r>
              <a:rPr lang="ar-DZ" b="1" dirty="0">
                <a:solidFill>
                  <a:schemeClr val="tx1"/>
                </a:solidFill>
              </a:rPr>
              <a:t>يرى </a:t>
            </a:r>
            <a:r>
              <a:rPr lang="fr-FR" b="1" dirty="0" err="1" smtClean="0">
                <a:solidFill>
                  <a:schemeClr val="tx1"/>
                </a:solidFill>
              </a:rPr>
              <a:t>kotler</a:t>
            </a:r>
            <a:r>
              <a:rPr lang="ar-DZ" b="1" dirty="0" smtClean="0">
                <a:solidFill>
                  <a:schemeClr val="tx1"/>
                </a:solidFill>
              </a:rPr>
              <a:t>، أن </a:t>
            </a:r>
            <a:r>
              <a:rPr lang="ar-DZ" b="1" dirty="0">
                <a:solidFill>
                  <a:schemeClr val="tx1"/>
                </a:solidFill>
              </a:rPr>
              <a:t>العلاقات العامة يمكنها أن تلعب دورا هاما في النشاط التسويقي حيـث تسـهم بشكل كبير في بناء العلامات التجارية للمؤسسات، وهي تستخدم عـدة أدوات تجمـع فـي الكلمـة </a:t>
            </a:r>
            <a:r>
              <a:rPr lang="ar-DZ" b="1" dirty="0" smtClean="0">
                <a:solidFill>
                  <a:schemeClr val="tx1"/>
                </a:solidFill>
              </a:rPr>
              <a:t>المركبة </a:t>
            </a:r>
            <a:r>
              <a:rPr lang="ar-DZ" b="1" dirty="0">
                <a:solidFill>
                  <a:schemeClr val="tx1"/>
                </a:solidFill>
              </a:rPr>
              <a:t>من </a:t>
            </a:r>
            <a:r>
              <a:rPr lang="en-US" b="1" dirty="0">
                <a:solidFill>
                  <a:schemeClr val="tx1"/>
                </a:solidFill>
              </a:rPr>
              <a:t>PENCILS </a:t>
            </a:r>
            <a:r>
              <a:rPr lang="ar-DZ" b="1" dirty="0" smtClean="0">
                <a:solidFill>
                  <a:schemeClr val="tx1"/>
                </a:solidFill>
              </a:rPr>
              <a:t>وهي:</a:t>
            </a:r>
          </a:p>
          <a:p>
            <a:pPr algn="r" rtl="1"/>
            <a:r>
              <a:rPr lang="en-US" b="1" u="sng" dirty="0" smtClean="0"/>
              <a:t>P </a:t>
            </a:r>
            <a:r>
              <a:rPr lang="en-US" b="1" u="sng" dirty="0"/>
              <a:t>=Publications </a:t>
            </a:r>
            <a:r>
              <a:rPr lang="en-US" b="1" u="sng" dirty="0" smtClean="0"/>
              <a:t> </a:t>
            </a:r>
            <a:r>
              <a:rPr lang="ar-DZ" dirty="0" smtClean="0"/>
              <a:t>أي </a:t>
            </a:r>
            <a:r>
              <a:rPr lang="ar-DZ" dirty="0"/>
              <a:t>المطبوعات وتعني مجلات المنشأة والتقارير السنوية التي تساعد العملاء</a:t>
            </a:r>
            <a:r>
              <a:rPr lang="ar-DZ" dirty="0" smtClean="0"/>
              <a:t>.</a:t>
            </a:r>
          </a:p>
          <a:p>
            <a:pPr algn="r" rtl="1"/>
            <a:r>
              <a:rPr lang="en-US" b="1" u="sng" dirty="0" smtClean="0"/>
              <a:t> E </a:t>
            </a:r>
            <a:r>
              <a:rPr lang="en-US" b="1" u="sng" dirty="0"/>
              <a:t>=Events </a:t>
            </a:r>
            <a:r>
              <a:rPr lang="ar-DZ" dirty="0"/>
              <a:t>أي الأحداث تعني رعاية منافسات ألعاب القوى أو كرة القدم أو الأحـداث الفنيـة أو المعارض التجارية. </a:t>
            </a:r>
            <a:endParaRPr lang="fr-FR" dirty="0" smtClean="0"/>
          </a:p>
          <a:p>
            <a:pPr algn="r" rtl="1"/>
            <a:r>
              <a:rPr lang="en-US" b="1" u="sng" dirty="0"/>
              <a:t>N =News </a:t>
            </a:r>
            <a:r>
              <a:rPr lang="ar-DZ" dirty="0" smtClean="0"/>
              <a:t>أي </a:t>
            </a:r>
            <a:r>
              <a:rPr lang="ar-DZ" dirty="0"/>
              <a:t>الأخبار وتعني القصص المساندة للمنشأة ومنتجاتها وجمهورها</a:t>
            </a:r>
            <a:r>
              <a:rPr lang="ar-DZ" dirty="0" smtClean="0"/>
              <a:t>.</a:t>
            </a:r>
            <a:endParaRPr lang="fr-FR" dirty="0" smtClean="0"/>
          </a:p>
          <a:p>
            <a:pPr algn="r" rtl="1"/>
            <a:r>
              <a:rPr lang="ar-DZ" dirty="0" smtClean="0"/>
              <a:t> </a:t>
            </a:r>
            <a:r>
              <a:rPr lang="fr-FR" dirty="0" smtClean="0"/>
              <a:t> </a:t>
            </a:r>
            <a:r>
              <a:rPr lang="en-US" b="1" u="sng" dirty="0" smtClean="0"/>
              <a:t>C </a:t>
            </a:r>
            <a:r>
              <a:rPr lang="en-US" b="1" u="sng" dirty="0"/>
              <a:t>=activities involvement Community </a:t>
            </a:r>
            <a:r>
              <a:rPr lang="ar-DZ" dirty="0"/>
              <a:t>أي النشاطات التي يشترك فيها بالوقـت والمـال لتحقيق احتياجات المجتمع المحلي.</a:t>
            </a:r>
            <a:r>
              <a:rPr lang="en-US" dirty="0" smtClean="0"/>
              <a:t> </a:t>
            </a:r>
            <a:endParaRPr lang="ar-DZ" dirty="0" smtClean="0"/>
          </a:p>
          <a:p>
            <a:pPr algn="r" rtl="1"/>
            <a:r>
              <a:rPr lang="fr-FR" b="1" u="sng" dirty="0"/>
              <a:t> </a:t>
            </a:r>
            <a:r>
              <a:rPr lang="en-US" b="1" u="sng" dirty="0" smtClean="0"/>
              <a:t>I </a:t>
            </a:r>
            <a:r>
              <a:rPr lang="en-US" b="1" u="sng" dirty="0"/>
              <a:t>= Identity media </a:t>
            </a:r>
            <a:r>
              <a:rPr lang="ar-DZ" dirty="0" smtClean="0"/>
              <a:t>أي وسائل ترويج الهوية ويقصد بها الأجندات، الأقلام، الملابس المطبوع عليها اسم المنشأة أو أحد منتجاتها.</a:t>
            </a:r>
          </a:p>
          <a:p>
            <a:pPr algn="r" rtl="1"/>
            <a:r>
              <a:rPr lang="ar-DZ" dirty="0" smtClean="0"/>
              <a:t> </a:t>
            </a:r>
            <a:r>
              <a:rPr lang="en-US" b="1" dirty="0" smtClean="0"/>
              <a:t>L =media Lobbying </a:t>
            </a:r>
            <a:r>
              <a:rPr lang="ar-DZ" dirty="0" smtClean="0"/>
              <a:t>أي النشاط اللوبي ويعني المحاولات التي تجريها المنشأة للتـأثير علـى التشريعات الداعمة لها، أو إلغاء التشريعات والأحكام غير المساندة لأعمـال المنشـأة ونشـاطاتها ومنتجاتها.</a:t>
            </a:r>
          </a:p>
          <a:p>
            <a:pPr algn="r" rtl="1"/>
            <a:r>
              <a:rPr lang="ar-DZ" dirty="0" smtClean="0"/>
              <a:t> </a:t>
            </a:r>
            <a:r>
              <a:rPr lang="fr-FR" dirty="0" smtClean="0"/>
              <a:t> </a:t>
            </a:r>
            <a:r>
              <a:rPr lang="en-US" b="1" dirty="0" smtClean="0"/>
              <a:t>S =activities responsibility Social </a:t>
            </a:r>
            <a:r>
              <a:rPr lang="ar-DZ" dirty="0" smtClean="0"/>
              <a:t>أي أنشطة المسؤولية الاجتماعية وتعني بنـاء سـمعة جيدة للمنشأة من حيث قيامها بدور فعال في تحمل مسؤولية المجتمع.</a:t>
            </a:r>
            <a:endParaRPr lang="en-US" dirty="0">
              <a:solidFill>
                <a:schemeClr val="tx1"/>
              </a:solidFill>
            </a:endParaRPr>
          </a:p>
        </p:txBody>
      </p:sp>
    </p:spTree>
    <p:extLst>
      <p:ext uri="{BB962C8B-B14F-4D97-AF65-F5344CB8AC3E}">
        <p14:creationId xmlns:p14="http://schemas.microsoft.com/office/powerpoint/2010/main" val="27572369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ar-DZ" dirty="0" smtClean="0">
                <a:solidFill>
                  <a:schemeClr val="bg1"/>
                </a:solidFill>
              </a:rPr>
              <a:t>الاعلان</a:t>
            </a:r>
            <a:endParaRPr lang="en-US" dirty="0">
              <a:solidFill>
                <a:schemeClr val="bg1"/>
              </a:solidFill>
            </a:endParaRPr>
          </a:p>
        </p:txBody>
      </p:sp>
      <p:sp>
        <p:nvSpPr>
          <p:cNvPr id="3" name="Espace réservé du contenu 2"/>
          <p:cNvSpPr>
            <a:spLocks noGrp="1"/>
          </p:cNvSpPr>
          <p:nvPr>
            <p:ph idx="1"/>
          </p:nvPr>
        </p:nvSpPr>
        <p:spPr>
          <a:xfrm>
            <a:off x="1295402" y="2495972"/>
            <a:ext cx="9601196" cy="3318936"/>
          </a:xfrm>
        </p:spPr>
        <p:style>
          <a:lnRef idx="2">
            <a:schemeClr val="dk1"/>
          </a:lnRef>
          <a:fillRef idx="1003">
            <a:schemeClr val="lt2"/>
          </a:fillRef>
          <a:effectRef idx="0">
            <a:schemeClr val="dk1"/>
          </a:effectRef>
          <a:fontRef idx="minor">
            <a:schemeClr val="dk1"/>
          </a:fontRef>
        </p:style>
        <p:txBody>
          <a:bodyPr/>
          <a:lstStyle/>
          <a:p>
            <a:pPr marL="0" indent="0" algn="ctr" rtl="1">
              <a:buNone/>
            </a:pPr>
            <a:r>
              <a:rPr lang="ar-DZ" dirty="0" smtClean="0"/>
              <a:t>هو " </a:t>
            </a:r>
            <a:r>
              <a:rPr lang="ar-DZ" dirty="0"/>
              <a:t>نشاط إداري منظم، يستخدم الأساليب </a:t>
            </a:r>
            <a:r>
              <a:rPr lang="ar-DZ" dirty="0" smtClean="0"/>
              <a:t>الابتكارية </a:t>
            </a:r>
            <a:r>
              <a:rPr lang="ar-DZ" dirty="0"/>
              <a:t>لتصميم الاتصال </a:t>
            </a:r>
            <a:r>
              <a:rPr lang="ar-DZ" dirty="0" err="1"/>
              <a:t>الإقناعي</a:t>
            </a:r>
            <a:r>
              <a:rPr lang="ar-DZ" dirty="0"/>
              <a:t> التأثيري المتميز، باستخدام وسائل الاتصال الجماهيرية، </a:t>
            </a:r>
            <a:r>
              <a:rPr lang="ar-DZ" dirty="0" smtClean="0"/>
              <a:t>غير </a:t>
            </a:r>
            <a:r>
              <a:rPr lang="ar-DZ" dirty="0"/>
              <a:t>الشخصية، </a:t>
            </a:r>
            <a:r>
              <a:rPr lang="ar-DZ" dirty="0" smtClean="0"/>
              <a:t>ومدفوعة الأجر ، وذلك </a:t>
            </a:r>
            <a:r>
              <a:rPr lang="ar-DZ" dirty="0"/>
              <a:t>بهدف زيادة الطلب على السلعة المعلن عنها، وخلق صورة ذهنية طيبة عن المنشأة المعلنة تتسق مع انجازاتها وجهودها في تحقيق الإشباع لحاجات المستهلكين وزيادة الرفاهية الاجتماعية والاقتصادية". </a:t>
            </a:r>
            <a:endParaRPr lang="ar-DZ" dirty="0" smtClean="0"/>
          </a:p>
          <a:p>
            <a:pPr marL="0" indent="0" algn="ctr" rtl="1">
              <a:buNone/>
            </a:pPr>
            <a:r>
              <a:rPr lang="ar-DZ" b="1" dirty="0" smtClean="0"/>
              <a:t>كما تعرفه </a:t>
            </a:r>
            <a:r>
              <a:rPr lang="ar-DZ" b="1" dirty="0"/>
              <a:t>جمعية التسويق </a:t>
            </a:r>
            <a:r>
              <a:rPr lang="ar-DZ" b="1" dirty="0" smtClean="0"/>
              <a:t>الأمريكية </a:t>
            </a:r>
            <a:r>
              <a:rPr lang="ar-DZ" b="1" dirty="0"/>
              <a:t>أنه: " وسيلة غير شخصية لتقديم </a:t>
            </a:r>
            <a:r>
              <a:rPr lang="ar-DZ" b="1" dirty="0" smtClean="0"/>
              <a:t>الأفكار </a:t>
            </a:r>
            <a:r>
              <a:rPr lang="ar-DZ" b="1" dirty="0"/>
              <a:t>أو </a:t>
            </a:r>
            <a:r>
              <a:rPr lang="ar-DZ" b="1" dirty="0" smtClean="0"/>
              <a:t>السلع </a:t>
            </a:r>
            <a:r>
              <a:rPr lang="ar-DZ" b="1" dirty="0"/>
              <a:t>أو الخدمات بواسطة جهة مقابل أجر </a:t>
            </a:r>
            <a:r>
              <a:rPr lang="ar-DZ" b="1" dirty="0" smtClean="0"/>
              <a:t>مدفوع</a:t>
            </a:r>
            <a:endParaRPr lang="en-US" b="1" dirty="0"/>
          </a:p>
        </p:txBody>
      </p:sp>
    </p:spTree>
    <p:extLst>
      <p:ext uri="{BB962C8B-B14F-4D97-AF65-F5344CB8AC3E}">
        <p14:creationId xmlns:p14="http://schemas.microsoft.com/office/powerpoint/2010/main" val="27005980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640080"/>
            <a:ext cx="9601196" cy="663787"/>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ar-DZ" dirty="0" smtClean="0"/>
              <a:t>أهدافه</a:t>
            </a:r>
            <a:endParaRPr lang="en-US" dirty="0"/>
          </a:p>
        </p:txBody>
      </p:sp>
      <p:sp>
        <p:nvSpPr>
          <p:cNvPr id="3" name="Espace réservé du contenu 2"/>
          <p:cNvSpPr>
            <a:spLocks noGrp="1"/>
          </p:cNvSpPr>
          <p:nvPr>
            <p:ph idx="1"/>
          </p:nvPr>
        </p:nvSpPr>
        <p:spPr>
          <a:xfrm>
            <a:off x="975360" y="1478280"/>
            <a:ext cx="10363200" cy="4397588"/>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just" rtl="1"/>
            <a:r>
              <a:rPr lang="ar-DZ" dirty="0"/>
              <a:t>- </a:t>
            </a:r>
            <a:r>
              <a:rPr lang="ar-DZ" u="sng" dirty="0"/>
              <a:t>نقل المعلومات </a:t>
            </a:r>
            <a:r>
              <a:rPr lang="ar-DZ" dirty="0"/>
              <a:t>والبيانات من المعلن إلى جمهور معين من المستهلكين وجعلهم أكثر قبولا وطلبا للسلعة أو الخدمة المعلن عنها. </a:t>
            </a:r>
            <a:endParaRPr lang="ar-DZ" dirty="0" smtClean="0"/>
          </a:p>
          <a:p>
            <a:pPr algn="just" rtl="1"/>
            <a:r>
              <a:rPr lang="ar-DZ" dirty="0" smtClean="0"/>
              <a:t> </a:t>
            </a:r>
            <a:r>
              <a:rPr lang="ar-DZ" u="sng" dirty="0"/>
              <a:t>التأثير على اتجاهات المتلقي </a:t>
            </a:r>
            <a:r>
              <a:rPr lang="ar-DZ" dirty="0"/>
              <a:t>وسلوكياته، من خلال توفير المعلومات اللازمة مما يجعله نشاطا إيجابيا للمستهلك المنتظر ولغيره من المستقبلين للرسائل الإعلانية. </a:t>
            </a:r>
            <a:endParaRPr lang="ar-DZ" dirty="0" smtClean="0"/>
          </a:p>
          <a:p>
            <a:pPr algn="just" rtl="1"/>
            <a:r>
              <a:rPr lang="ar-DZ" dirty="0" smtClean="0"/>
              <a:t>إحداث </a:t>
            </a:r>
            <a:r>
              <a:rPr lang="ar-DZ" u="sng" dirty="0"/>
              <a:t>تغيير في سلوك الأفراد</a:t>
            </a:r>
            <a:r>
              <a:rPr lang="ar-DZ" dirty="0"/>
              <a:t>، وذلك عبر التأثير على دوافعهم ورغباتهم واتجاهاتهم وأساليب إدراكهم. </a:t>
            </a:r>
            <a:endParaRPr lang="ar-DZ" dirty="0" smtClean="0"/>
          </a:p>
          <a:p>
            <a:pPr algn="just" rtl="1"/>
            <a:r>
              <a:rPr lang="ar-DZ" dirty="0" smtClean="0"/>
              <a:t>تقديم </a:t>
            </a:r>
            <a:r>
              <a:rPr lang="ar-DZ" dirty="0"/>
              <a:t>سلعة جديدة للسوق </a:t>
            </a:r>
            <a:r>
              <a:rPr lang="ar-DZ" u="sng" dirty="0"/>
              <a:t>وتعريف المستهلك بها، </a:t>
            </a:r>
            <a:r>
              <a:rPr lang="ar-DZ" dirty="0"/>
              <a:t>ومساعدة المسوقين على الحصول على استفسارات أو طلبات جديدة للسلع المعلن عنها. </a:t>
            </a:r>
            <a:endParaRPr lang="ar-DZ" dirty="0" smtClean="0"/>
          </a:p>
          <a:p>
            <a:pPr algn="just" rtl="1"/>
            <a:r>
              <a:rPr lang="ar-DZ" u="sng" dirty="0" smtClean="0"/>
              <a:t> </a:t>
            </a:r>
            <a:r>
              <a:rPr lang="ar-DZ" u="sng" dirty="0"/>
              <a:t>تمهيد الطريق أمام مندوبي </a:t>
            </a:r>
            <a:r>
              <a:rPr lang="ar-DZ" dirty="0"/>
              <a:t>البيع للقيام بمهامهم، فالمستهلك يصبح أكثر اقتناعا أمامهم، ومندوب البيع تزداد ثقته بنفسه وبالسلع التي يروجها بعد مشاهدته </a:t>
            </a:r>
            <a:r>
              <a:rPr lang="ar-DZ" dirty="0" err="1"/>
              <a:t>للإشهارات</a:t>
            </a:r>
            <a:r>
              <a:rPr lang="ar-DZ" dirty="0"/>
              <a:t> التي تعرض </a:t>
            </a:r>
            <a:r>
              <a:rPr lang="ar-DZ" dirty="0" smtClean="0"/>
              <a:t>تلك </a:t>
            </a:r>
            <a:r>
              <a:rPr lang="ar-DZ" dirty="0"/>
              <a:t>المنتجات وتتحدث عن مزاياها وفوائدها </a:t>
            </a:r>
            <a:r>
              <a:rPr lang="ar-DZ" dirty="0" smtClean="0"/>
              <a:t>.</a:t>
            </a:r>
          </a:p>
          <a:p>
            <a:pPr algn="just" rtl="1"/>
            <a:r>
              <a:rPr lang="ar-DZ" dirty="0" smtClean="0"/>
              <a:t>حث </a:t>
            </a:r>
            <a:r>
              <a:rPr lang="ar-DZ" dirty="0"/>
              <a:t>العملاء على </a:t>
            </a:r>
            <a:r>
              <a:rPr lang="ar-DZ" u="sng" dirty="0"/>
              <a:t>زيادة مشترياتهم </a:t>
            </a:r>
            <a:r>
              <a:rPr lang="ar-DZ" dirty="0"/>
              <a:t>من منتجات المنظمة، وذلك عن طريق العمل على زيادة عدد مرات استخدامهم للمنتجات مثل التركيز في </a:t>
            </a:r>
            <a:r>
              <a:rPr lang="ar-DZ" dirty="0" err="1"/>
              <a:t>الإشهارات</a:t>
            </a:r>
            <a:r>
              <a:rPr lang="ar-DZ" dirty="0"/>
              <a:t> على ضرورة تنظيف الأسنان بالمعجون عدة مرات في اليوم</a:t>
            </a:r>
            <a:endParaRPr lang="en-US" dirty="0"/>
          </a:p>
        </p:txBody>
      </p:sp>
    </p:spTree>
    <p:extLst>
      <p:ext uri="{BB962C8B-B14F-4D97-AF65-F5344CB8AC3E}">
        <p14:creationId xmlns:p14="http://schemas.microsoft.com/office/powerpoint/2010/main" val="42494539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640080"/>
            <a:ext cx="9601196" cy="663787"/>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ar-DZ" dirty="0" smtClean="0"/>
              <a:t>أهدافه</a:t>
            </a:r>
            <a:endParaRPr lang="en-US" dirty="0"/>
          </a:p>
        </p:txBody>
      </p:sp>
      <p:sp>
        <p:nvSpPr>
          <p:cNvPr id="3" name="Espace réservé du contenu 2"/>
          <p:cNvSpPr>
            <a:spLocks noGrp="1"/>
          </p:cNvSpPr>
          <p:nvPr>
            <p:ph idx="1"/>
          </p:nvPr>
        </p:nvSpPr>
        <p:spPr>
          <a:xfrm>
            <a:off x="975360" y="1478280"/>
            <a:ext cx="10363200" cy="4397588"/>
          </a:xfrm>
        </p:spPr>
        <p:style>
          <a:lnRef idx="2">
            <a:schemeClr val="accent1"/>
          </a:lnRef>
          <a:fillRef idx="1">
            <a:schemeClr val="lt1"/>
          </a:fillRef>
          <a:effectRef idx="0">
            <a:schemeClr val="accent1"/>
          </a:effectRef>
          <a:fontRef idx="minor">
            <a:schemeClr val="dk1"/>
          </a:fontRef>
        </p:style>
        <p:txBody>
          <a:bodyPr>
            <a:normAutofit/>
          </a:bodyPr>
          <a:lstStyle/>
          <a:p>
            <a:pPr algn="just" rtl="1"/>
            <a:r>
              <a:rPr lang="ar-DZ" u="sng" dirty="0" smtClean="0"/>
              <a:t>فتح </a:t>
            </a:r>
            <a:r>
              <a:rPr lang="ar-DZ" u="sng" dirty="0"/>
              <a:t>أسواق جديدة </a:t>
            </a:r>
            <a:r>
              <a:rPr lang="ar-DZ" dirty="0"/>
              <a:t>لم تكن موجودة من قبل وذلك من خلال إعداد الحملات الإعلامية التي تعمل على اجتذاب جيل جديد نحو المنتجات، أو اجتذاب فئة معينة من الجمهور لشراء هذه المنتجات. </a:t>
            </a:r>
            <a:endParaRPr lang="ar-DZ" dirty="0" smtClean="0"/>
          </a:p>
          <a:p>
            <a:pPr algn="just" rtl="1"/>
            <a:r>
              <a:rPr lang="ar-DZ" dirty="0" smtClean="0"/>
              <a:t> </a:t>
            </a:r>
            <a:r>
              <a:rPr lang="ar-DZ" u="sng" dirty="0"/>
              <a:t>تصحيح المفاهيم الخاطئة </a:t>
            </a:r>
            <a:r>
              <a:rPr lang="ar-DZ" dirty="0"/>
              <a:t>عن المنظمة ومنتجاتها وذلك عن طريق محاربة الإشاعات الضارة </a:t>
            </a:r>
            <a:r>
              <a:rPr lang="ar-DZ" dirty="0" err="1"/>
              <a:t>والإدعاءات</a:t>
            </a:r>
            <a:r>
              <a:rPr lang="ar-DZ" dirty="0"/>
              <a:t> المفتعلة والأكاذيب المضللة عن المنظمة وما تقدمه من منتجات، وذلك سعيا وراء خلق انطباع جيد في أذهان العملاء والجمهور عن هذه المنظمة ومنتجاتها. </a:t>
            </a:r>
            <a:endParaRPr lang="ar-DZ" dirty="0" smtClean="0"/>
          </a:p>
          <a:p>
            <a:pPr algn="just" rtl="1"/>
            <a:r>
              <a:rPr lang="ar-DZ" dirty="0" smtClean="0"/>
              <a:t> </a:t>
            </a:r>
            <a:r>
              <a:rPr lang="ar-DZ" u="sng" dirty="0"/>
              <a:t>الارتقاء بالمستوى الفكري </a:t>
            </a:r>
            <a:r>
              <a:rPr lang="ar-DZ" dirty="0"/>
              <a:t>للمجتمع عن طريق نشر الوعي الثقافي بين </a:t>
            </a:r>
            <a:r>
              <a:rPr lang="ar-DZ" dirty="0" smtClean="0"/>
              <a:t>الجماهير</a:t>
            </a:r>
            <a:endParaRPr lang="en-US" dirty="0"/>
          </a:p>
        </p:txBody>
      </p:sp>
    </p:spTree>
    <p:extLst>
      <p:ext uri="{BB962C8B-B14F-4D97-AF65-F5344CB8AC3E}">
        <p14:creationId xmlns:p14="http://schemas.microsoft.com/office/powerpoint/2010/main" val="37888049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3482" y="433493"/>
            <a:ext cx="9601196" cy="64854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ar-DZ" dirty="0"/>
              <a:t>أنواع الإعلانات </a:t>
            </a:r>
            <a:endParaRPr lang="en-US" dirty="0"/>
          </a:p>
        </p:txBody>
      </p:sp>
      <p:sp>
        <p:nvSpPr>
          <p:cNvPr id="3" name="Espace réservé du contenu 2"/>
          <p:cNvSpPr>
            <a:spLocks noGrp="1"/>
          </p:cNvSpPr>
          <p:nvPr>
            <p:ph idx="1"/>
          </p:nvPr>
        </p:nvSpPr>
        <p:spPr>
          <a:xfrm>
            <a:off x="1295402" y="2583597"/>
            <a:ext cx="9601196" cy="3318936"/>
          </a:xfrm>
        </p:spPr>
        <p:txBody>
          <a:bodyPr/>
          <a:lstStyle/>
          <a:p>
            <a:pPr marL="457200" indent="-457200" algn="just" rtl="1">
              <a:buAutoNum type="arabic1Minus"/>
            </a:pPr>
            <a:r>
              <a:rPr lang="ar-DZ" b="1" dirty="0" smtClean="0"/>
              <a:t>اعلان إخباري </a:t>
            </a:r>
            <a:r>
              <a:rPr lang="ar-DZ" dirty="0"/>
              <a:t>تحتوي فيه الرسائل الإشهارية على مجموعة المعلومات التي تبين خصائص السلع والخدمات، وكيفية </a:t>
            </a:r>
            <a:r>
              <a:rPr lang="ar-DZ" dirty="0" err="1"/>
              <a:t>الإستفادة</a:t>
            </a:r>
            <a:r>
              <a:rPr lang="ar-DZ" dirty="0"/>
              <a:t> من مزاياها. </a:t>
            </a:r>
            <a:endParaRPr lang="ar-DZ" dirty="0" smtClean="0"/>
          </a:p>
          <a:p>
            <a:pPr marL="457200" indent="-457200" algn="just" rtl="1">
              <a:buAutoNum type="arabic1Minus"/>
            </a:pPr>
            <a:r>
              <a:rPr lang="ar-DZ" b="1" dirty="0" smtClean="0"/>
              <a:t>اعلان إرشادي </a:t>
            </a:r>
            <a:r>
              <a:rPr lang="ar-DZ" dirty="0"/>
              <a:t>وهو يرمي إلى إرشاد المستهلكين </a:t>
            </a:r>
            <a:r>
              <a:rPr lang="ar-DZ" dirty="0" err="1"/>
              <a:t>للإستخدام</a:t>
            </a:r>
            <a:r>
              <a:rPr lang="ar-DZ" dirty="0"/>
              <a:t> الأمثل للسلعة أو الخدمة المراد بيعها. </a:t>
            </a:r>
            <a:endParaRPr lang="ar-DZ" dirty="0" smtClean="0"/>
          </a:p>
          <a:p>
            <a:pPr marL="457200" indent="-457200" algn="just" rtl="1">
              <a:buAutoNum type="arabic1Minus"/>
            </a:pPr>
            <a:r>
              <a:rPr lang="ar-DZ" b="1" dirty="0" smtClean="0"/>
              <a:t>اعلان تذكيري </a:t>
            </a:r>
            <a:r>
              <a:rPr lang="ar-DZ" dirty="0"/>
              <a:t>وهو الذي يذكر المستهلك بالسلعة حرصا على استمرارية شرائه لها. </a:t>
            </a:r>
            <a:endParaRPr lang="ar-DZ" dirty="0" smtClean="0"/>
          </a:p>
          <a:p>
            <a:pPr marL="457200" indent="-457200" algn="just" rtl="1">
              <a:buAutoNum type="arabic1Minus"/>
            </a:pPr>
            <a:r>
              <a:rPr lang="ar-DZ" b="1" dirty="0" smtClean="0"/>
              <a:t>اعلان إعلامي </a:t>
            </a:r>
            <a:r>
              <a:rPr lang="ar-DZ" dirty="0"/>
              <a:t>يهدف المعلن من خلاله إلى توفير كافة المعلومات لمستهلكي المنتجات والخدمات المرتبطة بالمنشأة ترسيخا للعلاقة المباشرة الواجب تدعيمها بين البائع والمشتري.</a:t>
            </a:r>
            <a:endParaRPr lang="ar-DZ" dirty="0" smtClean="0"/>
          </a:p>
        </p:txBody>
      </p:sp>
      <p:sp>
        <p:nvSpPr>
          <p:cNvPr id="4" name="ZoneTexte 3"/>
          <p:cNvSpPr txBox="1"/>
          <p:nvPr/>
        </p:nvSpPr>
        <p:spPr>
          <a:xfrm>
            <a:off x="1531621" y="1417320"/>
            <a:ext cx="9128758" cy="830997"/>
          </a:xfrm>
          <a:prstGeom prst="rect">
            <a:avLst/>
          </a:prstGeom>
          <a:noFill/>
        </p:spPr>
        <p:txBody>
          <a:bodyPr wrap="square" rtlCol="0">
            <a:spAutoFit/>
          </a:bodyPr>
          <a:lstStyle/>
          <a:p>
            <a:pPr algn="ctr" rtl="1"/>
            <a:r>
              <a:rPr lang="ar-DZ" sz="2400" b="1" dirty="0"/>
              <a:t>هناك أنواع مختلفة من الإعلانات يمكن دراستها وتصنيفها من وجهات نظر مختلفة، وسنكتفي بتقسيم الإعلان من وجهة نظر </a:t>
            </a:r>
            <a:r>
              <a:rPr lang="ar-DZ" sz="2400" b="1" u="sng" dirty="0"/>
              <a:t>الوظائف التسويقية </a:t>
            </a:r>
            <a:r>
              <a:rPr lang="ar-DZ" sz="2400" b="1" dirty="0"/>
              <a:t>حيث يمكن تقسيمها إلى: </a:t>
            </a:r>
          </a:p>
        </p:txBody>
      </p:sp>
    </p:spTree>
    <p:extLst>
      <p:ext uri="{BB962C8B-B14F-4D97-AF65-F5344CB8AC3E}">
        <p14:creationId xmlns:p14="http://schemas.microsoft.com/office/powerpoint/2010/main" val="41832476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bg1">
              <a:lumMod val="85000"/>
            </a:schemeClr>
          </a:solidFill>
        </p:spPr>
        <p:txBody>
          <a:bodyPr>
            <a:noAutofit/>
          </a:bodyPr>
          <a:lstStyle/>
          <a:p>
            <a:pPr rtl="1"/>
            <a:r>
              <a:rPr lang="ar-DZ" sz="3200" b="1" dirty="0"/>
              <a:t>وظائف </a:t>
            </a:r>
            <a:r>
              <a:rPr lang="ar-DZ" sz="3200" b="1" dirty="0" smtClean="0"/>
              <a:t>الإعلان</a:t>
            </a:r>
            <a:br>
              <a:rPr lang="ar-DZ" sz="3200" b="1" dirty="0" smtClean="0"/>
            </a:br>
            <a:r>
              <a:rPr lang="ar-DZ" sz="2800" dirty="0" smtClean="0"/>
              <a:t>تقسم </a:t>
            </a:r>
            <a:r>
              <a:rPr lang="ar-DZ" sz="2800" dirty="0"/>
              <a:t>وظائف الإعلان حسب الأطراف التي يخدمها على النحو التالي:</a:t>
            </a:r>
            <a:br>
              <a:rPr lang="ar-DZ" sz="2800" dirty="0"/>
            </a:br>
            <a:endParaRPr lang="en-US" sz="2800" dirty="0"/>
          </a:p>
        </p:txBody>
      </p:sp>
      <p:sp>
        <p:nvSpPr>
          <p:cNvPr id="3" name="Espace réservé du texte 2"/>
          <p:cNvSpPr>
            <a:spLocks noGrp="1"/>
          </p:cNvSpPr>
          <p:nvPr>
            <p:ph type="body" idx="1"/>
          </p:nvPr>
        </p:nvSpPr>
        <p:spPr>
          <a:xfrm>
            <a:off x="4465320" y="2442840"/>
            <a:ext cx="2889504" cy="576262"/>
          </a:xfrm>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ar-DZ" dirty="0">
                <a:solidFill>
                  <a:schemeClr val="tx1"/>
                </a:solidFill>
              </a:rPr>
              <a:t>بالنسبة للموزعين: </a:t>
            </a:r>
            <a:endParaRPr lang="en-US" dirty="0">
              <a:solidFill>
                <a:schemeClr val="tx1"/>
              </a:solidFill>
            </a:endParaRPr>
          </a:p>
        </p:txBody>
      </p:sp>
      <p:sp>
        <p:nvSpPr>
          <p:cNvPr id="4" name="Espace réservé du contenu 3"/>
          <p:cNvSpPr>
            <a:spLocks noGrp="1"/>
          </p:cNvSpPr>
          <p:nvPr>
            <p:ph sz="half" idx="2"/>
          </p:nvPr>
        </p:nvSpPr>
        <p:spPr>
          <a:xfrm>
            <a:off x="4465320" y="3212145"/>
            <a:ext cx="2889504" cy="3019587"/>
          </a:xfrm>
        </p:spPr>
        <p:style>
          <a:lnRef idx="2">
            <a:schemeClr val="dk1"/>
          </a:lnRef>
          <a:fillRef idx="1">
            <a:schemeClr val="lt1"/>
          </a:fillRef>
          <a:effectRef idx="0">
            <a:schemeClr val="dk1"/>
          </a:effectRef>
          <a:fontRef idx="minor">
            <a:schemeClr val="dk1"/>
          </a:fontRef>
        </p:style>
        <p:txBody>
          <a:bodyPr>
            <a:normAutofit/>
          </a:bodyPr>
          <a:lstStyle/>
          <a:p>
            <a:pPr marL="0" indent="0" algn="ctr" rtl="1">
              <a:buNone/>
            </a:pPr>
            <a:r>
              <a:rPr lang="ar-DZ" dirty="0" smtClean="0"/>
              <a:t>فإن الإعلان </a:t>
            </a:r>
            <a:r>
              <a:rPr lang="ar-DZ" dirty="0"/>
              <a:t>يعمل على إغراء تجار التجزئة على التعامل مع السلع المعلن عنها و وضعها في متاجرهم </a:t>
            </a:r>
            <a:r>
              <a:rPr lang="ar-DZ" dirty="0" smtClean="0"/>
              <a:t>لان السلع </a:t>
            </a:r>
            <a:r>
              <a:rPr lang="ar-DZ" dirty="0"/>
              <a:t>المعلن عنها تساهم في تقليل الجهود التي يبذلها رجال البيع</a:t>
            </a:r>
            <a:endParaRPr lang="en-US" dirty="0"/>
          </a:p>
          <a:p>
            <a:endParaRPr lang="en-US" dirty="0"/>
          </a:p>
        </p:txBody>
      </p:sp>
      <p:sp>
        <p:nvSpPr>
          <p:cNvPr id="5" name="Espace réservé du texte 4"/>
          <p:cNvSpPr>
            <a:spLocks noGrp="1"/>
          </p:cNvSpPr>
          <p:nvPr>
            <p:ph type="body" sz="quarter" idx="3"/>
          </p:nvPr>
        </p:nvSpPr>
        <p:spPr>
          <a:xfrm>
            <a:off x="7589520" y="2442049"/>
            <a:ext cx="3309454" cy="576262"/>
          </a:xfr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a:lstStyle/>
          <a:p>
            <a:pPr algn="ctr"/>
            <a:r>
              <a:rPr lang="ar-DZ" dirty="0" smtClean="0">
                <a:solidFill>
                  <a:schemeClr val="tx1"/>
                </a:solidFill>
              </a:rPr>
              <a:t>بالنسبة </a:t>
            </a:r>
            <a:r>
              <a:rPr lang="ar-DZ" dirty="0">
                <a:solidFill>
                  <a:schemeClr val="tx1"/>
                </a:solidFill>
              </a:rPr>
              <a:t>للمنتجين:</a:t>
            </a:r>
            <a:endParaRPr lang="en-US" dirty="0">
              <a:solidFill>
                <a:schemeClr val="tx1"/>
              </a:solidFill>
            </a:endParaRPr>
          </a:p>
        </p:txBody>
      </p:sp>
      <p:sp>
        <p:nvSpPr>
          <p:cNvPr id="6" name="Espace réservé du contenu 5"/>
          <p:cNvSpPr>
            <a:spLocks noGrp="1"/>
          </p:cNvSpPr>
          <p:nvPr>
            <p:ph sz="quarter" idx="4"/>
          </p:nvPr>
        </p:nvSpPr>
        <p:spPr>
          <a:xfrm>
            <a:off x="7589520" y="3243262"/>
            <a:ext cx="3309454" cy="2632605"/>
          </a:xfrm>
        </p:spPr>
        <p:style>
          <a:lnRef idx="2">
            <a:schemeClr val="dk1"/>
          </a:lnRef>
          <a:fillRef idx="1">
            <a:schemeClr val="lt1"/>
          </a:fillRef>
          <a:effectRef idx="0">
            <a:schemeClr val="dk1"/>
          </a:effectRef>
          <a:fontRef idx="minor">
            <a:schemeClr val="dk1"/>
          </a:fontRef>
        </p:style>
        <p:txBody>
          <a:bodyPr>
            <a:normAutofit/>
          </a:bodyPr>
          <a:lstStyle/>
          <a:p>
            <a:pPr algn="r" rtl="1"/>
            <a:r>
              <a:rPr lang="ar-DZ" dirty="0" smtClean="0"/>
              <a:t>التوفير </a:t>
            </a:r>
            <a:r>
              <a:rPr lang="ar-DZ" dirty="0"/>
              <a:t>في تكاليف </a:t>
            </a:r>
            <a:r>
              <a:rPr lang="ar-DZ" dirty="0" smtClean="0"/>
              <a:t>التوزيع</a:t>
            </a:r>
          </a:p>
          <a:p>
            <a:pPr algn="r" rtl="1"/>
            <a:r>
              <a:rPr lang="ar-DZ" dirty="0" smtClean="0"/>
              <a:t>السرعة </a:t>
            </a:r>
            <a:r>
              <a:rPr lang="ar-DZ" dirty="0"/>
              <a:t>في إيصال </a:t>
            </a:r>
            <a:r>
              <a:rPr lang="ar-DZ" dirty="0" smtClean="0"/>
              <a:t>المعلومات</a:t>
            </a:r>
          </a:p>
          <a:p>
            <a:pPr algn="r" rtl="1"/>
            <a:r>
              <a:rPr lang="ar-DZ" dirty="0" smtClean="0"/>
              <a:t>تخفيض </a:t>
            </a:r>
            <a:r>
              <a:rPr lang="ar-DZ" dirty="0"/>
              <a:t>كلفة </a:t>
            </a:r>
            <a:r>
              <a:rPr lang="ar-DZ" dirty="0" smtClean="0"/>
              <a:t>الإنتاج</a:t>
            </a:r>
          </a:p>
        </p:txBody>
      </p:sp>
      <p:sp>
        <p:nvSpPr>
          <p:cNvPr id="7" name="Espace réservé du texte 2"/>
          <p:cNvSpPr txBox="1">
            <a:spLocks/>
          </p:cNvSpPr>
          <p:nvPr/>
        </p:nvSpPr>
        <p:spPr>
          <a:xfrm>
            <a:off x="949452" y="2496236"/>
            <a:ext cx="2889504" cy="5762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Autofit/>
          </a:bodyPr>
          <a:lstStyle>
            <a:lvl1pPr marL="0" indent="0" algn="l" defTabSz="457200" rtl="0" eaLnBrk="1" latinLnBrk="0" hangingPunct="1">
              <a:spcBef>
                <a:spcPts val="672"/>
              </a:spcBef>
              <a:spcAft>
                <a:spcPts val="600"/>
              </a:spcAft>
              <a:buClr>
                <a:schemeClr val="accent1"/>
              </a:buClr>
              <a:buSzPct val="115000"/>
              <a:buFont typeface="Arial"/>
              <a:buNone/>
              <a:defRPr sz="2800" b="0" kern="1200" cap="none">
                <a:solidFill>
                  <a:schemeClr val="accent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2000" b="1" kern="1200" cap="none">
                <a:solidFill>
                  <a:schemeClr val="lt1"/>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800" b="1" kern="1200" cap="none">
                <a:solidFill>
                  <a:schemeClr val="lt1"/>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lt1"/>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lt1"/>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lt1"/>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lt1"/>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lt1"/>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lt1"/>
                </a:solidFill>
                <a:effectLst/>
                <a:latin typeface="+mn-lt"/>
                <a:ea typeface="+mn-ea"/>
                <a:cs typeface="+mn-cs"/>
              </a:defRPr>
            </a:lvl9pPr>
          </a:lstStyle>
          <a:p>
            <a:pPr algn="ctr"/>
            <a:r>
              <a:rPr lang="ar-DZ" dirty="0" smtClean="0">
                <a:solidFill>
                  <a:schemeClr val="tx1"/>
                </a:solidFill>
              </a:rPr>
              <a:t>بالنسبة للمستهلكين: </a:t>
            </a:r>
            <a:endParaRPr lang="en-US" dirty="0">
              <a:solidFill>
                <a:schemeClr val="tx1"/>
              </a:solidFill>
            </a:endParaRPr>
          </a:p>
        </p:txBody>
      </p:sp>
      <p:sp>
        <p:nvSpPr>
          <p:cNvPr id="8" name="Espace réservé du contenu 3"/>
          <p:cNvSpPr txBox="1">
            <a:spLocks/>
          </p:cNvSpPr>
          <p:nvPr/>
        </p:nvSpPr>
        <p:spPr>
          <a:xfrm>
            <a:off x="949452" y="3234795"/>
            <a:ext cx="2894076" cy="299693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ctr" rtl="1"/>
            <a:r>
              <a:rPr lang="ar-DZ" dirty="0"/>
              <a:t>يقوم النشاط </a:t>
            </a:r>
            <a:r>
              <a:rPr lang="ar-DZ" dirty="0" smtClean="0"/>
              <a:t>الإعلاني بإرضاء </a:t>
            </a:r>
            <a:r>
              <a:rPr lang="ar-DZ" dirty="0"/>
              <a:t>المستهلك وتحقيق أهدافه، وهو الحصول على السلعة المناسبة في الزمان والمكان المناسبين ويتم ذلك عن طريق</a:t>
            </a:r>
            <a:r>
              <a:rPr lang="ar-DZ" dirty="0" smtClean="0"/>
              <a:t>: تسهيل </a:t>
            </a:r>
            <a:r>
              <a:rPr lang="ar-DZ" dirty="0"/>
              <a:t>مهمة </a:t>
            </a:r>
            <a:r>
              <a:rPr lang="ar-DZ" dirty="0" smtClean="0"/>
              <a:t>الاختيار </a:t>
            </a:r>
            <a:r>
              <a:rPr lang="ar-DZ" dirty="0"/>
              <a:t>بين السلع، يسهل </a:t>
            </a:r>
            <a:r>
              <a:rPr lang="ar-DZ" dirty="0" smtClean="0"/>
              <a:t>الإعلان: </a:t>
            </a:r>
            <a:r>
              <a:rPr lang="ar-DZ" dirty="0"/>
              <a:t>بشكل مستمر بتقديم نصائح مفيدة ت</a:t>
            </a:r>
            <a:endParaRPr lang="en-US" dirty="0"/>
          </a:p>
        </p:txBody>
      </p:sp>
    </p:spTree>
    <p:extLst>
      <p:ext uri="{BB962C8B-B14F-4D97-AF65-F5344CB8AC3E}">
        <p14:creationId xmlns:p14="http://schemas.microsoft.com/office/powerpoint/2010/main" val="17170114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dk1"/>
          </a:fillRef>
          <a:effectRef idx="1">
            <a:schemeClr val="dk1"/>
          </a:effectRef>
          <a:fontRef idx="minor">
            <a:schemeClr val="lt1"/>
          </a:fontRef>
        </p:style>
        <p:txBody>
          <a:bodyPr/>
          <a:lstStyle/>
          <a:p>
            <a:r>
              <a:rPr lang="ar-DZ" dirty="0">
                <a:solidFill>
                  <a:schemeClr val="bg1"/>
                </a:solidFill>
              </a:rPr>
              <a:t>دعاية </a:t>
            </a:r>
            <a:endParaRPr lang="en-US" dirty="0">
              <a:solidFill>
                <a:schemeClr val="bg1"/>
              </a:solidFill>
            </a:endParaRPr>
          </a:p>
        </p:txBody>
      </p:sp>
      <p:sp>
        <p:nvSpPr>
          <p:cNvPr id="3" name="Espace réservé du contenu 2"/>
          <p:cNvSpPr>
            <a:spLocks noGrp="1"/>
          </p:cNvSpPr>
          <p:nvPr>
            <p:ph idx="1"/>
          </p:nvPr>
        </p:nvSpPr>
        <p:spPr/>
        <p:txBody>
          <a:bodyPr/>
          <a:lstStyle/>
          <a:p>
            <a:pPr algn="just" rtl="1"/>
            <a:r>
              <a:rPr lang="ar-DZ" dirty="0" smtClean="0">
                <a:solidFill>
                  <a:schemeClr val="tx1"/>
                </a:solidFill>
              </a:rPr>
              <a:t>هي </a:t>
            </a:r>
            <a:r>
              <a:rPr lang="ar-DZ" dirty="0">
                <a:solidFill>
                  <a:schemeClr val="tx1"/>
                </a:solidFill>
              </a:rPr>
              <a:t>المعلومات التي تنشرها المنظمات والمشاريع والهيئـات الرسـمية وغيـر الرسمية بقصد كسب ثقة الجمهور، وتتخذ الدعاية قالباً "إخبارياً" أي نشر بيانات مـن شأنها أن تدعم مركز المعلن في نظر الجمـاهير، ولا يـدفع أي مقابـل لقـاء هـذه المعلومات، وإنما يتم ذلك مجانا لما تحتويه من أخبار يرى صاحب وسيلة النشر أنهـا تهم القارئ. كما وتعرف على أنها "النشر المجاني لأمور تتعلق بأنشطة منظمة ما، أو سياساتها وتستهدف الدعاية حمل المعلومات المقنعة عن منظمة ما إلى جماهير محددة سلفاً، ثم العودة بردود الفعل التي صاحبت ذلك</a:t>
            </a:r>
            <a:endParaRPr lang="en-US" dirty="0">
              <a:solidFill>
                <a:schemeClr val="tx1"/>
              </a:solidFill>
            </a:endParaRPr>
          </a:p>
        </p:txBody>
      </p:sp>
    </p:spTree>
    <p:extLst>
      <p:ext uri="{BB962C8B-B14F-4D97-AF65-F5344CB8AC3E}">
        <p14:creationId xmlns:p14="http://schemas.microsoft.com/office/powerpoint/2010/main" val="13294536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8243" y="403013"/>
            <a:ext cx="9601196" cy="1075268"/>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ar-DZ" sz="3600" dirty="0" smtClean="0"/>
              <a:t>التسويق المباشر</a:t>
            </a:r>
            <a:endParaRPr lang="en-US" sz="3600" dirty="0"/>
          </a:p>
        </p:txBody>
      </p:sp>
      <p:sp>
        <p:nvSpPr>
          <p:cNvPr id="3" name="Espace réservé du contenu 2"/>
          <p:cNvSpPr>
            <a:spLocks noGrp="1"/>
          </p:cNvSpPr>
          <p:nvPr>
            <p:ph idx="1"/>
          </p:nvPr>
        </p:nvSpPr>
        <p:spPr>
          <a:xfrm>
            <a:off x="1158243" y="3749040"/>
            <a:ext cx="9601196" cy="2218268"/>
          </a:xfrm>
          <a:ln>
            <a:solidFill>
              <a:schemeClr val="accent4"/>
            </a:solidFill>
          </a:ln>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indent="0" algn="just" rtl="1">
              <a:buNone/>
            </a:pPr>
            <a:r>
              <a:rPr lang="ar-DZ" b="1" u="sng" dirty="0" smtClean="0"/>
              <a:t>من أهم الخصائص التعريفية التي تميزه عن غيره من أنواع التسويق:</a:t>
            </a:r>
          </a:p>
          <a:p>
            <a:pPr algn="just" rtl="1"/>
            <a:r>
              <a:rPr lang="ar-DZ" b="1" u="sng" dirty="0" smtClean="0"/>
              <a:t>السمة </a:t>
            </a:r>
            <a:r>
              <a:rPr lang="ar-DZ" b="1" u="sng" dirty="0"/>
              <a:t>الأولى </a:t>
            </a:r>
            <a:r>
              <a:rPr lang="ar-DZ" dirty="0"/>
              <a:t>هي أنه عبارة عن محاولات لإرسال رسائل مباشرة إلى المستهلكين من دون استخدام وتدخل وسائل </a:t>
            </a:r>
            <a:r>
              <a:rPr lang="ar-DZ" dirty="0" err="1" smtClean="0">
                <a:hlinkClick r:id="rId2" tooltip="إعلام"/>
              </a:rPr>
              <a:t>ا</a:t>
            </a:r>
            <a:r>
              <a:rPr lang="ar-DZ" dirty="0" err="1" smtClean="0"/>
              <a:t>الاعلام</a:t>
            </a:r>
            <a:r>
              <a:rPr lang="ar-DZ" dirty="0" smtClean="0"/>
              <a:t>. </a:t>
            </a:r>
            <a:r>
              <a:rPr lang="ar-DZ" dirty="0"/>
              <a:t>تنطبق هذه الخاصية على الاتصالات التجارية (البريد المباشر، </a:t>
            </a:r>
            <a:r>
              <a:rPr lang="ar-DZ" dirty="0" smtClean="0"/>
              <a:t>البريد الالكتروني، البريد الجوال) </a:t>
            </a:r>
            <a:r>
              <a:rPr lang="ar-DZ" dirty="0"/>
              <a:t>مع المستهلكين أو الشركات.</a:t>
            </a:r>
          </a:p>
          <a:p>
            <a:pPr algn="just" rtl="1"/>
            <a:r>
              <a:rPr lang="ar-DZ" b="1" u="sng" dirty="0" smtClean="0"/>
              <a:t>السمة الثانية </a:t>
            </a:r>
            <a:r>
              <a:rPr lang="ar-DZ" dirty="0" smtClean="0"/>
              <a:t>هي أنه يركز على قيادة مفهوم محدد وهو «دعوة إلى العمل». هذا الجانب من التسويق المباشر يشمل التركيز على تتبع وقابلية قياس ردود الفعل الإيجابية من المستهلكين (المعروفة اختصاراً باسم «الرد» في هذه الصناعة) بغض النظر عن المتوسط.</a:t>
            </a:r>
          </a:p>
          <a:p>
            <a:endParaRPr lang="en-US" dirty="0"/>
          </a:p>
        </p:txBody>
      </p:sp>
      <p:sp>
        <p:nvSpPr>
          <p:cNvPr id="4" name="Rectangle à coins arrondis 3"/>
          <p:cNvSpPr/>
          <p:nvPr/>
        </p:nvSpPr>
        <p:spPr>
          <a:xfrm>
            <a:off x="1158243" y="1737361"/>
            <a:ext cx="9296399" cy="16154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solidFill>
                  <a:schemeClr val="tx1"/>
                </a:solidFill>
              </a:rPr>
              <a:t>تعد استراتيجيات الـ </a:t>
            </a:r>
            <a:r>
              <a:rPr lang="en-US" sz="2400" b="1" dirty="0">
                <a:solidFill>
                  <a:schemeClr val="tx1"/>
                </a:solidFill>
              </a:rPr>
              <a:t>Direct marketing </a:t>
            </a:r>
            <a:r>
              <a:rPr lang="ar-DZ" sz="2400" b="1" dirty="0">
                <a:solidFill>
                  <a:schemeClr val="tx1"/>
                </a:solidFill>
              </a:rPr>
              <a:t>استراتيجيات تفاعلية تسعى لخلق ردود أفعال إيجابية، واستجابة سريعة من قِبل العملاء والمستهلكين لتحقيق العائد المطلوب من قِبل إدارة الشركة أو المؤسسة، </a:t>
            </a:r>
            <a:r>
              <a:rPr lang="ar-DZ" sz="2400" dirty="0">
                <a:solidFill>
                  <a:schemeClr val="tx1"/>
                </a:solidFill>
              </a:rPr>
              <a:t>يعرّف هذا النوع من التسويق على أنه شكل من أشكال التسويق الذي يستهدف التعامل المباشر مع العملاء والمستهلكين المحتملين لشراء المنتج أو الخدمة.</a:t>
            </a:r>
            <a:endParaRPr lang="en-US" sz="2400" b="1" dirty="0">
              <a:solidFill>
                <a:schemeClr val="tx1"/>
              </a:solidFill>
            </a:endParaRPr>
          </a:p>
        </p:txBody>
      </p:sp>
      <p:sp>
        <p:nvSpPr>
          <p:cNvPr id="5" name="ZoneTexte 4"/>
          <p:cNvSpPr txBox="1"/>
          <p:nvPr/>
        </p:nvSpPr>
        <p:spPr>
          <a:xfrm>
            <a:off x="716282" y="4389120"/>
            <a:ext cx="9738360" cy="123444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179543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30635" y="854952"/>
            <a:ext cx="9601196" cy="1303867"/>
          </a:xfrm>
        </p:spPr>
        <p:style>
          <a:lnRef idx="1">
            <a:schemeClr val="accent1"/>
          </a:lnRef>
          <a:fillRef idx="2">
            <a:schemeClr val="accent1"/>
          </a:fillRef>
          <a:effectRef idx="1">
            <a:schemeClr val="accent1"/>
          </a:effectRef>
          <a:fontRef idx="minor">
            <a:schemeClr val="dk1"/>
          </a:fontRef>
        </p:style>
        <p:txBody>
          <a:bodyPr>
            <a:normAutofit/>
          </a:bodyPr>
          <a:lstStyle/>
          <a:p>
            <a:r>
              <a:rPr lang="ar-DZ" b="1" dirty="0" smtClean="0"/>
              <a:t>أهمية الترويج</a:t>
            </a:r>
            <a:r>
              <a:rPr lang="ar-DZ" dirty="0"/>
              <a:t/>
            </a:r>
            <a:br>
              <a:rPr lang="ar-DZ" dirty="0"/>
            </a:br>
            <a:endParaRPr lang="en-US" sz="3100" dirty="0"/>
          </a:p>
        </p:txBody>
      </p:sp>
      <p:sp>
        <p:nvSpPr>
          <p:cNvPr id="3" name="Espace réservé du contenu 2"/>
          <p:cNvSpPr>
            <a:spLocks noGrp="1"/>
          </p:cNvSpPr>
          <p:nvPr>
            <p:ph idx="1"/>
          </p:nvPr>
        </p:nvSpPr>
        <p:spPr>
          <a:xfrm>
            <a:off x="1030635" y="2432304"/>
            <a:ext cx="9865962" cy="3545415"/>
          </a:xfrm>
        </p:spPr>
        <p:style>
          <a:lnRef idx="2">
            <a:schemeClr val="accent1"/>
          </a:lnRef>
          <a:fillRef idx="1">
            <a:schemeClr val="lt1"/>
          </a:fillRef>
          <a:effectRef idx="0">
            <a:schemeClr val="accent1"/>
          </a:effectRef>
          <a:fontRef idx="minor">
            <a:schemeClr val="dk1"/>
          </a:fontRef>
        </p:style>
        <p:txBody>
          <a:bodyPr>
            <a:normAutofit/>
          </a:bodyPr>
          <a:lstStyle/>
          <a:p>
            <a:pPr algn="just" rtl="1"/>
            <a:r>
              <a:rPr lang="ar-DZ" dirty="0">
                <a:solidFill>
                  <a:schemeClr val="tx1"/>
                </a:solidFill>
              </a:rPr>
              <a:t>تقديم المعلومات للمستهلك . </a:t>
            </a:r>
            <a:endParaRPr lang="ar-DZ" dirty="0" smtClean="0">
              <a:solidFill>
                <a:schemeClr val="tx1"/>
              </a:solidFill>
            </a:endParaRPr>
          </a:p>
          <a:p>
            <a:pPr algn="just" rtl="1"/>
            <a:r>
              <a:rPr lang="ar-DZ" dirty="0" smtClean="0">
                <a:solidFill>
                  <a:schemeClr val="tx1"/>
                </a:solidFill>
              </a:rPr>
              <a:t>زيادة </a:t>
            </a:r>
            <a:r>
              <a:rPr lang="ar-DZ" dirty="0">
                <a:solidFill>
                  <a:schemeClr val="tx1"/>
                </a:solidFill>
              </a:rPr>
              <a:t>الطلب المؤدي لزيادة المبيعات . </a:t>
            </a:r>
            <a:endParaRPr lang="ar-DZ" dirty="0" smtClean="0">
              <a:solidFill>
                <a:schemeClr val="tx1"/>
              </a:solidFill>
            </a:endParaRPr>
          </a:p>
          <a:p>
            <a:pPr algn="just" rtl="1"/>
            <a:r>
              <a:rPr lang="ar-DZ" dirty="0" smtClean="0">
                <a:solidFill>
                  <a:schemeClr val="tx1"/>
                </a:solidFill>
              </a:rPr>
              <a:t>زيادة </a:t>
            </a:r>
            <a:r>
              <a:rPr lang="ar-DZ" dirty="0">
                <a:solidFill>
                  <a:schemeClr val="tx1"/>
                </a:solidFill>
              </a:rPr>
              <a:t>قيمة المنتج </a:t>
            </a:r>
            <a:r>
              <a:rPr lang="ar-DZ" dirty="0" smtClean="0">
                <a:solidFill>
                  <a:schemeClr val="tx1"/>
                </a:solidFill>
              </a:rPr>
              <a:t>بالكشف </a:t>
            </a:r>
            <a:r>
              <a:rPr lang="ar-DZ" dirty="0">
                <a:solidFill>
                  <a:schemeClr val="tx1"/>
                </a:solidFill>
              </a:rPr>
              <a:t>عن خصائصه </a:t>
            </a:r>
            <a:r>
              <a:rPr lang="ar-DZ" dirty="0" smtClean="0">
                <a:solidFill>
                  <a:schemeClr val="tx1"/>
                </a:solidFill>
              </a:rPr>
              <a:t>وأهميته .</a:t>
            </a:r>
          </a:p>
          <a:p>
            <a:pPr algn="just" rtl="1"/>
            <a:r>
              <a:rPr lang="ar-DZ" dirty="0" smtClean="0">
                <a:solidFill>
                  <a:schemeClr val="tx1"/>
                </a:solidFill>
              </a:rPr>
              <a:t>استقرار </a:t>
            </a:r>
            <a:r>
              <a:rPr lang="ar-DZ" dirty="0">
                <a:solidFill>
                  <a:schemeClr val="tx1"/>
                </a:solidFill>
              </a:rPr>
              <a:t>المبيعات كهدف </a:t>
            </a:r>
            <a:r>
              <a:rPr lang="ar-DZ" dirty="0" smtClean="0">
                <a:solidFill>
                  <a:schemeClr val="tx1"/>
                </a:solidFill>
              </a:rPr>
              <a:t>للاستراتيجية </a:t>
            </a:r>
            <a:r>
              <a:rPr lang="ar-DZ" dirty="0">
                <a:solidFill>
                  <a:schemeClr val="tx1"/>
                </a:solidFill>
              </a:rPr>
              <a:t>الترويجية . </a:t>
            </a:r>
            <a:endParaRPr lang="ar-DZ" dirty="0" smtClean="0">
              <a:solidFill>
                <a:schemeClr val="tx1"/>
              </a:solidFill>
            </a:endParaRPr>
          </a:p>
          <a:p>
            <a:pPr algn="just" rtl="1"/>
            <a:r>
              <a:rPr lang="ar-DZ" dirty="0" smtClean="0">
                <a:solidFill>
                  <a:schemeClr val="tx1"/>
                </a:solidFill>
              </a:rPr>
              <a:t>دعم </a:t>
            </a:r>
            <a:r>
              <a:rPr lang="ar-DZ" dirty="0">
                <a:solidFill>
                  <a:schemeClr val="tx1"/>
                </a:solidFill>
              </a:rPr>
              <a:t>جهود رجال البيع . </a:t>
            </a:r>
            <a:endParaRPr lang="ar-DZ" dirty="0" smtClean="0">
              <a:solidFill>
                <a:schemeClr val="tx1"/>
              </a:solidFill>
            </a:endParaRPr>
          </a:p>
          <a:p>
            <a:pPr algn="just" rtl="1"/>
            <a:r>
              <a:rPr lang="ar-DZ" dirty="0" smtClean="0">
                <a:solidFill>
                  <a:schemeClr val="tx1"/>
                </a:solidFill>
              </a:rPr>
              <a:t>تحسين </a:t>
            </a:r>
            <a:r>
              <a:rPr lang="ar-DZ" dirty="0">
                <a:solidFill>
                  <a:schemeClr val="tx1"/>
                </a:solidFill>
              </a:rPr>
              <a:t>صورة المنظمة وعالمتها التجارية وترسيخ صورتها الذهنية.</a:t>
            </a:r>
            <a:endParaRPr lang="en-US" b="1" dirty="0">
              <a:solidFill>
                <a:schemeClr val="tx1"/>
              </a:solidFill>
            </a:endParaRPr>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07:</a:t>
            </a:r>
            <a:endParaRPr lang="en-US" sz="2400" b="1" dirty="0">
              <a:solidFill>
                <a:schemeClr val="bg1"/>
              </a:solidFill>
            </a:endParaRPr>
          </a:p>
        </p:txBody>
      </p:sp>
    </p:spTree>
    <p:extLst>
      <p:ext uri="{BB962C8B-B14F-4D97-AF65-F5344CB8AC3E}">
        <p14:creationId xmlns:p14="http://schemas.microsoft.com/office/powerpoint/2010/main" val="173709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3479" y="662092"/>
            <a:ext cx="9723118" cy="1574800"/>
          </a:xfrm>
          <a:solidFill>
            <a:schemeClr val="accent6">
              <a:lumMod val="40000"/>
              <a:lumOff val="60000"/>
            </a:schemeClr>
          </a:solidFill>
        </p:spPr>
        <p:txBody>
          <a:bodyPr>
            <a:noAutofit/>
          </a:bodyPr>
          <a:lstStyle/>
          <a:p>
            <a:r>
              <a:rPr lang="ar-DZ" sz="2800" b="1" u="sng" dirty="0" smtClean="0"/>
              <a:t>أهداف التسويق المباشر</a:t>
            </a:r>
            <a:r>
              <a:rPr lang="ar-DZ" sz="2000" b="1" dirty="0" smtClean="0"/>
              <a:t/>
            </a:r>
            <a:br>
              <a:rPr lang="ar-DZ" sz="2000" b="1" dirty="0" smtClean="0"/>
            </a:br>
            <a:r>
              <a:rPr lang="ar-DZ" sz="2000" b="1" dirty="0" smtClean="0"/>
              <a:t/>
            </a:r>
            <a:br>
              <a:rPr lang="ar-DZ" sz="2000" b="1" dirty="0" smtClean="0"/>
            </a:br>
            <a:r>
              <a:rPr lang="ar-DZ" sz="2000" b="1" dirty="0"/>
              <a:t>تعدد أهدافه وتختلف، لكنها تتمحور حول الوسائل التي تجذب وتقنع المستهلكين، وتدفعهم نحو عملية التجريب أو الشراء، وتساعد في تحقيق الثقة لديهم في العلامة التجارية للشركة أو المؤسسة، ما يساعد في تحقيق عائد الاستثمار المطلوب، من أهم هذه الأهداف:</a:t>
            </a:r>
            <a:endParaRPr lang="en-US" sz="2000" b="1" dirty="0"/>
          </a:p>
        </p:txBody>
      </p:sp>
      <p:sp>
        <p:nvSpPr>
          <p:cNvPr id="3" name="Espace réservé du contenu 2"/>
          <p:cNvSpPr>
            <a:spLocks noGrp="1"/>
          </p:cNvSpPr>
          <p:nvPr>
            <p:ph idx="1"/>
          </p:nvPr>
        </p:nvSpPr>
        <p:spPr/>
        <p:txBody>
          <a:bodyPr/>
          <a:lstStyle/>
          <a:p>
            <a:pPr algn="r" rtl="1"/>
            <a:r>
              <a:rPr lang="ar-DZ" b="1" dirty="0" smtClean="0"/>
              <a:t>تكرار </a:t>
            </a:r>
            <a:r>
              <a:rPr lang="ar-DZ" b="1" dirty="0"/>
              <a:t>البيع</a:t>
            </a:r>
          </a:p>
          <a:p>
            <a:pPr algn="r" rtl="1"/>
            <a:r>
              <a:rPr lang="ar-DZ" b="1" dirty="0" smtClean="0"/>
              <a:t>معرفة </a:t>
            </a:r>
            <a:r>
              <a:rPr lang="ar-DZ" b="1" dirty="0"/>
              <a:t>رأي العملاء</a:t>
            </a:r>
          </a:p>
          <a:p>
            <a:pPr algn="r" rtl="1"/>
            <a:r>
              <a:rPr lang="ar-DZ" b="1" dirty="0"/>
              <a:t>كسب ولاء العميل</a:t>
            </a:r>
          </a:p>
          <a:p>
            <a:pPr algn="r" rtl="1"/>
            <a:r>
              <a:rPr lang="ar-DZ" b="1" dirty="0"/>
              <a:t>دعم قدرة المؤسسة على تطوير المنتجات أو الخدمات</a:t>
            </a:r>
          </a:p>
          <a:p>
            <a:pPr algn="r" rtl="1"/>
            <a:r>
              <a:rPr lang="ar-DZ" b="1" dirty="0"/>
              <a:t>تخفيض التكاليف والوقت والجهد</a:t>
            </a:r>
          </a:p>
          <a:p>
            <a:endParaRPr lang="en-US" dirty="0"/>
          </a:p>
        </p:txBody>
      </p:sp>
    </p:spTree>
    <p:extLst>
      <p:ext uri="{BB962C8B-B14F-4D97-AF65-F5344CB8AC3E}">
        <p14:creationId xmlns:p14="http://schemas.microsoft.com/office/powerpoint/2010/main" val="28231820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36321" y="792480"/>
            <a:ext cx="9601196" cy="579119"/>
          </a:xfrm>
          <a:solidFill>
            <a:schemeClr val="bg1">
              <a:lumMod val="85000"/>
            </a:schemeClr>
          </a:solidFill>
        </p:spPr>
        <p:style>
          <a:lnRef idx="3">
            <a:schemeClr val="lt1"/>
          </a:lnRef>
          <a:fillRef idx="1">
            <a:schemeClr val="dk1"/>
          </a:fillRef>
          <a:effectRef idx="1">
            <a:schemeClr val="dk1"/>
          </a:effectRef>
          <a:fontRef idx="minor">
            <a:schemeClr val="lt1"/>
          </a:fontRef>
        </p:style>
        <p:txBody>
          <a:bodyPr>
            <a:normAutofit fontScale="90000"/>
          </a:bodyPr>
          <a:lstStyle/>
          <a:p>
            <a:r>
              <a:rPr lang="ar-DZ" sz="3600" b="1" dirty="0">
                <a:solidFill>
                  <a:schemeClr val="tx1"/>
                </a:solidFill>
              </a:rPr>
              <a:t>أدوات </a:t>
            </a:r>
            <a:r>
              <a:rPr lang="ar-DZ" sz="3600" b="1" dirty="0" smtClean="0">
                <a:solidFill>
                  <a:schemeClr val="tx1"/>
                </a:solidFill>
              </a:rPr>
              <a:t>التسويق المباشر</a:t>
            </a:r>
            <a:endParaRPr lang="en-US" sz="3600" b="1" dirty="0">
              <a:solidFill>
                <a:schemeClr val="tx1"/>
              </a:solidFill>
            </a:endParaRPr>
          </a:p>
        </p:txBody>
      </p:sp>
      <p:sp>
        <p:nvSpPr>
          <p:cNvPr id="3" name="Espace réservé du contenu 2"/>
          <p:cNvSpPr>
            <a:spLocks noGrp="1"/>
          </p:cNvSpPr>
          <p:nvPr>
            <p:ph idx="1"/>
          </p:nvPr>
        </p:nvSpPr>
        <p:spPr>
          <a:xfrm>
            <a:off x="1295401" y="1783080"/>
            <a:ext cx="9448799" cy="4092788"/>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just" rtl="1"/>
            <a:r>
              <a:rPr lang="ar-DZ" dirty="0" smtClean="0"/>
              <a:t>يمتلك </a:t>
            </a:r>
            <a:r>
              <a:rPr lang="ar-DZ" dirty="0"/>
              <a:t>المسوقون الذين يعتمدون التسويق المباشر في الاتصال مع الجمهور على عدد من الوسائل التي </a:t>
            </a:r>
            <a:r>
              <a:rPr lang="ar-DZ" dirty="0" smtClean="0"/>
              <a:t>تمكنهم من تحقيق ذلك ومن أبرز هذه الأدوات وبقدر تعلق الأمر في الجانب الترويجي فيها هي:</a:t>
            </a:r>
          </a:p>
          <a:p>
            <a:pPr algn="r" rtl="1"/>
            <a:r>
              <a:rPr lang="ar-DZ" b="1" dirty="0"/>
              <a:t>البريد العادي</a:t>
            </a:r>
          </a:p>
          <a:p>
            <a:pPr algn="r" rtl="1"/>
            <a:r>
              <a:rPr lang="ar-DZ" b="1" dirty="0"/>
              <a:t> البريد الإلكتروني</a:t>
            </a:r>
          </a:p>
          <a:p>
            <a:pPr algn="r" rtl="1"/>
            <a:r>
              <a:rPr lang="ar-DZ" b="1" dirty="0"/>
              <a:t>المواقع الإلكترونية</a:t>
            </a:r>
          </a:p>
          <a:p>
            <a:pPr algn="r" rtl="1"/>
            <a:r>
              <a:rPr lang="ar-DZ" b="1" dirty="0"/>
              <a:t>التسويق عبر الهاتف</a:t>
            </a:r>
          </a:p>
          <a:p>
            <a:pPr algn="r" rtl="1"/>
            <a:r>
              <a:rPr lang="ar-DZ" b="1" dirty="0"/>
              <a:t>التسويق عبر الرسائل النصية القصيرة</a:t>
            </a:r>
          </a:p>
          <a:p>
            <a:pPr algn="r" rtl="1"/>
            <a:r>
              <a:rPr lang="ar-DZ" b="1" dirty="0"/>
              <a:t>التسويق عبر وسائل التواصل الاجتماعي</a:t>
            </a:r>
          </a:p>
          <a:p>
            <a:pPr algn="r" rtl="1"/>
            <a:r>
              <a:rPr lang="ar-DZ" b="1" dirty="0"/>
              <a:t>التسويق بمشاركة العملاء</a:t>
            </a:r>
          </a:p>
          <a:p>
            <a:pPr algn="r" rtl="1"/>
            <a:r>
              <a:rPr lang="ar-DZ" b="1" dirty="0"/>
              <a:t>البيع المباشر</a:t>
            </a:r>
          </a:p>
          <a:p>
            <a:endParaRPr lang="en-US" dirty="0"/>
          </a:p>
        </p:txBody>
      </p:sp>
    </p:spTree>
    <p:extLst>
      <p:ext uri="{BB962C8B-B14F-4D97-AF65-F5344CB8AC3E}">
        <p14:creationId xmlns:p14="http://schemas.microsoft.com/office/powerpoint/2010/main" val="28699576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753533"/>
            <a:ext cx="9601196" cy="511388"/>
          </a:xfrm>
          <a:solidFill>
            <a:schemeClr val="bg1">
              <a:lumMod val="85000"/>
            </a:schemeClr>
          </a:solidFill>
          <a:ln>
            <a:solidFill>
              <a:schemeClr val="accent4"/>
            </a:solidFill>
          </a:ln>
        </p:spPr>
        <p:txBody>
          <a:bodyPr>
            <a:normAutofit fontScale="90000"/>
          </a:bodyPr>
          <a:lstStyle/>
          <a:p>
            <a:r>
              <a:rPr lang="ar-DZ" sz="3200" b="1" dirty="0"/>
              <a:t>أسباب نمو التسويق </a:t>
            </a:r>
            <a:r>
              <a:rPr lang="ar-DZ" sz="3200" b="1" dirty="0" smtClean="0"/>
              <a:t>المباشر</a:t>
            </a:r>
            <a:endParaRPr lang="en-US" sz="3200" b="1" dirty="0"/>
          </a:p>
        </p:txBody>
      </p:sp>
      <p:sp>
        <p:nvSpPr>
          <p:cNvPr id="3" name="Espace réservé du contenu 2"/>
          <p:cNvSpPr>
            <a:spLocks noGrp="1"/>
          </p:cNvSpPr>
          <p:nvPr>
            <p:ph idx="1"/>
          </p:nvPr>
        </p:nvSpPr>
        <p:spPr>
          <a:xfrm>
            <a:off x="1295401" y="1737360"/>
            <a:ext cx="9235439" cy="4138508"/>
          </a:xfr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just" rtl="1"/>
            <a:r>
              <a:rPr lang="ar-DZ" b="1" dirty="0" smtClean="0"/>
              <a:t>ظهور </a:t>
            </a:r>
            <a:r>
              <a:rPr lang="ar-DZ" b="1" dirty="0"/>
              <a:t>بطاقات الائتمان </a:t>
            </a:r>
            <a:r>
              <a:rPr lang="ar-DZ" dirty="0"/>
              <a:t>وتطويرها في صورة </a:t>
            </a:r>
            <a:r>
              <a:rPr lang="ar-DZ" dirty="0" err="1"/>
              <a:t>البطافات</a:t>
            </a:r>
            <a:r>
              <a:rPr lang="ar-DZ" dirty="0"/>
              <a:t> الذكية حيث يحمل الناس في العالم بنحو 2 بليون بطاقة ائتمان وأصبح في الإمكان الشراء عن بعد دون جهد في الدفع.</a:t>
            </a:r>
          </a:p>
          <a:p>
            <a:pPr algn="just" rtl="1"/>
            <a:r>
              <a:rPr lang="ar-DZ" b="1" dirty="0"/>
              <a:t>ظهور مجموعة من الشركات الداعمة والمشجعة لعملية التسويق المباشر </a:t>
            </a:r>
            <a:r>
              <a:rPr lang="ar-DZ" dirty="0"/>
              <a:t>والتي قامت بدعم عمليات اعداد الكتالوجات واستخدام مجموعة من وسائل تنشيط المبيعات.</a:t>
            </a:r>
          </a:p>
          <a:p>
            <a:pPr algn="just" rtl="1"/>
            <a:r>
              <a:rPr lang="ar-DZ" b="1" dirty="0"/>
              <a:t>تغير نمط حياة الناس والسرعة في اداء الأعمال </a:t>
            </a:r>
            <a:r>
              <a:rPr lang="ar-DZ" dirty="0"/>
              <a:t>وظهور الكثير من الامور المرتبطة بدور الوقت في عامة الأعمال والرغبة في تحقيق المزيد.</a:t>
            </a:r>
          </a:p>
          <a:p>
            <a:pPr algn="just" rtl="1"/>
            <a:r>
              <a:rPr lang="ar-DZ" b="1" dirty="0"/>
              <a:t>التطور التكنولوجي </a:t>
            </a:r>
            <a:r>
              <a:rPr lang="ar-DZ" dirty="0"/>
              <a:t>الكبير والغير متوقع في وسائل الاتصال الرقمية باستخدام الحاسب الآلي.</a:t>
            </a:r>
          </a:p>
          <a:p>
            <a:pPr algn="just" rtl="1"/>
            <a:r>
              <a:rPr lang="ar-DZ" b="1" dirty="0"/>
              <a:t>زيادة أهمية العلامات التجارية </a:t>
            </a:r>
            <a:r>
              <a:rPr lang="ar-DZ" dirty="0"/>
              <a:t>كوسيلة للبيع.</a:t>
            </a:r>
          </a:p>
          <a:p>
            <a:pPr algn="just" rtl="1"/>
            <a:r>
              <a:rPr lang="ar-DZ" dirty="0"/>
              <a:t>التطور الكبير في </a:t>
            </a:r>
            <a:r>
              <a:rPr lang="ar-DZ" b="1" dirty="0"/>
              <a:t>المواقع الاجتماعية على الإنترنت</a:t>
            </a:r>
            <a:r>
              <a:rPr lang="ar-DZ" dirty="0" smtClean="0"/>
              <a:t>.</a:t>
            </a:r>
          </a:p>
          <a:p>
            <a:pPr algn="just" rtl="1"/>
            <a:r>
              <a:rPr lang="ar-DZ" b="1" dirty="0"/>
              <a:t>تطور الأدوات التحليلية</a:t>
            </a:r>
            <a:r>
              <a:rPr lang="ar-DZ" dirty="0"/>
              <a:t>، والتي تساعد الشركات والمؤسسات على تصنيف العملاء، وفهم سلوكياتهم الشرائية بشكلٍ أفضل.</a:t>
            </a:r>
          </a:p>
          <a:p>
            <a:pPr algn="just" rtl="1"/>
            <a:endParaRPr lang="ar-DZ" dirty="0"/>
          </a:p>
          <a:p>
            <a:pPr algn="just" rtl="1"/>
            <a:endParaRPr lang="en-US" dirty="0"/>
          </a:p>
        </p:txBody>
      </p:sp>
    </p:spTree>
    <p:extLst>
      <p:ext uri="{BB962C8B-B14F-4D97-AF65-F5344CB8AC3E}">
        <p14:creationId xmlns:p14="http://schemas.microsoft.com/office/powerpoint/2010/main" val="11576370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113453"/>
            <a:ext cx="10896600" cy="739988"/>
          </a:xfrm>
        </p:spPr>
        <p:style>
          <a:lnRef idx="3">
            <a:schemeClr val="lt1"/>
          </a:lnRef>
          <a:fillRef idx="1">
            <a:schemeClr val="accent1"/>
          </a:fillRef>
          <a:effectRef idx="1">
            <a:schemeClr val="accent1"/>
          </a:effectRef>
          <a:fontRef idx="minor">
            <a:schemeClr val="lt1"/>
          </a:fontRef>
        </p:style>
        <p:txBody>
          <a:bodyPr>
            <a:normAutofit/>
          </a:bodyPr>
          <a:lstStyle/>
          <a:p>
            <a:r>
              <a:rPr lang="ar-DZ" sz="3600" b="1" dirty="0"/>
              <a:t>العوامل المؤثرة على المزيج الترويجي</a:t>
            </a:r>
            <a:endParaRPr lang="en-US" sz="3600" b="1" dirty="0"/>
          </a:p>
        </p:txBody>
      </p:sp>
      <p:sp>
        <p:nvSpPr>
          <p:cNvPr id="3" name="Espace réservé du contenu 2"/>
          <p:cNvSpPr>
            <a:spLocks noGrp="1"/>
          </p:cNvSpPr>
          <p:nvPr>
            <p:ph idx="1"/>
          </p:nvPr>
        </p:nvSpPr>
        <p:spPr>
          <a:xfrm>
            <a:off x="533400" y="1036320"/>
            <a:ext cx="11094720" cy="5410200"/>
          </a:xfrm>
        </p:spPr>
        <p:style>
          <a:lnRef idx="2">
            <a:schemeClr val="accent1"/>
          </a:lnRef>
          <a:fillRef idx="1">
            <a:schemeClr val="lt1"/>
          </a:fillRef>
          <a:effectRef idx="0">
            <a:schemeClr val="accent1"/>
          </a:effectRef>
          <a:fontRef idx="minor">
            <a:schemeClr val="dk1"/>
          </a:fontRef>
        </p:style>
        <p:txBody>
          <a:bodyPr>
            <a:normAutofit/>
          </a:bodyPr>
          <a:lstStyle/>
          <a:p>
            <a:pPr marL="0" indent="0" algn="r" rtl="1">
              <a:lnSpc>
                <a:spcPct val="120000"/>
              </a:lnSpc>
              <a:buNone/>
            </a:pPr>
            <a:endParaRPr lang="fr-FR" dirty="0" smtClean="0"/>
          </a:p>
        </p:txBody>
      </p:sp>
      <p:sp>
        <p:nvSpPr>
          <p:cNvPr id="4" name="Rectangle 3"/>
          <p:cNvSpPr/>
          <p:nvPr/>
        </p:nvSpPr>
        <p:spPr>
          <a:xfrm>
            <a:off x="640080" y="1478280"/>
            <a:ext cx="1874520" cy="12801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20000"/>
              </a:lnSpc>
            </a:pPr>
            <a:r>
              <a:rPr lang="ar-DZ" sz="2400" b="1" u="sng" dirty="0">
                <a:solidFill>
                  <a:schemeClr val="tx1"/>
                </a:solidFill>
              </a:rPr>
              <a:t>الميزانية </a:t>
            </a:r>
          </a:p>
        </p:txBody>
      </p:sp>
      <p:sp>
        <p:nvSpPr>
          <p:cNvPr id="5" name="Rectangle 4"/>
          <p:cNvSpPr/>
          <p:nvPr/>
        </p:nvSpPr>
        <p:spPr>
          <a:xfrm>
            <a:off x="4756785" y="4122418"/>
            <a:ext cx="3055620" cy="12801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20000"/>
              </a:lnSpc>
            </a:pPr>
            <a:r>
              <a:rPr lang="ar-DZ" sz="2400" u="sng" dirty="0">
                <a:ln w="0"/>
                <a:solidFill>
                  <a:schemeClr val="tx1"/>
                </a:solidFill>
                <a:effectLst>
                  <a:outerShdw blurRad="38100" dist="19050" dir="2700000" algn="tl" rotWithShape="0">
                    <a:schemeClr val="dk1">
                      <a:alpha val="40000"/>
                    </a:schemeClr>
                  </a:outerShdw>
                </a:effectLst>
              </a:rPr>
              <a:t>النطاق الجغرافي للسوق</a:t>
            </a:r>
          </a:p>
        </p:txBody>
      </p:sp>
      <p:sp>
        <p:nvSpPr>
          <p:cNvPr id="6" name="Rectangle 5"/>
          <p:cNvSpPr/>
          <p:nvPr/>
        </p:nvSpPr>
        <p:spPr>
          <a:xfrm>
            <a:off x="9342120" y="1508760"/>
            <a:ext cx="1874520" cy="12801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20000"/>
              </a:lnSpc>
            </a:pPr>
            <a:r>
              <a:rPr lang="ar-DZ" sz="2800" b="1" u="sng" dirty="0">
                <a:ln w="0"/>
                <a:solidFill>
                  <a:schemeClr val="tx1"/>
                </a:solidFill>
                <a:effectLst>
                  <a:outerShdw blurRad="38100" dist="19050" dir="2700000" algn="tl" rotWithShape="0">
                    <a:schemeClr val="dk1">
                      <a:alpha val="40000"/>
                    </a:schemeClr>
                  </a:outerShdw>
                </a:effectLst>
              </a:rPr>
              <a:t>طبيعة المنتج </a:t>
            </a:r>
          </a:p>
        </p:txBody>
      </p:sp>
      <p:sp>
        <p:nvSpPr>
          <p:cNvPr id="7" name="Rectangle 6"/>
          <p:cNvSpPr/>
          <p:nvPr/>
        </p:nvSpPr>
        <p:spPr>
          <a:xfrm>
            <a:off x="1973580" y="3322320"/>
            <a:ext cx="2339340" cy="12801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20000"/>
              </a:lnSpc>
            </a:pPr>
            <a:r>
              <a:rPr lang="ar-DZ" sz="2400" b="1" u="sng" dirty="0" smtClean="0">
                <a:solidFill>
                  <a:schemeClr val="tx1"/>
                </a:solidFill>
              </a:rPr>
              <a:t>الأهداف والسياسات</a:t>
            </a:r>
            <a:endParaRPr lang="en-US" sz="2400" dirty="0">
              <a:solidFill>
                <a:schemeClr val="tx1"/>
              </a:solidFill>
            </a:endParaRPr>
          </a:p>
        </p:txBody>
      </p:sp>
      <p:sp>
        <p:nvSpPr>
          <p:cNvPr id="8" name="Rectangle 7"/>
          <p:cNvSpPr/>
          <p:nvPr/>
        </p:nvSpPr>
        <p:spPr>
          <a:xfrm>
            <a:off x="8233410" y="3253738"/>
            <a:ext cx="1874520" cy="12801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20000"/>
              </a:lnSpc>
            </a:pPr>
            <a:r>
              <a:rPr lang="ar-DZ" sz="2400" b="1" dirty="0">
                <a:solidFill>
                  <a:schemeClr val="tx1"/>
                </a:solidFill>
              </a:rPr>
              <a:t>دورة حياة المنتج </a:t>
            </a:r>
          </a:p>
        </p:txBody>
      </p:sp>
      <p:cxnSp>
        <p:nvCxnSpPr>
          <p:cNvPr id="10" name="Connecteur droit avec flèche 9"/>
          <p:cNvCxnSpPr>
            <a:stCxn id="2" idx="2"/>
            <a:endCxn id="4" idx="3"/>
          </p:cNvCxnSpPr>
          <p:nvPr/>
        </p:nvCxnSpPr>
        <p:spPr>
          <a:xfrm flipH="1">
            <a:off x="2514600" y="853441"/>
            <a:ext cx="3467100" cy="1264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stCxn id="2" idx="2"/>
            <a:endCxn id="7" idx="0"/>
          </p:cNvCxnSpPr>
          <p:nvPr/>
        </p:nvCxnSpPr>
        <p:spPr>
          <a:xfrm flipH="1">
            <a:off x="3143250" y="853441"/>
            <a:ext cx="2838450" cy="2468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2" idx="2"/>
          </p:cNvCxnSpPr>
          <p:nvPr/>
        </p:nvCxnSpPr>
        <p:spPr>
          <a:xfrm>
            <a:off x="5981700" y="853441"/>
            <a:ext cx="281940" cy="3268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2" idx="2"/>
          </p:cNvCxnSpPr>
          <p:nvPr/>
        </p:nvCxnSpPr>
        <p:spPr>
          <a:xfrm>
            <a:off x="5981700" y="853441"/>
            <a:ext cx="3360420" cy="1295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2" idx="2"/>
            <a:endCxn id="8" idx="0"/>
          </p:cNvCxnSpPr>
          <p:nvPr/>
        </p:nvCxnSpPr>
        <p:spPr>
          <a:xfrm>
            <a:off x="5981700" y="853441"/>
            <a:ext cx="3188970" cy="2400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4720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524000" y="3643315"/>
            <a:ext cx="9144000" cy="1553777"/>
          </a:xfrm>
          <a:prstGeom prst="rect">
            <a:avLst/>
          </a:prstGeom>
          <a:gradFill>
            <a:gsLst>
              <a:gs pos="35000">
                <a:schemeClr val="bg1">
                  <a:lumMod val="65000"/>
                </a:schemeClr>
              </a:gs>
              <a:gs pos="100000">
                <a:schemeClr val="bg1">
                  <a:lumMod val="85000"/>
                  <a:shade val="67500"/>
                  <a:satMod val="115000"/>
                  <a:alpha val="0"/>
                </a:schemeClr>
              </a:gs>
              <a:gs pos="100000">
                <a:schemeClr val="bg1">
                  <a:lumMod val="85000"/>
                  <a:shade val="100000"/>
                  <a:satMod val="1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027" name="Picture 3"/>
          <p:cNvPicPr>
            <a:picLocks noChangeAspect="1" noChangeArrowheads="1"/>
          </p:cNvPicPr>
          <p:nvPr/>
        </p:nvPicPr>
        <p:blipFill>
          <a:blip r:embed="rId2" cstate="print">
            <a:clrChange>
              <a:clrFrom>
                <a:srgbClr val="FFFFFF"/>
              </a:clrFrom>
              <a:clrTo>
                <a:srgbClr val="FFFFFF">
                  <a:alpha val="0"/>
                </a:srgbClr>
              </a:clrTo>
            </a:clrChange>
            <a:extLst/>
          </a:blip>
          <a:stretch>
            <a:fillRect/>
          </a:stretch>
        </p:blipFill>
        <p:spPr bwMode="auto">
          <a:xfrm>
            <a:off x="2634018" y="953671"/>
            <a:ext cx="2574800" cy="3408811"/>
          </a:xfrm>
          <a:prstGeom prst="rect">
            <a:avLst/>
          </a:prstGeom>
          <a:noFill/>
          <a:ln>
            <a:noFill/>
          </a:ln>
          <a:effectLst>
            <a:reflection blurRad="6350" stA="50000" endA="300" endPos="90000" dir="5400000" sy="-100000" algn="bl" rotWithShape="0"/>
          </a:effectLst>
        </p:spPr>
      </p:pic>
      <p:sp>
        <p:nvSpPr>
          <p:cNvPr id="20" name="Carré corné 19"/>
          <p:cNvSpPr/>
          <p:nvPr/>
        </p:nvSpPr>
        <p:spPr>
          <a:xfrm rot="1648294">
            <a:off x="5996111" y="2109775"/>
            <a:ext cx="3132192" cy="2428892"/>
          </a:xfrm>
          <a:prstGeom prst="foldedCorner">
            <a:avLst>
              <a:gd name="adj" fmla="val 28039"/>
            </a:avLst>
          </a:prstGeom>
          <a:solidFill>
            <a:schemeClr val="bg1">
              <a:lumMod val="95000"/>
              <a:alpha val="0"/>
            </a:schemeClr>
          </a:solidFill>
          <a:ln>
            <a:noFill/>
          </a:ln>
          <a:effectLst/>
          <a:scene3d>
            <a:camera prst="isometricTopUp">
              <a:rot lat="19800000" lon="18600000" rev="4800000"/>
            </a:camera>
            <a:lightRig rig="balanced" dir="t">
              <a:rot lat="0" lon="0" rev="6000000"/>
            </a:lightRig>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5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شكرا على حسن </a:t>
            </a:r>
            <a:r>
              <a:rPr lang="ar-DZ" sz="4500" b="1" cap="all" dirty="0" err="1">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الاصغاء</a:t>
            </a:r>
            <a:r>
              <a:rPr lang="ar-DZ" sz="45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 والمتابعة</a:t>
            </a:r>
            <a:endParaRPr lang="fr-FR" sz="45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92867769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par>
                          <p:cTn id="7" fill="hold">
                            <p:stCondLst>
                              <p:cond delay="0"/>
                            </p:stCondLst>
                            <p:childTnLst>
                              <p:par>
                                <p:cTn id="8" presetID="27" presetClass="entr" presetSubtype="0" fill="hold" nodeType="afterEffect">
                                  <p:stCondLst>
                                    <p:cond delay="0"/>
                                  </p:stCondLst>
                                  <p:iterate type="lt">
                                    <p:tmPct val="50000"/>
                                  </p:iterate>
                                  <p:childTnLst>
                                    <p:set>
                                      <p:cBhvr>
                                        <p:cTn id="9" dur="1" fill="hold">
                                          <p:stCondLst>
                                            <p:cond delay="0"/>
                                          </p:stCondLst>
                                        </p:cTn>
                                        <p:tgtEl>
                                          <p:spTgt spid="20">
                                            <p:txEl>
                                              <p:pRg st="0" end="0"/>
                                            </p:txEl>
                                          </p:spTgt>
                                        </p:tgtEl>
                                        <p:attrNameLst>
                                          <p:attrName>style.visibility</p:attrName>
                                        </p:attrNameLst>
                                      </p:cBhvr>
                                      <p:to>
                                        <p:strVal val="visible"/>
                                      </p:to>
                                    </p:set>
                                    <p:anim calcmode="discrete" valueType="clr">
                                      <p:cBhvr override="childStyle">
                                        <p:cTn id="10" dur="500"/>
                                        <p:tgtEl>
                                          <p:spTgt spid="20">
                                            <p:txEl>
                                              <p:pRg st="0" end="0"/>
                                            </p:txEl>
                                          </p:spTgt>
                                        </p:tgtEl>
                                        <p:attrNameLst>
                                          <p:attrName>style.color</p:attrName>
                                        </p:attrNameLst>
                                      </p:cBhvr>
                                      <p:tavLst>
                                        <p:tav tm="0">
                                          <p:val>
                                            <p:clrVal>
                                              <a:schemeClr val="accent2"/>
                                            </p:clrVal>
                                          </p:val>
                                        </p:tav>
                                        <p:tav tm="50000">
                                          <p:val>
                                            <p:clrVal>
                                              <a:srgbClr val="EEEE20"/>
                                            </p:clrVal>
                                          </p:val>
                                        </p:tav>
                                      </p:tavLst>
                                    </p:anim>
                                    <p:anim calcmode="discrete" valueType="clr">
                                      <p:cBhvr>
                                        <p:cTn id="11" dur="500"/>
                                        <p:tgtEl>
                                          <p:spTgt spid="20">
                                            <p:txEl>
                                              <p:pRg st="0" end="0"/>
                                            </p:txEl>
                                          </p:spTgt>
                                        </p:tgtEl>
                                        <p:attrNameLst>
                                          <p:attrName>fillcolor</p:attrName>
                                        </p:attrNameLst>
                                      </p:cBhvr>
                                      <p:tavLst>
                                        <p:tav tm="0">
                                          <p:val>
                                            <p:clrVal>
                                              <a:schemeClr val="accent2"/>
                                            </p:clrVal>
                                          </p:val>
                                        </p:tav>
                                        <p:tav tm="50000">
                                          <p:val>
                                            <p:clrVal>
                                              <a:schemeClr val="hlink"/>
                                            </p:clrVal>
                                          </p:val>
                                        </p:tav>
                                      </p:tavLst>
                                    </p:anim>
                                    <p:set>
                                      <p:cBhvr>
                                        <p:cTn id="12" dur="500"/>
                                        <p:tgtEl>
                                          <p:spTgt spid="20">
                                            <p:txEl>
                                              <p:pRg st="0" end="0"/>
                                            </p:txEl>
                                          </p:spTgt>
                                        </p:tgtEl>
                                        <p:attrNameLst>
                                          <p:attrName>fill.type</p:attrName>
                                        </p:attrNameLst>
                                      </p:cBhvr>
                                      <p:to>
                                        <p:strVal val="solid"/>
                                      </p:to>
                                    </p:set>
                                  </p:childTnLst>
                                </p:cTn>
                              </p:par>
                              <p:par>
                                <p:cTn id="13" presetID="0" presetClass="path" presetSubtype="0" accel="50000" decel="50000" fill="hold" nodeType="withEffect">
                                  <p:stCondLst>
                                    <p:cond delay="0"/>
                                  </p:stCondLst>
                                  <p:childTnLst>
                                    <p:animMotion origin="layout" path="M 0.23451 -0.17569 C 0.23295 -0.1713 0.23086 -0.16227 0.23399 -0.15694 C 0.23803 -0.15324 0.26446 -0.15208 0.2655 -0.15231 C 0.26576 -0.14792 0.26628 -0.14259 0.26355 -0.13935 C 0.26146 -0.13681 0.25521 -0.13796 0.25157 -0.13588 C 0.24961 -0.13565 0.24779 -0.13426 0.24584 -0.13333 C 0.24375 -0.12778 0.24011 -0.12431 0.23855 -0.11898 C 0.23868 -0.11644 0.23946 -0.11412 0.2405 -0.11227 C 0.2431 -0.10926 0.25157 -0.10556 0.25196 -0.10579 C 0.25013 -0.09722 0.24375 -0.07731 0.25743 -0.07407 C 0.25573 -0.07245 0.25417 -0.07083 0.25196 -0.07083 C 0.24727 -0.06944 0.23855 -0.07245 0.23633 -0.06921 C 0.22188 -0.04537 0.24115 -0.04722 0.25404 -0.04699 C 0.26928 -0.04213 0.25508 -0.03287 0.24792 -0.02731 C 0.24961 -0.01343 0.26003 5.55112E-17 0.24597 0.01065 C 0.24584 0.0125 0.24467 0.01551 0.24388 0.01713 C 0.24284 0.02083 0.23998 0.02639 0.24271 0.02639 C 0.2405 0.03194 0.23959 0.03727 0.24271 0.0412 C 0.2431 0.04352 0.24649 0.0419 0.24792 0.04329 C 0.24909 0.04514 0.24792 0.04769 0.24779 0.05046 " pathEditMode="relative" rAng="0" ptsTypes="AAAAAAAAAAAAAAAAAAAA">
                                      <p:cBhvr>
                                        <p:cTn id="14" dur="500" fill="hold"/>
                                        <p:tgtEl>
                                          <p:spTgt spid="1027"/>
                                        </p:tgtEl>
                                        <p:attrNameLst>
                                          <p:attrName>ppt_x</p:attrName>
                                          <p:attrName>ppt_y</p:attrName>
                                        </p:attrNameLst>
                                      </p:cBhvr>
                                      <p:rCtr x="1380" y="11296"/>
                                    </p:animMotion>
                                  </p:childTnLst>
                                </p:cTn>
                              </p:par>
                              <p:par>
                                <p:cTn id="15" presetID="0" presetClass="path" presetSubtype="0" accel="50000" decel="50000" fill="hold" nodeType="withEffect">
                                  <p:stCondLst>
                                    <p:cond delay="0"/>
                                  </p:stCondLst>
                                  <p:childTnLst>
                                    <p:animMotion origin="layout" path="M 0.18112 -0.14306 C 0.18386 -0.13356 0.1879 -0.11898 0.19805 -0.11759 C 0.20378 -0.11667 0.20938 -0.11644 0.21511 -0.1162 C 0.21732 -0.11204 0.21967 -0.10926 0.22253 -0.10602 C 0.22227 -0.09352 0.22566 -0.08009 0.22136 -0.06898 C 0.21941 -0.06412 0.21198 -0.06968 0.20782 -0.06759 C 0.20417 -0.06551 0.2043 -0.05903 0.203 -0.05463 C 0.20196 -0.05185 0.20053 -0.04583 0.20053 -0.0456 C 0.20209 -0.04028 0.203 -0.03773 0.20782 -0.03588 C 0.20873 -0.03449 0.20899 -0.03264 0.21029 -0.03171 C 0.21133 -0.03056 0.21368 -0.03171 0.21394 -0.03032 C 0.21498 -0.0213 0.21576 -0.00764 0.20782 -0.00463 C 0.20612 0.00139 0.20482 0.00347 0.20782 0.01134 C 0.20834 0.01273 0.21094 0.01134 0.21146 0.01273 C 0.21237 0.01481 0.21146 0.01736 0.21146 0.01991 " pathEditMode="relative" rAng="0" ptsTypes="AAAAAAAAAAAAAAA">
                                      <p:cBhvr>
                                        <p:cTn id="16" dur="500" fill="hold"/>
                                        <p:tgtEl>
                                          <p:spTgt spid="1027"/>
                                        </p:tgtEl>
                                        <p:attrNameLst>
                                          <p:attrName>ppt_x</p:attrName>
                                          <p:attrName>ppt_y</p:attrName>
                                        </p:attrNameLst>
                                      </p:cBhvr>
                                      <p:rCtr x="2109" y="8148"/>
                                    </p:animMotion>
                                  </p:childTnLst>
                                </p:cTn>
                              </p:par>
                              <p:par>
                                <p:cTn id="17" presetID="0" presetClass="path" presetSubtype="0" accel="50000" decel="50000" fill="hold" nodeType="withEffect">
                                  <p:stCondLst>
                                    <p:cond delay="0"/>
                                  </p:stCondLst>
                                  <p:childTnLst>
                                    <p:animMotion origin="layout" path="M 0.14597 -0.16227 C 0.15951 -0.15741 0.15782 -0.14954 0.15027 -0.13079 C 0.14987 -0.12338 0.14948 -0.1162 0.14948 -0.10949 C 0.14987 -0.10741 0.15196 -0.10787 0.1543 -0.10718 C 0.16667 -0.10023 0.15691 -0.10579 0.16498 -0.10093 C 0.16928 -0.0919 0.17123 -0.08819 0.1642 -0.07801 C 0.16094 -0.07338 0.14935 -0.07384 0.14948 -0.07361 C 0.15 -0.07037 0.14935 -0.06551 0.15326 -0.0625 C 0.15625 -0.05995 0.16263 -0.05787 0.16263 -0.05764 C 0.16902 -0.05139 0.17149 -0.04745 0.16589 -0.03634 C 0.16498 -0.0338 0.15638 -0.03218 0.1543 -0.03009 C 0.15521 -0.02685 0.15482 -0.02662 0.15625 -0.02315 C 0.1599 -0.01782 0.17136 -0.01528 0.17527 -0.01366 C 0.17852 -0.00486 0.1793 -0.00532 0.175 0.00625 C 0.17383 0.01019 0.16602 0.00949 0.16498 0.00671 C 0.16316 0.00833 0.1573 0.01181 0.15704 0.01204 C 0.15508 0.01435 0.14545 0.025 0.15326 0.03009 C 0.16003 0.0338 0.16797 0.03241 0.1754 0.03171 C 0.1681 0.05764 0.1698 0.06343 0.15092 0.06065 " pathEditMode="relative" rAng="360000" ptsTypes="AAAAAAAAAAAAAAAAAAA">
                                      <p:cBhvr>
                                        <p:cTn id="18" dur="500" fill="hold"/>
                                        <p:tgtEl>
                                          <p:spTgt spid="1027"/>
                                        </p:tgtEl>
                                        <p:attrNameLst>
                                          <p:attrName>ppt_x</p:attrName>
                                          <p:attrName>ppt_y</p:attrName>
                                        </p:attrNameLst>
                                      </p:cBhvr>
                                      <p:rCtr x="1393" y="11366"/>
                                    </p:animMotion>
                                  </p:childTnLst>
                                </p:cTn>
                              </p:par>
                            </p:childTnLst>
                          </p:cTn>
                        </p:par>
                        <p:par>
                          <p:cTn id="19" fill="hold">
                            <p:stCondLst>
                              <p:cond delay="6750"/>
                            </p:stCondLst>
                            <p:childTnLst>
                              <p:par>
                                <p:cTn id="20" presetID="0" presetClass="path" presetSubtype="0" accel="50000" decel="50000" fill="hold" nodeType="afterEffect">
                                  <p:stCondLst>
                                    <p:cond delay="0"/>
                                  </p:stCondLst>
                                  <p:childTnLst>
                                    <p:animMotion origin="layout" path="M 0.153 0.10579 C 0.10144 0.10579 0.04961 0.10579 -0.00195 0.10579 " pathEditMode="relative" rAng="0" ptsTypes="AA">
                                      <p:cBhvr>
                                        <p:cTn id="21" dur="500" fill="hold"/>
                                        <p:tgtEl>
                                          <p:spTgt spid="1027"/>
                                        </p:tgtEl>
                                        <p:attrNameLst>
                                          <p:attrName>ppt_x</p:attrName>
                                          <p:attrName>ppt_y</p:attrName>
                                        </p:attrNameLst>
                                      </p:cBhvr>
                                      <p:rCtr x="-774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521" y="579796"/>
            <a:ext cx="9601196" cy="1303867"/>
          </a:xfrm>
        </p:spPr>
        <p:style>
          <a:lnRef idx="1">
            <a:schemeClr val="accent1"/>
          </a:lnRef>
          <a:fillRef idx="2">
            <a:schemeClr val="accent1"/>
          </a:fillRef>
          <a:effectRef idx="1">
            <a:schemeClr val="accent1"/>
          </a:effectRef>
          <a:fontRef idx="minor">
            <a:schemeClr val="dk1"/>
          </a:fontRef>
        </p:style>
        <p:txBody>
          <a:bodyPr>
            <a:noAutofit/>
          </a:bodyPr>
          <a:lstStyle/>
          <a:p>
            <a:pPr rtl="1"/>
            <a:r>
              <a:rPr lang="ar-DZ" sz="3200" b="1" dirty="0" smtClean="0"/>
              <a:t>أثر الترويج على عملية الشراء</a:t>
            </a:r>
            <a:endParaRPr lang="en-US" sz="2400" dirty="0"/>
          </a:p>
        </p:txBody>
      </p:sp>
      <p:sp>
        <p:nvSpPr>
          <p:cNvPr id="3" name="Espace réservé du contenu 2"/>
          <p:cNvSpPr>
            <a:spLocks noGrp="1"/>
          </p:cNvSpPr>
          <p:nvPr>
            <p:ph idx="1"/>
          </p:nvPr>
        </p:nvSpPr>
        <p:spPr>
          <a:xfrm>
            <a:off x="1295401" y="2432304"/>
            <a:ext cx="9601196" cy="3749040"/>
          </a:xfrm>
        </p:spPr>
        <p:txBody>
          <a:bodyPr>
            <a:normAutofit/>
          </a:bodyPr>
          <a:lstStyle/>
          <a:p>
            <a:pPr algn="just" rtl="1"/>
            <a:r>
              <a:rPr lang="ar-DZ" sz="2800" dirty="0" smtClean="0">
                <a:solidFill>
                  <a:schemeClr val="tx1"/>
                </a:solidFill>
              </a:rPr>
              <a:t>الوصول </a:t>
            </a:r>
            <a:r>
              <a:rPr lang="ar-DZ" sz="2800" dirty="0">
                <a:solidFill>
                  <a:schemeClr val="tx1"/>
                </a:solidFill>
              </a:rPr>
              <a:t>الى متخذ القرار والتأثير عليه. </a:t>
            </a:r>
            <a:endParaRPr lang="ar-DZ" sz="2800" dirty="0" smtClean="0">
              <a:solidFill>
                <a:schemeClr val="tx1"/>
              </a:solidFill>
            </a:endParaRPr>
          </a:p>
          <a:p>
            <a:pPr algn="just" rtl="1"/>
            <a:r>
              <a:rPr lang="ar-DZ" sz="2800" dirty="0" smtClean="0">
                <a:solidFill>
                  <a:schemeClr val="tx1"/>
                </a:solidFill>
              </a:rPr>
              <a:t> </a:t>
            </a:r>
            <a:r>
              <a:rPr lang="ar-DZ" sz="2800" dirty="0">
                <a:solidFill>
                  <a:schemeClr val="tx1"/>
                </a:solidFill>
              </a:rPr>
              <a:t>تطوير الوعي </a:t>
            </a:r>
            <a:r>
              <a:rPr lang="ar-DZ" sz="2800" dirty="0" smtClean="0">
                <a:solidFill>
                  <a:schemeClr val="tx1"/>
                </a:solidFill>
              </a:rPr>
              <a:t>الإدراكي </a:t>
            </a:r>
            <a:r>
              <a:rPr lang="ar-DZ" sz="2800" dirty="0">
                <a:solidFill>
                  <a:schemeClr val="tx1"/>
                </a:solidFill>
              </a:rPr>
              <a:t>لدى المستهلك</a:t>
            </a:r>
            <a:r>
              <a:rPr lang="ar-DZ" sz="2800" dirty="0" smtClean="0">
                <a:solidFill>
                  <a:schemeClr val="tx1"/>
                </a:solidFill>
              </a:rPr>
              <a:t>.</a:t>
            </a:r>
          </a:p>
          <a:p>
            <a:pPr algn="just" rtl="1"/>
            <a:r>
              <a:rPr lang="ar-DZ" sz="2800" dirty="0" smtClean="0">
                <a:solidFill>
                  <a:schemeClr val="tx1"/>
                </a:solidFill>
              </a:rPr>
              <a:t>اثارة </a:t>
            </a:r>
            <a:r>
              <a:rPr lang="ar-DZ" sz="2800" dirty="0">
                <a:solidFill>
                  <a:schemeClr val="tx1"/>
                </a:solidFill>
              </a:rPr>
              <a:t>الرغبة في المنتج </a:t>
            </a:r>
            <a:r>
              <a:rPr lang="ar-DZ" sz="2800" dirty="0" smtClean="0">
                <a:solidFill>
                  <a:schemeClr val="tx1"/>
                </a:solidFill>
              </a:rPr>
              <a:t>والاهتمام </a:t>
            </a:r>
            <a:r>
              <a:rPr lang="ar-DZ" sz="2800" dirty="0">
                <a:solidFill>
                  <a:schemeClr val="tx1"/>
                </a:solidFill>
              </a:rPr>
              <a:t>به. </a:t>
            </a:r>
            <a:endParaRPr lang="ar-DZ" sz="2800" dirty="0" smtClean="0">
              <a:solidFill>
                <a:schemeClr val="tx1"/>
              </a:solidFill>
            </a:endParaRPr>
          </a:p>
          <a:p>
            <a:pPr algn="just" rtl="1"/>
            <a:r>
              <a:rPr lang="ar-DZ" sz="2800" dirty="0" smtClean="0">
                <a:solidFill>
                  <a:schemeClr val="tx1"/>
                </a:solidFill>
              </a:rPr>
              <a:t>الاقناع وتقليل </a:t>
            </a:r>
            <a:r>
              <a:rPr lang="ar-DZ" sz="2800" dirty="0">
                <a:solidFill>
                  <a:schemeClr val="tx1"/>
                </a:solidFill>
              </a:rPr>
              <a:t>مخاطر الشراء. </a:t>
            </a:r>
            <a:endParaRPr lang="ar-DZ" sz="2800" dirty="0" smtClean="0">
              <a:solidFill>
                <a:schemeClr val="tx1"/>
              </a:solidFill>
            </a:endParaRPr>
          </a:p>
          <a:p>
            <a:pPr algn="just" rtl="1"/>
            <a:r>
              <a:rPr lang="ar-DZ" sz="2800" dirty="0" smtClean="0">
                <a:solidFill>
                  <a:schemeClr val="tx1"/>
                </a:solidFill>
              </a:rPr>
              <a:t>دفع </a:t>
            </a:r>
            <a:r>
              <a:rPr lang="ar-DZ" sz="2800" dirty="0">
                <a:solidFill>
                  <a:schemeClr val="tx1"/>
                </a:solidFill>
              </a:rPr>
              <a:t>المشتري الى اتخاذ قرار الشراء. </a:t>
            </a:r>
            <a:endParaRPr lang="ar-DZ" sz="2800" dirty="0" smtClean="0">
              <a:solidFill>
                <a:schemeClr val="tx1"/>
              </a:solidFill>
            </a:endParaRPr>
          </a:p>
          <a:p>
            <a:pPr algn="just" rtl="1"/>
            <a:r>
              <a:rPr lang="ar-DZ" sz="2800" dirty="0" smtClean="0">
                <a:solidFill>
                  <a:schemeClr val="tx1"/>
                </a:solidFill>
              </a:rPr>
              <a:t> </a:t>
            </a:r>
            <a:r>
              <a:rPr lang="ar-DZ" sz="2800" dirty="0">
                <a:solidFill>
                  <a:schemeClr val="tx1"/>
                </a:solidFill>
              </a:rPr>
              <a:t>تشجيع عملية تكرار الشراء.</a:t>
            </a:r>
            <a:endParaRPr lang="en-US" sz="2800" b="1" dirty="0">
              <a:solidFill>
                <a:schemeClr val="tx1"/>
              </a:solidFill>
            </a:endParaRPr>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07:</a:t>
            </a:r>
            <a:endParaRPr lang="en-US" sz="2400" b="1" dirty="0">
              <a:solidFill>
                <a:schemeClr val="bg1"/>
              </a:solidFill>
            </a:endParaRPr>
          </a:p>
        </p:txBody>
      </p:sp>
    </p:spTree>
    <p:extLst>
      <p:ext uri="{BB962C8B-B14F-4D97-AF65-F5344CB8AC3E}">
        <p14:creationId xmlns:p14="http://schemas.microsoft.com/office/powerpoint/2010/main" val="229359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rganigramme : Alternative 6"/>
          <p:cNvSpPr/>
          <p:nvPr/>
        </p:nvSpPr>
        <p:spPr>
          <a:xfrm>
            <a:off x="2618511" y="2701636"/>
            <a:ext cx="6788726" cy="2881746"/>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dirty="0">
                <a:solidFill>
                  <a:schemeClr val="tx1"/>
                </a:solidFill>
              </a:rPr>
              <a:t>نموذج </a:t>
            </a:r>
            <a:r>
              <a:rPr lang="ar-DZ" sz="3200" b="1" dirty="0">
                <a:solidFill>
                  <a:schemeClr val="tx1"/>
                </a:solidFill>
              </a:rPr>
              <a:t>التأثير </a:t>
            </a:r>
            <a:r>
              <a:rPr lang="ar-DZ" sz="3200" b="1" dirty="0" smtClean="0">
                <a:solidFill>
                  <a:schemeClr val="tx1"/>
                </a:solidFill>
              </a:rPr>
              <a:t>المندرج (ترتيب المؤثرات) </a:t>
            </a:r>
            <a:r>
              <a:rPr lang="ar-DZ" sz="3200" dirty="0" smtClean="0">
                <a:solidFill>
                  <a:schemeClr val="tx1"/>
                </a:solidFill>
              </a:rPr>
              <a:t>والذي </a:t>
            </a:r>
            <a:r>
              <a:rPr lang="ar-DZ" sz="3200" dirty="0">
                <a:solidFill>
                  <a:schemeClr val="tx1"/>
                </a:solidFill>
              </a:rPr>
              <a:t>يفترض أن العميل مهتم بشكل كلي بالمنتج ، والسلوك </a:t>
            </a:r>
            <a:r>
              <a:rPr lang="ar-DZ" sz="3200" dirty="0" err="1">
                <a:solidFill>
                  <a:schemeClr val="tx1"/>
                </a:solidFill>
              </a:rPr>
              <a:t>الشرائي</a:t>
            </a:r>
            <a:r>
              <a:rPr lang="ar-DZ" sz="3200" dirty="0">
                <a:solidFill>
                  <a:schemeClr val="tx1"/>
                </a:solidFill>
              </a:rPr>
              <a:t> وفق عملية الاتصال الترويجي يتكون من الخطوات التالية: </a:t>
            </a:r>
            <a:endParaRPr lang="en-US" sz="3200" dirty="0">
              <a:solidFill>
                <a:schemeClr val="tx1"/>
              </a:solidFill>
            </a:endParaRPr>
          </a:p>
        </p:txBody>
      </p:sp>
      <p:sp>
        <p:nvSpPr>
          <p:cNvPr id="8" name="Rectangle 7"/>
          <p:cNvSpPr/>
          <p:nvPr/>
        </p:nvSpPr>
        <p:spPr>
          <a:xfrm>
            <a:off x="2376056" y="1209502"/>
            <a:ext cx="7273636" cy="114992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solidFill>
                  <a:schemeClr val="bg1"/>
                </a:solidFill>
              </a:rPr>
              <a:t>نموذج الاستجابة في الاتصالات الترويجية</a:t>
            </a:r>
            <a:endParaRPr lang="en-US" sz="2800" b="1" dirty="0">
              <a:solidFill>
                <a:schemeClr val="bg1"/>
              </a:solidFill>
            </a:endParaRPr>
          </a:p>
        </p:txBody>
      </p:sp>
    </p:spTree>
    <p:extLst>
      <p:ext uri="{BB962C8B-B14F-4D97-AF65-F5344CB8AC3E}">
        <p14:creationId xmlns:p14="http://schemas.microsoft.com/office/powerpoint/2010/main" val="3445754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991201" y="869191"/>
            <a:ext cx="8133999" cy="3037113"/>
          </a:xfrm>
          <a:prstGeom prst="rect">
            <a:avLst/>
          </a:prstGeom>
        </p:spPr>
      </p:pic>
      <p:pic>
        <p:nvPicPr>
          <p:cNvPr id="5" name="Image 4"/>
          <p:cNvPicPr>
            <a:picLocks noChangeAspect="1"/>
          </p:cNvPicPr>
          <p:nvPr/>
        </p:nvPicPr>
        <p:blipFill>
          <a:blip r:embed="rId3"/>
          <a:stretch>
            <a:fillRect/>
          </a:stretch>
        </p:blipFill>
        <p:spPr>
          <a:xfrm>
            <a:off x="2915690" y="3906304"/>
            <a:ext cx="8285019" cy="2108527"/>
          </a:xfrm>
          <a:prstGeom prst="rect">
            <a:avLst/>
          </a:prstGeom>
        </p:spPr>
      </p:pic>
      <p:pic>
        <p:nvPicPr>
          <p:cNvPr id="8" name="Picture 4" descr="مستقبل CPaaS: التقنيات والاتجاهات الناشئة - Route Mob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92532">
            <a:off x="484909" y="2258292"/>
            <a:ext cx="2715491" cy="271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316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133640" y="1114315"/>
            <a:ext cx="7421011" cy="1581371"/>
          </a:xfrm>
          <a:prstGeom prst="rect">
            <a:avLst/>
          </a:prstGeom>
        </p:spPr>
      </p:pic>
      <p:pic>
        <p:nvPicPr>
          <p:cNvPr id="3" name="Picture 4" descr="مستقبل CPaaS: التقنيات والاتجاهات الناشئة - Route Mob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981" y="3172691"/>
            <a:ext cx="7661564" cy="2848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0814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14069</TotalTime>
  <Words>4311</Words>
  <Application>Microsoft Office PowerPoint</Application>
  <PresentationFormat>Grand écran</PresentationFormat>
  <Paragraphs>476</Paragraphs>
  <Slides>54</Slides>
  <Notes>19</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54</vt:i4>
      </vt:variant>
    </vt:vector>
  </HeadingPairs>
  <TitlesOfParts>
    <vt:vector size="67" baseType="lpstr">
      <vt:lpstr>AL-Mohanad Bold</vt:lpstr>
      <vt:lpstr>Andalus</vt:lpstr>
      <vt:lpstr>Arial</vt:lpstr>
      <vt:lpstr>Arial Black</vt:lpstr>
      <vt:lpstr>Calibri</vt:lpstr>
      <vt:lpstr>Garamond</vt:lpstr>
      <vt:lpstr>PT Bold Heading</vt:lpstr>
      <vt:lpstr>Tahoma</vt:lpstr>
      <vt:lpstr>Times New Roman</vt:lpstr>
      <vt:lpstr>Traditional Arabic</vt:lpstr>
      <vt:lpstr>Wingdings</vt:lpstr>
      <vt:lpstr>Wingdings 2</vt:lpstr>
      <vt:lpstr>Organique</vt:lpstr>
      <vt:lpstr>سياسة الترويج</vt:lpstr>
      <vt:lpstr>مـــــــقدمة:</vt:lpstr>
      <vt:lpstr>مفهوم الترويج</vt:lpstr>
      <vt:lpstr>Présentation PowerPoint</vt:lpstr>
      <vt:lpstr>أهمية الترويج </vt:lpstr>
      <vt:lpstr>أثر الترويج على عملية الشراء</vt:lpstr>
      <vt:lpstr>Présentation PowerPoint</vt:lpstr>
      <vt:lpstr>Présentation PowerPoint</vt:lpstr>
      <vt:lpstr>Présentation PowerPoint</vt:lpstr>
      <vt:lpstr>إن إعداد نشاط الترويج (الاتصال التسويقي) يتم من خلال ثمانية مراحل حددها   P.Kotler كما يلي : تحديد الجمهور المستهدف ، تحديد الأهداف ، تصميم الرسالة ، إختيار وسائل الإتصال تقييم الميزانية ، إختيار المزيج الإتصالي ، قياس النتائج ، تنسيق مختلف أنشطة الإتصال.  </vt:lpstr>
      <vt:lpstr>Présentation PowerPoint</vt:lpstr>
      <vt:lpstr>Présentation PowerPoint</vt:lpstr>
      <vt:lpstr>Présentation PowerPoint</vt:lpstr>
      <vt:lpstr>Présentation PowerPoint</vt:lpstr>
      <vt:lpstr>استراتيجيات الترويج : </vt:lpstr>
      <vt:lpstr>Présentation PowerPoint</vt:lpstr>
      <vt:lpstr>استراتيجيات الترويج : </vt:lpstr>
      <vt:lpstr>مزيج الاتصالات التسويقية  او المزيج الترويجي</vt:lpstr>
      <vt:lpstr>Présentation PowerPoint</vt:lpstr>
      <vt:lpstr> البيع الشخصي</vt:lpstr>
      <vt:lpstr> البيع الشخصي</vt:lpstr>
      <vt:lpstr>مراحل عملية البيع الشخصي </vt:lpstr>
      <vt:lpstr>ومن الممكن تبيان بعض المؤشرات في تحديد أهمية البيع الشخـصي بوصـفه جزءاً من النشاط الترويجي وهي:</vt:lpstr>
      <vt:lpstr>Présentation PowerPoint</vt:lpstr>
      <vt:lpstr>Présentation PowerPoint</vt:lpstr>
      <vt:lpstr>Présentation PowerPoint</vt:lpstr>
      <vt:lpstr>Présentation PowerPoint</vt:lpstr>
      <vt:lpstr>تنشيط (ترقية) المبيعات  </vt:lpstr>
      <vt:lpstr>عملية ترقية المبيعات تعمل على إعطاء المنتج قيمة إضافية مؤقتة موجهة لتسهيل أو الحث على استعماله أو شراءه أو توزيعه، وإذا كان العرض موجها للمستهلكين نتحدث هنا على ترقية المبيعات للمستهلكين، وإذا كان العرض موجها للموزعين نقول هنا ترقية المبيعات للموزعين"  يمكن القول أن تنشيط المبيعات: </vt:lpstr>
      <vt:lpstr>أهداف ترقية المبيعات </vt:lpstr>
      <vt:lpstr>أهداف ترقية المبيعات </vt:lpstr>
      <vt:lpstr>أهداف ترقية المبيعات </vt:lpstr>
      <vt:lpstr> تصميم وتطوير برنامج ترقية المبيعات:</vt:lpstr>
      <vt:lpstr> تصميم وتطوير برنامج ترقية المبيعات:</vt:lpstr>
      <vt:lpstr>تقنيات ترقية المبيعات </vt:lpstr>
      <vt:lpstr>تقنيات ترقية المبيعات </vt:lpstr>
      <vt:lpstr>تقنيات ترقية المبيعات </vt:lpstr>
      <vt:lpstr>تقنيات ترقية المبيعات </vt:lpstr>
      <vt:lpstr>العلاقات العامة</vt:lpstr>
      <vt:lpstr>Présentation PowerPoint</vt:lpstr>
      <vt:lpstr>الأهداف التي ترتكز عليها العلاقات العامة </vt:lpstr>
      <vt:lpstr>أدوات العلاقات العامة في المجال التسويقي</vt:lpstr>
      <vt:lpstr>الاعلان</vt:lpstr>
      <vt:lpstr>أهدافه</vt:lpstr>
      <vt:lpstr>أهدافه</vt:lpstr>
      <vt:lpstr>أنواع الإعلانات </vt:lpstr>
      <vt:lpstr>وظائف الإعلان تقسم وظائف الإعلان حسب الأطراف التي يخدمها على النحو التالي: </vt:lpstr>
      <vt:lpstr>دعاية </vt:lpstr>
      <vt:lpstr>التسويق المباشر</vt:lpstr>
      <vt:lpstr>أهداف التسويق المباشر  تعدد أهدافه وتختلف، لكنها تتمحور حول الوسائل التي تجذب وتقنع المستهلكين، وتدفعهم نحو عملية التجريب أو الشراء، وتساعد في تحقيق الثقة لديهم في العلامة التجارية للشركة أو المؤسسة، ما يساعد في تحقيق عائد الاستثمار المطلوب، من أهم هذه الأهداف:</vt:lpstr>
      <vt:lpstr>أدوات التسويق المباشر</vt:lpstr>
      <vt:lpstr>أسباب نمو التسويق المباشر</vt:lpstr>
      <vt:lpstr>العوامل المؤثرة على المزيج الترويجي</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مفـــــهوم النظــــام</dc:title>
  <dc:creator>PC</dc:creator>
  <cp:lastModifiedBy>PC</cp:lastModifiedBy>
  <cp:revision>391</cp:revision>
  <dcterms:created xsi:type="dcterms:W3CDTF">2022-09-20T18:14:57Z</dcterms:created>
  <dcterms:modified xsi:type="dcterms:W3CDTF">2023-12-07T20:16:49Z</dcterms:modified>
</cp:coreProperties>
</file>