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2" r:id="rId3"/>
    <p:sldId id="258" r:id="rId4"/>
    <p:sldId id="259" r:id="rId5"/>
    <p:sldId id="260" r:id="rId6"/>
    <p:sldId id="293" r:id="rId7"/>
    <p:sldId id="28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3537" autoAdjust="0"/>
  </p:normalViewPr>
  <p:slideViewPr>
    <p:cSldViewPr>
      <p:cViewPr varScale="1">
        <p:scale>
          <a:sx n="80" d="100"/>
          <a:sy n="80" d="100"/>
        </p:scale>
        <p:origin x="117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B6269-6AF3-4FB4-9652-AD7B71352EAF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97581-DF63-46CB-B4BF-8C11E105EA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7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97581-DF63-46CB-B4BF-8C11E105EAA1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4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800B-4FD9-40A6-B159-D953F3AE5121}" type="datetimeFigureOut">
              <a:rPr lang="fr-FR" smtClean="0"/>
              <a:pPr/>
              <a:t>21/02/2023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9540552" cy="504056"/>
          </a:xfrm>
        </p:spPr>
        <p:txBody>
          <a:bodyPr>
            <a:normAutofit/>
          </a:bodyPr>
          <a:lstStyle/>
          <a:p>
            <a:r>
              <a:rPr lang="ar-DZ" sz="18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د.سليمة بن حسين/مقياس مصطلحات إعلامية باللغة الفرنسية-سنة ثانية إعلام-قسم الإعلام والاتصال بجامعة بسكرة</a:t>
            </a:r>
            <a:r>
              <a:rPr lang="fr-FR" sz="1800" dirty="0" smtClean="0">
                <a:solidFill>
                  <a:srgbClr val="C00000"/>
                </a:solidFill>
              </a:rPr>
              <a:t>	</a:t>
            </a:r>
            <a:endParaRPr lang="fr-FR" sz="18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856304"/>
              </p:ext>
            </p:extLst>
          </p:nvPr>
        </p:nvGraphicFramePr>
        <p:xfrm>
          <a:off x="323528" y="980727"/>
          <a:ext cx="8352928" cy="5544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7489"/>
                <a:gridCol w="3185439"/>
              </a:tblGrid>
              <a:tr h="422178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pPr algn="l" rtl="1"/>
                      <a:r>
                        <a:rPr lang="fr-FR" sz="1800" b="1" dirty="0" smtClean="0"/>
                        <a:t>L’audience /Le publique/la masse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الجمهور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smtClean="0"/>
                        <a:t>Message d'information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رسالة إعلامية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Message suggestif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رسالة إيحائية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Lever l'immunité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رفع</a:t>
                      </a:r>
                      <a:r>
                        <a:rPr lang="ar-DZ" sz="1800" b="1" baseline="0" dirty="0" smtClean="0"/>
                        <a:t> الحصانة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smtClean="0"/>
                        <a:t>Icône/ Symbole sociale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رمز اجتماعي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err="1" smtClean="0"/>
                        <a:t>Controle</a:t>
                      </a:r>
                      <a:r>
                        <a:rPr lang="fr-FR" sz="1800" b="1" dirty="0" smtClean="0"/>
                        <a:t> </a:t>
                      </a:r>
                      <a:r>
                        <a:rPr lang="fr-FR" sz="1800" b="1" dirty="0" smtClean="0"/>
                        <a:t>de masse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رقابة جماهيرية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Le quatrième pouvoir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السلطة</a:t>
                      </a:r>
                      <a:r>
                        <a:rPr lang="ar-DZ" sz="1800" b="1" baseline="0" dirty="0" smtClean="0"/>
                        <a:t> الرابعة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Autoritaire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سلطوية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Comportement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سلوك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Politique des médias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سياسة</a:t>
                      </a:r>
                      <a:r>
                        <a:rPr lang="ar-DZ" sz="1800" b="1" baseline="0" dirty="0" smtClean="0"/>
                        <a:t> إعلامية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Politique éditoriale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سياسة التحرير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Fusion des médias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اندماج وسائل الإعلام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Réseau radio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شبكة راديو</a:t>
                      </a:r>
                      <a:endParaRPr lang="fr-FR" sz="1800" b="1" dirty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Réseau local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شبكة محلية</a:t>
                      </a:r>
                      <a:endParaRPr lang="fr-FR" sz="1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556012"/>
              </p:ext>
            </p:extLst>
          </p:nvPr>
        </p:nvGraphicFramePr>
        <p:xfrm>
          <a:off x="323528" y="260648"/>
          <a:ext cx="8363272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/>
                <a:gridCol w="4181636"/>
              </a:tblGrid>
              <a:tr h="396044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pPr algn="l" rtl="1"/>
                      <a:r>
                        <a:rPr lang="fr-FR" sz="2000" b="1" dirty="0" smtClean="0"/>
                        <a:t>Lacune médiatique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فجوة إعلامية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Communication de masse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اتصال جماهيري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Communication défensive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اتصال دفاعي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Communication face à face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اتصال مواجه 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Retenue de journal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احتجاب صحيفة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L'actualité monétaire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اخبار المال والتجارة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Mode actuelle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الاتجاه الحالي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Cohérence cognitive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الاتساق المعرفي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pPr algn="l" rtl="0"/>
                      <a:r>
                        <a:rPr lang="fr-FR" sz="2000" b="1" dirty="0" smtClean="0"/>
                        <a:t>Communication</a:t>
                      </a:r>
                      <a:r>
                        <a:rPr lang="ar-DZ" sz="2000" b="1" dirty="0" smtClean="0"/>
                        <a:t> </a:t>
                      </a:r>
                      <a:r>
                        <a:rPr lang="fr-FR" sz="2000" b="1" dirty="0" smtClean="0"/>
                        <a:t>rhétorique</a:t>
                      </a:r>
                      <a:r>
                        <a:rPr lang="ar-DZ" sz="2000" b="1" dirty="0" smtClean="0"/>
                        <a:t>   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اتصال خطابي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Actualités du développement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أخبار تنموية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Nouvelles sérieuses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أخبار جادة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Nouvelles légères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أخبار خفيفة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Bonnes nouvelles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أخبار جيدة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Mauvaises nouvelles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أخبار سيئة</a:t>
                      </a:r>
                      <a:endParaRPr lang="fr-FR" sz="2000" b="1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Code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000" b="1" dirty="0" smtClean="0"/>
                        <a:t> </a:t>
                      </a:r>
                      <a:r>
                        <a:rPr lang="ar-DZ" sz="2000" b="1" dirty="0" smtClean="0"/>
                        <a:t>رمز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0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10975"/>
              </p:ext>
            </p:extLst>
          </p:nvPr>
        </p:nvGraphicFramePr>
        <p:xfrm>
          <a:off x="179512" y="476671"/>
          <a:ext cx="8712968" cy="604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2621"/>
                <a:gridCol w="3670347"/>
              </a:tblGrid>
              <a:tr h="403244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La presse militaire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عسكرية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Journalisme d'interprétation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تفسيرية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Journalisme excitation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الإثارة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Journalisme en ligne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على الخط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Presse jaune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صفراء بمعنى</a:t>
                      </a:r>
                      <a:r>
                        <a:rPr lang="ar-DZ" sz="2000" b="1" baseline="0" dirty="0" smtClean="0"/>
                        <a:t> صحافة الفضائح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Presse populaire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شعبية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Presse pionnier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smtClean="0"/>
                        <a:t>صحافة رائدة-كبرى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Journalisme financier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مالية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Journaux locaux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صحف</a:t>
                      </a:r>
                      <a:r>
                        <a:rPr lang="ar-DZ" sz="2000" b="1" baseline="0" dirty="0" smtClean="0"/>
                        <a:t> محلية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Journalisme électronique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صحافة إلكترونية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Journaliste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صحفي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Écho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صدى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Conflit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صراع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Journal de divertissement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صحيفة تسلية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21741"/>
              </p:ext>
            </p:extLst>
          </p:nvPr>
        </p:nvGraphicFramePr>
        <p:xfrm>
          <a:off x="179512" y="260650"/>
          <a:ext cx="8496944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4720"/>
                <a:gridCol w="3882224"/>
              </a:tblGrid>
              <a:tr h="447478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Stéréotype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صورة</a:t>
                      </a:r>
                      <a:r>
                        <a:rPr lang="ar-DZ" sz="2000" b="1" baseline="0" dirty="0" smtClean="0"/>
                        <a:t> نمطية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Édition abrégée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تحرير مختصر أو موجز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Première édition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طبعة أولى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Habitudes des lecteurs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عادات القراء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Agression médiatique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عدوان إعلامي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Présentation d'un livre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عرض كتاب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Insonorisation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عرض الصوت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Esprit collectif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عقل</a:t>
                      </a:r>
                      <a:r>
                        <a:rPr lang="ar-DZ" sz="2000" b="1" baseline="0" dirty="0" smtClean="0"/>
                        <a:t> </a:t>
                      </a:r>
                      <a:r>
                        <a:rPr lang="ar-DZ" sz="2000" b="1" dirty="0" smtClean="0"/>
                        <a:t> جمعي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Éléments d'actualité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عناصر الخبر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Sélection d'actualités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انتقاء الأخبار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Élections présidentielles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انتخابات رئاسية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Rumeurs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شائعات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Logo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شعار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Signal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إشارة</a:t>
                      </a:r>
                      <a:endParaRPr lang="fr-FR" sz="2000" b="1" dirty="0"/>
                    </a:p>
                  </a:txBody>
                  <a:tcPr/>
                </a:tc>
              </a:tr>
              <a:tr h="38781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Nouvelles de clôture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أخبار اختتامية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965020"/>
              </p:ext>
            </p:extLst>
          </p:nvPr>
        </p:nvGraphicFramePr>
        <p:xfrm>
          <a:off x="323528" y="260652"/>
          <a:ext cx="835292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/>
                <a:gridCol w="3528392"/>
              </a:tblGrid>
              <a:tr h="437192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/>
                        <a:t>ترجمة المصطلح باللغة الفرنسية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/>
                        <a:t>المصطلح باللغة العربية</a:t>
                      </a:r>
                      <a:endParaRPr lang="fr-FR" sz="24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Test d'écran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اختبار شاشة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Les dernières informations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آخر الأخبار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Éthiques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أخلاقيات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Sondages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استطلاع الرأي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Colonisation culturelle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استعمار ثقافي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Invasion culturelle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غزو ثقافي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Recherche de faits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بحث</a:t>
                      </a:r>
                      <a:r>
                        <a:rPr lang="ar-DZ" sz="2000" b="1" baseline="0" dirty="0" smtClean="0"/>
                        <a:t> عن الحقائق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Stylistique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الأسلوبية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Nom commercial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اسم تجاري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Pseudonyme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اسم مستعار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Phares  Eclairage frontal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إضاءة أمامية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Rétroéclairage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إضاءة خلفية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Éclairage général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إضاءة عامة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Éclairage immersif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إضاءة غامرة</a:t>
                      </a:r>
                      <a:endParaRPr lang="fr-FR" sz="2000" b="1" dirty="0"/>
                    </a:p>
                  </a:txBody>
                  <a:tcPr/>
                </a:tc>
              </a:tr>
              <a:tr h="37889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Éclairage </a:t>
                      </a:r>
                      <a:r>
                        <a:rPr lang="ar-DZ" sz="2000" b="1" baseline="0" dirty="0" smtClean="0"/>
                        <a:t> </a:t>
                      </a:r>
                      <a:r>
                        <a:rPr lang="fr-FR" sz="2000" b="1" baseline="0" dirty="0" smtClean="0"/>
                        <a:t>direct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إضاءة مباشرة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640960" cy="5832648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ar-DZ" sz="2700" b="1" dirty="0">
                <a:solidFill>
                  <a:srgbClr val="FF0000"/>
                </a:solidFill>
              </a:rPr>
              <a:t>ا</a:t>
            </a:r>
            <a:r>
              <a:rPr lang="ar-DZ" sz="2700" b="1" dirty="0" smtClean="0">
                <a:solidFill>
                  <a:srgbClr val="FF0000"/>
                </a:solidFill>
              </a:rPr>
              <a:t>لمراجع</a:t>
            </a:r>
            <a:r>
              <a:rPr lang="ar-DZ" sz="2700" b="1" dirty="0">
                <a:solidFill>
                  <a:srgbClr val="FF0000"/>
                </a:solidFill>
              </a:rPr>
              <a:t>:</a:t>
            </a:r>
            <a:r>
              <a:rPr lang="ar-DZ" sz="1800" b="1" dirty="0"/>
              <a:t/>
            </a:r>
            <a:br>
              <a:rPr lang="ar-DZ" sz="1800" b="1" dirty="0"/>
            </a:br>
            <a:r>
              <a:rPr lang="ar-DZ" sz="2200" b="1" dirty="0"/>
              <a:t>- أحمد مختار عمر: معجم اللغة العربية المعاصرة، (القاهرة: مصر، عالم الكتب، ط 1، 2008).</a:t>
            </a:r>
            <a:br>
              <a:rPr lang="ar-DZ" sz="2200" b="1" dirty="0"/>
            </a:br>
            <a:r>
              <a:rPr lang="ar-DZ" sz="2200" b="1" dirty="0"/>
              <a:t>-مجمع اللغة العربية بالقاهرة، معجم المصطلحات الإعلامية، (القاهرة: مصر، مجمع اللغة العربية بالقاهرة، 2008).</a:t>
            </a:r>
            <a:br>
              <a:rPr lang="ar-DZ" sz="2200" b="1" dirty="0"/>
            </a:br>
            <a:r>
              <a:rPr lang="ar-DZ" sz="2200" b="1" dirty="0"/>
              <a:t>-محمد حمال الفار، معجم المصطلحات الإعلامية، (مصر، 2018).</a:t>
            </a:r>
            <a:br>
              <a:rPr lang="ar-DZ" sz="2200" b="1" dirty="0"/>
            </a:br>
            <a:r>
              <a:rPr lang="ar-DZ" sz="2200" b="1" dirty="0"/>
              <a:t> -كرم شلبي، معجم المصطلحات الإعلامية، (القاهرة، مصر: دار الجيل للطبع والنشر والتوزيع، 1994).</a:t>
            </a:r>
            <a:br>
              <a:rPr lang="ar-DZ" sz="2200" b="1" dirty="0"/>
            </a:br>
            <a:r>
              <a:rPr lang="ar-DZ" sz="2200" b="1" dirty="0"/>
              <a:t>-أحمد زكي بدوي، معجم المصطلحات الإعلام، (لبنان: دار الكتاب اللبناني للطباعة والنشر والتوزيع،1994).</a:t>
            </a:r>
            <a:br>
              <a:rPr lang="ar-DZ" sz="2200" b="1" dirty="0"/>
            </a:br>
            <a:r>
              <a:rPr lang="ar-DZ" sz="2200" b="1" dirty="0"/>
              <a:t>-سهيل إدريس، المنهل، (لبنان، دار الآداب، 2017).</a:t>
            </a:r>
            <a:br>
              <a:rPr lang="ar-DZ" sz="2200" b="1" dirty="0"/>
            </a:br>
            <a:r>
              <a:rPr lang="ar-DZ" sz="2200" b="1" dirty="0"/>
              <a:t>-إيناس أبو يوسف، هبد مسعد، مبادئ الترجمة وأساسياتها، (القاهرة، مصر: كلية الإعلام، 2005).</a:t>
            </a:r>
            <a:br>
              <a:rPr lang="ar-DZ" sz="2200" b="1" dirty="0"/>
            </a:br>
            <a:r>
              <a:rPr lang="ar-DZ" sz="2200" b="1" dirty="0"/>
              <a:t>-إسماعيل عبد الفتاح عبد الكافي، الموسوعة الميسرة في المصطلحات السياسية، متوفر على الرابط :</a:t>
            </a:r>
            <a:br>
              <a:rPr lang="ar-DZ" sz="2200" b="1" dirty="0"/>
            </a:br>
            <a:r>
              <a:rPr lang="fr-FR" sz="2200" b="1" dirty="0"/>
              <a:t>www.kotobarabia.com       </a:t>
            </a:r>
            <a:br>
              <a:rPr lang="fr-FR" sz="2200" b="1" dirty="0"/>
            </a:br>
            <a:r>
              <a:rPr lang="fr-FR" sz="2200" b="1" dirty="0"/>
              <a:t>- </a:t>
            </a:r>
            <a:r>
              <a:rPr lang="ar-DZ" sz="2200" b="1" dirty="0"/>
              <a:t>مجدي وهبة، معجم مصطلحات الأدب: </a:t>
            </a:r>
            <a:r>
              <a:rPr lang="ar-DZ" sz="2200" b="1" dirty="0" err="1"/>
              <a:t>إنكلـيزى-فرنسى</a:t>
            </a:r>
            <a:r>
              <a:rPr lang="ar-DZ" sz="2200" b="1" dirty="0"/>
              <a:t>–عربي، (بيروت، مكتبة لبنان، 1983).</a:t>
            </a:r>
            <a:br>
              <a:rPr lang="ar-DZ" sz="2200" b="1" dirty="0"/>
            </a:br>
            <a:r>
              <a:rPr lang="ar-DZ" sz="2200" b="1" dirty="0"/>
              <a:t/>
            </a:r>
            <a:br>
              <a:rPr lang="ar-DZ" sz="2200" b="1" dirty="0"/>
            </a:br>
            <a:endParaRPr lang="fr-FR" sz="2200" b="1" dirty="0"/>
          </a:p>
        </p:txBody>
      </p:sp>
    </p:spTree>
    <p:extLst>
      <p:ext uri="{BB962C8B-B14F-4D97-AF65-F5344CB8AC3E}">
        <p14:creationId xmlns:p14="http://schemas.microsoft.com/office/powerpoint/2010/main" val="2725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656" y="908720"/>
            <a:ext cx="8064896" cy="4752528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rtl="1"/>
            <a:r>
              <a:rPr lang="ar-DZ" sz="6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تعرفوا على مصطلحات تخصصكم</a:t>
            </a:r>
            <a:endParaRPr lang="fr-FR" sz="66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359</Words>
  <Application>Microsoft Office PowerPoint</Application>
  <PresentationFormat>Affichage à l'écran (4:3)</PresentationFormat>
  <Paragraphs>160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Sakkal Majalla</vt:lpstr>
      <vt:lpstr>Simplified Arabic</vt:lpstr>
      <vt:lpstr>Times New Roman</vt:lpstr>
      <vt:lpstr>Thème Office</vt:lpstr>
      <vt:lpstr>د.سليمة بن حسين/مقياس مصطلحات إعلامية باللغة الفرنسية-سنة ثانية إعلام-قسم الإعلام والاتصال بجامعة بسكرة </vt:lpstr>
      <vt:lpstr>Présentation PowerPoint</vt:lpstr>
      <vt:lpstr>Présentation PowerPoint</vt:lpstr>
      <vt:lpstr>Présentation PowerPoint</vt:lpstr>
      <vt:lpstr>Présentation PowerPoint</vt:lpstr>
      <vt:lpstr>المراجع: - أحمد مختار عمر: معجم اللغة العربية المعاصرة، (القاهرة: مصر، عالم الكتب، ط 1، 2008). -مجمع اللغة العربية بالقاهرة، معجم المصطلحات الإعلامية، (القاهرة: مصر، مجمع اللغة العربية بالقاهرة، 2008). -محمد حمال الفار، معجم المصطلحات الإعلامية، (مصر، 2018).  -كرم شلبي، معجم المصطلحات الإعلامية، (القاهرة، مصر: دار الجيل للطبع والنشر والتوزيع، 1994). -أحمد زكي بدوي، معجم المصطلحات الإعلام، (لبنان: دار الكتاب اللبناني للطباعة والنشر والتوزيع،1994). -سهيل إدريس، المنهل، (لبنان، دار الآداب، 2017). -إيناس أبو يوسف، هبد مسعد، مبادئ الترجمة وأساسياتها، (القاهرة، مصر: كلية الإعلام، 2005). -إسماعيل عبد الفتاح عبد الكافي، الموسوعة الميسرة في المصطلحات السياسية، متوفر على الرابط : www.kotobarabia.com        - مجدي وهبة، معجم مصطلحات الأدب: إنكلـيزى-فرنسى–عربي، (بيروت، مكتبة لبنان، 1983).  </vt:lpstr>
      <vt:lpstr>تعرفوا على مصطلحات تخصصكم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تـــــــــقديــــــــم</dc:title>
  <dc:creator>o</dc:creator>
  <cp:lastModifiedBy>User</cp:lastModifiedBy>
  <cp:revision>221</cp:revision>
  <dcterms:created xsi:type="dcterms:W3CDTF">2006-06-02T00:20:43Z</dcterms:created>
  <dcterms:modified xsi:type="dcterms:W3CDTF">2023-02-21T00:12:16Z</dcterms:modified>
</cp:coreProperties>
</file>